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62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84"/>
  </p:normalViewPr>
  <p:slideViewPr>
    <p:cSldViewPr snapToGrid="0" snapToObjects="1">
      <p:cViewPr varScale="1">
        <p:scale>
          <a:sx n="56" d="100"/>
          <a:sy n="56" d="100"/>
        </p:scale>
        <p:origin x="41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2019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8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9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/>
          <a:p>
            <a:r>
              <a:rPr lang="en-US" dirty="0"/>
              <a:t>Looking forward (2020)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A0407-AADE-604C-99A7-F0A5634D7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AC8BAD2-C8A8-A74F-A1B4-0D324CB8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7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2515" y="75009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Board of Governors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515" y="2219312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David </a:t>
            </a:r>
            <a:r>
              <a:rPr lang="en-US" dirty="0" err="1"/>
              <a:t>Atienza</a:t>
            </a:r>
            <a:endParaRPr lang="en-US" dirty="0"/>
          </a:p>
          <a:p>
            <a:pPr lvl="0"/>
            <a:r>
              <a:rPr lang="en-US" dirty="0"/>
              <a:t>November 3, 2019 (at ICCAD)</a:t>
            </a:r>
          </a:p>
          <a:p>
            <a:pPr lvl="0"/>
            <a:r>
              <a:rPr lang="en-US" dirty="0"/>
              <a:t>Westminster, Colorado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8598" y="6503350"/>
            <a:ext cx="911939" cy="354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11/03/2019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9531" y="6503350"/>
            <a:ext cx="2613932" cy="354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EC/ Board of Governors’ Meetings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26800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-68109" y="-1"/>
            <a:ext cx="1088018" cy="7933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2" r:id="rId3"/>
    <p:sldLayoutId id="2147483664" r:id="rId4"/>
    <p:sldLayoutId id="214748366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Conferences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4FF913-8970-3548-9727-4EE03C141C3E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907785" y="1754118"/>
            <a:ext cx="8542513" cy="3304117"/>
          </a:xfrm>
        </p:spPr>
        <p:txBody>
          <a:bodyPr/>
          <a:lstStyle/>
          <a:p>
            <a:r>
              <a:rPr lang="en-US" dirty="0"/>
              <a:t>Luca Fanucci, University of Pisa</a:t>
            </a:r>
          </a:p>
          <a:p>
            <a:pPr lvl="1"/>
            <a:r>
              <a:rPr lang="en-US" dirty="0" smtClean="0"/>
              <a:t>Ayse </a:t>
            </a:r>
            <a:r>
              <a:rPr lang="en-US" dirty="0"/>
              <a:t>Coskun (DAC rep)</a:t>
            </a:r>
          </a:p>
          <a:p>
            <a:pPr lvl="1"/>
            <a:r>
              <a:rPr lang="en-US" dirty="0"/>
              <a:t>Donatella </a:t>
            </a:r>
            <a:r>
              <a:rPr lang="en-US" dirty="0" err="1"/>
              <a:t>Sciuto</a:t>
            </a:r>
            <a:r>
              <a:rPr lang="en-US" dirty="0"/>
              <a:t> (DATE rep)</a:t>
            </a:r>
          </a:p>
          <a:p>
            <a:pPr lvl="1"/>
            <a:r>
              <a:rPr lang="en-US" dirty="0" err="1"/>
              <a:t>Tsung</a:t>
            </a:r>
            <a:r>
              <a:rPr lang="en-US" dirty="0"/>
              <a:t>-Yi Ho (ICCAD rep)</a:t>
            </a:r>
          </a:p>
          <a:p>
            <a:pPr lvl="1"/>
            <a:r>
              <a:rPr lang="en-US" dirty="0"/>
              <a:t>Masanori Hashimoto(ASP-DAC rep)</a:t>
            </a:r>
          </a:p>
          <a:p>
            <a:pPr lvl="1"/>
            <a:r>
              <a:rPr lang="en-US" dirty="0"/>
              <a:t>Yao-Wen Chang (past VP)</a:t>
            </a:r>
          </a:p>
        </p:txBody>
      </p:sp>
    </p:spTree>
    <p:extLst>
      <p:ext uri="{BB962C8B-B14F-4D97-AF65-F5344CB8AC3E}">
        <p14:creationId xmlns:p14="http://schemas.microsoft.com/office/powerpoint/2010/main" val="11584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Status of Conferences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0984" y="1379647"/>
            <a:ext cx="9251632" cy="3304117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/>
              <a:t>5</a:t>
            </a:r>
            <a:r>
              <a:rPr lang="en-US" dirty="0" smtClean="0"/>
              <a:t> Long-lasting </a:t>
            </a:r>
            <a:r>
              <a:rPr lang="en-US" dirty="0"/>
              <a:t>CEDA Conferences: DAC, ASP-DAC, ICCAD, DATE, ES WEEK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/>
              <a:t>38</a:t>
            </a:r>
            <a:r>
              <a:rPr lang="en-US" dirty="0" smtClean="0"/>
              <a:t> </a:t>
            </a:r>
            <a:r>
              <a:rPr lang="en-US" dirty="0"/>
              <a:t>additional sponsored conferences: 20 Financial and </a:t>
            </a:r>
            <a:r>
              <a:rPr lang="en-US" dirty="0" smtClean="0"/>
              <a:t>18 Technical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Added </a:t>
            </a:r>
            <a:r>
              <a:rPr lang="en-US" b="1" dirty="0"/>
              <a:t>5 new conferences </a:t>
            </a:r>
            <a:r>
              <a:rPr lang="en-US" dirty="0"/>
              <a:t>(4 in 2018, 2 in 2019 and 1 in 2020) mainly to include new areas of interest for CEDA (Non-Volatile Memory </a:t>
            </a:r>
            <a:r>
              <a:rPr lang="en-US" dirty="0" smtClean="0"/>
              <a:t>Systems, </a:t>
            </a:r>
            <a:r>
              <a:rPr lang="en-US" dirty="0"/>
              <a:t>Hardware </a:t>
            </a:r>
            <a:r>
              <a:rPr lang="en-US" dirty="0" smtClean="0"/>
              <a:t>Security, Internet of Things, Machine Learning for EDA) </a:t>
            </a:r>
            <a:r>
              <a:rPr lang="en-US" dirty="0"/>
              <a:t>and expand CEDA visibility in Asia. </a:t>
            </a:r>
            <a:endParaRPr lang="en-US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 </a:t>
            </a:r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7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New Sponsored Conferences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24380" y="1366658"/>
            <a:ext cx="9640593" cy="3304117"/>
          </a:xfrm>
        </p:spPr>
        <p:txBody>
          <a:bodyPr>
            <a:noAutofit/>
          </a:bodyPr>
          <a:lstStyle/>
          <a:p>
            <a:pPr marL="685800"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COINS</a:t>
            </a:r>
            <a:r>
              <a:rPr lang="en-US" dirty="0"/>
              <a:t>: International Conference on Omni-layer Intelligent systems, Barcelona, Spain, July 27-29 </a:t>
            </a:r>
            <a:r>
              <a:rPr lang="en-US" b="1" dirty="0"/>
              <a:t>2020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(Technical)</a:t>
            </a:r>
          </a:p>
          <a:p>
            <a:pPr marL="685800"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IEEE/ACM </a:t>
            </a:r>
            <a:r>
              <a:rPr lang="en-US" dirty="0"/>
              <a:t>Machine Learning for CAD (MLCAD) Workshop’s, </a:t>
            </a:r>
            <a:r>
              <a:rPr lang="en-US" dirty="0" err="1"/>
              <a:t>Canmora</a:t>
            </a:r>
            <a:r>
              <a:rPr lang="en-US" dirty="0"/>
              <a:t>, Canada; 3-4, September </a:t>
            </a:r>
            <a:r>
              <a:rPr lang="en-US" b="1" dirty="0"/>
              <a:t>2019</a:t>
            </a:r>
            <a:r>
              <a:rPr lang="en-US" dirty="0"/>
              <a:t>  </a:t>
            </a:r>
            <a:r>
              <a:rPr lang="en-US" dirty="0">
                <a:solidFill>
                  <a:srgbClr val="0070C0"/>
                </a:solidFill>
              </a:rPr>
              <a:t>(Financial 50%)</a:t>
            </a:r>
          </a:p>
          <a:p>
            <a:pPr marL="685800"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IEEE/ACM </a:t>
            </a:r>
            <a:r>
              <a:rPr lang="en-US" dirty="0"/>
              <a:t>International Symposium on Low Power Electronics and Design (ISLPED), Lausanne, Switzerland, 29-31, July </a:t>
            </a:r>
            <a:r>
              <a:rPr lang="en-US" b="1" dirty="0"/>
              <a:t>2019</a:t>
            </a:r>
            <a:r>
              <a:rPr lang="en-US" dirty="0"/>
              <a:t> (Financial 15%)</a:t>
            </a:r>
          </a:p>
          <a:p>
            <a:pPr marL="685800"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7th </a:t>
            </a:r>
            <a:r>
              <a:rPr lang="en-US" dirty="0"/>
              <a:t>Non-Volatile Memory Systems and Applications Symposium, Hakodate, Japan, August 28-31, </a:t>
            </a:r>
            <a:r>
              <a:rPr lang="en-US" b="1" dirty="0"/>
              <a:t>2018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(Financial 50%)</a:t>
            </a:r>
            <a:endParaRPr lang="en-US" dirty="0"/>
          </a:p>
          <a:p>
            <a:pPr marL="685800"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27th </a:t>
            </a:r>
            <a:r>
              <a:rPr lang="en-US" dirty="0"/>
              <a:t>Asian Test Symposium, Hefei, Anhui, China, October 15‐18, </a:t>
            </a:r>
            <a:r>
              <a:rPr lang="en-US" b="1" dirty="0"/>
              <a:t>2018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(Financial 50%)</a:t>
            </a:r>
            <a:endParaRPr lang="en-US" dirty="0"/>
          </a:p>
          <a:p>
            <a:pPr marL="685800"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Asian-Host: Asian Hardware Oriented Security and Trust Symposium, Hong Kong, </a:t>
            </a:r>
            <a:r>
              <a:rPr lang="en-US" dirty="0" smtClean="0"/>
              <a:t>17-18 December </a:t>
            </a:r>
            <a:r>
              <a:rPr lang="en-US" b="1" dirty="0"/>
              <a:t>2018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(Technical)</a:t>
            </a:r>
            <a:endParaRPr lang="en-US" dirty="0"/>
          </a:p>
          <a:p>
            <a:pPr marL="685800" lvl="1" algn="just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23rd Conference on Design of Circuits and Integrated Systems, Lyon, France, 14-16 November </a:t>
            </a:r>
            <a:r>
              <a:rPr lang="en-US" b="1" dirty="0"/>
              <a:t>2018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(Technical)</a:t>
            </a:r>
            <a:r>
              <a:rPr lang="en-US" dirty="0" smtClean="0"/>
              <a:t> </a:t>
            </a:r>
            <a:endParaRPr lang="en-US" dirty="0"/>
          </a:p>
          <a:p>
            <a:pPr marL="685800" lvl="1">
              <a:lnSpc>
                <a:spcPct val="15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6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DA66A-46CD-284E-9375-B3248695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On-going Directions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18945-6A84-F14F-A978-8A53DF2B643E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34580" y="1339558"/>
            <a:ext cx="11347904" cy="551844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000" b="1" dirty="0" smtClean="0">
                <a:ea typeface="ＭＳ Ｐゴシック" pitchFamily="34" charset="-128"/>
              </a:rPr>
              <a:t>Expand </a:t>
            </a:r>
            <a:r>
              <a:rPr lang="en-US" sz="2000" b="1" dirty="0">
                <a:ea typeface="ＭＳ Ｐゴシック" pitchFamily="34" charset="-128"/>
              </a:rPr>
              <a:t>CEDA visibility </a:t>
            </a:r>
            <a:r>
              <a:rPr lang="en-US" sz="2000" dirty="0">
                <a:ea typeface="ＭＳ Ｐゴシック" pitchFamily="34" charset="-128"/>
              </a:rPr>
              <a:t>to </a:t>
            </a:r>
            <a:r>
              <a:rPr lang="en-US" sz="2000" dirty="0" smtClean="0">
                <a:ea typeface="ＭＳ Ｐゴシック" pitchFamily="34" charset="-128"/>
              </a:rPr>
              <a:t>other </a:t>
            </a:r>
            <a:r>
              <a:rPr lang="en-US" sz="2000" dirty="0">
                <a:ea typeface="ＭＳ Ｐゴシック" pitchFamily="34" charset="-128"/>
              </a:rPr>
              <a:t>regions (such as </a:t>
            </a:r>
            <a:r>
              <a:rPr lang="en-US" sz="2000" dirty="0" smtClean="0">
                <a:ea typeface="ＭＳ Ｐゴシック" pitchFamily="34" charset="-128"/>
              </a:rPr>
              <a:t>Africa, Asia and South </a:t>
            </a:r>
            <a:r>
              <a:rPr lang="en-US" sz="2000" dirty="0">
                <a:ea typeface="ＭＳ Ｐゴシック" pitchFamily="34" charset="-128"/>
              </a:rPr>
              <a:t>America) and support their conferences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discussion on-going with ICAT “Internet Of Things And Telecommunications International Congress 2020, </a:t>
            </a:r>
            <a:r>
              <a:rPr lang="en-US" sz="1600" dirty="0" err="1">
                <a:solidFill>
                  <a:srgbClr val="FF0000"/>
                </a:solidFill>
                <a:ea typeface="ＭＳ Ｐゴシック" pitchFamily="34" charset="-128"/>
              </a:rPr>
              <a:t>Marocco</a:t>
            </a:r>
            <a:r>
              <a:rPr lang="en-US" sz="1600" dirty="0">
                <a:ea typeface="ＭＳ Ｐゴシック" pitchFamily="34" charset="-128"/>
              </a:rPr>
              <a:t>.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000" b="1" dirty="0">
                <a:ea typeface="ＭＳ Ｐゴシック" pitchFamily="34" charset="-128"/>
              </a:rPr>
              <a:t>Increase CEDA’s influence </a:t>
            </a:r>
            <a:r>
              <a:rPr lang="en-US" sz="2000" dirty="0" smtClean="0">
                <a:ea typeface="ＭＳ Ｐゴシック" pitchFamily="34" charset="-128"/>
              </a:rPr>
              <a:t>in </a:t>
            </a:r>
            <a:r>
              <a:rPr lang="en-US" sz="2000" dirty="0">
                <a:ea typeface="ＭＳ Ｐゴシック" pitchFamily="34" charset="-128"/>
              </a:rPr>
              <a:t>growing areas related to EDA and </a:t>
            </a:r>
            <a:r>
              <a:rPr lang="en-US" sz="2000" dirty="0" smtClean="0">
                <a:ea typeface="ＭＳ Ｐゴシック" pitchFamily="34" charset="-128"/>
              </a:rPr>
              <a:t>ES, such as EDA </a:t>
            </a:r>
            <a:r>
              <a:rPr lang="en-US" sz="2000" dirty="0">
                <a:ea typeface="ＭＳ Ｐゴシック" pitchFamily="34" charset="-128"/>
              </a:rPr>
              <a:t>for Internet of </a:t>
            </a:r>
            <a:r>
              <a:rPr lang="en-US" sz="2000" dirty="0" smtClean="0">
                <a:ea typeface="ＭＳ Ｐゴシック" pitchFamily="34" charset="-128"/>
              </a:rPr>
              <a:t>Things, </a:t>
            </a:r>
            <a:r>
              <a:rPr lang="en-US" sz="2000" dirty="0">
                <a:ea typeface="ＭＳ Ｐゴシック" pitchFamily="34" charset="-128"/>
              </a:rPr>
              <a:t>EDA for bio-electronic systems design, and artificial intelligence for EDA.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discussion on-going with AICAS </a:t>
            </a:r>
            <a:r>
              <a:rPr lang="en-US" sz="1600" dirty="0" smtClean="0">
                <a:solidFill>
                  <a:srgbClr val="FF0000"/>
                </a:solidFill>
                <a:ea typeface="ＭＳ Ｐゴシック" pitchFamily="34" charset="-128"/>
              </a:rPr>
              <a:t>2021 </a:t>
            </a:r>
            <a:r>
              <a:rPr lang="en-US" sz="1600" dirty="0">
                <a:solidFill>
                  <a:srgbClr val="FF0000"/>
                </a:solidFill>
                <a:ea typeface="ＭＳ Ｐゴシック" pitchFamily="34" charset="-128"/>
              </a:rPr>
              <a:t>“IEEE International Conference on Artificial Intelligence Circuits and Systems”</a:t>
            </a:r>
            <a:r>
              <a:rPr lang="en-US" sz="1600" dirty="0">
                <a:ea typeface="ＭＳ Ｐゴシック" pitchFamily="34" charset="-128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000" b="1" dirty="0">
                <a:ea typeface="ＭＳ Ｐゴシック" pitchFamily="34" charset="-128"/>
              </a:rPr>
              <a:t>Stimulate</a:t>
            </a:r>
            <a:r>
              <a:rPr lang="en-US" sz="2000" dirty="0">
                <a:ea typeface="ＭＳ Ｐゴシック" pitchFamily="34" charset="-128"/>
              </a:rPr>
              <a:t> healthy CEDA technically </a:t>
            </a:r>
            <a:r>
              <a:rPr lang="en-US" sz="2000">
                <a:ea typeface="ＭＳ Ｐゴシック" pitchFamily="34" charset="-128"/>
              </a:rPr>
              <a:t>sponsored </a:t>
            </a:r>
            <a:r>
              <a:rPr lang="en-US" sz="2000" smtClean="0">
                <a:ea typeface="ＭＳ Ｐゴシック" pitchFamily="34" charset="-128"/>
              </a:rPr>
              <a:t>conferences </a:t>
            </a:r>
            <a:r>
              <a:rPr lang="en-US" sz="2000" dirty="0">
                <a:ea typeface="ＭＳ Ｐゴシック" pitchFamily="34" charset="-128"/>
              </a:rPr>
              <a:t>to apply for CEDA financial sponsorship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000" dirty="0" smtClean="0">
                <a:ea typeface="ＭＳ Ｐゴシック" pitchFamily="34" charset="-128"/>
              </a:rPr>
              <a:t>“</a:t>
            </a:r>
            <a:r>
              <a:rPr lang="en-US" sz="2000" b="1" dirty="0">
                <a:ea typeface="ＭＳ Ｐゴシック" pitchFamily="34" charset="-128"/>
              </a:rPr>
              <a:t>CEDA </a:t>
            </a:r>
            <a:r>
              <a:rPr lang="en-US" sz="2000" b="1" dirty="0" smtClean="0">
                <a:ea typeface="ＭＳ Ｐゴシック" pitchFamily="34" charset="-128"/>
              </a:rPr>
              <a:t>Student Travel </a:t>
            </a:r>
            <a:r>
              <a:rPr lang="en-US" sz="2000" b="1" dirty="0">
                <a:ea typeface="ＭＳ Ｐゴシック" pitchFamily="34" charset="-128"/>
              </a:rPr>
              <a:t>Grant Program</a:t>
            </a:r>
            <a:r>
              <a:rPr lang="en-US" sz="2000" dirty="0">
                <a:ea typeface="ＭＳ Ｐゴシック" pitchFamily="34" charset="-128"/>
              </a:rPr>
              <a:t>” to be </a:t>
            </a:r>
            <a:r>
              <a:rPr lang="en-US" sz="2000" dirty="0" smtClean="0">
                <a:ea typeface="ＭＳ Ｐゴシック" pitchFamily="34" charset="-128"/>
              </a:rPr>
              <a:t>considered </a:t>
            </a:r>
            <a:r>
              <a:rPr lang="en-US" sz="2000" dirty="0">
                <a:ea typeface="ＭＳ Ｐゴシック" pitchFamily="34" charset="-128"/>
              </a:rPr>
              <a:t>for 2020-2021 term for supporting student participation at CEDA sponsored conferences especially the ones from developing countries or those with a verified need.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sz="2000" dirty="0">
              <a:ea typeface="ＭＳ Ｐゴシック" pitchFamily="34" charset="-128"/>
            </a:endParaRPr>
          </a:p>
          <a:p>
            <a:pPr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46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DA EC DATE2018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CAD2019 template" id="{BDE5101A-05BD-4E4D-A7B8-C0C68388F82D}" vid="{01D9B5D3-CA74-EA47-B2D1-09B335C83D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ICCAD2019 -Conference</Template>
  <TotalTime>0</TotalTime>
  <Words>392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Californian FB</vt:lpstr>
      <vt:lpstr>Wingdings 3</vt:lpstr>
      <vt:lpstr>CEDA EC DATE2018</vt:lpstr>
      <vt:lpstr>Conferences</vt:lpstr>
      <vt:lpstr>Status of Conferences</vt:lpstr>
      <vt:lpstr>New Sponsored Conferences</vt:lpstr>
      <vt:lpstr>On-going Directions</vt:lpstr>
    </vt:vector>
  </TitlesOfParts>
  <Manager/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Conferences</dc:title>
  <dc:subject/>
  <dc:creator>Luca Fanucci</dc:creator>
  <cp:keywords/>
  <dc:description/>
  <cp:lastModifiedBy>Luca Fanucci</cp:lastModifiedBy>
  <cp:revision>11</cp:revision>
  <dcterms:created xsi:type="dcterms:W3CDTF">2019-11-02T13:12:08Z</dcterms:created>
  <dcterms:modified xsi:type="dcterms:W3CDTF">2019-11-02T15:16:36Z</dcterms:modified>
  <cp:category/>
</cp:coreProperties>
</file>