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10"/>
  </p:notesMasterIdLst>
  <p:sldIdLst>
    <p:sldId id="256" r:id="rId2"/>
    <p:sldId id="265" r:id="rId3"/>
    <p:sldId id="259" r:id="rId4"/>
    <p:sldId id="258" r:id="rId5"/>
    <p:sldId id="260" r:id="rId6"/>
    <p:sldId id="261" r:id="rId7"/>
    <p:sldId id="263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E89816-B480-3A45-A4FD-ABA9C4A2948A}" v="38" dt="2019-03-01T14:21:04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8"/>
    <p:restoredTop sz="86774"/>
  </p:normalViewPr>
  <p:slideViewPr>
    <p:cSldViewPr snapToGrid="0" snapToObjects="1">
      <p:cViewPr>
        <p:scale>
          <a:sx n="100" d="100"/>
          <a:sy n="100" d="100"/>
        </p:scale>
        <p:origin x="7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3BCB9-5A54-8949-AEF2-3F4DCD4C2DCF}" type="datetimeFigureOut">
              <a:rPr lang="it-IT" smtClean="0"/>
              <a:t>21/05/21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67610-AF02-1D4A-8546-13533E2F5F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147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67610-AF02-1D4A-8546-13533E2F5F6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8587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Salaries</a:t>
            </a:r>
            <a:r>
              <a:rPr lang="it-IT" dirty="0"/>
              <a:t>: 43.5 + 58.6</a:t>
            </a:r>
          </a:p>
          <a:p>
            <a:r>
              <a:rPr lang="it-IT" dirty="0" err="1"/>
              <a:t>Travels</a:t>
            </a:r>
            <a:r>
              <a:rPr lang="it-IT" dirty="0"/>
              <a:t>: 90.5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67610-AF02-1D4A-8546-13533E2F5F6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649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~$193k</a:t>
            </a:r>
            <a:endParaRPr lang="en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67610-AF02-1D4A-8546-13533E2F5F6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042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Outstanding Service Award: given to ASP-DAC / DAC / DATE / ESWEEK / ICCAD General chair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67610-AF02-1D4A-8546-13533E2F5F6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442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93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2020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75585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Current Status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8955" y="1655764"/>
            <a:ext cx="85561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Ongoing Items: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55" y="2395881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 sz="20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10216" y="6623222"/>
            <a:ext cx="419189" cy="2336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4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824128"/>
          </a:xfrm>
        </p:spPr>
        <p:txBody>
          <a:bodyPr/>
          <a:lstStyle/>
          <a:p>
            <a:r>
              <a:rPr lang="en-US" dirty="0"/>
              <a:t>Looking forward (2020-2021)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375299" y="1877008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11430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3pPr>
            <a:lvl4pPr marL="16002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4pPr>
            <a:lvl5pPr marL="20574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A0407-AADE-604C-99A7-F0A5634D7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3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AC8BAD2-C8A8-A74F-A1B4-0D324CB88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5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Executive Committee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90"/>
            <a:ext cx="8596668" cy="1457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President Yao-Wen Chang</a:t>
            </a:r>
          </a:p>
          <a:p>
            <a:pPr lvl="0"/>
            <a:r>
              <a:rPr lang="en-US" dirty="0"/>
              <a:t>09 March 2020 (at DATE)</a:t>
            </a:r>
          </a:p>
          <a:p>
            <a:pPr lvl="0"/>
            <a:r>
              <a:rPr lang="en-US" dirty="0"/>
              <a:t>Grenoble, France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36355" y="641503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3/25/2019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288" y="6415039"/>
            <a:ext cx="2936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IEEE CEDA Annual Board of Governors’ Meeting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814262" y="5887798"/>
            <a:ext cx="2221132" cy="87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29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4FF913-8970-3548-9727-4EE03C141C3E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16716" y="4035972"/>
            <a:ext cx="8542513" cy="1022262"/>
          </a:xfrm>
        </p:spPr>
        <p:txBody>
          <a:bodyPr/>
          <a:lstStyle/>
          <a:p>
            <a:r>
              <a:rPr lang="en-US" dirty="0"/>
              <a:t>VP: Cristiana Bolchini</a:t>
            </a:r>
          </a:p>
          <a:p>
            <a:r>
              <a:rPr lang="en-US" dirty="0"/>
              <a:t>VP Assistant: Marina </a:t>
            </a:r>
            <a:r>
              <a:rPr lang="en-US" dirty="0" err="1"/>
              <a:t>Zapater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44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table&#10;&#10;Description automatically generated">
            <a:extLst>
              <a:ext uri="{FF2B5EF4-FFF2-40B4-BE49-F238E27FC236}">
                <a16:creationId xmlns:a16="http://schemas.microsoft.com/office/drawing/2014/main" id="{5C86C5F8-C884-FC4F-9E92-087ED3E4B7D9}"/>
              </a:ext>
            </a:extLst>
          </p:cNvPr>
          <p:cNvPicPr>
            <a:picLocks noGrp="1" noChangeAspect="1"/>
          </p:cNvPicPr>
          <p:nvPr>
            <p:ph sz="half" idx="10"/>
          </p:nvPr>
        </p:nvPicPr>
        <p:blipFill>
          <a:blip r:embed="rId2"/>
          <a:stretch>
            <a:fillRect/>
          </a:stretch>
        </p:blipFill>
        <p:spPr>
          <a:xfrm>
            <a:off x="211923" y="231833"/>
            <a:ext cx="9729779" cy="639064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556B525-8239-9E47-AC89-514D8A49B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16" y="108994"/>
            <a:ext cx="8596668" cy="714892"/>
          </a:xfrm>
        </p:spPr>
        <p:txBody>
          <a:bodyPr/>
          <a:lstStyle/>
          <a:p>
            <a:r>
              <a:rPr lang="en-US" dirty="0"/>
              <a:t>2020 Final situation</a:t>
            </a: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464D215B-249D-CE40-812E-21E65DB571CB}"/>
              </a:ext>
            </a:extLst>
          </p:cNvPr>
          <p:cNvSpPr/>
          <p:nvPr/>
        </p:nvSpPr>
        <p:spPr>
          <a:xfrm>
            <a:off x="7467600" y="2493818"/>
            <a:ext cx="2299855" cy="374073"/>
          </a:xfrm>
          <a:prstGeom prst="fram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3601FDFE-F2D6-134E-8EDC-AEAE1EE8CBF5}"/>
              </a:ext>
            </a:extLst>
          </p:cNvPr>
          <p:cNvSpPr/>
          <p:nvPr/>
        </p:nvSpPr>
        <p:spPr>
          <a:xfrm>
            <a:off x="7467600" y="3162070"/>
            <a:ext cx="2299855" cy="374073"/>
          </a:xfrm>
          <a:prstGeom prst="fram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B2D93A1E-8A0D-C343-9671-02055780C7A7}"/>
              </a:ext>
            </a:extLst>
          </p:cNvPr>
          <p:cNvSpPr/>
          <p:nvPr/>
        </p:nvSpPr>
        <p:spPr>
          <a:xfrm>
            <a:off x="7467599" y="3849946"/>
            <a:ext cx="2299855" cy="374073"/>
          </a:xfrm>
          <a:prstGeom prst="fram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839A8838-E2C3-4B48-A9E3-882FB17D9D48}"/>
              </a:ext>
            </a:extLst>
          </p:cNvPr>
          <p:cNvSpPr/>
          <p:nvPr/>
        </p:nvSpPr>
        <p:spPr>
          <a:xfrm>
            <a:off x="7467598" y="4942839"/>
            <a:ext cx="2299855" cy="374073"/>
          </a:xfrm>
          <a:prstGeom prst="fram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1C4DE49C-5556-DD4C-A461-843D5D1353E2}"/>
              </a:ext>
            </a:extLst>
          </p:cNvPr>
          <p:cNvSpPr/>
          <p:nvPr/>
        </p:nvSpPr>
        <p:spPr>
          <a:xfrm>
            <a:off x="8007927" y="6218265"/>
            <a:ext cx="886691" cy="374073"/>
          </a:xfrm>
          <a:prstGeom prst="fram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B1FB5513-8155-1F4F-804E-7CD24D313462}"/>
              </a:ext>
            </a:extLst>
          </p:cNvPr>
          <p:cNvSpPr/>
          <p:nvPr/>
        </p:nvSpPr>
        <p:spPr>
          <a:xfrm>
            <a:off x="8007926" y="5782772"/>
            <a:ext cx="886691" cy="374073"/>
          </a:xfrm>
          <a:prstGeom prst="fram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587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2020 Net – almost final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94570B-3426-C241-91D2-B73F71FFEB4D}"/>
              </a:ext>
            </a:extLst>
          </p:cNvPr>
          <p:cNvGraphicFramePr>
            <a:graphicFrameLocks noGrp="1"/>
          </p:cNvGraphicFramePr>
          <p:nvPr>
            <p:ph sz="half" idx="10"/>
            <p:extLst>
              <p:ext uri="{D42A27DB-BD31-4B8C-83A1-F6EECF244321}">
                <p14:modId xmlns:p14="http://schemas.microsoft.com/office/powerpoint/2010/main" val="1431784035"/>
              </p:ext>
            </p:extLst>
          </p:nvPr>
        </p:nvGraphicFramePr>
        <p:xfrm>
          <a:off x="677334" y="1733554"/>
          <a:ext cx="9584267" cy="29870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132441">
                  <a:extLst>
                    <a:ext uri="{9D8B030D-6E8A-4147-A177-3AD203B41FA5}">
                      <a16:colId xmlns:a16="http://schemas.microsoft.com/office/drawing/2014/main" val="3370330882"/>
                    </a:ext>
                  </a:extLst>
                </a:gridCol>
                <a:gridCol w="1559025">
                  <a:extLst>
                    <a:ext uri="{9D8B030D-6E8A-4147-A177-3AD203B41FA5}">
                      <a16:colId xmlns:a16="http://schemas.microsoft.com/office/drawing/2014/main" val="885385261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1058974807"/>
                    </a:ext>
                  </a:extLst>
                </a:gridCol>
                <a:gridCol w="1917700">
                  <a:extLst>
                    <a:ext uri="{9D8B030D-6E8A-4147-A177-3AD203B41FA5}">
                      <a16:colId xmlns:a16="http://schemas.microsoft.com/office/drawing/2014/main" val="2035325355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13814718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2017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2018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2019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2020</a:t>
                      </a:r>
                    </a:p>
                  </a:txBody>
                  <a:tcPr marL="82145" marR="82145"/>
                </a:tc>
                <a:extLst>
                  <a:ext uri="{0D108BD9-81ED-4DB2-BD59-A6C34878D82A}">
                    <a16:rowId xmlns:a16="http://schemas.microsoft.com/office/drawing/2014/main" val="1134312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/>
                        <a:t>TCAD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181K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141.9K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283K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343K</a:t>
                      </a:r>
                    </a:p>
                  </a:txBody>
                  <a:tcPr marL="82145" marR="82145"/>
                </a:tc>
                <a:extLst>
                  <a:ext uri="{0D108BD9-81ED-4DB2-BD59-A6C34878D82A}">
                    <a16:rowId xmlns:a16="http://schemas.microsoft.com/office/drawing/2014/main" val="393168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/>
                        <a:t>ESL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37.8K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36.3K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65K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72K</a:t>
                      </a:r>
                    </a:p>
                  </a:txBody>
                  <a:tcPr marL="82145" marR="82145"/>
                </a:tc>
                <a:extLst>
                  <a:ext uri="{0D108BD9-81ED-4DB2-BD59-A6C34878D82A}">
                    <a16:rowId xmlns:a16="http://schemas.microsoft.com/office/drawing/2014/main" val="1917224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/>
                        <a:t>D&amp;T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-24.1K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/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-17.5K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-5.6K</a:t>
                      </a:r>
                    </a:p>
                  </a:txBody>
                  <a:tcPr marL="82145" marR="82145"/>
                </a:tc>
                <a:extLst>
                  <a:ext uri="{0D108BD9-81ED-4DB2-BD59-A6C34878D82A}">
                    <a16:rowId xmlns:a16="http://schemas.microsoft.com/office/drawing/2014/main" val="2242405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/>
                        <a:t>Conferences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238K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239.4K</a:t>
                      </a:r>
                      <a:br>
                        <a:rPr lang="it-IT" sz="2000" dirty="0"/>
                      </a:br>
                      <a:r>
                        <a:rPr lang="it-IT" sz="2000" dirty="0"/>
                        <a:t>(DAC ~170K)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175K</a:t>
                      </a:r>
                      <a:br>
                        <a:rPr lang="it-IT" sz="2000" dirty="0"/>
                      </a:br>
                      <a:r>
                        <a:rPr lang="it-IT" sz="1800" dirty="0"/>
                        <a:t>(DAC ~130K)</a:t>
                      </a:r>
                      <a:endParaRPr lang="it-IT" sz="2000" dirty="0"/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-72K</a:t>
                      </a:r>
                      <a:br>
                        <a:rPr lang="it-IT" sz="2000" dirty="0"/>
                      </a:br>
                      <a:r>
                        <a:rPr lang="it-IT" sz="2000" dirty="0"/>
                        <a:t>(DAC ~ -454K)</a:t>
                      </a:r>
                    </a:p>
                  </a:txBody>
                  <a:tcPr marL="82145" marR="82145"/>
                </a:tc>
                <a:extLst>
                  <a:ext uri="{0D108BD9-81ED-4DB2-BD59-A6C34878D82A}">
                    <a16:rowId xmlns:a16="http://schemas.microsoft.com/office/drawing/2014/main" val="2781070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/>
                        <a:t>… of </a:t>
                      </a:r>
                      <a:r>
                        <a:rPr lang="it-IT" sz="2000" dirty="0" err="1"/>
                        <a:t>which</a:t>
                      </a:r>
                      <a:r>
                        <a:rPr lang="it-IT" sz="2000" dirty="0"/>
                        <a:t> </a:t>
                      </a:r>
                      <a:br>
                        <a:rPr lang="it-IT" sz="2000" dirty="0"/>
                      </a:br>
                      <a:r>
                        <a:rPr lang="it-IT" sz="2000" dirty="0"/>
                        <a:t>     Pub. Dist.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~160K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~170K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253K</a:t>
                      </a:r>
                    </a:p>
                  </a:txBody>
                  <a:tcPr marL="82145" marR="821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360K</a:t>
                      </a:r>
                    </a:p>
                  </a:txBody>
                  <a:tcPr marL="82145" marR="82145"/>
                </a:tc>
                <a:extLst>
                  <a:ext uri="{0D108BD9-81ED-4DB2-BD59-A6C34878D82A}">
                    <a16:rowId xmlns:a16="http://schemas.microsoft.com/office/drawing/2014/main" val="8760281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003295-DA2A-FB48-9F04-7FC1EF925CF2}"/>
              </a:ext>
            </a:extLst>
          </p:cNvPr>
          <p:cNvSpPr txBox="1">
            <a:spLocks/>
          </p:cNvSpPr>
          <p:nvPr/>
        </p:nvSpPr>
        <p:spPr>
          <a:xfrm>
            <a:off x="623179" y="4414646"/>
            <a:ext cx="8542513" cy="1775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E543130-2318-BA45-9D3B-737151A11AB7}"/>
              </a:ext>
            </a:extLst>
          </p:cNvPr>
          <p:cNvSpPr txBox="1">
            <a:spLocks/>
          </p:cNvSpPr>
          <p:nvPr/>
        </p:nvSpPr>
        <p:spPr>
          <a:xfrm>
            <a:off x="623179" y="5029308"/>
            <a:ext cx="4915773" cy="17176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TCAD</a:t>
            </a:r>
          </a:p>
          <a:p>
            <a:pPr marL="914400" lvl="2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dirty="0">
                <a:ea typeface="ＭＳ Ｐゴシック" pitchFamily="34" charset="-128"/>
              </a:rPr>
              <a:t>+ 40K subscriptions </a:t>
            </a:r>
          </a:p>
          <a:p>
            <a:pPr marL="914400" lvl="2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dirty="0">
                <a:ea typeface="ＭＳ Ｐゴシック" pitchFamily="34" charset="-128"/>
              </a:rPr>
              <a:t>+ 60K overlength</a:t>
            </a:r>
          </a:p>
          <a:p>
            <a:pPr marL="914400" lvl="2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dirty="0">
                <a:ea typeface="ＭＳ Ｐゴシック" pitchFamily="34" charset="-128"/>
              </a:rPr>
              <a:t>+18K Open access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79307F7-7E77-3F41-9D8C-4A43F3F219C9}"/>
              </a:ext>
            </a:extLst>
          </p:cNvPr>
          <p:cNvSpPr txBox="1">
            <a:spLocks/>
          </p:cNvSpPr>
          <p:nvPr/>
        </p:nvSpPr>
        <p:spPr>
          <a:xfrm>
            <a:off x="5163205" y="5037137"/>
            <a:ext cx="5252548" cy="17098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000" dirty="0">
                <a:ea typeface="ＭＳ Ｐゴシック" pitchFamily="34" charset="-128"/>
              </a:rPr>
              <a:t>Conferences:</a:t>
            </a:r>
            <a:br>
              <a:rPr lang="en-US" sz="1800" dirty="0">
                <a:ea typeface="ＭＳ Ｐゴシック" pitchFamily="34" charset="-128"/>
              </a:rPr>
            </a:br>
            <a:r>
              <a:rPr lang="en-US" sz="1800" dirty="0">
                <a:ea typeface="ＭＳ Ｐゴシック" pitchFamily="34" charset="-128"/>
              </a:rPr>
              <a:t>MPSOC 2020: -31K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43E5F2-DE91-2141-893D-F9E0B63966BD}"/>
              </a:ext>
            </a:extLst>
          </p:cNvPr>
          <p:cNvSpPr/>
          <p:nvPr/>
        </p:nvSpPr>
        <p:spPr>
          <a:xfrm>
            <a:off x="623179" y="1213661"/>
            <a:ext cx="45400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>
                <a:ea typeface="ＭＳ Ｐゴシック" panose="020B0600070205080204" pitchFamily="34" charset="-128"/>
              </a:rPr>
              <a:t>Periodical &amp; Conferences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36857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DA66A-46CD-284E-9375-B3248695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Main expenses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18945-6A84-F14F-A978-8A53DF2B643E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4577179" cy="330411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b="1" dirty="0">
                <a:ea typeface="ＭＳ Ｐゴシック" pitchFamily="34" charset="-128"/>
              </a:rPr>
              <a:t>Administration: ~170K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b="1" dirty="0">
                <a:ea typeface="ＭＳ Ｐゴシック" pitchFamily="34" charset="-128"/>
              </a:rPr>
              <a:t>Committee: ~155K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34B0477-E6A5-074F-B475-F1EBEECA831D}"/>
              </a:ext>
            </a:extLst>
          </p:cNvPr>
          <p:cNvSpPr txBox="1">
            <a:spLocks/>
          </p:cNvSpPr>
          <p:nvPr/>
        </p:nvSpPr>
        <p:spPr>
          <a:xfrm>
            <a:off x="1221739" y="2854343"/>
            <a:ext cx="4577179" cy="33041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200" dirty="0">
                <a:ea typeface="ＭＳ Ｐゴシック" pitchFamily="34" charset="-128"/>
              </a:rPr>
              <a:t>Technical activities: ~31K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Conference presence: ~15K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Local chapters: 7.7K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Dist. Lecturer Program: .5K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Contests: 20K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Awards: 3K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0F2BF4-0359-994C-B120-812DE68EFC45}"/>
              </a:ext>
            </a:extLst>
          </p:cNvPr>
          <p:cNvSpPr/>
          <p:nvPr/>
        </p:nvSpPr>
        <p:spPr>
          <a:xfrm>
            <a:off x="5596328" y="2906388"/>
            <a:ext cx="4387121" cy="2060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ea typeface="ＭＳ Ｐゴシック" pitchFamily="34" charset="-128"/>
              </a:rPr>
              <a:t>Salaries ~52K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ea typeface="ＭＳ Ｐゴシック" pitchFamily="34" charset="-128"/>
              </a:rPr>
              <a:t>Travelling costs ~10K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ea typeface="ＭＳ Ｐゴシック" pitchFamily="34" charset="-128"/>
              </a:rPr>
              <a:t>Web: ~10K 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2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463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2021 Activities – in stand by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CC51F-B6DC-CF4B-891D-8DB0DE81C6B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04411" y="1568766"/>
            <a:ext cx="8542513" cy="4337359"/>
          </a:xfrm>
        </p:spPr>
        <p:txBody>
          <a:bodyPr>
            <a:noAutofit/>
          </a:bodyPr>
          <a:lstStyle/>
          <a:p>
            <a:pPr marL="285750"/>
            <a:r>
              <a:rPr lang="en-US" dirty="0"/>
              <a:t>Local chapter funding (15 chapters – 7 active)</a:t>
            </a:r>
          </a:p>
          <a:p>
            <a:pPr marL="285750"/>
            <a:r>
              <a:rPr lang="en-US" dirty="0"/>
              <a:t>Distinguished Lecturer Program </a:t>
            </a:r>
          </a:p>
          <a:p>
            <a:pPr marL="285750"/>
            <a:r>
              <a:rPr lang="en-US" dirty="0"/>
              <a:t>Awards</a:t>
            </a:r>
          </a:p>
          <a:p>
            <a:pPr marL="285750"/>
            <a:r>
              <a:rPr lang="en-US"/>
              <a:t>Contests (SMACD</a:t>
            </a:r>
            <a:r>
              <a:rPr lang="en-US" dirty="0"/>
              <a:t>)</a:t>
            </a:r>
          </a:p>
          <a:p>
            <a:pPr marL="285750"/>
            <a:r>
              <a:rPr lang="en-US" dirty="0"/>
              <a:t>CEDA Luncheon Talks </a:t>
            </a:r>
          </a:p>
          <a:p>
            <a:pPr marL="285750"/>
            <a:r>
              <a:rPr lang="en-US" dirty="0"/>
              <a:t>Projects</a:t>
            </a:r>
          </a:p>
          <a:p>
            <a:pPr marL="685800" lvl="1"/>
            <a:r>
              <a:rPr lang="en-US" dirty="0"/>
              <a:t>Student support</a:t>
            </a:r>
          </a:p>
          <a:p>
            <a:pPr marL="685800" lvl="1"/>
            <a:r>
              <a:rPr lang="en-US" dirty="0"/>
              <a:t>Diversity in EDA</a:t>
            </a:r>
          </a:p>
          <a:p>
            <a:pPr marL="685800" lvl="1"/>
            <a:r>
              <a:rPr lang="en-US" dirty="0"/>
              <a:t>CPS Summer school</a:t>
            </a:r>
          </a:p>
        </p:txBody>
      </p:sp>
    </p:spTree>
    <p:extLst>
      <p:ext uri="{BB962C8B-B14F-4D97-AF65-F5344CB8AC3E}">
        <p14:creationId xmlns:p14="http://schemas.microsoft.com/office/powerpoint/2010/main" val="3347710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0B88C-3CB4-A744-8DBA-0861E95A5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534" y="317500"/>
            <a:ext cx="8596668" cy="714892"/>
          </a:xfrm>
        </p:spPr>
        <p:txBody>
          <a:bodyPr/>
          <a:lstStyle/>
          <a:p>
            <a:r>
              <a:rPr lang="it-IT" dirty="0"/>
              <a:t>2021 Budget update</a:t>
            </a:r>
          </a:p>
        </p:txBody>
      </p:sp>
      <p:pic>
        <p:nvPicPr>
          <p:cNvPr id="8" name="Content Placeholder 7" descr="Table&#10;&#10;Description automatically generated">
            <a:extLst>
              <a:ext uri="{FF2B5EF4-FFF2-40B4-BE49-F238E27FC236}">
                <a16:creationId xmlns:a16="http://schemas.microsoft.com/office/drawing/2014/main" id="{0C09A228-A8D0-D744-90D0-A770073EA8A1}"/>
              </a:ext>
            </a:extLst>
          </p:cNvPr>
          <p:cNvPicPr>
            <a:picLocks noGrp="1" noChangeAspect="1"/>
          </p:cNvPicPr>
          <p:nvPr>
            <p:ph sz="half" idx="10"/>
          </p:nvPr>
        </p:nvPicPr>
        <p:blipFill>
          <a:blip r:embed="rId3"/>
          <a:stretch>
            <a:fillRect/>
          </a:stretch>
        </p:blipFill>
        <p:spPr>
          <a:xfrm>
            <a:off x="114145" y="1231900"/>
            <a:ext cx="10307552" cy="4826000"/>
          </a:xfrm>
        </p:spPr>
      </p:pic>
    </p:spTree>
    <p:extLst>
      <p:ext uri="{BB962C8B-B14F-4D97-AF65-F5344CB8AC3E}">
        <p14:creationId xmlns:p14="http://schemas.microsoft.com/office/powerpoint/2010/main" val="3696666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355B-AF77-D041-B789-8B1D3796C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budget expenses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09C8C-AC3A-4C4D-AA5B-73FA73FC690A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16716" y="1324493"/>
            <a:ext cx="10015939" cy="509975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Contractors (Editorial services):	~53K </a:t>
            </a:r>
          </a:p>
          <a:p>
            <a:r>
              <a:rPr lang="en-US" dirty="0"/>
              <a:t>Conference Catalyst: 62K (secretary) + 10K (web)</a:t>
            </a:r>
          </a:p>
          <a:p>
            <a:r>
              <a:rPr lang="en-US" dirty="0"/>
              <a:t>Volunteer Travel: </a:t>
            </a:r>
            <a:r>
              <a:rPr lang="en-US" dirty="0">
                <a:solidFill>
                  <a:srgbClr val="FF0000"/>
                </a:solidFill>
              </a:rPr>
              <a:t>30K</a:t>
            </a:r>
          </a:p>
          <a:p>
            <a:r>
              <a:rPr lang="en-US" dirty="0"/>
              <a:t>CEDA EC/</a:t>
            </a:r>
            <a:r>
              <a:rPr lang="en-US" dirty="0" err="1"/>
              <a:t>BoG</a:t>
            </a:r>
            <a:r>
              <a:rPr lang="en-US" dirty="0"/>
              <a:t> meeting expenses: </a:t>
            </a:r>
            <a:r>
              <a:rPr lang="en-US" dirty="0">
                <a:solidFill>
                  <a:srgbClr val="FF0000"/>
                </a:solidFill>
              </a:rPr>
              <a:t>7K</a:t>
            </a:r>
          </a:p>
          <a:p>
            <a:r>
              <a:rPr lang="en-US" dirty="0"/>
              <a:t>Local Chapters: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15K</a:t>
            </a:r>
          </a:p>
          <a:p>
            <a:r>
              <a:rPr lang="en-US" dirty="0"/>
              <a:t>DL: </a:t>
            </a:r>
            <a:r>
              <a:rPr lang="en-US" dirty="0">
                <a:solidFill>
                  <a:srgbClr val="FF0000"/>
                </a:solidFill>
              </a:rPr>
              <a:t>10K</a:t>
            </a:r>
          </a:p>
          <a:p>
            <a:r>
              <a:rPr lang="en-US" dirty="0"/>
              <a:t>CEDA Luncheons: 43K</a:t>
            </a:r>
          </a:p>
          <a:p>
            <a:r>
              <a:rPr lang="en-US" dirty="0"/>
              <a:t>Technical Committees (DATC / SVDTC / TCCP):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22.5K</a:t>
            </a:r>
            <a:r>
              <a:rPr lang="en-US" dirty="0"/>
              <a:t> </a:t>
            </a:r>
          </a:p>
          <a:p>
            <a:r>
              <a:rPr lang="en-US" dirty="0"/>
              <a:t>Contests/Competitions/Demos (DATE / DAC / ICCAD CAD / SMACD): </a:t>
            </a:r>
            <a:r>
              <a:rPr lang="en-US" dirty="0">
                <a:solidFill>
                  <a:srgbClr val="FF0000"/>
                </a:solidFill>
              </a:rPr>
              <a:t>25K</a:t>
            </a:r>
            <a:r>
              <a:rPr lang="en-US" dirty="0"/>
              <a:t> </a:t>
            </a:r>
          </a:p>
          <a:p>
            <a:r>
              <a:rPr lang="en-US" dirty="0"/>
              <a:t>Awards (A. R. Newton / Early Career / </a:t>
            </a:r>
            <a:r>
              <a:rPr lang="en-US" dirty="0" err="1"/>
              <a:t>Dist</a:t>
            </a:r>
            <a:r>
              <a:rPr lang="en-US" dirty="0"/>
              <a:t> Serv / TCAD D. O. Peterson / W. J. McCalla / Outstanding Service / DL Award @ CEDA Luncheon): </a:t>
            </a:r>
            <a:r>
              <a:rPr lang="en-US" dirty="0">
                <a:solidFill>
                  <a:srgbClr val="FF0000"/>
                </a:solidFill>
              </a:rPr>
              <a:t>16K</a:t>
            </a:r>
          </a:p>
          <a:p>
            <a:r>
              <a:rPr lang="en-US" dirty="0"/>
              <a:t>Advertising: 10K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Sponsorships: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IoT: 29K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Smart Cities: 20K</a:t>
            </a:r>
          </a:p>
        </p:txBody>
      </p:sp>
    </p:spTree>
    <p:extLst>
      <p:ext uri="{BB962C8B-B14F-4D97-AF65-F5344CB8AC3E}">
        <p14:creationId xmlns:p14="http://schemas.microsoft.com/office/powerpoint/2010/main" val="2985086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DA88F-B337-B846-B4AD-C1A64110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deadlines</a:t>
            </a:r>
          </a:p>
        </p:txBody>
      </p:sp>
      <p:pic>
        <p:nvPicPr>
          <p:cNvPr id="5" name="Content Placeholder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B694890D-E9AB-0C4A-AC1B-A39A52D7389B}"/>
              </a:ext>
            </a:extLst>
          </p:cNvPr>
          <p:cNvPicPr>
            <a:picLocks noGrp="1" noChangeAspect="1"/>
          </p:cNvPicPr>
          <p:nvPr>
            <p:ph sz="half" idx="10"/>
          </p:nvPr>
        </p:nvPicPr>
        <p:blipFill>
          <a:blip r:embed="rId2"/>
          <a:stretch>
            <a:fillRect/>
          </a:stretch>
        </p:blipFill>
        <p:spPr>
          <a:xfrm>
            <a:off x="825228" y="1621439"/>
            <a:ext cx="7925071" cy="4626961"/>
          </a:xfrm>
        </p:spPr>
      </p:pic>
    </p:spTree>
    <p:extLst>
      <p:ext uri="{BB962C8B-B14F-4D97-AF65-F5344CB8AC3E}">
        <p14:creationId xmlns:p14="http://schemas.microsoft.com/office/powerpoint/2010/main" val="2505722181"/>
      </p:ext>
    </p:extLst>
  </p:cSld>
  <p:clrMapOvr>
    <a:masterClrMapping/>
  </p:clrMapOvr>
</p:sld>
</file>

<file path=ppt/theme/theme1.xml><?xml version="1.0" encoding="utf-8"?>
<a:theme xmlns:a="http://schemas.openxmlformats.org/drawingml/2006/main" name="CEDA EC DATE2018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DA EC DATE 2020" id="{F15CEF16-A706-9944-B3BB-43280A73B116}" vid="{DB2D466D-3D12-8F44-9226-F73CA67015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DATE 2020-Template</Template>
  <TotalTime>2200</TotalTime>
  <Words>345</Words>
  <Application>Microsoft Macintosh PowerPoint</Application>
  <PresentationFormat>Widescreen</PresentationFormat>
  <Paragraphs>87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Californian FB</vt:lpstr>
      <vt:lpstr>Wingdings 3</vt:lpstr>
      <vt:lpstr>CEDA EC DATE2018</vt:lpstr>
      <vt:lpstr>Finance</vt:lpstr>
      <vt:lpstr>2020 Final situation</vt:lpstr>
      <vt:lpstr>2020 Net – almost final</vt:lpstr>
      <vt:lpstr>2020 Main expenses</vt:lpstr>
      <vt:lpstr>2021 Activities – in stand by</vt:lpstr>
      <vt:lpstr>2021 Budget update</vt:lpstr>
      <vt:lpstr>2021 budget expenses</vt:lpstr>
      <vt:lpstr>upcoming deadlines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Content Area (i.e. “Finance”)</dc:title>
  <dc:creator>Cristiana Bolchini</dc:creator>
  <cp:lastModifiedBy>Cristiana Bolchini</cp:lastModifiedBy>
  <cp:revision>67</cp:revision>
  <dcterms:created xsi:type="dcterms:W3CDTF">2019-03-01T07:41:30Z</dcterms:created>
  <dcterms:modified xsi:type="dcterms:W3CDTF">2021-05-21T08:06:46Z</dcterms:modified>
</cp:coreProperties>
</file>