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7" r:id="rId1"/>
  </p:sldMasterIdLst>
  <p:sldIdLst>
    <p:sldId id="256" r:id="rId2"/>
    <p:sldId id="258" r:id="rId3"/>
    <p:sldId id="259" r:id="rId4"/>
    <p:sldId id="266" r:id="rId5"/>
    <p:sldId id="267" r:id="rId6"/>
  </p:sldIdLst>
  <p:sldSz cx="9144000" cy="5143500" type="screen16x9"/>
  <p:notesSz cx="6858000" cy="9144000"/>
  <p:defaultTextStyle>
    <a:defPPr>
      <a:defRPr lang="en-US"/>
    </a:defPPr>
    <a:lvl1pPr marL="0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75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49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24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498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373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46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20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2995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>
        <p:scale>
          <a:sx n="110" d="100"/>
          <a:sy n="110" d="100"/>
        </p:scale>
        <p:origin x="60" y="5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David%20Atienza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6857" y="977187"/>
            <a:ext cx="6875456" cy="1234727"/>
          </a:xfrm>
        </p:spPr>
        <p:txBody>
          <a:bodyPr anchor="b">
            <a:noAutofit/>
          </a:bodyPr>
          <a:lstStyle>
            <a:lvl1pPr algn="l">
              <a:defRPr sz="3000">
                <a:solidFill>
                  <a:schemeClr val="accent1">
                    <a:lumMod val="75000"/>
                  </a:schemeClr>
                </a:solidFill>
                <a:latin typeface="+mj-lt"/>
                <a:cs typeface="Californian FB"/>
              </a:defRPr>
            </a:lvl1pPr>
          </a:lstStyle>
          <a:p>
            <a:r>
              <a:rPr lang="es-ES" dirty="0"/>
              <a:t>IEEE CEDA </a:t>
            </a:r>
            <a:br>
              <a:rPr lang="es-ES" dirty="0"/>
            </a:br>
            <a:r>
              <a:rPr lang="es-ES" dirty="0" err="1"/>
              <a:t>Executive</a:t>
            </a:r>
            <a:r>
              <a:rPr lang="es-ES" dirty="0"/>
              <a:t> </a:t>
            </a:r>
            <a:r>
              <a:rPr lang="es-ES" dirty="0" err="1"/>
              <a:t>Committee</a:t>
            </a:r>
            <a:r>
              <a:rPr lang="es-ES" dirty="0"/>
              <a:t>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9173" y="3435047"/>
            <a:ext cx="2411827" cy="515249"/>
          </a:xfrm>
        </p:spPr>
        <p:txBody>
          <a:bodyPr anchor="t">
            <a:normAutofit/>
          </a:bodyPr>
          <a:lstStyle>
            <a:lvl1pPr marL="0" indent="0" algn="l">
              <a:buNone/>
              <a:defRPr sz="14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Californian FB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November 4, 2018</a:t>
            </a:r>
            <a:br>
              <a:rPr lang="en-US" dirty="0"/>
            </a:br>
            <a:r>
              <a:rPr lang="en-US" dirty="0"/>
              <a:t>San Diego, California, USA</a:t>
            </a:r>
          </a:p>
          <a:p>
            <a:br>
              <a:rPr lang="en-US" dirty="0"/>
            </a:b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07483" y="4869656"/>
            <a:ext cx="512504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19576" y="2456759"/>
            <a:ext cx="2771073" cy="56169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0" marR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latin typeface="+mn-lt"/>
                <a:cs typeface="Californian FB"/>
              </a:rPr>
              <a:t>David </a:t>
            </a:r>
            <a:r>
              <a:rPr lang="en-US" sz="1800" dirty="0" err="1">
                <a:latin typeface="+mn-lt"/>
                <a:cs typeface="Californian FB"/>
              </a:rPr>
              <a:t>Atienza</a:t>
            </a:r>
            <a:r>
              <a:rPr lang="en-US" sz="1800" baseline="0" dirty="0">
                <a:latin typeface="+mn-lt"/>
                <a:cs typeface="Californian FB"/>
              </a:rPr>
              <a:t> - </a:t>
            </a:r>
            <a:r>
              <a:rPr lang="en-US" sz="1800" dirty="0">
                <a:latin typeface="+mn-lt"/>
                <a:cs typeface="Californian FB"/>
              </a:rPr>
              <a:t>President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08752" y="2889668"/>
            <a:ext cx="2236918" cy="284693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dirty="0">
                <a:hlinkClick r:id="rId2"/>
              </a:rPr>
              <a:t>president@ieee-ceda.com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08752" y="2889668"/>
            <a:ext cx="2236918" cy="284693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dirty="0">
                <a:latin typeface="Arial"/>
                <a:cs typeface="Arial"/>
                <a:hlinkClick r:id="rId2"/>
              </a:rPr>
              <a:t>president@ieee-ceda.com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44" name="Picture 2"/>
          <p:cNvPicPr>
            <a:picLocks noChangeAspect="1" noChangeArrowheads="1"/>
          </p:cNvPicPr>
          <p:nvPr userDrawn="1"/>
        </p:nvPicPr>
        <p:blipFill>
          <a:blip r:embed="rId3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69025" y="4443151"/>
            <a:ext cx="856330" cy="262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4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7877" y="4718755"/>
            <a:ext cx="1509001" cy="364229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 userDrawn="1"/>
        </p:nvPicPr>
        <p:blipFill>
          <a:blip r:embed="rId5">
            <a:alphaModFix amt="8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4149" y="4603437"/>
            <a:ext cx="740811" cy="540063"/>
          </a:xfrm>
          <a:prstGeom prst="rect">
            <a:avLst/>
          </a:prstGeom>
          <a:solidFill>
            <a:schemeClr val="bg1">
              <a:alpha val="61000"/>
            </a:schemeClr>
          </a:solidFill>
        </p:spPr>
      </p:pic>
      <p:sp>
        <p:nvSpPr>
          <p:cNvPr id="3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907" y="4869657"/>
            <a:ext cx="2150626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marL="0" marR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Hilton San Diego Resort &amp; Spa, San Diego, CA</a:t>
            </a:r>
          </a:p>
        </p:txBody>
      </p:sp>
    </p:spTree>
    <p:extLst>
      <p:ext uri="{BB962C8B-B14F-4D97-AF65-F5344CB8AC3E}">
        <p14:creationId xmlns:p14="http://schemas.microsoft.com/office/powerpoint/2010/main" val="1946338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3826" y="243165"/>
            <a:ext cx="6447501" cy="481958"/>
          </a:xfrm>
        </p:spPr>
        <p:txBody>
          <a:bodyPr>
            <a:normAutofit/>
          </a:bodyPr>
          <a:lstStyle>
            <a:lvl1pPr>
              <a:defRPr sz="2700">
                <a:latin typeface="+mj-lt"/>
                <a:cs typeface="California FB"/>
              </a:defRPr>
            </a:lvl1pPr>
          </a:lstStyle>
          <a:p>
            <a:r>
              <a:rPr lang="en-US" dirty="0"/>
              <a:t>Edit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65463" y="898287"/>
            <a:ext cx="6447501" cy="3632735"/>
          </a:xfrm>
        </p:spPr>
        <p:txBody>
          <a:bodyPr>
            <a:normAutofit/>
          </a:bodyPr>
          <a:lstStyle>
            <a:lvl1pPr marL="257175" indent="-257175">
              <a:buClr>
                <a:schemeClr val="accent2">
                  <a:lumMod val="75000"/>
                </a:schemeClr>
              </a:buClr>
              <a:buSzPct val="99000"/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cs typeface="California FB"/>
              </a:defRPr>
            </a:lvl1pPr>
            <a:lvl2pPr marL="557213" indent="-214313">
              <a:buClr>
                <a:schemeClr val="accent2">
                  <a:lumMod val="75000"/>
                </a:schemeClr>
              </a:buClr>
              <a:buSzPct val="99000"/>
              <a:buFont typeface="Arial"/>
              <a:buChar char="•"/>
              <a:defRPr sz="1500">
                <a:solidFill>
                  <a:schemeClr val="tx1"/>
                </a:solidFill>
                <a:latin typeface="+mn-lt"/>
                <a:cs typeface="California FB"/>
              </a:defRPr>
            </a:lvl2pPr>
            <a:lvl3pPr marL="857250" indent="-171450">
              <a:buClr>
                <a:schemeClr val="accent2">
                  <a:lumMod val="75000"/>
                </a:schemeClr>
              </a:buClr>
              <a:buSzPct val="99000"/>
              <a:buFont typeface="Arial"/>
              <a:buChar char="•"/>
              <a:defRPr sz="1400" baseline="0">
                <a:solidFill>
                  <a:schemeClr val="tx1"/>
                </a:solidFill>
                <a:latin typeface="+mn-lt"/>
                <a:cs typeface="California FB"/>
              </a:defRPr>
            </a:lvl3pPr>
            <a:lvl4pPr>
              <a:defRPr>
                <a:latin typeface="California FB"/>
                <a:cs typeface="California FB"/>
              </a:defRPr>
            </a:lvl4pPr>
            <a:lvl5pPr>
              <a:defRPr>
                <a:latin typeface="California FB"/>
                <a:cs typeface="California FB"/>
              </a:defRPr>
            </a:lvl5pPr>
          </a:lstStyle>
          <a:p>
            <a:pPr lvl="0"/>
            <a:r>
              <a:rPr lang="en-US" dirty="0"/>
              <a:t>Level one</a:t>
            </a:r>
          </a:p>
          <a:p>
            <a:pPr lvl="1"/>
            <a:r>
              <a:rPr lang="en-US" dirty="0"/>
              <a:t>Level two</a:t>
            </a:r>
          </a:p>
          <a:p>
            <a:pPr lvl="2"/>
            <a:r>
              <a:rPr lang="en-US" dirty="0"/>
              <a:t>Level three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86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568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321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65037-0B3B-DE40-860B-B57AB4689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F55BD-970D-5546-B1ED-788E3F7CA3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8CB12A-2364-FD45-AA40-17648F14CD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3EF588-884B-4C47-AEAD-8240C12EE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8C729-ECD9-9240-81D4-91914B3D34C3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D881C7-A5C9-1B4A-8714-9D120A0CB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33B8E6-8F5D-344C-B99B-28E63F628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873A-5F8C-2F4E-973F-69704FE17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446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3826" y="243165"/>
            <a:ext cx="6447501" cy="990600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5462" y="1380519"/>
            <a:ext cx="6447501" cy="315050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907" y="4869657"/>
            <a:ext cx="2150626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marL="0" marR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>
                <a:solidFill>
                  <a:schemeClr val="tx1"/>
                </a:solidFill>
              </a:defRPr>
            </a:lvl1pPr>
          </a:lstStyle>
          <a:p>
            <a:r>
              <a:rPr lang="en-US"/>
              <a:t>Hilton San Diego Resort &amp; Spa, San Diego, CA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63125" y="4869656"/>
            <a:ext cx="347296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7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9" name="Picture 2"/>
          <p:cNvPicPr>
            <a:picLocks noChangeAspect="1" noChangeArrowheads="1"/>
          </p:cNvPicPr>
          <p:nvPr userDrawn="1"/>
        </p:nvPicPr>
        <p:blipFill>
          <a:blip r:embed="rId7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69025" y="4443151"/>
            <a:ext cx="856330" cy="262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69027" y="4443157"/>
            <a:ext cx="856330" cy="262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7877" y="4718755"/>
            <a:ext cx="1509001" cy="364229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 userDrawn="1"/>
        </p:nvPicPr>
        <p:blipFill>
          <a:blip r:embed="rId9">
            <a:alphaModFix amt="8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4149" y="4603437"/>
            <a:ext cx="740811" cy="540063"/>
          </a:xfrm>
          <a:prstGeom prst="rect">
            <a:avLst/>
          </a:prstGeom>
          <a:solidFill>
            <a:schemeClr val="bg1">
              <a:alpha val="61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44970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>
              <a:lumMod val="75000"/>
            </a:schemeClr>
          </a:solidFill>
          <a:latin typeface="+mj-lt"/>
          <a:ea typeface="+mj-ea"/>
          <a:cs typeface="Californian FB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99000"/>
        <a:buFont typeface="Arial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Californian FB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99000"/>
        <a:buFont typeface="Arial"/>
        <a:buChar char="•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Californian FB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99000"/>
        <a:buFont typeface="Arial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Californian FB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99000"/>
        <a:buFont typeface="Arial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Californian FB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99000"/>
        <a:buFont typeface="Arial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Californian FB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9169" y="1208158"/>
            <a:ext cx="8614833" cy="1234727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>
                <a:solidFill>
                  <a:srgbClr val="000090"/>
                </a:solidFill>
              </a:rPr>
              <a:t>IEEE CEDA </a:t>
            </a:r>
            <a:br>
              <a:rPr lang="en-US" dirty="0">
                <a:solidFill>
                  <a:srgbClr val="000090"/>
                </a:solidFill>
              </a:rPr>
            </a:br>
            <a:r>
              <a:rPr lang="en-US" dirty="0">
                <a:solidFill>
                  <a:srgbClr val="000090"/>
                </a:solidFill>
              </a:rPr>
              <a:t>Executive Committee Meeting </a:t>
            </a:r>
            <a:br>
              <a:rPr lang="en-US" dirty="0">
                <a:solidFill>
                  <a:srgbClr val="000090"/>
                </a:solidFill>
              </a:rPr>
            </a:br>
            <a:r>
              <a:rPr lang="en-US" dirty="0">
                <a:solidFill>
                  <a:srgbClr val="000090"/>
                </a:solidFill>
              </a:rPr>
              <a:t>at ICCAD 2018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6520" y="4006246"/>
            <a:ext cx="5825202" cy="822674"/>
          </a:xfrm>
        </p:spPr>
        <p:txBody>
          <a:bodyPr>
            <a:normAutofit/>
          </a:bodyPr>
          <a:lstStyle/>
          <a:p>
            <a:r>
              <a:rPr lang="en-US" sz="1200" b="1" dirty="0"/>
              <a:t>Hilton San Diego Resort &amp; Spa, San Diego, CA</a:t>
            </a:r>
            <a:br>
              <a:rPr lang="en-US" sz="1200" b="1" dirty="0"/>
            </a:br>
            <a:r>
              <a:rPr lang="en-US" sz="1200" b="1" dirty="0"/>
              <a:t>November 4</a:t>
            </a:r>
            <a:r>
              <a:rPr lang="en-US" sz="1200" b="1" baseline="30000" dirty="0"/>
              <a:t>th</a:t>
            </a:r>
            <a:r>
              <a:rPr lang="en-US" sz="1200" b="1" dirty="0"/>
              <a:t>, 2018</a:t>
            </a:r>
          </a:p>
        </p:txBody>
      </p:sp>
    </p:spTree>
    <p:extLst>
      <p:ext uri="{BB962C8B-B14F-4D97-AF65-F5344CB8AC3E}">
        <p14:creationId xmlns:p14="http://schemas.microsoft.com/office/powerpoint/2010/main" val="2814342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8001" y="383928"/>
            <a:ext cx="6447501" cy="1667716"/>
          </a:xfrm>
        </p:spPr>
        <p:txBody>
          <a:bodyPr/>
          <a:lstStyle/>
          <a:p>
            <a:r>
              <a:rPr lang="en-US" dirty="0"/>
              <a:t>Finance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39519" y="2012951"/>
            <a:ext cx="6447501" cy="802824"/>
          </a:xfrm>
        </p:spPr>
        <p:txBody>
          <a:bodyPr>
            <a:normAutofit/>
          </a:bodyPr>
          <a:lstStyle/>
          <a:p>
            <a:r>
              <a:rPr lang="en-US" sz="1600" dirty="0"/>
              <a:t>Cristiana Bolchini/</a:t>
            </a:r>
            <a:r>
              <a:rPr lang="en-US" sz="1600" dirty="0" err="1"/>
              <a:t>Politecnico</a:t>
            </a:r>
            <a:r>
              <a:rPr lang="en-US" sz="1600" dirty="0"/>
              <a:t> di Milano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orient="vert" idx="4294967295"/>
          </p:nvPr>
        </p:nvSpPr>
        <p:spPr>
          <a:xfrm>
            <a:off x="0" y="2760663"/>
            <a:ext cx="6446838" cy="1228725"/>
          </a:xfrm>
        </p:spPr>
        <p:txBody>
          <a:bodyPr>
            <a:normAutofit/>
          </a:bodyPr>
          <a:lstStyle/>
          <a:p>
            <a:pPr marL="342900" lvl="1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97429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0FA7D-B869-46A9-BCE3-76C8BC407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BC6F4-2487-0848-93C5-4E52F1D48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Financial reserve as of Sep 2018: ~$2.5M</a:t>
            </a:r>
          </a:p>
          <a:p>
            <a:r>
              <a:rPr lang="en-US" dirty="0"/>
              <a:t>Actual Revenues/Expenses in line with what forecast in the budget</a:t>
            </a:r>
          </a:p>
          <a:p>
            <a:r>
              <a:rPr lang="en-US" dirty="0"/>
              <a:t>Based on the results of 2017 ($85.7K to spend beyond the budget)</a:t>
            </a:r>
          </a:p>
          <a:p>
            <a:pPr lvl="1"/>
            <a:r>
              <a:rPr lang="en-US" dirty="0"/>
              <a:t>$30K in new activities</a:t>
            </a:r>
          </a:p>
          <a:p>
            <a:pPr lvl="1"/>
            <a:r>
              <a:rPr lang="en-US" dirty="0"/>
              <a:t>More funds on the activities in the budget</a:t>
            </a:r>
          </a:p>
          <a:p>
            <a:pPr lvl="1"/>
            <a:r>
              <a:rPr lang="en-US" dirty="0"/>
              <a:t>Additional Executive Committee expenses to travel (and also attend sponsored events)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852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D5A3B-5EB2-EC4E-ABED-467972C98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 2019 – soon to be approved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267BCB43-6CEF-BE43-98A0-F29C51FF11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9274" y="725123"/>
            <a:ext cx="5614587" cy="3973648"/>
          </a:xfrm>
        </p:spPr>
      </p:pic>
      <p:sp>
        <p:nvSpPr>
          <p:cNvPr id="11" name="Left Arrow 10">
            <a:extLst>
              <a:ext uri="{FF2B5EF4-FFF2-40B4-BE49-F238E27FC236}">
                <a16:creationId xmlns:a16="http://schemas.microsoft.com/office/drawing/2014/main" id="{CB715C7E-F592-E249-A72D-BA75C7EE123F}"/>
              </a:ext>
            </a:extLst>
          </p:cNvPr>
          <p:cNvSpPr/>
          <p:nvPr/>
        </p:nvSpPr>
        <p:spPr>
          <a:xfrm rot="20700000">
            <a:off x="6263102" y="3022669"/>
            <a:ext cx="288657" cy="32429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2" name="Left Arrow 11">
            <a:extLst>
              <a:ext uri="{FF2B5EF4-FFF2-40B4-BE49-F238E27FC236}">
                <a16:creationId xmlns:a16="http://schemas.microsoft.com/office/drawing/2014/main" id="{4453003D-EC5D-A54E-B8FA-31756D692D9B}"/>
              </a:ext>
            </a:extLst>
          </p:cNvPr>
          <p:cNvSpPr/>
          <p:nvPr/>
        </p:nvSpPr>
        <p:spPr>
          <a:xfrm rot="1800000">
            <a:off x="6238414" y="3298722"/>
            <a:ext cx="288657" cy="32429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3" name="Left Arrow 12">
            <a:extLst>
              <a:ext uri="{FF2B5EF4-FFF2-40B4-BE49-F238E27FC236}">
                <a16:creationId xmlns:a16="http://schemas.microsoft.com/office/drawing/2014/main" id="{D2AF88AA-45B3-B545-9A08-84AEFAEA9AA0}"/>
              </a:ext>
            </a:extLst>
          </p:cNvPr>
          <p:cNvSpPr/>
          <p:nvPr/>
        </p:nvSpPr>
        <p:spPr>
          <a:xfrm>
            <a:off x="6243237" y="1753828"/>
            <a:ext cx="288657" cy="32429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1556719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307F9-9667-49FF-8A49-D15E5ECB6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Activities sponsored by CEDA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094908-DF7C-4981-B6FD-172441C9A3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897065"/>
            <a:ext cx="3886200" cy="3735658"/>
          </a:xfrm>
        </p:spPr>
        <p:txBody>
          <a:bodyPr>
            <a:normAutofit fontScale="85000" lnSpcReduction="20000"/>
          </a:bodyPr>
          <a:lstStyle/>
          <a:p>
            <a:r>
              <a:rPr lang="it-IT" dirty="0" err="1"/>
              <a:t>PhD</a:t>
            </a:r>
            <a:r>
              <a:rPr lang="it-IT" dirty="0"/>
              <a:t> Forum @ DATE</a:t>
            </a:r>
          </a:p>
          <a:p>
            <a:r>
              <a:rPr lang="it-IT" dirty="0"/>
              <a:t>IoT </a:t>
            </a:r>
            <a:r>
              <a:rPr lang="it-IT" dirty="0" err="1"/>
              <a:t>Student</a:t>
            </a:r>
            <a:r>
              <a:rPr lang="it-IT" dirty="0"/>
              <a:t> Challenge @ DATE</a:t>
            </a:r>
          </a:p>
          <a:p>
            <a:r>
              <a:rPr lang="it-IT" dirty="0" err="1"/>
              <a:t>Diversity</a:t>
            </a:r>
            <a:r>
              <a:rPr lang="it-IT" dirty="0"/>
              <a:t> in EDA @ DATE</a:t>
            </a:r>
          </a:p>
          <a:p>
            <a:r>
              <a:rPr lang="it-IT" dirty="0"/>
              <a:t>CAD-Contest @ ICCAD</a:t>
            </a:r>
          </a:p>
          <a:p>
            <a:r>
              <a:rPr lang="it-IT" dirty="0"/>
              <a:t>IoT Summer School</a:t>
            </a:r>
          </a:p>
          <a:p>
            <a:r>
              <a:rPr lang="it-IT" dirty="0"/>
              <a:t>CPS Summer School</a:t>
            </a:r>
          </a:p>
          <a:p>
            <a:r>
              <a:rPr lang="it-IT" dirty="0"/>
              <a:t>DAPE workshop</a:t>
            </a:r>
          </a:p>
          <a:p>
            <a:r>
              <a:rPr lang="it-IT" dirty="0" err="1"/>
              <a:t>Student</a:t>
            </a:r>
            <a:r>
              <a:rPr lang="it-IT" dirty="0"/>
              <a:t> support @ LATS</a:t>
            </a:r>
          </a:p>
          <a:p>
            <a:r>
              <a:rPr lang="it-IT" dirty="0" err="1"/>
              <a:t>Student</a:t>
            </a:r>
            <a:r>
              <a:rPr lang="it-IT" dirty="0"/>
              <a:t> support @ </a:t>
            </a:r>
            <a:r>
              <a:rPr lang="it-IT" dirty="0" err="1"/>
              <a:t>ESWeek</a:t>
            </a:r>
            <a:endParaRPr lang="it-IT" dirty="0"/>
          </a:p>
          <a:p>
            <a:r>
              <a:rPr lang="it-IT" dirty="0"/>
              <a:t>EDA </a:t>
            </a:r>
            <a:r>
              <a:rPr lang="it-IT" dirty="0" err="1"/>
              <a:t>Competition</a:t>
            </a:r>
            <a:r>
              <a:rPr lang="it-IT" dirty="0"/>
              <a:t> @ SMACD</a:t>
            </a:r>
          </a:p>
          <a:p>
            <a:r>
              <a:rPr lang="it-IT" dirty="0"/>
              <a:t>DATC</a:t>
            </a:r>
          </a:p>
          <a:p>
            <a:r>
              <a:rPr lang="it-IT" dirty="0"/>
              <a:t>SVDTC</a:t>
            </a:r>
          </a:p>
          <a:p>
            <a:r>
              <a:rPr lang="it-IT" dirty="0"/>
              <a:t>TCCP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45F653-81D8-4B62-812A-D9837928C2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47628" y="814726"/>
            <a:ext cx="4467722" cy="381799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CEDA Luncheon @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ASP-DAC/DATE/DAC/ICCAD</a:t>
            </a:r>
          </a:p>
          <a:p>
            <a:endParaRPr lang="en-US" dirty="0"/>
          </a:p>
          <a:p>
            <a:r>
              <a:rPr lang="en-US" dirty="0"/>
              <a:t>Distinguished Lecturer Program</a:t>
            </a:r>
          </a:p>
          <a:p>
            <a:endParaRPr lang="en-US" dirty="0"/>
          </a:p>
          <a:p>
            <a:r>
              <a:rPr lang="en-US" dirty="0"/>
              <a:t>Awards</a:t>
            </a:r>
          </a:p>
          <a:p>
            <a:pPr lvl="1"/>
            <a:r>
              <a:rPr lang="en-US" dirty="0"/>
              <a:t>Phil Kaufman</a:t>
            </a:r>
          </a:p>
          <a:p>
            <a:pPr lvl="1"/>
            <a:endParaRPr lang="en-US" dirty="0"/>
          </a:p>
          <a:p>
            <a:r>
              <a:rPr lang="en-US" dirty="0"/>
              <a:t>Local chapters</a:t>
            </a:r>
          </a:p>
          <a:p>
            <a:pPr lvl="1"/>
            <a:r>
              <a:rPr lang="en-US" dirty="0"/>
              <a:t>South Brazil	Shanghai</a:t>
            </a:r>
          </a:p>
          <a:p>
            <a:pPr lvl="1"/>
            <a:r>
              <a:rPr lang="en-US" dirty="0"/>
              <a:t>Hong Kong	Taipei</a:t>
            </a:r>
          </a:p>
          <a:p>
            <a:pPr lvl="1"/>
            <a:r>
              <a:rPr lang="en-US" dirty="0"/>
              <a:t>Central Illinois	Spain Section</a:t>
            </a:r>
          </a:p>
          <a:p>
            <a:pPr lvl="1"/>
            <a:r>
              <a:rPr lang="en-US" dirty="0"/>
              <a:t>All Japan</a:t>
            </a:r>
          </a:p>
          <a:p>
            <a:endParaRPr lang="en-US" dirty="0"/>
          </a:p>
        </p:txBody>
      </p:sp>
      <p:sp>
        <p:nvSpPr>
          <p:cNvPr id="6" name="8-Point Star 9">
            <a:extLst>
              <a:ext uri="{FF2B5EF4-FFF2-40B4-BE49-F238E27FC236}">
                <a16:creationId xmlns:a16="http://schemas.microsoft.com/office/drawing/2014/main" id="{2B4B18E0-D99C-4E7F-A7F8-F4460283CE8D}"/>
              </a:ext>
            </a:extLst>
          </p:cNvPr>
          <p:cNvSpPr/>
          <p:nvPr/>
        </p:nvSpPr>
        <p:spPr>
          <a:xfrm>
            <a:off x="592355" y="1448624"/>
            <a:ext cx="275073" cy="275073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P</a:t>
            </a:r>
          </a:p>
        </p:txBody>
      </p:sp>
      <p:sp>
        <p:nvSpPr>
          <p:cNvPr id="7" name="8-Point Star 9">
            <a:extLst>
              <a:ext uri="{FF2B5EF4-FFF2-40B4-BE49-F238E27FC236}">
                <a16:creationId xmlns:a16="http://schemas.microsoft.com/office/drawing/2014/main" id="{520DDE79-B93C-45B8-860C-B35B9693FDA0}"/>
              </a:ext>
            </a:extLst>
          </p:cNvPr>
          <p:cNvSpPr/>
          <p:nvPr/>
        </p:nvSpPr>
        <p:spPr>
          <a:xfrm>
            <a:off x="592354" y="2586187"/>
            <a:ext cx="275073" cy="275073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P</a:t>
            </a:r>
          </a:p>
        </p:txBody>
      </p:sp>
      <p:sp>
        <p:nvSpPr>
          <p:cNvPr id="8" name="8-Point Star 9">
            <a:extLst>
              <a:ext uri="{FF2B5EF4-FFF2-40B4-BE49-F238E27FC236}">
                <a16:creationId xmlns:a16="http://schemas.microsoft.com/office/drawing/2014/main" id="{CCFABBDD-6825-4825-8EB0-AB0A4A5BE311}"/>
              </a:ext>
            </a:extLst>
          </p:cNvPr>
          <p:cNvSpPr/>
          <p:nvPr/>
        </p:nvSpPr>
        <p:spPr>
          <a:xfrm>
            <a:off x="592353" y="2017405"/>
            <a:ext cx="275073" cy="275073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P</a:t>
            </a:r>
          </a:p>
        </p:txBody>
      </p:sp>
      <p:sp>
        <p:nvSpPr>
          <p:cNvPr id="9" name="8-Point Star 9">
            <a:extLst>
              <a:ext uri="{FF2B5EF4-FFF2-40B4-BE49-F238E27FC236}">
                <a16:creationId xmlns:a16="http://schemas.microsoft.com/office/drawing/2014/main" id="{B9777D45-7B7A-45A8-80EC-DE1FEAEBE73A}"/>
              </a:ext>
            </a:extLst>
          </p:cNvPr>
          <p:cNvSpPr/>
          <p:nvPr/>
        </p:nvSpPr>
        <p:spPr>
          <a:xfrm>
            <a:off x="592352" y="2311113"/>
            <a:ext cx="275073" cy="275073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P</a:t>
            </a:r>
          </a:p>
        </p:txBody>
      </p:sp>
      <p:sp>
        <p:nvSpPr>
          <p:cNvPr id="10" name="8-Point Star 9">
            <a:extLst>
              <a:ext uri="{FF2B5EF4-FFF2-40B4-BE49-F238E27FC236}">
                <a16:creationId xmlns:a16="http://schemas.microsoft.com/office/drawing/2014/main" id="{08E32555-874D-4366-BE32-8F4BD4129D65}"/>
              </a:ext>
            </a:extLst>
          </p:cNvPr>
          <p:cNvSpPr/>
          <p:nvPr/>
        </p:nvSpPr>
        <p:spPr>
          <a:xfrm>
            <a:off x="4011331" y="1742332"/>
            <a:ext cx="275073" cy="275073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158659474"/>
      </p:ext>
    </p:extLst>
  </p:cSld>
  <p:clrMapOvr>
    <a:masterClrMapping/>
  </p:clrMapOvr>
</p:sld>
</file>

<file path=ppt/theme/theme1.xml><?xml version="1.0" encoding="utf-8"?>
<a:theme xmlns:a="http://schemas.openxmlformats.org/drawingml/2006/main" name="EC BoG DAC 2018 Templat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 BoG DAC 2018 Template.potx</Template>
  <TotalTime>0</TotalTime>
  <Words>139</Words>
  <Application>Microsoft Office PowerPoint</Application>
  <PresentationFormat>On-screen Show (16:9)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California FB</vt:lpstr>
      <vt:lpstr>Arial</vt:lpstr>
      <vt:lpstr>Californian FB</vt:lpstr>
      <vt:lpstr>Wingdings 3</vt:lpstr>
      <vt:lpstr>EC BoG DAC 2018 Template</vt:lpstr>
      <vt:lpstr>    IEEE CEDA  Executive Committee Meeting  at ICCAD 2018</vt:lpstr>
      <vt:lpstr>Finance </vt:lpstr>
      <vt:lpstr>Status</vt:lpstr>
      <vt:lpstr>Budget 2019 – soon to be approved</vt:lpstr>
      <vt:lpstr>Activities sponsored by CEDA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CEDA 2018 Template</dc:title>
  <dc:subject/>
  <dc:creator>Jennifir McGillis</dc:creator>
  <cp:keywords/>
  <dc:description/>
  <cp:lastModifiedBy>Cristiana Bolchini</cp:lastModifiedBy>
  <cp:revision>53</cp:revision>
  <dcterms:created xsi:type="dcterms:W3CDTF">2016-04-15T13:56:06Z</dcterms:created>
  <dcterms:modified xsi:type="dcterms:W3CDTF">2018-11-01T09:42:49Z</dcterms:modified>
  <cp:category/>
</cp:coreProperties>
</file>