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sldIdLst>
    <p:sldId id="258" r:id="rId2"/>
    <p:sldId id="259" r:id="rId3"/>
    <p:sldId id="262" r:id="rId4"/>
    <p:sldId id="263" r:id="rId5"/>
    <p:sldId id="264" r:id="rId6"/>
    <p:sldId id="265" r:id="rId7"/>
    <p:sldId id="266" r:id="rId8"/>
    <p:sldId id="267" r:id="rId9"/>
    <p:sldId id="261" r:id="rId10"/>
  </p:sldIdLst>
  <p:sldSz cx="9144000" cy="5143500" type="screen16x9"/>
  <p:notesSz cx="6858000" cy="9144000"/>
  <p:defaultTextStyle>
    <a:defPPr>
      <a:defRPr lang="en-US"/>
    </a:defPPr>
    <a:lvl1pPr marL="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76" y="4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David%20Atienza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6857" y="977187"/>
            <a:ext cx="6875456" cy="1234727"/>
          </a:xfrm>
        </p:spPr>
        <p:txBody>
          <a:bodyPr anchor="b">
            <a:noAutofit/>
          </a:bodyPr>
          <a:lstStyle>
            <a:lvl1pPr algn="l">
              <a:defRPr sz="3000">
                <a:solidFill>
                  <a:schemeClr val="accent1">
                    <a:lumMod val="75000"/>
                  </a:schemeClr>
                </a:solidFill>
                <a:latin typeface="+mj-lt"/>
                <a:cs typeface="Californian FB"/>
              </a:defRPr>
            </a:lvl1pPr>
          </a:lstStyle>
          <a:p>
            <a:r>
              <a:rPr lang="es-ES" dirty="0"/>
              <a:t>IEEE CEDA </a:t>
            </a:r>
            <a:br>
              <a:rPr lang="es-ES" dirty="0"/>
            </a:br>
            <a:r>
              <a:rPr lang="es-ES" dirty="0" err="1"/>
              <a:t>Executive</a:t>
            </a:r>
            <a:r>
              <a:rPr lang="es-ES" dirty="0"/>
              <a:t> </a:t>
            </a:r>
            <a:r>
              <a:rPr lang="es-ES" dirty="0" err="1"/>
              <a:t>Committee</a:t>
            </a:r>
            <a:r>
              <a:rPr lang="es-ES" dirty="0"/>
              <a:t>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9173" y="3435047"/>
            <a:ext cx="2411827" cy="515249"/>
          </a:xfrm>
        </p:spPr>
        <p:txBody>
          <a:bodyPr anchor="t">
            <a:norm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Californian FB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November 4, 2018</a:t>
            </a:r>
            <a:br>
              <a:rPr lang="en-US" dirty="0"/>
            </a:br>
            <a:r>
              <a:rPr lang="en-US" dirty="0"/>
              <a:t>San Diego, California, USA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7483" y="4869656"/>
            <a:ext cx="512504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9576" y="2456759"/>
            <a:ext cx="2771073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+mn-lt"/>
                <a:cs typeface="Californian FB"/>
              </a:rPr>
              <a:t>David </a:t>
            </a:r>
            <a:r>
              <a:rPr lang="en-US" sz="1800" dirty="0" err="1">
                <a:latin typeface="+mn-lt"/>
                <a:cs typeface="Californian FB"/>
              </a:rPr>
              <a:t>Atienza</a:t>
            </a:r>
            <a:r>
              <a:rPr lang="en-US" sz="1800" baseline="0" dirty="0">
                <a:latin typeface="+mn-lt"/>
                <a:cs typeface="Californian FB"/>
              </a:rPr>
              <a:t> - </a:t>
            </a:r>
            <a:r>
              <a:rPr lang="en-US" sz="1800" dirty="0">
                <a:latin typeface="+mn-lt"/>
                <a:cs typeface="Californian FB"/>
              </a:rPr>
              <a:t>President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8752" y="2889668"/>
            <a:ext cx="2236918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dirty="0">
                <a:hlinkClick r:id="rId2"/>
              </a:rPr>
              <a:t>president@ieee-ceda.com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08752" y="2889668"/>
            <a:ext cx="2236918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dirty="0">
                <a:latin typeface="Arial"/>
                <a:cs typeface="Arial"/>
                <a:hlinkClick r:id="rId2"/>
              </a:rPr>
              <a:t>president@ieee-ceda.com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9025" y="4443151"/>
            <a:ext cx="856330" cy="26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4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877" y="4718755"/>
            <a:ext cx="1509001" cy="36422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5">
            <a:alphaModFix amt="8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149" y="4603437"/>
            <a:ext cx="740811" cy="540063"/>
          </a:xfrm>
          <a:prstGeom prst="rect">
            <a:avLst/>
          </a:prstGeom>
          <a:solidFill>
            <a:schemeClr val="bg1">
              <a:alpha val="61000"/>
            </a:schemeClr>
          </a:solidFill>
        </p:spPr>
      </p:pic>
      <p:sp>
        <p:nvSpPr>
          <p:cNvPr id="3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07" y="4869657"/>
            <a:ext cx="215062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Hilton San Diego Resort &amp; Spa, San Diego, CA</a:t>
            </a:r>
          </a:p>
        </p:txBody>
      </p:sp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3826" y="243165"/>
            <a:ext cx="6447501" cy="481958"/>
          </a:xfrm>
        </p:spPr>
        <p:txBody>
          <a:bodyPr>
            <a:normAutofit/>
          </a:bodyPr>
          <a:lstStyle>
            <a:lvl1pPr>
              <a:defRPr sz="2700">
                <a:latin typeface="+mj-lt"/>
                <a:cs typeface="California FB"/>
              </a:defRPr>
            </a:lvl1pPr>
          </a:lstStyle>
          <a:p>
            <a:r>
              <a:rPr lang="en-US" dirty="0"/>
              <a:t>Edit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65463" y="898287"/>
            <a:ext cx="6447501" cy="3632735"/>
          </a:xfrm>
        </p:spPr>
        <p:txBody>
          <a:bodyPr>
            <a:normAutofit/>
          </a:bodyPr>
          <a:lstStyle>
            <a:lvl1pPr marL="257175" indent="-257175">
              <a:buClr>
                <a:schemeClr val="accent2">
                  <a:lumMod val="75000"/>
                </a:schemeClr>
              </a:buClr>
              <a:buSzPct val="99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cs typeface="California FB"/>
              </a:defRPr>
            </a:lvl1pPr>
            <a:lvl2pPr marL="557213" indent="-214313">
              <a:buClr>
                <a:schemeClr val="accent2">
                  <a:lumMod val="75000"/>
                </a:schemeClr>
              </a:buClr>
              <a:buSzPct val="99000"/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cs typeface="California FB"/>
              </a:defRPr>
            </a:lvl2pPr>
            <a:lvl3pPr marL="857250" indent="-171450">
              <a:buClr>
                <a:schemeClr val="accent2">
                  <a:lumMod val="75000"/>
                </a:schemeClr>
              </a:buClr>
              <a:buSzPct val="99000"/>
              <a:buFont typeface="Arial"/>
              <a:buChar char="•"/>
              <a:defRPr sz="1400" baseline="0">
                <a:solidFill>
                  <a:schemeClr val="tx1"/>
                </a:solidFill>
                <a:latin typeface="+mn-lt"/>
                <a:cs typeface="California FB"/>
              </a:defRPr>
            </a:lvl3pPr>
            <a:lvl4pPr>
              <a:defRPr>
                <a:latin typeface="California FB"/>
                <a:cs typeface="California FB"/>
              </a:defRPr>
            </a:lvl4pPr>
            <a:lvl5pPr>
              <a:defRPr>
                <a:latin typeface="California FB"/>
                <a:cs typeface="California FB"/>
              </a:defRPr>
            </a:lvl5pPr>
          </a:lstStyle>
          <a:p>
            <a:pPr lvl="0"/>
            <a:r>
              <a:rPr lang="en-US" dirty="0"/>
              <a:t>Level one</a:t>
            </a:r>
          </a:p>
          <a:p>
            <a:pPr lvl="1"/>
            <a:r>
              <a:rPr lang="en-US" dirty="0"/>
              <a:t>Level two</a:t>
            </a:r>
          </a:p>
          <a:p>
            <a:pPr lvl="2"/>
            <a:r>
              <a:rPr lang="en-US" dirty="0"/>
              <a:t>Level three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3826" y="243165"/>
            <a:ext cx="6447501" cy="99060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462" y="1380519"/>
            <a:ext cx="6447501" cy="315050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07" y="4869657"/>
            <a:ext cx="215062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chemeClr val="tx1"/>
                </a:solidFill>
              </a:defRPr>
            </a:lvl1pPr>
          </a:lstStyle>
          <a:p>
            <a:r>
              <a:rPr lang="en-US"/>
              <a:t>Hilton San Diego Resort &amp; Spa, San Diego, CA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63125" y="4869656"/>
            <a:ext cx="34729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6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9025" y="4443151"/>
            <a:ext cx="856330" cy="26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9027" y="4443157"/>
            <a:ext cx="856330" cy="26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877" y="4718755"/>
            <a:ext cx="1509001" cy="36422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8">
            <a:alphaModFix amt="8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149" y="4603437"/>
            <a:ext cx="740811" cy="540063"/>
          </a:xfrm>
          <a:prstGeom prst="rect">
            <a:avLst/>
          </a:prstGeom>
          <a:solidFill>
            <a:schemeClr val="bg1">
              <a:alpha val="61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Californian FB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ieee-ceda.org/pages/distinguished-lecturer-progra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olf.ece.gatech.edu/georgia-tech-internet-of-things-iot-summer-schoo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huiru.jiang@gmail.com)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1" y="383928"/>
            <a:ext cx="6447501" cy="1667716"/>
          </a:xfrm>
        </p:spPr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9519" y="2012951"/>
            <a:ext cx="6447501" cy="802824"/>
          </a:xfrm>
        </p:spPr>
        <p:txBody>
          <a:bodyPr>
            <a:normAutofit/>
          </a:bodyPr>
          <a:lstStyle/>
          <a:p>
            <a:r>
              <a:rPr lang="en-US" sz="1600" dirty="0"/>
              <a:t>Gi-Joon Nam (IBM Research)</a:t>
            </a:r>
          </a:p>
          <a:p>
            <a:r>
              <a:rPr lang="en-US" sz="1600" dirty="0"/>
              <a:t>IEEE CEDA VP for Activities</a:t>
            </a:r>
          </a:p>
        </p:txBody>
      </p:sp>
    </p:spTree>
    <p:extLst>
      <p:ext uri="{BB962C8B-B14F-4D97-AF65-F5344CB8AC3E}">
        <p14:creationId xmlns:p14="http://schemas.microsoft.com/office/powerpoint/2010/main" val="149742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CEDA Activity Overview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+mn-lt"/>
              </a:rPr>
              <a:t>CEDA </a:t>
            </a:r>
            <a:r>
              <a:rPr lang="en-US" dirty="0"/>
              <a:t>Luncheon Keynote at DAC, DATE, ICCAD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+mn-lt"/>
              </a:rPr>
              <a:t>CEDA </a:t>
            </a:r>
            <a:r>
              <a:rPr lang="en-US" dirty="0"/>
              <a:t>S</a:t>
            </a:r>
            <a:r>
              <a:rPr lang="en-US" dirty="0">
                <a:latin typeface="+mn-lt"/>
              </a:rPr>
              <a:t>ponsored </a:t>
            </a:r>
            <a:r>
              <a:rPr lang="en-US" dirty="0"/>
              <a:t>C</a:t>
            </a:r>
            <a:r>
              <a:rPr lang="en-US" dirty="0">
                <a:latin typeface="+mn-lt"/>
              </a:rPr>
              <a:t>onference </a:t>
            </a:r>
            <a:r>
              <a:rPr lang="en-US" dirty="0"/>
              <a:t>A</a:t>
            </a:r>
            <a:r>
              <a:rPr lang="en-US" dirty="0">
                <a:latin typeface="+mn-lt"/>
              </a:rPr>
              <a:t>ctivities and </a:t>
            </a:r>
            <a:r>
              <a:rPr lang="en-US" dirty="0"/>
              <a:t>W</a:t>
            </a:r>
            <a:r>
              <a:rPr lang="en-US" dirty="0">
                <a:latin typeface="+mn-lt"/>
              </a:rPr>
              <a:t>orkshops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Distinguished Lecturer Program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+mn-lt"/>
              </a:rPr>
              <a:t>Local Chapters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Member Technology Organizations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066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B99C5B-86F6-804B-ACD2-0D5B35A01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856" y="0"/>
            <a:ext cx="693324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966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54FE1-A536-D84E-8A31-C4C636608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26" y="243165"/>
            <a:ext cx="7967649" cy="481958"/>
          </a:xfrm>
        </p:spPr>
        <p:txBody>
          <a:bodyPr>
            <a:normAutofit fontScale="90000"/>
          </a:bodyPr>
          <a:lstStyle/>
          <a:p>
            <a:r>
              <a:rPr lang="en-US" dirty="0"/>
              <a:t>2. CEDA Sponsored Conference Activities &amp; 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881DC-3BB0-7B4B-BDC5-EBF96DCEC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Session 3D: 2018 CAD Contest at ICCAD</a:t>
            </a:r>
          </a:p>
          <a:p>
            <a:pPr lvl="1"/>
            <a:r>
              <a:rPr lang="en-US" dirty="0"/>
              <a:t>Monday 4:15 – 5:45 pm</a:t>
            </a:r>
          </a:p>
          <a:p>
            <a:pPr lvl="1"/>
            <a:r>
              <a:rPr lang="en-US" dirty="0"/>
              <a:t>Chair: Mark Po-Hung Lin – National Chuang Cheng Univ. </a:t>
            </a:r>
          </a:p>
          <a:p>
            <a:pPr lvl="1"/>
            <a:r>
              <a:rPr lang="en-US" dirty="0"/>
              <a:t>Problem A: Smart EC: Program-Building for Name Mapping</a:t>
            </a:r>
          </a:p>
          <a:p>
            <a:pPr lvl="1"/>
            <a:r>
              <a:rPr lang="en-US" dirty="0"/>
              <a:t>Problem B: Obstacle-Aware On-Track Bus Routing</a:t>
            </a:r>
          </a:p>
          <a:p>
            <a:pPr lvl="1"/>
            <a:r>
              <a:rPr lang="en-US" dirty="0"/>
              <a:t>Problem C: Timing-Aware Fill Insertion</a:t>
            </a:r>
          </a:p>
          <a:p>
            <a:pPr lvl="1"/>
            <a:r>
              <a:rPr lang="en-US" dirty="0"/>
              <a:t>DATC RDF – An Academic Flow From Logic Synthesis to Detailed Routing</a:t>
            </a:r>
          </a:p>
        </p:txBody>
      </p:sp>
    </p:spTree>
    <p:extLst>
      <p:ext uri="{BB962C8B-B14F-4D97-AF65-F5344CB8AC3E}">
        <p14:creationId xmlns:p14="http://schemas.microsoft.com/office/powerpoint/2010/main" val="884239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51823-667C-BC4F-8010-3DF0CBD1E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CEDA Distinguished Lecturer Program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9FCC7B-D4A9-D743-9797-73BE4527B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Chair: Tsung-Yi Ho, National Tsing Hua University, Taiwan</a:t>
            </a:r>
          </a:p>
          <a:p>
            <a:pPr lvl="1"/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http://ieee-ceda.org/pages/distinguished-lecturer-program</a:t>
            </a:r>
            <a:endParaRPr lang="en-US" dirty="0"/>
          </a:p>
          <a:p>
            <a:r>
              <a:rPr lang="en-US" dirty="0"/>
              <a:t>2018 Lectures</a:t>
            </a:r>
          </a:p>
          <a:p>
            <a:pPr lvl="1"/>
            <a:r>
              <a:rPr lang="en-US" dirty="0"/>
              <a:t>Prof. Giovanni De </a:t>
            </a:r>
            <a:r>
              <a:rPr lang="en-US" dirty="0" err="1"/>
              <a:t>Micheli</a:t>
            </a:r>
            <a:r>
              <a:rPr lang="en-US" dirty="0"/>
              <a:t>, “New Horizons for Electronic Systems: Devices, Design Methods and Applications”, Feb, 2018, @ The Chinese University of Hong Kong, hosted by IEEE CEDA Hong Kong Chapter</a:t>
            </a:r>
          </a:p>
          <a:p>
            <a:pPr lvl="1"/>
            <a:r>
              <a:rPr lang="en-US" dirty="0"/>
              <a:t>Prof. Edith </a:t>
            </a:r>
            <a:r>
              <a:rPr lang="en-US" dirty="0" err="1"/>
              <a:t>Beigne</a:t>
            </a:r>
            <a:r>
              <a:rPr lang="en-US" dirty="0"/>
              <a:t>, “The Future of Low Power Circuits and Embedded Intelligence: Emerging Devices and New Design Paradigms”, Aug, 2018, @ National Tsing Hua University, hosted by Taipei Chapter</a:t>
            </a:r>
          </a:p>
          <a:p>
            <a:pPr lvl="1"/>
            <a:r>
              <a:rPr lang="en-US" dirty="0"/>
              <a:t>Prof. </a:t>
            </a:r>
            <a:r>
              <a:rPr lang="en-US" dirty="0" err="1"/>
              <a:t>Naehyuck</a:t>
            </a:r>
            <a:r>
              <a:rPr lang="en-US" dirty="0"/>
              <a:t> Chang, “Self-Powered Smart Devices: Storage-Less and Converter-Less Maximum Power Point Tracking and </a:t>
            </a:r>
            <a:r>
              <a:rPr lang="en-US" dirty="0" err="1"/>
              <a:t>SmartPatch</a:t>
            </a:r>
            <a:r>
              <a:rPr lang="en-US" dirty="0"/>
              <a:t>”, Aug, 2018 @ National Taiwan University, hosted by Taipei Chapter</a:t>
            </a:r>
          </a:p>
          <a:p>
            <a:pPr lvl="1"/>
            <a:r>
              <a:rPr lang="en-US" dirty="0"/>
              <a:t>Prof. Sharon Hu, “A Cross-Layer Perspective for Energy Efficient Processing – From beyond-CMOS Devices to Deep Learning”, Nov. 2018, @ Tsinghua University, hosted by Beijing Chapter</a:t>
            </a:r>
          </a:p>
        </p:txBody>
      </p:sp>
    </p:spTree>
    <p:extLst>
      <p:ext uri="{BB962C8B-B14F-4D97-AF65-F5344CB8AC3E}">
        <p14:creationId xmlns:p14="http://schemas.microsoft.com/office/powerpoint/2010/main" val="1476819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49687-D1F4-AA4B-B586-207130342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CEDA Distinguished Lecturer Program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31A67-194C-6E4F-87AC-7F916428D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CEDA proudly announces the addition of the following Distinguished Lecturers in 2018:</a:t>
            </a:r>
          </a:p>
          <a:p>
            <a:pPr lvl="1"/>
            <a:r>
              <a:rPr lang="en-US" dirty="0"/>
              <a:t>Edith </a:t>
            </a:r>
            <a:r>
              <a:rPr lang="en-US" dirty="0" err="1"/>
              <a:t>Beigne</a:t>
            </a:r>
            <a:r>
              <a:rPr lang="en-US" dirty="0"/>
              <a:t>, </a:t>
            </a:r>
            <a:r>
              <a:rPr lang="en-US" dirty="0" err="1"/>
              <a:t>Reearch</a:t>
            </a:r>
            <a:r>
              <a:rPr lang="en-US" dirty="0"/>
              <a:t> Director at CEA-LETI, France | New technologies like 3D, RRAM, FDSOI, </a:t>
            </a:r>
            <a:r>
              <a:rPr lang="en-US" dirty="0" err="1"/>
              <a:t>nero</a:t>
            </a:r>
            <a:r>
              <a:rPr lang="en-US" dirty="0"/>
              <a:t>-inspired, asynchronous, GALS</a:t>
            </a:r>
          </a:p>
          <a:p>
            <a:pPr lvl="1"/>
            <a:r>
              <a:rPr lang="en-US" dirty="0" err="1"/>
              <a:t>Naehyuck</a:t>
            </a:r>
            <a:r>
              <a:rPr lang="en-US" dirty="0"/>
              <a:t> Chang, KAIST, South Korea | Low-power cyber-physical systems, Design automation of electric vehicles, Energy harvesting and storage for CPS and IoT</a:t>
            </a:r>
          </a:p>
          <a:p>
            <a:pPr lvl="1"/>
            <a:r>
              <a:rPr lang="en-US" dirty="0" err="1"/>
              <a:t>Yiran</a:t>
            </a:r>
            <a:r>
              <a:rPr lang="en-US" dirty="0"/>
              <a:t> Chen, Duke Univ. | Emerging memory and storage technologies, Embedded systems and mobile applications, Neuromorphic computing, Deep learning and system security</a:t>
            </a:r>
          </a:p>
          <a:p>
            <a:pPr lvl="1"/>
            <a:r>
              <a:rPr lang="en-US" dirty="0"/>
              <a:t>X. Sharon Hu, Univ. of Notre Dame | Power, temperature and reliability aware system-level design, Circuit and architecture design for beyond-CMOS devices, Design and analysis of embedded and real-time systems</a:t>
            </a:r>
          </a:p>
          <a:p>
            <a:pPr lvl="1"/>
            <a:r>
              <a:rPr lang="en-US" dirty="0" err="1"/>
              <a:t>Vijaykrishnan</a:t>
            </a:r>
            <a:r>
              <a:rPr lang="en-US" dirty="0"/>
              <a:t> Narayana, Penn State Univ. | Power-aware systems, Reliable and secure computing systems, Design and Optimization of On-chip interconnects, Application specific architectures, System design using emerging devices</a:t>
            </a:r>
          </a:p>
          <a:p>
            <a:pPr lvl="1"/>
            <a:r>
              <a:rPr lang="en-US" dirty="0" err="1"/>
              <a:t>Sachin</a:t>
            </a:r>
            <a:r>
              <a:rPr lang="en-US" dirty="0"/>
              <a:t> </a:t>
            </a:r>
            <a:r>
              <a:rPr lang="en-US" dirty="0" err="1"/>
              <a:t>Sapatnekar</a:t>
            </a:r>
            <a:r>
              <a:rPr lang="en-US" dirty="0"/>
              <a:t>, Univ. of Minnesota | Deeply scaled CMOS and. Post-CMOS technologies, Aging / reliability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9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1A5EE-EE3F-D849-A733-712543D8A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Local Chapters &amp; Outreach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BD533-9F2D-A44B-A43B-977CE6C93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5F99B1-B8F5-B643-A8B5-C6F4FA628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26" y="976884"/>
            <a:ext cx="6724396" cy="3803142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3B4A039-B1B3-8A4D-9187-AF0B65616588}"/>
              </a:ext>
            </a:extLst>
          </p:cNvPr>
          <p:cNvSpPr/>
          <p:nvPr/>
        </p:nvSpPr>
        <p:spPr>
          <a:xfrm>
            <a:off x="1956927" y="889485"/>
            <a:ext cx="1568326" cy="958518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BBEF30AE-85C5-9C45-AD58-8C96F08A2FC4}"/>
              </a:ext>
            </a:extLst>
          </p:cNvPr>
          <p:cNvSpPr/>
          <p:nvPr/>
        </p:nvSpPr>
        <p:spPr>
          <a:xfrm>
            <a:off x="1976980" y="1848002"/>
            <a:ext cx="1568326" cy="1011505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BDE7F9B-EDF5-9F4A-AEF0-4D71E51EEDEE}"/>
              </a:ext>
            </a:extLst>
          </p:cNvPr>
          <p:cNvSpPr/>
          <p:nvPr/>
        </p:nvSpPr>
        <p:spPr>
          <a:xfrm>
            <a:off x="1997033" y="2868309"/>
            <a:ext cx="1568326" cy="935355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ED83F73-F2B4-C244-A40B-05D41019A974}"/>
              </a:ext>
            </a:extLst>
          </p:cNvPr>
          <p:cNvSpPr/>
          <p:nvPr/>
        </p:nvSpPr>
        <p:spPr>
          <a:xfrm>
            <a:off x="3680133" y="889485"/>
            <a:ext cx="1568326" cy="1011505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3F63D686-92CD-0349-8B11-BDBD1BA1A67C}"/>
              </a:ext>
            </a:extLst>
          </p:cNvPr>
          <p:cNvSpPr/>
          <p:nvPr/>
        </p:nvSpPr>
        <p:spPr>
          <a:xfrm>
            <a:off x="265806" y="889484"/>
            <a:ext cx="1683100" cy="1011505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6CA20A8-0904-164F-BF53-8082BABEE20B}"/>
              </a:ext>
            </a:extLst>
          </p:cNvPr>
          <p:cNvSpPr/>
          <p:nvPr/>
        </p:nvSpPr>
        <p:spPr>
          <a:xfrm>
            <a:off x="265463" y="3803664"/>
            <a:ext cx="1683100" cy="956104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3DAD6DD8-46EE-7B4C-8801-7EC4E31023B9}"/>
              </a:ext>
            </a:extLst>
          </p:cNvPr>
          <p:cNvSpPr/>
          <p:nvPr/>
        </p:nvSpPr>
        <p:spPr>
          <a:xfrm>
            <a:off x="237385" y="2837124"/>
            <a:ext cx="1683100" cy="956104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29AF8C9A-DF75-7D4C-A3DE-470526F8A5BC}"/>
              </a:ext>
            </a:extLst>
          </p:cNvPr>
          <p:cNvSpPr/>
          <p:nvPr/>
        </p:nvSpPr>
        <p:spPr>
          <a:xfrm>
            <a:off x="5439435" y="1903318"/>
            <a:ext cx="1568326" cy="956189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818FD23C-C8AF-0845-8BE2-8206BF65EEBA}"/>
              </a:ext>
            </a:extLst>
          </p:cNvPr>
          <p:cNvSpPr/>
          <p:nvPr/>
        </p:nvSpPr>
        <p:spPr>
          <a:xfrm>
            <a:off x="5422634" y="898253"/>
            <a:ext cx="1568326" cy="1011505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70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5F815-6BC3-1F47-A3AD-D6FFFBA1C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EDA Summer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3E7C4-99E4-8C46-8655-FA8276D4B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International Seasonal School on Physical Design Automation, July 16-20, 2018, National Chung Cheng University, </a:t>
            </a:r>
            <a:r>
              <a:rPr lang="en-US" dirty="0" err="1"/>
              <a:t>Chaiyi</a:t>
            </a:r>
            <a:r>
              <a:rPr lang="en-US" dirty="0"/>
              <a:t>, Taiwan</a:t>
            </a:r>
          </a:p>
          <a:p>
            <a:r>
              <a:rPr lang="en-US" dirty="0"/>
              <a:t>Seasonal School on Logic Synthesis, July 30-Aug 3, co-sponsored with IEEE CAS</a:t>
            </a:r>
          </a:p>
          <a:p>
            <a:r>
              <a:rPr lang="en-US" dirty="0"/>
              <a:t>Georgia Tech Internet-of-Things (IoT) Summer School, Aug 6-9, 2018</a:t>
            </a:r>
          </a:p>
          <a:p>
            <a:pPr lvl="1"/>
            <a:r>
              <a:rPr lang="en-US" dirty="0">
                <a:hlinkClick r:id="rId2"/>
              </a:rPr>
              <a:t>http://wolf.ece.gatech.edu/georgia-tech-internet-of-things-iot-summer-school/</a:t>
            </a:r>
            <a:endParaRPr lang="en-US" dirty="0"/>
          </a:p>
          <a:p>
            <a:pPr lvl="1"/>
            <a:r>
              <a:rPr lang="en-US" dirty="0"/>
              <a:t>Plan to host it again in Europe in 2019</a:t>
            </a:r>
          </a:p>
        </p:txBody>
      </p:sp>
    </p:spTree>
    <p:extLst>
      <p:ext uri="{BB962C8B-B14F-4D97-AF65-F5344CB8AC3E}">
        <p14:creationId xmlns:p14="http://schemas.microsoft.com/office/powerpoint/2010/main" val="3517419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5. Member Technology Organizations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965" y="898290"/>
            <a:ext cx="6447501" cy="3632735"/>
          </a:xfrm>
        </p:spPr>
        <p:txBody>
          <a:bodyPr/>
          <a:lstStyle/>
          <a:p>
            <a:r>
              <a:rPr lang="en-US" dirty="0"/>
              <a:t>DATC (Design Automation Technical Committee)</a:t>
            </a:r>
          </a:p>
          <a:p>
            <a:pPr lvl="1"/>
            <a:r>
              <a:rPr lang="en-US" dirty="0"/>
              <a:t>Chair: Iris Hui-Ru Jiang (</a:t>
            </a:r>
            <a:r>
              <a:rPr lang="en-US" dirty="0">
                <a:hlinkClick r:id="rId2"/>
              </a:rPr>
              <a:t>huiru.jiang@gmail.com)</a:t>
            </a:r>
            <a:r>
              <a:rPr lang="en-US" dirty="0"/>
              <a:t>, National </a:t>
            </a:r>
            <a:r>
              <a:rPr lang="en-US" dirty="0" err="1"/>
              <a:t>Chiao</a:t>
            </a:r>
            <a:r>
              <a:rPr lang="en-US" dirty="0"/>
              <a:t> Tung University</a:t>
            </a:r>
          </a:p>
          <a:p>
            <a:r>
              <a:rPr lang="en-US" dirty="0"/>
              <a:t>SVDTC (System Validation and Debug Technology Committee)</a:t>
            </a:r>
          </a:p>
          <a:p>
            <a:pPr lvl="1"/>
            <a:r>
              <a:rPr lang="en-US" dirty="0"/>
              <a:t>Chair: Darshan Patra (</a:t>
            </a:r>
            <a:r>
              <a:rPr lang="en-US" dirty="0" err="1"/>
              <a:t>ppatra@ieee.org</a:t>
            </a:r>
            <a:r>
              <a:rPr lang="en-US" dirty="0"/>
              <a:t>)</a:t>
            </a:r>
          </a:p>
          <a:p>
            <a:r>
              <a:rPr lang="en-US" dirty="0"/>
              <a:t>TCCPS (Technical Committee on Cyber-Physical Systems)</a:t>
            </a:r>
          </a:p>
          <a:p>
            <a:pPr lvl="1"/>
            <a:r>
              <a:rPr lang="en-US" dirty="0"/>
              <a:t>Chair: </a:t>
            </a:r>
            <a:r>
              <a:rPr lang="en-US" dirty="0" err="1"/>
              <a:t>Shiyan</a:t>
            </a:r>
            <a:r>
              <a:rPr lang="en-US" dirty="0"/>
              <a:t> Hu (</a:t>
            </a:r>
            <a:r>
              <a:rPr lang="en-US" dirty="0" err="1"/>
              <a:t>shiyan@mtu.edu</a:t>
            </a:r>
            <a:r>
              <a:rPr lang="en-US" dirty="0"/>
              <a:t>)</a:t>
            </a:r>
          </a:p>
          <a:p>
            <a:r>
              <a:rPr lang="en-US" dirty="0"/>
              <a:t>TTTC (Test Technology Technical Council)</a:t>
            </a:r>
          </a:p>
          <a:p>
            <a:pPr lvl="1"/>
            <a:r>
              <a:rPr lang="en-US" dirty="0"/>
              <a:t>Chair: </a:t>
            </a:r>
            <a:r>
              <a:rPr lang="en-US" dirty="0" err="1"/>
              <a:t>Yervant</a:t>
            </a:r>
            <a:r>
              <a:rPr lang="en-US" dirty="0"/>
              <a:t> </a:t>
            </a:r>
            <a:r>
              <a:rPr lang="en-US" dirty="0" err="1"/>
              <a:t>Zorian</a:t>
            </a:r>
            <a:r>
              <a:rPr lang="en-US" dirty="0"/>
              <a:t> (</a:t>
            </a:r>
            <a:r>
              <a:rPr lang="en-US" dirty="0" err="1"/>
              <a:t>Yervant.Zorian@synopsys.com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4522603"/>
      </p:ext>
    </p:extLst>
  </p:cSld>
  <p:clrMapOvr>
    <a:masterClrMapping/>
  </p:clrMapOvr>
</p:sld>
</file>

<file path=ppt/theme/theme1.xml><?xml version="1.0" encoding="utf-8"?>
<a:theme xmlns:a="http://schemas.openxmlformats.org/drawingml/2006/main" name="EC BoG DAC 2018 Templat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 BoG DAC 2018 Template.potx</Template>
  <TotalTime>895</TotalTime>
  <Words>627</Words>
  <Application>Microsoft Macintosh PowerPoint</Application>
  <PresentationFormat>On-screen Show (16:9)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California FB</vt:lpstr>
      <vt:lpstr>Arial</vt:lpstr>
      <vt:lpstr>Californian FB</vt:lpstr>
      <vt:lpstr>Wingdings 3</vt:lpstr>
      <vt:lpstr>EC BoG DAC 2018 Template</vt:lpstr>
      <vt:lpstr>Activities</vt:lpstr>
      <vt:lpstr>CEDA Activity Overview</vt:lpstr>
      <vt:lpstr>PowerPoint Presentation</vt:lpstr>
      <vt:lpstr>2. CEDA Sponsored Conference Activities &amp; Workshops</vt:lpstr>
      <vt:lpstr>3. CEDA Distinguished Lecturer Program</vt:lpstr>
      <vt:lpstr>CEDA Distinguished Lecturer Program </vt:lpstr>
      <vt:lpstr>4. Local Chapters &amp; Outreach Programs</vt:lpstr>
      <vt:lpstr>Regional EDA Summer Schools</vt:lpstr>
      <vt:lpstr>5. Member Technology Organizations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2018 Template</dc:title>
  <dc:subject/>
  <dc:creator>Jennifir McGillis</dc:creator>
  <cp:keywords/>
  <dc:description/>
  <cp:lastModifiedBy>Microsoft Office User</cp:lastModifiedBy>
  <cp:revision>59</cp:revision>
  <dcterms:created xsi:type="dcterms:W3CDTF">2016-04-15T13:56:06Z</dcterms:created>
  <dcterms:modified xsi:type="dcterms:W3CDTF">2018-11-04T08:45:55Z</dcterms:modified>
  <cp:category/>
</cp:coreProperties>
</file>