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453" r:id="rId2"/>
    <p:sldId id="454" r:id="rId3"/>
    <p:sldId id="256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  <a:srgbClr val="606060"/>
    <a:srgbClr val="323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638" autoAdjust="0"/>
    <p:restoredTop sz="95590" autoAdjust="0"/>
  </p:normalViewPr>
  <p:slideViewPr>
    <p:cSldViewPr snapToGrid="0">
      <p:cViewPr varScale="1">
        <p:scale>
          <a:sx n="112" d="100"/>
          <a:sy n="112" d="100"/>
        </p:scale>
        <p:origin x="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A653-952A-4D07-91B3-609B4EB8D3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BD6-1F0C-46A3-B674-85E78A30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7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C41EC78E-7142-2E55-E360-F3DFF973D4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54988079-A580-DBFD-1224-D98AB4081C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A7D4A346-9364-8579-F069-9427ACC94E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33A03263-F6A0-A34F-9191-9290B1BDCE9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84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4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45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24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9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7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33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47446"/>
            <a:ext cx="4184035" cy="4493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547447"/>
            <a:ext cx="4184034" cy="449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276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51387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276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3E82E7-C52B-4ABC-8ABF-858E0CE77EE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680" y="6041362"/>
            <a:ext cx="1800947" cy="4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argas@computer.org" TargetMode="External"/><Relationship Id="rId2" Type="http://schemas.openxmlformats.org/officeDocument/2006/relationships/hyperlink" Target="http://www.lats.tttc-events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oehls@ids.rwth-aachen.d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Sponsorship Request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Conference: </a:t>
            </a:r>
            <a:r>
              <a:rPr lang="en-GB" dirty="0"/>
              <a:t> IEEE Latin-American Test Symposium – LATS</a:t>
            </a:r>
          </a:p>
          <a:p>
            <a:r>
              <a:rPr lang="en-GB" dirty="0"/>
              <a:t>Venue: Montevideo, Uruguay</a:t>
            </a:r>
          </a:p>
          <a:p>
            <a:r>
              <a:rPr lang="en-GB" dirty="0"/>
              <a:t>Time: September, 5 - 8</a:t>
            </a:r>
          </a:p>
          <a:p>
            <a:r>
              <a:rPr lang="en-US" dirty="0"/>
              <a:t>General chair: </a:t>
            </a:r>
            <a:br>
              <a:rPr lang="en-US" dirty="0"/>
            </a:br>
            <a:r>
              <a:rPr lang="en-US" dirty="0"/>
              <a:t>		</a:t>
            </a:r>
            <a:r>
              <a:rPr lang="en-GB" dirty="0"/>
              <a:t>Raoul VELAZCO (emeritus research Director CNRS)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Yervant</a:t>
            </a:r>
            <a:r>
              <a:rPr lang="en-GB" dirty="0"/>
              <a:t> </a:t>
            </a:r>
            <a:r>
              <a:rPr lang="en-GB" dirty="0" err="1"/>
              <a:t>Zorian</a:t>
            </a:r>
            <a:endParaRPr lang="en-GB" dirty="0"/>
          </a:p>
          <a:p>
            <a:endParaRPr lang="en-US" dirty="0"/>
          </a:p>
          <a:p>
            <a:r>
              <a:rPr lang="en-GB" dirty="0"/>
              <a:t>The Executive Director of Fundación Julio </a:t>
            </a:r>
            <a:r>
              <a:rPr lang="en-GB" dirty="0" err="1"/>
              <a:t>Ricaldoni</a:t>
            </a:r>
            <a:r>
              <a:rPr lang="en-GB" dirty="0"/>
              <a:t> (FJR) of the university in Uruguay agreed with the following numbers:</a:t>
            </a:r>
          </a:p>
          <a:p>
            <a:pPr lvl="1"/>
            <a:r>
              <a:rPr lang="en-GB" dirty="0"/>
              <a:t>Financial sponsors: CEDA (25%) and FJR (75%)</a:t>
            </a:r>
            <a:br>
              <a:rPr lang="en-GB" dirty="0"/>
            </a:br>
            <a:r>
              <a:rPr lang="en-GB" dirty="0"/>
              <a:t>Technical sponsors: CEDA (20%) and FJR (80%)</a:t>
            </a:r>
          </a:p>
          <a:p>
            <a:r>
              <a:rPr lang="en-GB" dirty="0"/>
              <a:t>The person that will sign the MOU is the dean of the Engineering School and president of the administration committee of FJR: María Simon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3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Sponsorship Request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F5392-E752-4EB8-9B42-8CE6BA9D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Conference: </a:t>
            </a:r>
            <a:r>
              <a:rPr lang="en-GB" dirty="0"/>
              <a:t> Int. Conf. Field Programmable Technology – ICFPT</a:t>
            </a:r>
          </a:p>
          <a:p>
            <a:r>
              <a:rPr lang="en-GB" dirty="0"/>
              <a:t>Venue: Hong Kong</a:t>
            </a:r>
          </a:p>
          <a:p>
            <a:r>
              <a:rPr lang="en-GB" dirty="0"/>
              <a:t>Time: December</a:t>
            </a:r>
          </a:p>
          <a:p>
            <a:r>
              <a:rPr lang="en-US" dirty="0"/>
              <a:t>General chair: </a:t>
            </a:r>
            <a:r>
              <a:rPr lang="en-GB" dirty="0"/>
              <a:t>Wei ZHANG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4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45C86AD-9ED5-069B-BDF7-76EBFC06D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491" y="2644776"/>
            <a:ext cx="9857509" cy="1012825"/>
          </a:xfrm>
        </p:spPr>
        <p:txBody>
          <a:bodyPr/>
          <a:lstStyle/>
          <a:p>
            <a:pPr algn="l" eaLnBrk="1" hangingPunct="1"/>
            <a:r>
              <a:rPr lang="en-US" altLang="en-US" dirty="0"/>
              <a:t>Technical/Financial Sponsorship Request</a:t>
            </a:r>
          </a:p>
        </p:txBody>
      </p:sp>
      <p:sp>
        <p:nvSpPr>
          <p:cNvPr id="2051" name="Footer Placeholder 4">
            <a:extLst>
              <a:ext uri="{FF2B5EF4-FFF2-40B4-BE49-F238E27FC236}">
                <a16:creationId xmlns:a16="http://schemas.microsoft.com/office/drawing/2014/main" id="{3567E238-0E84-145E-1FAB-3AF29135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CEDA Technical Sponsorship Request Form (2018)</a:t>
            </a:r>
          </a:p>
        </p:txBody>
      </p:sp>
      <p:sp>
        <p:nvSpPr>
          <p:cNvPr id="15363" name="Subtitle 5">
            <a:extLst>
              <a:ext uri="{FF2B5EF4-FFF2-40B4-BE49-F238E27FC236}">
                <a16:creationId xmlns:a16="http://schemas.microsoft.com/office/drawing/2014/main" id="{D446621D-0D2F-CBE1-6212-341356C95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0" y="3886200"/>
            <a:ext cx="8534400" cy="2286000"/>
          </a:xfrm>
        </p:spPr>
        <p:txBody>
          <a:bodyPr/>
          <a:lstStyle/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Conference Name:  23</a:t>
            </a:r>
            <a:r>
              <a:rPr lang="en-US" altLang="de-DE" sz="1600" baseline="30000" dirty="0">
                <a:solidFill>
                  <a:schemeClr val="tx1"/>
                </a:solidFill>
              </a:rPr>
              <a:t>rd </a:t>
            </a:r>
            <a:r>
              <a:rPr lang="en-US" altLang="de-DE" sz="1600" dirty="0">
                <a:solidFill>
                  <a:schemeClr val="tx1"/>
                </a:solidFill>
              </a:rPr>
              <a:t>IEEE Latin American Test Symposium (LATS2022)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Sponsorship Year:  2022									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Conference website: </a:t>
            </a:r>
            <a:r>
              <a:rPr lang="en-US" altLang="de-DE" sz="1600" dirty="0">
                <a:solidFill>
                  <a:schemeClr val="tx1"/>
                </a:solidFill>
                <a:hlinkClick r:id="rId2"/>
              </a:rPr>
              <a:t>www.lats.tttc-events.org</a:t>
            </a:r>
            <a:r>
              <a:rPr lang="en-US" altLang="de-DE" sz="1600" dirty="0">
                <a:solidFill>
                  <a:schemeClr val="tx1"/>
                </a:solidFill>
              </a:rPr>
              <a:t>  		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Contact Name:	</a:t>
            </a:r>
            <a:r>
              <a:rPr lang="en-US" altLang="de-DE" sz="1600" dirty="0" err="1">
                <a:solidFill>
                  <a:schemeClr val="tx1"/>
                </a:solidFill>
              </a:rPr>
              <a:t>Letícia</a:t>
            </a:r>
            <a:r>
              <a:rPr lang="en-US" altLang="de-DE" sz="1600" dirty="0">
                <a:solidFill>
                  <a:schemeClr val="tx1"/>
                </a:solidFill>
              </a:rPr>
              <a:t> Maria </a:t>
            </a:r>
            <a:r>
              <a:rPr lang="en-US" altLang="de-DE" sz="1600" dirty="0" err="1">
                <a:solidFill>
                  <a:schemeClr val="tx1"/>
                </a:solidFill>
              </a:rPr>
              <a:t>Bolzani</a:t>
            </a:r>
            <a:r>
              <a:rPr lang="en-US" altLang="de-DE" sz="1600" dirty="0">
                <a:solidFill>
                  <a:schemeClr val="tx1"/>
                </a:solidFill>
              </a:rPr>
              <a:t> </a:t>
            </a:r>
            <a:r>
              <a:rPr lang="en-US" altLang="de-DE" sz="1600" dirty="0" err="1">
                <a:solidFill>
                  <a:schemeClr val="tx1"/>
                </a:solidFill>
              </a:rPr>
              <a:t>Poehls</a:t>
            </a:r>
            <a:r>
              <a:rPr lang="en-US" altLang="de-DE" sz="1600" dirty="0">
                <a:solidFill>
                  <a:schemeClr val="tx1"/>
                </a:solidFill>
              </a:rPr>
              <a:t> (Program Co-Chair)	</a:t>
            </a:r>
          </a:p>
          <a:p>
            <a:pPr algn="l" eaLnBrk="1" hangingPunct="1"/>
            <a:r>
              <a:rPr lang="en-US" altLang="de-DE" sz="1600" dirty="0">
                <a:solidFill>
                  <a:schemeClr val="tx1"/>
                </a:solidFill>
              </a:rPr>
              <a:t>Contact E-mail:	</a:t>
            </a:r>
            <a:r>
              <a:rPr lang="en-US" altLang="de-DE" sz="1600" dirty="0">
                <a:solidFill>
                  <a:schemeClr val="tx1"/>
                </a:solidFill>
                <a:hlinkClick r:id="rId3"/>
              </a:rPr>
              <a:t> leticia@poehls.com </a:t>
            </a:r>
            <a:r>
              <a:rPr lang="en-US" altLang="de-DE" sz="1600" dirty="0">
                <a:solidFill>
                  <a:schemeClr val="tx1"/>
                </a:solidFill>
              </a:rPr>
              <a:t>or </a:t>
            </a:r>
            <a:r>
              <a:rPr lang="en-US" altLang="de-DE" sz="1600" dirty="0">
                <a:solidFill>
                  <a:schemeClr val="tx1"/>
                </a:solidFill>
                <a:hlinkClick r:id="rId4"/>
              </a:rPr>
              <a:t>poehls@ids.rwth-aachen.de</a:t>
            </a:r>
            <a:r>
              <a:rPr lang="en-US" altLang="de-DE" sz="16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253A2D37-5DA8-FD7C-92D3-AB407603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Description of Conference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C42052-03E5-0DCB-A1A5-F33658D8F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Is the conference currently indexed in IEEE Xplore:			Yes</a:t>
            </a:r>
          </a:p>
          <a:p>
            <a:pPr marL="0" indent="0">
              <a:buNone/>
              <a:defRPr/>
            </a:pPr>
            <a:r>
              <a:rPr lang="en-US" dirty="0"/>
              <a:t>Does the conference maintain a public archive of its papers:	No</a:t>
            </a:r>
          </a:p>
          <a:p>
            <a:pPr marL="0" indent="0">
              <a:buNone/>
              <a:defRPr/>
            </a:pPr>
            <a:r>
              <a:rPr lang="en-US" dirty="0"/>
              <a:t>Approximate breakdown of academic/industrial attendance:	75%		25%</a:t>
            </a:r>
            <a:br>
              <a:rPr lang="en-US" dirty="0"/>
            </a:br>
            <a:r>
              <a:rPr lang="en-US" dirty="0"/>
              <a:t>Approximate breakdown of local/international attendance:		20%		80%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1600" b="1" dirty="0"/>
              <a:t>Provide a 1-paragraph overview of the conference</a:t>
            </a:r>
            <a:r>
              <a:rPr lang="en-US" sz="1600" dirty="0"/>
              <a:t>                                                                                           (Please </a:t>
            </a:r>
            <a:r>
              <a:rPr lang="en-US" sz="1600" b="1" i="1" dirty="0"/>
              <a:t>point out features that link this conference to the EDA community and CEDA</a:t>
            </a:r>
            <a:r>
              <a:rPr lang="en-US" sz="1600" dirty="0"/>
              <a:t>, and show the strategic importance of the conference area of interest)</a:t>
            </a:r>
          </a:p>
          <a:p>
            <a:pPr>
              <a:buFont typeface="Arial"/>
              <a:buChar char="•"/>
              <a:defRPr/>
            </a:pPr>
            <a:r>
              <a:rPr lang="en-US" sz="1500" dirty="0"/>
              <a:t>The IEEE Latin-American Test Symposium (LATS) is a recognized test and fault tolerance techniques forum attended by professionals from all over the world, in particular from Latin-America, to present and discuss various aspects of system, board, and component testing as well as design, manufacturing and in-field considerations with fault tolerance in mind. All presented papers are published in the IEEE Xplore Digital Library and the best papers of its 23</a:t>
            </a:r>
            <a:r>
              <a:rPr lang="en-US" sz="1500" baseline="30000" dirty="0"/>
              <a:t>rd</a:t>
            </a:r>
            <a:r>
              <a:rPr lang="en-US" sz="1500" dirty="0"/>
              <a:t> edition will be invited to re-submit to IEEE Design &amp; Test, Journal of Electronic Testing: Theory and Applications (JETTA) and IEEE Transactions on Computer-Aided Design of Integrated Circuits and Systems (TCAD).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076" name="Footer Placeholder 3">
            <a:extLst>
              <a:ext uri="{FF2B5EF4-FFF2-40B4-BE49-F238E27FC236}">
                <a16:creationId xmlns:a16="http://schemas.microsoft.com/office/drawing/2014/main" id="{FF0F841F-9C52-23F5-FEDB-F5C0DA9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CEDA Technical Sponsorship Request Form (2018)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347F3012-B76D-6C82-C1C8-9459E44F6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History of Conference</a:t>
            </a:r>
          </a:p>
        </p:txBody>
      </p:sp>
      <p:sp>
        <p:nvSpPr>
          <p:cNvPr id="5124" name="Footer Placeholder 3">
            <a:extLst>
              <a:ext uri="{FF2B5EF4-FFF2-40B4-BE49-F238E27FC236}">
                <a16:creationId xmlns:a16="http://schemas.microsoft.com/office/drawing/2014/main" id="{E9D4B1BF-CF06-F871-FBBB-31795FA7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CEDA Technical Sponsorship Request Form (2011)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8BDFA-7920-7493-3BFC-79F31FF89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212828"/>
              </p:ext>
            </p:extLst>
          </p:nvPr>
        </p:nvGraphicFramePr>
        <p:xfrm>
          <a:off x="490219" y="1401155"/>
          <a:ext cx="10150070" cy="5008796"/>
        </p:xfrm>
        <a:graphic>
          <a:graphicData uri="http://schemas.openxmlformats.org/drawingml/2006/table">
            <a:tbl>
              <a:tblPr/>
              <a:tblGrid>
                <a:gridCol w="145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0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13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0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Place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Attendance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Submitted Papers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Accepted Papers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Budget Total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Final Surplus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73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Most recent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(e.g. 2021)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Punta del Est, Uruguay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Virtual conference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(estimation 70)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 (full papers + posters)</a:t>
                      </a: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2241.77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</a:t>
                      </a:r>
                      <a:b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1" marB="4570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43550"/>
                  </a:ext>
                </a:extLst>
              </a:tr>
              <a:tr h="746792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Most recent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(e.g. 2020)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Maceio, Brazil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Virtual conference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(estimation 40)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 full papers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11.228,19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18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Previous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(e.g. 2019)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Santiago, Chile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35 (full papers + posters)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19,553.33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44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Previous</a:t>
                      </a:r>
                    </a:p>
                    <a:p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(e. g. 2018)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São Paulo,</a:t>
                      </a:r>
                    </a:p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Brazil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45 (full papers + posters )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US$ 21,500.00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</a:t>
                      </a:r>
                      <a:r>
                        <a:rPr lang="pt-BR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Previous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(e.g. 2017)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Bogota, Colombia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33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(full papers + posters 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US$ 17,157.00</a:t>
                      </a:r>
                      <a:endParaRPr lang="en-U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US$ 5374.00</a:t>
                      </a:r>
                      <a:endParaRPr lang="en-U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Previous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(e.g. 2016)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Foz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Iguaçu, Brazil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34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(full papers + posters 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US$ 26,103.00</a:t>
                      </a:r>
                      <a:endParaRPr lang="en-U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_tradnl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US$ 0.00</a:t>
                      </a:r>
                      <a:endParaRPr lang="es-ES" alt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Custom 3">
      <a:majorFont>
        <a:latin typeface="Formata Light"/>
        <a:ea typeface=""/>
        <a:cs typeface=""/>
      </a:majorFont>
      <a:minorFont>
        <a:latin typeface="Formata Ligh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</TotalTime>
  <Words>635</Words>
  <Application>Microsoft Macintosh PowerPoint</Application>
  <PresentationFormat>Widescreen</PresentationFormat>
  <Paragraphs>89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Formata Light</vt:lpstr>
      <vt:lpstr>Arial</vt:lpstr>
      <vt:lpstr>Calibri</vt:lpstr>
      <vt:lpstr>Calibri Light</vt:lpstr>
      <vt:lpstr>Wingdings 3</vt:lpstr>
      <vt:lpstr>Facet</vt:lpstr>
      <vt:lpstr>Financial Sponsorship Request</vt:lpstr>
      <vt:lpstr>Technical Sponsorship Request</vt:lpstr>
      <vt:lpstr>Technical/Financial Sponsorship Request</vt:lpstr>
      <vt:lpstr>Description of Conference</vt:lpstr>
      <vt:lpstr>History of Conference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Cristiana Bolchini</cp:lastModifiedBy>
  <cp:revision>154</cp:revision>
  <dcterms:created xsi:type="dcterms:W3CDTF">2020-08-31T15:23:30Z</dcterms:created>
  <dcterms:modified xsi:type="dcterms:W3CDTF">2022-05-20T09:55:08Z</dcterms:modified>
</cp:coreProperties>
</file>