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59" r:id="rId3"/>
    <p:sldId id="258"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0746" autoAdjust="0"/>
  </p:normalViewPr>
  <p:slideViewPr>
    <p:cSldViewPr snapToGrid="0" snapToObjects="1">
      <p:cViewPr>
        <p:scale>
          <a:sx n="73" d="100"/>
          <a:sy n="73" d="100"/>
        </p:scale>
        <p:origin x="-304"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2EEAE1-4FF5-4824-A717-BF452726D379}" type="datetimeFigureOut">
              <a:rPr lang="en-GB" smtClean="0"/>
              <a:t>27/10/2019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727797-B9A1-43A7-9563-E0A98B57AE84}" type="slidenum">
              <a:rPr lang="en-GB" smtClean="0"/>
              <a:t>‹#›</a:t>
            </a:fld>
            <a:endParaRPr lang="en-GB"/>
          </a:p>
        </p:txBody>
      </p:sp>
    </p:spTree>
    <p:extLst>
      <p:ext uri="{BB962C8B-B14F-4D97-AF65-F5344CB8AC3E}">
        <p14:creationId xmlns:p14="http://schemas.microsoft.com/office/powerpoint/2010/main" val="978505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 </a:t>
            </a:r>
            <a:r>
              <a:rPr lang="en-US" dirty="0" err="1" smtClean="0"/>
              <a:t>Jennifir</a:t>
            </a:r>
            <a:r>
              <a:rPr lang="en-US" dirty="0" smtClean="0"/>
              <a:t>,</a:t>
            </a:r>
          </a:p>
          <a:p>
            <a:endParaRPr lang="en-US" dirty="0" smtClean="0"/>
          </a:p>
          <a:p>
            <a:r>
              <a:rPr lang="en-US" dirty="0" smtClean="0"/>
              <a:t>The idea here is to produce</a:t>
            </a:r>
            <a:r>
              <a:rPr lang="en-US" baseline="0" dirty="0" smtClean="0"/>
              <a:t> something that carefully picks the  best new things and promote them to our members and sponsoring technical societies. There are always new initiatives taken and activities introduced and although these are included in Currents, an annual summary of those may be useful for those who don’t go through CEDA each time it’s out.</a:t>
            </a:r>
          </a:p>
          <a:p>
            <a:endParaRPr lang="en-US" baseline="0" dirty="0" smtClean="0"/>
          </a:p>
          <a:p>
            <a:r>
              <a:rPr lang="en-US" baseline="0" dirty="0" smtClean="0"/>
              <a:t>I would like to know what EC thinks about it and if they feel it makes sense, then I would have a motion on next EC phone call or meeting. </a:t>
            </a:r>
            <a:endParaRPr lang="en-GB" dirty="0"/>
          </a:p>
        </p:txBody>
      </p:sp>
      <p:sp>
        <p:nvSpPr>
          <p:cNvPr id="4" name="Slide Number Placeholder 3"/>
          <p:cNvSpPr>
            <a:spLocks noGrp="1"/>
          </p:cNvSpPr>
          <p:nvPr>
            <p:ph type="sldNum" sz="quarter" idx="10"/>
          </p:nvPr>
        </p:nvSpPr>
        <p:spPr/>
        <p:txBody>
          <a:bodyPr/>
          <a:lstStyle/>
          <a:p>
            <a:fld id="{88727797-B9A1-43A7-9563-E0A98B57AE84}" type="slidenum">
              <a:rPr lang="en-GB" smtClean="0"/>
              <a:t>4</a:t>
            </a:fld>
            <a:endParaRPr lang="en-GB"/>
          </a:p>
        </p:txBody>
      </p:sp>
    </p:spTree>
    <p:extLst>
      <p:ext uri="{BB962C8B-B14F-4D97-AF65-F5344CB8AC3E}">
        <p14:creationId xmlns:p14="http://schemas.microsoft.com/office/powerpoint/2010/main" val="2724761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eport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609600"/>
            <a:ext cx="8596668" cy="714892"/>
          </a:xfrm>
        </p:spPr>
        <p:txBody>
          <a:bodyPr/>
          <a:lstStyle>
            <a:lvl1pPr>
              <a:defRPr b="1">
                <a:solidFill>
                  <a:srgbClr val="0070C0"/>
                </a:solidFill>
              </a:defRPr>
            </a:lvl1pPr>
          </a:lstStyle>
          <a:p>
            <a:r>
              <a:rPr lang="en-US" dirty="0"/>
              <a:t>Name of your Activity</a:t>
            </a:r>
          </a:p>
        </p:txBody>
      </p:sp>
      <p:sp>
        <p:nvSpPr>
          <p:cNvPr id="11" name="Slide Number Placeholder 5"/>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
        <p:nvSpPr>
          <p:cNvPr id="6" name="Content Placeholder 3"/>
          <p:cNvSpPr>
            <a:spLocks noGrp="1"/>
          </p:cNvSpPr>
          <p:nvPr>
            <p:ph sz="half" idx="10" hasCustomPrompt="1"/>
          </p:nvPr>
        </p:nvSpPr>
        <p:spPr>
          <a:xfrm>
            <a:off x="716716" y="1754117"/>
            <a:ext cx="8542513" cy="3304117"/>
          </a:xfrm>
        </p:spPr>
        <p:txBody>
          <a:bodyPr>
            <a:normAutofit/>
          </a:bodyPr>
          <a:lstStyle>
            <a:lvl1pPr marL="342900" indent="-342900">
              <a:buClrTx/>
              <a:buFont typeface="Arial" panose="020B0604020202020204" pitchFamily="34" charset="0"/>
              <a:buChar char="•"/>
              <a:defRPr sz="2400">
                <a:solidFill>
                  <a:schemeClr val="tx1"/>
                </a:solidFill>
                <a:latin typeface="+mn-lt"/>
              </a:defRPr>
            </a:lvl1pPr>
            <a:lvl2pPr marL="800100" indent="-342900">
              <a:buClrTx/>
              <a:buSzPct val="90000"/>
              <a:buFont typeface="Arial" panose="020B0604020202020204" pitchFamily="34" charset="0"/>
              <a:buChar char="•"/>
              <a:defRPr sz="2000">
                <a:solidFill>
                  <a:schemeClr val="tx1"/>
                </a:solidFill>
                <a:latin typeface="+mn-lt"/>
              </a:defRPr>
            </a:lvl2pPr>
            <a:lvl3pPr marL="1143000" indent="-228600">
              <a:buClrTx/>
              <a:buFont typeface="Arial" panose="020B0604020202020204" pitchFamily="34" charset="0"/>
              <a:buChar char="•"/>
              <a:defRPr sz="2000">
                <a:solidFill>
                  <a:schemeClr val="tx1"/>
                </a:solidFill>
                <a:latin typeface="+mn-lt"/>
              </a:defRPr>
            </a:lvl3pPr>
            <a:lvl4pPr marL="1600200" indent="-228600">
              <a:buClrTx/>
              <a:buFont typeface="Arial" panose="020B0604020202020204" pitchFamily="34" charset="0"/>
              <a:buChar char="•"/>
              <a:defRPr sz="1800">
                <a:solidFill>
                  <a:schemeClr val="tx1"/>
                </a:solidFill>
                <a:latin typeface="+mn-lt"/>
              </a:defRPr>
            </a:lvl4pPr>
            <a:lvl5pPr marL="2057400" indent="-228600">
              <a:buClrTx/>
              <a:buFont typeface="Arial" panose="020B0604020202020204" pitchFamily="34" charset="0"/>
              <a:buChar char="•"/>
              <a:defRPr sz="1800">
                <a:solidFill>
                  <a:schemeClr val="tx1"/>
                </a:solidFill>
                <a:latin typeface="+mn-lt"/>
              </a:defRPr>
            </a:lvl5pPr>
          </a:lstStyle>
          <a:p>
            <a:r>
              <a:rPr lang="en-US" dirty="0"/>
              <a:t>Name of Chair</a:t>
            </a:r>
          </a:p>
          <a:p>
            <a:pPr lvl="1"/>
            <a:r>
              <a:rPr lang="en-US" dirty="0"/>
              <a:t>Members of Committee (if applicable)</a:t>
            </a:r>
          </a:p>
          <a:p>
            <a:pPr lvl="1"/>
            <a:endParaRPr lang="en-US" dirty="0"/>
          </a:p>
        </p:txBody>
      </p:sp>
    </p:spTree>
    <p:extLst>
      <p:ext uri="{BB962C8B-B14F-4D97-AF65-F5344CB8AC3E}">
        <p14:creationId xmlns:p14="http://schemas.microsoft.com/office/powerpoint/2010/main" val="281133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609600"/>
            <a:ext cx="8596668" cy="714892"/>
          </a:xfrm>
        </p:spPr>
        <p:txBody>
          <a:bodyPr/>
          <a:lstStyle>
            <a:lvl1pPr>
              <a:defRPr b="1">
                <a:solidFill>
                  <a:srgbClr val="0070C0"/>
                </a:solidFill>
              </a:defRPr>
            </a:lvl1pPr>
          </a:lstStyle>
          <a:p>
            <a:r>
              <a:rPr lang="en-US" dirty="0"/>
              <a:t>2019 Vision</a:t>
            </a:r>
          </a:p>
        </p:txBody>
      </p:sp>
      <p:sp>
        <p:nvSpPr>
          <p:cNvPr id="11" name="Slide Number Placeholder 5"/>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
        <p:nvSpPr>
          <p:cNvPr id="6" name="Content Placeholder 3"/>
          <p:cNvSpPr>
            <a:spLocks noGrp="1"/>
          </p:cNvSpPr>
          <p:nvPr>
            <p:ph sz="half" idx="10"/>
          </p:nvPr>
        </p:nvSpPr>
        <p:spPr>
          <a:xfrm>
            <a:off x="716716" y="1754117"/>
            <a:ext cx="8542513" cy="3304117"/>
          </a:xfrm>
        </p:spPr>
        <p:txBody>
          <a:bodyPr>
            <a:normAutofit/>
          </a:bodyPr>
          <a:lstStyle>
            <a:lvl1pPr marL="342900" indent="-342900">
              <a:buClrTx/>
              <a:buFont typeface="Arial" panose="020B0604020202020204" pitchFamily="34" charset="0"/>
              <a:buChar char="•"/>
              <a:defRPr sz="2400">
                <a:solidFill>
                  <a:schemeClr val="tx1"/>
                </a:solidFill>
                <a:latin typeface="+mn-lt"/>
              </a:defRPr>
            </a:lvl1pPr>
            <a:lvl2pPr marL="742950" indent="-285750">
              <a:buClrTx/>
              <a:buSzPct val="90000"/>
              <a:buFont typeface="Arial" panose="020B0604020202020204" pitchFamily="34" charset="0"/>
              <a:buChar char="•"/>
              <a:defRPr sz="2000">
                <a:solidFill>
                  <a:schemeClr val="tx1"/>
                </a:solidFill>
                <a:latin typeface="+mn-lt"/>
              </a:defRPr>
            </a:lvl2pPr>
            <a:lvl3pPr marL="1143000" indent="-228600">
              <a:buClrTx/>
              <a:buFont typeface="Arial" panose="020B0604020202020204" pitchFamily="34" charset="0"/>
              <a:buChar char="•"/>
              <a:defRPr sz="2000">
                <a:solidFill>
                  <a:schemeClr val="tx1"/>
                </a:solidFill>
                <a:latin typeface="+mn-lt"/>
              </a:defRPr>
            </a:lvl3pPr>
            <a:lvl4pPr marL="1600200" indent="-228600">
              <a:buClrTx/>
              <a:buFont typeface="Arial" panose="020B0604020202020204" pitchFamily="34" charset="0"/>
              <a:buChar char="•"/>
              <a:defRPr sz="1800">
                <a:solidFill>
                  <a:schemeClr val="tx1"/>
                </a:solidFill>
                <a:latin typeface="+mn-lt"/>
              </a:defRPr>
            </a:lvl4pPr>
            <a:lvl5pPr marL="2057400" indent="-228600">
              <a:buClrTx/>
              <a:buFont typeface="Arial" panose="020B0604020202020204" pitchFamily="34" charset="0"/>
              <a:buChar char="•"/>
              <a:defRPr sz="1800">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4318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visu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5101" y="609600"/>
            <a:ext cx="8596668" cy="755855"/>
          </a:xfrm>
        </p:spPr>
        <p:txBody>
          <a:bodyPr/>
          <a:lstStyle>
            <a:lvl1pPr>
              <a:defRPr sz="3200" b="1">
                <a:solidFill>
                  <a:srgbClr val="0070C0"/>
                </a:solidFill>
              </a:defRPr>
            </a:lvl1pPr>
          </a:lstStyle>
          <a:p>
            <a:r>
              <a:rPr lang="en-US" dirty="0"/>
              <a:t>Current Status</a:t>
            </a:r>
          </a:p>
        </p:txBody>
      </p:sp>
      <p:sp>
        <p:nvSpPr>
          <p:cNvPr id="3" name="Text Placeholder 2"/>
          <p:cNvSpPr>
            <a:spLocks noGrp="1"/>
          </p:cNvSpPr>
          <p:nvPr>
            <p:ph type="body" idx="1" hasCustomPrompt="1"/>
          </p:nvPr>
        </p:nvSpPr>
        <p:spPr>
          <a:xfrm>
            <a:off x="388955" y="1655764"/>
            <a:ext cx="8556170" cy="576262"/>
          </a:xfrm>
        </p:spPr>
        <p:txBody>
          <a:bodyPr anchor="b">
            <a:noAutofit/>
          </a:bodyPr>
          <a:lstStyle>
            <a:lvl1pPr marL="0" indent="0">
              <a:buNone/>
              <a:defRPr sz="2400" b="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Ongoing Items:</a:t>
            </a:r>
          </a:p>
        </p:txBody>
      </p:sp>
      <p:sp>
        <p:nvSpPr>
          <p:cNvPr id="4" name="Content Placeholder 3"/>
          <p:cNvSpPr>
            <a:spLocks noGrp="1"/>
          </p:cNvSpPr>
          <p:nvPr>
            <p:ph sz="half" idx="2"/>
          </p:nvPr>
        </p:nvSpPr>
        <p:spPr>
          <a:xfrm>
            <a:off x="388955" y="2395881"/>
            <a:ext cx="8542513" cy="3304117"/>
          </a:xfrm>
        </p:spPr>
        <p:txBody>
          <a:bodyPr>
            <a:normAutofit/>
          </a:bodyPr>
          <a:lstStyle>
            <a:lvl1pPr marL="285750" indent="-285750">
              <a:buClr>
                <a:schemeClr val="tx1"/>
              </a:buClr>
              <a:buSzPct val="90000"/>
              <a:buFont typeface="Arial" panose="020B0604020202020204" pitchFamily="34" charset="0"/>
              <a:buChar char="•"/>
              <a:defRPr sz="2000">
                <a:latin typeface="+mn-lt"/>
              </a:defRPr>
            </a:lvl1pPr>
            <a:lvl2pPr>
              <a:defRPr>
                <a:latin typeface="+mn-lt"/>
              </a:defRPr>
            </a:lvl2pPr>
            <a:lvl3pPr>
              <a:defRPr sz="1400">
                <a:latin typeface="+mn-lt"/>
              </a:defRPr>
            </a:lvl3pPr>
            <a:lvl4pPr>
              <a:defRPr sz="1400">
                <a:latin typeface="+mn-lt"/>
              </a:defRPr>
            </a:lvl4pPr>
            <a:lvl5pPr>
              <a:defRPr sz="1400">
                <a:latin typeface="+mn-lt"/>
              </a:defRPr>
            </a:lvl5pPr>
          </a:lstStyle>
          <a:p>
            <a:pPr lvl="0"/>
            <a:r>
              <a:rPr lang="en-US" smtClean="0"/>
              <a:t>Click to edit Master text styles</a:t>
            </a:r>
          </a:p>
        </p:txBody>
      </p:sp>
      <p:sp>
        <p:nvSpPr>
          <p:cNvPr id="15" name="Slide Number Placeholder 5"/>
          <p:cNvSpPr>
            <a:spLocks noGrp="1"/>
          </p:cNvSpPr>
          <p:nvPr>
            <p:ph type="sldNum" sz="quarter" idx="12"/>
          </p:nvPr>
        </p:nvSpPr>
        <p:spPr>
          <a:xfrm>
            <a:off x="4510216" y="6623222"/>
            <a:ext cx="419189" cy="233671"/>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Tree>
    <p:extLst>
      <p:ext uri="{BB962C8B-B14F-4D97-AF65-F5344CB8AC3E}">
        <p14:creationId xmlns:p14="http://schemas.microsoft.com/office/powerpoint/2010/main" val="19815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5101" y="609600"/>
            <a:ext cx="8596668" cy="824128"/>
          </a:xfrm>
        </p:spPr>
        <p:txBody>
          <a:bodyPr/>
          <a:lstStyle>
            <a:lvl1pPr>
              <a:defRPr b="1">
                <a:solidFill>
                  <a:srgbClr val="0070C0"/>
                </a:solidFill>
              </a:defRPr>
            </a:lvl1pPr>
          </a:lstStyle>
          <a:p>
            <a:r>
              <a:rPr lang="en-US" dirty="0"/>
              <a:t>Looking forward (2020)</a:t>
            </a:r>
          </a:p>
        </p:txBody>
      </p:sp>
      <p:sp>
        <p:nvSpPr>
          <p:cNvPr id="5" name="Content Placeholder 3"/>
          <p:cNvSpPr>
            <a:spLocks noGrp="1"/>
          </p:cNvSpPr>
          <p:nvPr>
            <p:ph sz="half" idx="2"/>
          </p:nvPr>
        </p:nvSpPr>
        <p:spPr>
          <a:xfrm>
            <a:off x="375299" y="1877008"/>
            <a:ext cx="8542513" cy="3304117"/>
          </a:xfrm>
        </p:spPr>
        <p:txBody>
          <a:bodyPr>
            <a:normAutofit/>
          </a:bodyPr>
          <a:lstStyle>
            <a:lvl1pPr marL="285750" indent="-285750">
              <a:buClr>
                <a:schemeClr val="tx1"/>
              </a:buClr>
              <a:buSzPct val="100000"/>
              <a:buFont typeface="Arial" panose="020B0604020202020204" pitchFamily="34" charset="0"/>
              <a:buChar char="•"/>
              <a:defRPr sz="2200">
                <a:latin typeface="+mn-lt"/>
              </a:defRPr>
            </a:lvl1pPr>
            <a:lvl2pPr marL="742950" indent="-285750">
              <a:buClr>
                <a:schemeClr val="tx1"/>
              </a:buClr>
              <a:buSzPct val="100000"/>
              <a:buFont typeface="Arial" panose="020B0604020202020204" pitchFamily="34" charset="0"/>
              <a:buChar char="•"/>
              <a:defRPr sz="2000">
                <a:latin typeface="+mn-lt"/>
              </a:defRPr>
            </a:lvl2pPr>
            <a:lvl3pPr marL="1143000" indent="-228600">
              <a:buClr>
                <a:schemeClr val="tx1"/>
              </a:buClr>
              <a:buSzPct val="100000"/>
              <a:buFont typeface="Arial" panose="020B0604020202020204" pitchFamily="34" charset="0"/>
              <a:buChar char="•"/>
              <a:defRPr sz="1800">
                <a:latin typeface="+mn-lt"/>
              </a:defRPr>
            </a:lvl3pPr>
            <a:lvl4pPr marL="1600200" indent="-228600">
              <a:buClr>
                <a:schemeClr val="tx1"/>
              </a:buClr>
              <a:buSzPct val="100000"/>
              <a:buFont typeface="Arial" panose="020B0604020202020204" pitchFamily="34" charset="0"/>
              <a:buChar char="•"/>
              <a:defRPr sz="1800">
                <a:latin typeface="+mn-lt"/>
              </a:defRPr>
            </a:lvl4pPr>
            <a:lvl5pPr marL="2057400" indent="-228600">
              <a:buClr>
                <a:schemeClr val="tx1"/>
              </a:buClr>
              <a:buSzPct val="100000"/>
              <a:buFont typeface="Arial" panose="020B0604020202020204" pitchFamily="34" charset="0"/>
              <a:buChar char="•"/>
              <a:defRPr sz="18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a:extLst>
              <a:ext uri="{FF2B5EF4-FFF2-40B4-BE49-F238E27FC236}">
                <a16:creationId xmlns:a16="http://schemas.microsoft.com/office/drawing/2014/main" xmlns="" id="{C8EA0407-AADE-604C-99A7-F0A5634D717D}"/>
              </a:ext>
            </a:extLst>
          </p:cNvPr>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Tree>
    <p:extLst>
      <p:ext uri="{BB962C8B-B14F-4D97-AF65-F5344CB8AC3E}">
        <p14:creationId xmlns:p14="http://schemas.microsoft.com/office/powerpoint/2010/main" val="1095608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xmlns="" id="{2AC8BAD2-C8A8-A74F-A1B4-0D324CB88720}"/>
              </a:ext>
            </a:extLst>
          </p:cNvPr>
          <p:cNvSpPr>
            <a:spLocks noGrp="1"/>
          </p:cNvSpPr>
          <p:nvPr>
            <p:ph type="sldNum" sz="quarter" idx="4"/>
          </p:nvPr>
        </p:nvSpPr>
        <p:spPr>
          <a:xfrm>
            <a:off x="4510216" y="6586151"/>
            <a:ext cx="419189" cy="270742"/>
          </a:xfrm>
          <a:prstGeom prst="rect">
            <a:avLst/>
          </a:prstGeom>
        </p:spPr>
        <p:txBody>
          <a:bodyPr vert="horz" lIns="91440" tIns="45720" rIns="91440" bIns="45720" rtlCol="0" anchor="ctr"/>
          <a:lstStyle>
            <a:lvl1pPr algn="ctr">
              <a:defRPr sz="900">
                <a:solidFill>
                  <a:schemeClr val="tx1">
                    <a:lumMod val="95000"/>
                    <a:lumOff val="5000"/>
                  </a:schemeClr>
                </a:solidFill>
              </a:defRPr>
            </a:lvl1pPr>
          </a:lstStyle>
          <a:p>
            <a:fld id="{47D424C4-300E-E241-8E10-F05B61D0F3A9}" type="slidenum">
              <a:rPr lang="en-US" smtClean="0"/>
              <a:t>‹#›</a:t>
            </a:fld>
            <a:endParaRPr lang="en-US"/>
          </a:p>
        </p:txBody>
      </p:sp>
    </p:spTree>
    <p:extLst>
      <p:ext uri="{BB962C8B-B14F-4D97-AF65-F5344CB8AC3E}">
        <p14:creationId xmlns:p14="http://schemas.microsoft.com/office/powerpoint/2010/main" val="36285740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8470" y="1012522"/>
            <a:ext cx="8596668" cy="1826581"/>
          </a:xfrm>
        </p:spPr>
        <p:txBody>
          <a:bodyPr anchor="ctr" anchorCtr="1">
            <a:normAutofit/>
          </a:bodyPr>
          <a:lstStyle>
            <a:lvl1pPr indent="0" algn="ctr">
              <a:spcBef>
                <a:spcPts val="0"/>
              </a:spcBef>
              <a:defRPr sz="4400" b="1" i="0" cap="none">
                <a:latin typeface="Arial Narrow" panose="020B0604020202020204" pitchFamily="34" charset="0"/>
                <a:cs typeface="Arial Narrow" panose="020B0604020202020204" pitchFamily="34" charset="0"/>
              </a:defRPr>
            </a:lvl1pPr>
          </a:lstStyle>
          <a:p>
            <a:r>
              <a:rPr lang="en-US" dirty="0"/>
              <a:t>Name of your activity</a:t>
            </a:r>
          </a:p>
        </p:txBody>
      </p:sp>
      <p:sp>
        <p:nvSpPr>
          <p:cNvPr id="3" name="Text Placeholder 2"/>
          <p:cNvSpPr>
            <a:spLocks noGrp="1"/>
          </p:cNvSpPr>
          <p:nvPr>
            <p:ph type="body" idx="1" hasCustomPrompt="1"/>
          </p:nvPr>
        </p:nvSpPr>
        <p:spPr>
          <a:xfrm>
            <a:off x="634037" y="2911255"/>
            <a:ext cx="8596668" cy="860400"/>
          </a:xfrm>
        </p:spPr>
        <p:txBody>
          <a:bodyPr anchor="t"/>
          <a:lstStyle>
            <a:lvl1pPr marL="0" indent="0" algn="ctr">
              <a:buNone/>
              <a:defRPr sz="2000">
                <a:solidFill>
                  <a:schemeClr val="tx1"/>
                </a:solidFill>
                <a:latin typeface="+mn-lt"/>
                <a:cs typeface="Californian FB"/>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Name of Chair</a:t>
            </a:r>
            <a:br>
              <a:rPr lang="en-US" dirty="0"/>
            </a:br>
            <a:r>
              <a:rPr lang="en-US" dirty="0"/>
              <a:t>Affiliation</a:t>
            </a:r>
          </a:p>
        </p:txBody>
      </p:sp>
      <p:sp>
        <p:nvSpPr>
          <p:cNvPr id="6" name="Slide Number Placeholder 5"/>
          <p:cNvSpPr>
            <a:spLocks noGrp="1"/>
          </p:cNvSpPr>
          <p:nvPr>
            <p:ph type="sldNum" sz="quarter" idx="12"/>
          </p:nvPr>
        </p:nvSpPr>
        <p:spPr>
          <a:xfrm>
            <a:off x="4117635" y="6492875"/>
            <a:ext cx="463061"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2368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52515" y="750094"/>
            <a:ext cx="8596668" cy="1320800"/>
          </a:xfrm>
          <a:prstGeom prst="rect">
            <a:avLst/>
          </a:prstGeom>
        </p:spPr>
        <p:txBody>
          <a:bodyPr vert="horz" lIns="91440" tIns="45720" rIns="91440" bIns="45720" rtlCol="0" anchor="t">
            <a:normAutofit/>
          </a:bodyPr>
          <a:lstStyle/>
          <a:p>
            <a:r>
              <a:rPr lang="en-US" dirty="0"/>
              <a:t>IEEE CEDA </a:t>
            </a:r>
            <a:br>
              <a:rPr lang="en-US" dirty="0"/>
            </a:br>
            <a:r>
              <a:rPr lang="en-US" dirty="0"/>
              <a:t>Board of Governors Meeting</a:t>
            </a:r>
          </a:p>
        </p:txBody>
      </p:sp>
      <p:sp>
        <p:nvSpPr>
          <p:cNvPr id="3" name="Text Placeholder 2"/>
          <p:cNvSpPr>
            <a:spLocks noGrp="1"/>
          </p:cNvSpPr>
          <p:nvPr>
            <p:ph type="body" idx="1"/>
          </p:nvPr>
        </p:nvSpPr>
        <p:spPr>
          <a:xfrm>
            <a:off x="852515" y="2219312"/>
            <a:ext cx="8596668" cy="1457868"/>
          </a:xfrm>
          <a:prstGeom prst="rect">
            <a:avLst/>
          </a:prstGeom>
        </p:spPr>
        <p:txBody>
          <a:bodyPr vert="horz" lIns="91440" tIns="45720" rIns="91440" bIns="45720" rtlCol="0">
            <a:noAutofit/>
          </a:bodyPr>
          <a:lstStyle/>
          <a:p>
            <a:pPr lvl="0"/>
            <a:r>
              <a:rPr lang="en-US" dirty="0"/>
              <a:t>President David </a:t>
            </a:r>
            <a:r>
              <a:rPr lang="en-US" dirty="0" err="1"/>
              <a:t>Atienza</a:t>
            </a:r>
            <a:endParaRPr lang="en-US" dirty="0"/>
          </a:p>
          <a:p>
            <a:pPr lvl="0"/>
            <a:r>
              <a:rPr lang="en-US" dirty="0"/>
              <a:t>November 3, 2019 (at ICCAD)</a:t>
            </a:r>
          </a:p>
          <a:p>
            <a:pPr lvl="0"/>
            <a:r>
              <a:rPr lang="en-US" dirty="0"/>
              <a:t>Westminster, Colorado</a:t>
            </a:r>
          </a:p>
        </p:txBody>
      </p:sp>
      <p:sp>
        <p:nvSpPr>
          <p:cNvPr id="4" name="Date Placeholder 3"/>
          <p:cNvSpPr>
            <a:spLocks noGrp="1"/>
          </p:cNvSpPr>
          <p:nvPr>
            <p:ph type="dt" sz="half" idx="2"/>
          </p:nvPr>
        </p:nvSpPr>
        <p:spPr>
          <a:xfrm>
            <a:off x="3498598" y="6503350"/>
            <a:ext cx="911939" cy="354650"/>
          </a:xfrm>
          <a:prstGeom prst="rect">
            <a:avLst/>
          </a:prstGeom>
        </p:spPr>
        <p:txBody>
          <a:bodyPr vert="horz" lIns="91440" tIns="45720" rIns="91440" bIns="45720" rtlCol="0" anchor="ctr"/>
          <a:lstStyle>
            <a:lvl1pPr algn="r">
              <a:defRPr sz="900">
                <a:solidFill>
                  <a:schemeClr val="tx1">
                    <a:lumMod val="95000"/>
                    <a:lumOff val="5000"/>
                  </a:schemeClr>
                </a:solidFill>
              </a:defRPr>
            </a:lvl1pPr>
          </a:lstStyle>
          <a:p>
            <a:r>
              <a:rPr lang="en-US" dirty="0"/>
              <a:t>11/03/2019</a:t>
            </a:r>
          </a:p>
        </p:txBody>
      </p:sp>
      <p:sp>
        <p:nvSpPr>
          <p:cNvPr id="5" name="Footer Placeholder 4"/>
          <p:cNvSpPr>
            <a:spLocks noGrp="1"/>
          </p:cNvSpPr>
          <p:nvPr>
            <p:ph type="ftr" sz="quarter" idx="3"/>
          </p:nvPr>
        </p:nvSpPr>
        <p:spPr>
          <a:xfrm>
            <a:off x="849531" y="6503350"/>
            <a:ext cx="2613932" cy="354650"/>
          </a:xfrm>
          <a:prstGeom prst="rect">
            <a:avLst/>
          </a:prstGeom>
        </p:spPr>
        <p:txBody>
          <a:bodyPr vert="horz" lIns="91440" tIns="45720" rIns="91440" bIns="45720" rtlCol="0" anchor="ctr"/>
          <a:lstStyle>
            <a:lvl1pPr algn="l">
              <a:defRPr sz="900">
                <a:solidFill>
                  <a:schemeClr val="tx1">
                    <a:lumMod val="95000"/>
                    <a:lumOff val="5000"/>
                  </a:schemeClr>
                </a:solidFill>
              </a:defRPr>
            </a:lvl1pPr>
          </a:lstStyle>
          <a:p>
            <a:r>
              <a:rPr lang="en-US" dirty="0"/>
              <a:t>IEEE CEDA EC/ Board of Governors’ Meetings</a:t>
            </a:r>
          </a:p>
        </p:txBody>
      </p:sp>
      <p:pic>
        <p:nvPicPr>
          <p:cNvPr id="9" name="Picture 8"/>
          <p:cNvPicPr>
            <a:picLocks noChangeAspect="1"/>
          </p:cNvPicPr>
          <p:nvPr/>
        </p:nvPicPr>
        <p:blipFill>
          <a:blip r:embed="rId8">
            <a:extLst>
              <a:ext uri="{BEBA8EAE-BF5A-486C-A8C5-ECC9F3942E4B}">
                <a14:imgProps xmlns:a14="http://schemas.microsoft.com/office/drawing/2010/main">
                  <a14:imgLayer r:embed="rId9">
                    <a14:imgEffect>
                      <a14:saturation sat="268000"/>
                    </a14:imgEffect>
                  </a14:imgLayer>
                </a14:imgProps>
              </a:ext>
            </a:extLst>
          </a:blip>
          <a:srcRect/>
          <a:stretch/>
        </p:blipFill>
        <p:spPr>
          <a:xfrm>
            <a:off x="-68109" y="-1"/>
            <a:ext cx="1088018" cy="793347"/>
          </a:xfrm>
          <a:prstGeom prst="rect">
            <a:avLst/>
          </a:prstGeom>
        </p:spPr>
      </p:pic>
      <p:pic>
        <p:nvPicPr>
          <p:cNvPr id="10" name="Pictur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970868" y="5609987"/>
            <a:ext cx="2221132" cy="1248013"/>
          </a:xfrm>
          <a:prstGeom prst="rect">
            <a:avLst/>
          </a:prstGeom>
        </p:spPr>
      </p:pic>
    </p:spTree>
    <p:extLst>
      <p:ext uri="{BB962C8B-B14F-4D97-AF65-F5344CB8AC3E}">
        <p14:creationId xmlns:p14="http://schemas.microsoft.com/office/powerpoint/2010/main" val="1881514781"/>
      </p:ext>
    </p:extLst>
  </p:cSld>
  <p:clrMap bg1="lt1" tx1="dk1" bg2="lt2" tx2="dk2" accent1="accent1" accent2="accent2" accent3="accent3" accent4="accent4" accent5="accent5" accent6="accent6" hlink="hlink" folHlink="folHlink"/>
  <p:sldLayoutIdLst>
    <p:sldLayoutId id="2147483663" r:id="rId1"/>
    <p:sldLayoutId id="2147483666" r:id="rId2"/>
    <p:sldLayoutId id="2147483662" r:id="rId3"/>
    <p:sldLayoutId id="2147483664" r:id="rId4"/>
    <p:sldLayoutId id="2147483665" r:id="rId5"/>
    <p:sldLayoutId id="2147483667" r:id="rId6"/>
  </p:sldLayoutIdLst>
  <p:txStyles>
    <p:titleStyle>
      <a:lvl1pPr algn="l" defTabSz="457200" rtl="0" eaLnBrk="1" latinLnBrk="0" hangingPunct="1">
        <a:spcBef>
          <a:spcPct val="0"/>
        </a:spcBef>
        <a:buNone/>
        <a:defRPr sz="3600" kern="1200">
          <a:solidFill>
            <a:schemeClr val="tx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solidFill>
          <a:latin typeface="Californian FB" panose="0207040306080B030204" pitchFamily="18"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solidFill>
          <a:latin typeface="Californian FB" panose="0207040306080B030204" pitchFamily="18"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Californian FB" panose="0207040306080B030204" pitchFamily="18"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publicity@ieee-ceda.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xmlns="" id="{55112521-F2CB-3D47-AEE6-D8924666BFF5}"/>
              </a:ext>
            </a:extLst>
          </p:cNvPr>
          <p:cNvSpPr>
            <a:spLocks noGrp="1"/>
          </p:cNvSpPr>
          <p:nvPr>
            <p:ph type="title"/>
          </p:nvPr>
        </p:nvSpPr>
        <p:spPr/>
        <p:txBody>
          <a:bodyPr/>
          <a:lstStyle/>
          <a:p>
            <a:r>
              <a:rPr lang="en-US" b="1" dirty="0" smtClean="0">
                <a:solidFill>
                  <a:srgbClr val="0070C0"/>
                </a:solidFill>
              </a:rPr>
              <a:t>Publicity</a:t>
            </a:r>
            <a:endParaRPr lang="en-US" b="1" dirty="0">
              <a:solidFill>
                <a:srgbClr val="0070C0"/>
              </a:solidFill>
            </a:endParaRPr>
          </a:p>
        </p:txBody>
      </p:sp>
      <p:sp>
        <p:nvSpPr>
          <p:cNvPr id="10" name="Content Placeholder 9">
            <a:extLst>
              <a:ext uri="{FF2B5EF4-FFF2-40B4-BE49-F238E27FC236}">
                <a16:creationId xmlns:a16="http://schemas.microsoft.com/office/drawing/2014/main" xmlns="" id="{774FF913-8970-3548-9727-4EE03C141C3E}"/>
              </a:ext>
            </a:extLst>
          </p:cNvPr>
          <p:cNvSpPr>
            <a:spLocks noGrp="1"/>
          </p:cNvSpPr>
          <p:nvPr>
            <p:ph sz="half" idx="10"/>
          </p:nvPr>
        </p:nvSpPr>
        <p:spPr/>
        <p:txBody>
          <a:bodyPr/>
          <a:lstStyle/>
          <a:p>
            <a:r>
              <a:rPr lang="en-US" dirty="0"/>
              <a:t>Vasilis </a:t>
            </a:r>
            <a:r>
              <a:rPr lang="en-US" dirty="0" smtClean="0"/>
              <a:t>F. </a:t>
            </a:r>
            <a:r>
              <a:rPr lang="en-US" dirty="0" err="1" smtClean="0"/>
              <a:t>Pavlidis</a:t>
            </a:r>
            <a:r>
              <a:rPr lang="en-US" dirty="0"/>
              <a:t>, </a:t>
            </a:r>
            <a:r>
              <a:rPr lang="en-US" dirty="0" smtClean="0"/>
              <a:t>Univ. </a:t>
            </a:r>
            <a:r>
              <a:rPr lang="en-US" dirty="0"/>
              <a:t>of Manchester, </a:t>
            </a:r>
            <a:r>
              <a:rPr lang="en-US" dirty="0" smtClean="0"/>
              <a:t>UK &amp; Aristotle </a:t>
            </a:r>
            <a:r>
              <a:rPr lang="en-US" dirty="0"/>
              <a:t>Univ. of Thessaloniki (AUTH), Greece</a:t>
            </a:r>
          </a:p>
          <a:p>
            <a:endParaRPr lang="en-US" dirty="0"/>
          </a:p>
          <a:p>
            <a:pPr marL="715963" lvl="1" indent="-258763"/>
            <a:r>
              <a:rPr lang="en-US" dirty="0" err="1"/>
              <a:t>Sudeep</a:t>
            </a:r>
            <a:r>
              <a:rPr lang="en-US" dirty="0"/>
              <a:t> </a:t>
            </a:r>
            <a:r>
              <a:rPr lang="en-US" dirty="0" err="1"/>
              <a:t>Pasricha</a:t>
            </a:r>
            <a:r>
              <a:rPr lang="en-US" dirty="0"/>
              <a:t>, Colorado State University, CO, US</a:t>
            </a:r>
            <a:endParaRPr lang="en-US" dirty="0"/>
          </a:p>
        </p:txBody>
      </p:sp>
    </p:spTree>
    <p:extLst>
      <p:ext uri="{BB962C8B-B14F-4D97-AF65-F5344CB8AC3E}">
        <p14:creationId xmlns:p14="http://schemas.microsoft.com/office/powerpoint/2010/main" val="115844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0"/>
          </p:nvPr>
        </p:nvSpPr>
        <p:spPr>
          <a:xfrm>
            <a:off x="716716" y="1328185"/>
            <a:ext cx="8542513" cy="5342581"/>
          </a:xfrm>
        </p:spPr>
        <p:txBody>
          <a:bodyPr>
            <a:normAutofit fontScale="92500" lnSpcReduction="10000"/>
          </a:bodyPr>
          <a:lstStyle/>
          <a:p>
            <a:pPr marL="49213" indent="-196850"/>
            <a:r>
              <a:rPr lang="en-US" dirty="0"/>
              <a:t>Newsletter – CEDA Currents</a:t>
            </a:r>
          </a:p>
          <a:p>
            <a:pPr marL="49213" indent="-196850"/>
            <a:r>
              <a:rPr lang="en-US" dirty="0"/>
              <a:t>Website</a:t>
            </a:r>
          </a:p>
          <a:p>
            <a:pPr marL="49213" indent="-196850"/>
            <a:r>
              <a:rPr lang="en-US" dirty="0"/>
              <a:t>Email distributions </a:t>
            </a:r>
          </a:p>
          <a:p>
            <a:pPr marL="49213" indent="-196850"/>
            <a:r>
              <a:rPr lang="en-US" i="1" dirty="0"/>
              <a:t>Ad hoc </a:t>
            </a:r>
            <a:r>
              <a:rPr lang="en-US" dirty="0"/>
              <a:t>requests</a:t>
            </a:r>
          </a:p>
          <a:p>
            <a:pPr marL="49213" indent="-196850"/>
            <a:r>
              <a:rPr lang="en-US" dirty="0"/>
              <a:t>Physical presence to events sponsored by CEDA</a:t>
            </a:r>
          </a:p>
          <a:p>
            <a:pPr marL="49213" indent="-196850"/>
            <a:r>
              <a:rPr lang="en-US" dirty="0"/>
              <a:t>Social media campaigns</a:t>
            </a:r>
          </a:p>
          <a:p>
            <a:pPr marL="449263" lvl="1" indent="-196850"/>
            <a:r>
              <a:rPr lang="en-US" dirty="0"/>
              <a:t>Feel free to ask us to launch whenever </a:t>
            </a:r>
            <a:r>
              <a:rPr lang="en-US" dirty="0" smtClean="0"/>
              <a:t>needed</a:t>
            </a:r>
          </a:p>
          <a:p>
            <a:pPr marL="49213" indent="-196850"/>
            <a:r>
              <a:rPr lang="en-US" dirty="0"/>
              <a:t>Design &amp; Test (D&amp;T) member list for D&amp;T newsletter was provided through CEDA members list</a:t>
            </a:r>
          </a:p>
          <a:p>
            <a:pPr marL="449263" lvl="1" indent="-196850"/>
            <a:r>
              <a:rPr lang="en-US" dirty="0"/>
              <a:t>Unclear whether it is used or </a:t>
            </a:r>
            <a:r>
              <a:rPr lang="en-US" dirty="0" smtClean="0"/>
              <a:t>not</a:t>
            </a:r>
          </a:p>
          <a:p>
            <a:pPr marL="49213" indent="-196850"/>
            <a:r>
              <a:rPr lang="en-US" dirty="0" smtClean="0"/>
              <a:t>Local chapters have started to be more active in publicizing activities and reporting on those</a:t>
            </a:r>
          </a:p>
          <a:p>
            <a:pPr marL="449263" lvl="1" indent="-196850"/>
            <a:r>
              <a:rPr lang="en-US" dirty="0" smtClean="0"/>
              <a:t>E.g. Brazil chapter, </a:t>
            </a:r>
            <a:r>
              <a:rPr lang="en-US" i="1" dirty="0" smtClean="0"/>
              <a:t>Chips in Saba</a:t>
            </a:r>
            <a:r>
              <a:rPr lang="en-US" dirty="0"/>
              <a:t> </a:t>
            </a:r>
            <a:r>
              <a:rPr lang="en-US" dirty="0" smtClean="0"/>
              <a:t>event</a:t>
            </a:r>
          </a:p>
          <a:p>
            <a:pPr marL="49213" indent="-196850"/>
            <a:endParaRPr lang="en-US" dirty="0"/>
          </a:p>
        </p:txBody>
      </p:sp>
      <p:sp>
        <p:nvSpPr>
          <p:cNvPr id="6" name="Title 4"/>
          <p:cNvSpPr>
            <a:spLocks noGrp="1"/>
          </p:cNvSpPr>
          <p:nvPr>
            <p:ph type="title"/>
          </p:nvPr>
        </p:nvSpPr>
        <p:spPr/>
        <p:txBody>
          <a:bodyPr/>
          <a:lstStyle/>
          <a:p>
            <a:r>
              <a:rPr lang="en-US" altLang="en-US" dirty="0">
                <a:ea typeface="ＭＳ Ｐゴシック" panose="020B0600070205080204" pitchFamily="34" charset="-128"/>
              </a:rPr>
              <a:t>Ongoing Activities</a:t>
            </a:r>
            <a:endParaRPr lang="en-US" dirty="0"/>
          </a:p>
        </p:txBody>
      </p:sp>
    </p:spTree>
    <p:extLst>
      <p:ext uri="{BB962C8B-B14F-4D97-AF65-F5344CB8AC3E}">
        <p14:creationId xmlns:p14="http://schemas.microsoft.com/office/powerpoint/2010/main" val="2368575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BDA66A-46CD-284E-9375-B32486951D67}"/>
              </a:ext>
            </a:extLst>
          </p:cNvPr>
          <p:cNvSpPr>
            <a:spLocks noGrp="1"/>
          </p:cNvSpPr>
          <p:nvPr>
            <p:ph type="title"/>
          </p:nvPr>
        </p:nvSpPr>
        <p:spPr/>
        <p:txBody>
          <a:bodyPr/>
          <a:lstStyle/>
          <a:p>
            <a:r>
              <a:rPr lang="en-US" dirty="0" smtClean="0"/>
              <a:t>Pending Items</a:t>
            </a:r>
            <a:endParaRPr lang="en-US" dirty="0"/>
          </a:p>
        </p:txBody>
      </p:sp>
      <p:sp>
        <p:nvSpPr>
          <p:cNvPr id="3" name="Content Placeholder 2">
            <a:extLst>
              <a:ext uri="{FF2B5EF4-FFF2-40B4-BE49-F238E27FC236}">
                <a16:creationId xmlns:a16="http://schemas.microsoft.com/office/drawing/2014/main" xmlns="" id="{F4018945-6A84-F14F-A978-8A53DF2B643E}"/>
              </a:ext>
            </a:extLst>
          </p:cNvPr>
          <p:cNvSpPr>
            <a:spLocks noGrp="1"/>
          </p:cNvSpPr>
          <p:nvPr>
            <p:ph sz="half" idx="10"/>
          </p:nvPr>
        </p:nvSpPr>
        <p:spPr>
          <a:xfrm>
            <a:off x="716716" y="1754117"/>
            <a:ext cx="8542513" cy="4219963"/>
          </a:xfrm>
        </p:spPr>
        <p:txBody>
          <a:bodyPr>
            <a:noAutofit/>
          </a:bodyPr>
          <a:lstStyle/>
          <a:p>
            <a:pPr>
              <a:spcBef>
                <a:spcPts val="0"/>
              </a:spcBef>
              <a:defRPr/>
            </a:pPr>
            <a:r>
              <a:rPr lang="en-US" dirty="0" smtClean="0">
                <a:ea typeface="ＭＳ Ｐゴシック" pitchFamily="34" charset="-128"/>
              </a:rPr>
              <a:t>SVDTC situation</a:t>
            </a:r>
          </a:p>
          <a:p>
            <a:pPr lvl="1">
              <a:spcBef>
                <a:spcPts val="0"/>
              </a:spcBef>
              <a:defRPr/>
            </a:pPr>
            <a:r>
              <a:rPr lang="en-US" dirty="0" smtClean="0">
                <a:ea typeface="ＭＳ Ｐゴシック" pitchFamily="34" charset="-128"/>
              </a:rPr>
              <a:t>SVDTC has requested a sub-website within CEDA’s website</a:t>
            </a:r>
          </a:p>
          <a:p>
            <a:pPr lvl="1">
              <a:spcBef>
                <a:spcPts val="0"/>
              </a:spcBef>
              <a:defRPr/>
            </a:pPr>
            <a:r>
              <a:rPr lang="en-US" dirty="0" smtClean="0">
                <a:ea typeface="ＭＳ Ｐゴシック" pitchFamily="34" charset="-128"/>
              </a:rPr>
              <a:t>Requires enhanced functionality not supported by CEDA website and our web admin</a:t>
            </a:r>
          </a:p>
          <a:p>
            <a:pPr lvl="1">
              <a:spcBef>
                <a:spcPts val="0"/>
              </a:spcBef>
              <a:defRPr/>
            </a:pPr>
            <a:r>
              <a:rPr lang="en-US" dirty="0" smtClean="0">
                <a:ea typeface="ＭＳ Ｐゴシック" pitchFamily="34" charset="-128"/>
              </a:rPr>
              <a:t>Will incur some financial cost</a:t>
            </a:r>
          </a:p>
          <a:p>
            <a:pPr lvl="1">
              <a:spcBef>
                <a:spcPts val="0"/>
              </a:spcBef>
              <a:defRPr/>
            </a:pPr>
            <a:r>
              <a:rPr lang="en-US" dirty="0" smtClean="0">
                <a:ea typeface="ＭＳ Ｐゴシック" pitchFamily="34" charset="-128"/>
              </a:rPr>
              <a:t>Not a timeline yet for the development of this functionality</a:t>
            </a:r>
          </a:p>
          <a:p>
            <a:pPr lvl="1">
              <a:spcBef>
                <a:spcPts val="0"/>
              </a:spcBef>
              <a:defRPr/>
            </a:pPr>
            <a:endParaRPr lang="en-US" dirty="0">
              <a:ea typeface="ＭＳ Ｐゴシック" pitchFamily="34" charset="-128"/>
            </a:endParaRPr>
          </a:p>
          <a:p>
            <a:pPr>
              <a:lnSpc>
                <a:spcPct val="150000"/>
              </a:lnSpc>
              <a:spcBef>
                <a:spcPts val="0"/>
              </a:spcBef>
              <a:defRPr/>
            </a:pPr>
            <a:endParaRPr lang="en-US" dirty="0">
              <a:ea typeface="ＭＳ Ｐゴシック" pitchFamily="34" charset="-128"/>
            </a:endParaRPr>
          </a:p>
        </p:txBody>
      </p:sp>
    </p:spTree>
    <p:extLst>
      <p:ext uri="{BB962C8B-B14F-4D97-AF65-F5344CB8AC3E}">
        <p14:creationId xmlns:p14="http://schemas.microsoft.com/office/powerpoint/2010/main" val="969463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006CF8-4000-B242-8C84-67BE1C76AEC0}"/>
              </a:ext>
            </a:extLst>
          </p:cNvPr>
          <p:cNvSpPr>
            <a:spLocks noGrp="1"/>
          </p:cNvSpPr>
          <p:nvPr>
            <p:ph type="title"/>
          </p:nvPr>
        </p:nvSpPr>
        <p:spPr/>
        <p:txBody>
          <a:bodyPr/>
          <a:lstStyle/>
          <a:p>
            <a:r>
              <a:rPr lang="en-US" altLang="en-US" dirty="0">
                <a:ea typeface="ＭＳ Ｐゴシック" panose="020B0600070205080204" pitchFamily="34" charset="-128"/>
              </a:rPr>
              <a:t>2019 </a:t>
            </a:r>
            <a:r>
              <a:rPr lang="en-US" altLang="en-US" dirty="0" smtClean="0">
                <a:ea typeface="ＭＳ Ｐゴシック" panose="020B0600070205080204" pitchFamily="34" charset="-128"/>
              </a:rPr>
              <a:t>Open Issues</a:t>
            </a:r>
            <a:endParaRPr lang="en-US" dirty="0"/>
          </a:p>
        </p:txBody>
      </p:sp>
      <p:sp>
        <p:nvSpPr>
          <p:cNvPr id="3" name="Content Placeholder 2">
            <a:extLst>
              <a:ext uri="{FF2B5EF4-FFF2-40B4-BE49-F238E27FC236}">
                <a16:creationId xmlns:a16="http://schemas.microsoft.com/office/drawing/2014/main" xmlns="" id="{38DCC51F-B6DC-CF4B-891D-8DB0DE81C6B0}"/>
              </a:ext>
            </a:extLst>
          </p:cNvPr>
          <p:cNvSpPr>
            <a:spLocks noGrp="1"/>
          </p:cNvSpPr>
          <p:nvPr>
            <p:ph sz="half" idx="10"/>
          </p:nvPr>
        </p:nvSpPr>
        <p:spPr>
          <a:xfrm>
            <a:off x="704411" y="1568765"/>
            <a:ext cx="8542513" cy="4004721"/>
          </a:xfrm>
        </p:spPr>
        <p:txBody>
          <a:bodyPr>
            <a:noAutofit/>
          </a:bodyPr>
          <a:lstStyle/>
          <a:p>
            <a:pPr>
              <a:spcBef>
                <a:spcPts val="0"/>
              </a:spcBef>
              <a:defRPr/>
            </a:pPr>
            <a:r>
              <a:rPr lang="en-US" dirty="0">
                <a:ea typeface="ＭＳ Ｐゴシック" pitchFamily="34" charset="-128"/>
              </a:rPr>
              <a:t>FB and </a:t>
            </a:r>
            <a:r>
              <a:rPr lang="en-US" dirty="0" smtClean="0">
                <a:ea typeface="ＭＳ Ｐゴシック" pitchFamily="34" charset="-128"/>
              </a:rPr>
              <a:t>LinkedIn </a:t>
            </a:r>
            <a:r>
              <a:rPr lang="en-US" dirty="0">
                <a:ea typeface="ＭＳ Ｐゴシック" pitchFamily="34" charset="-128"/>
              </a:rPr>
              <a:t>campaigns proved very economic and successful but scarcely used </a:t>
            </a:r>
            <a:r>
              <a:rPr lang="en-US" dirty="0">
                <a:ea typeface="ＭＳ Ｐゴシック" pitchFamily="34" charset="-128"/>
                <a:sym typeface="Wingdings" panose="05000000000000000000" pitchFamily="2" charset="2"/>
              </a:rPr>
              <a:t> </a:t>
            </a:r>
          </a:p>
          <a:p>
            <a:pPr lvl="1">
              <a:spcBef>
                <a:spcPts val="0"/>
              </a:spcBef>
              <a:defRPr/>
            </a:pPr>
            <a:r>
              <a:rPr lang="en-US" dirty="0">
                <a:ea typeface="ＭＳ Ｐゴシック" pitchFamily="34" charset="-128"/>
              </a:rPr>
              <a:t>Should we recommend to </a:t>
            </a:r>
            <a:r>
              <a:rPr lang="en-US" dirty="0" smtClean="0">
                <a:ea typeface="ＭＳ Ｐゴシック" pitchFamily="34" charset="-128"/>
              </a:rPr>
              <a:t>the organizers of the sponsored </a:t>
            </a:r>
            <a:r>
              <a:rPr lang="en-US" dirty="0">
                <a:ea typeface="ＭＳ Ｐゴシック" pitchFamily="34" charset="-128"/>
              </a:rPr>
              <a:t>events to use this opportunity more?</a:t>
            </a:r>
          </a:p>
          <a:p>
            <a:pPr marL="285750" indent="-285750"/>
            <a:r>
              <a:rPr lang="en-US" sz="2000" dirty="0" smtClean="0"/>
              <a:t>We need to decide upon the task of producing a CEDA video</a:t>
            </a:r>
          </a:p>
          <a:p>
            <a:pPr marL="685800" lvl="1"/>
            <a:r>
              <a:rPr lang="en-US" sz="1600" dirty="0" smtClean="0"/>
              <a:t>Several discussions but unclear whether there is consensus. Opinions?</a:t>
            </a:r>
            <a:endParaRPr lang="en-US" sz="1600" dirty="0"/>
          </a:p>
          <a:p>
            <a:pPr marL="285750"/>
            <a:r>
              <a:rPr lang="en-US" dirty="0" smtClean="0">
                <a:solidFill>
                  <a:srgbClr val="FF0000"/>
                </a:solidFill>
              </a:rPr>
              <a:t>New publication proposal</a:t>
            </a:r>
            <a:r>
              <a:rPr lang="en-US" dirty="0" smtClean="0"/>
              <a:t>: </a:t>
            </a:r>
            <a:r>
              <a:rPr lang="en-US" i="1" dirty="0" smtClean="0"/>
              <a:t>Produce a single page (A4) document annually on the </a:t>
            </a:r>
            <a:r>
              <a:rPr lang="en-US" i="1" dirty="0" smtClean="0"/>
              <a:t>CEDA </a:t>
            </a:r>
            <a:r>
              <a:rPr lang="en-US" i="1" dirty="0" smtClean="0"/>
              <a:t>highlights for the curren</a:t>
            </a:r>
            <a:r>
              <a:rPr lang="en-US" i="1" dirty="0" smtClean="0"/>
              <a:t>t year</a:t>
            </a:r>
          </a:p>
          <a:p>
            <a:pPr marL="1085850" lvl="2"/>
            <a:r>
              <a:rPr lang="en-US" dirty="0" smtClean="0"/>
              <a:t> E.g., report on new activities, CEDA awards</a:t>
            </a:r>
          </a:p>
        </p:txBody>
      </p:sp>
    </p:spTree>
    <p:extLst>
      <p:ext uri="{BB962C8B-B14F-4D97-AF65-F5344CB8AC3E}">
        <p14:creationId xmlns:p14="http://schemas.microsoft.com/office/powerpoint/2010/main" val="3347710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600" dirty="0" smtClean="0">
                <a:solidFill>
                  <a:srgbClr val="0070C0"/>
                </a:solidFill>
                <a:latin typeface="+mn-lt"/>
              </a:rPr>
              <a:t>Feedback?</a:t>
            </a:r>
            <a:endParaRPr lang="en-GB" sz="3600" dirty="0">
              <a:solidFill>
                <a:srgbClr val="0070C0"/>
              </a:solidFill>
              <a:latin typeface="+mn-lt"/>
            </a:endParaRPr>
          </a:p>
        </p:txBody>
      </p:sp>
      <p:sp>
        <p:nvSpPr>
          <p:cNvPr id="7" name="Text Placeholder 6"/>
          <p:cNvSpPr>
            <a:spLocks noGrp="1"/>
          </p:cNvSpPr>
          <p:nvPr>
            <p:ph type="body" idx="1"/>
          </p:nvPr>
        </p:nvSpPr>
        <p:spPr/>
        <p:txBody>
          <a:bodyPr/>
          <a:lstStyle/>
          <a:p>
            <a:r>
              <a:rPr lang="en-US" dirty="0" smtClean="0"/>
              <a:t>To </a:t>
            </a:r>
            <a:r>
              <a:rPr lang="en-US" dirty="0" err="1" smtClean="0"/>
              <a:t>Jennifir</a:t>
            </a:r>
            <a:r>
              <a:rPr lang="en-US" dirty="0" smtClean="0"/>
              <a:t> or directly to </a:t>
            </a:r>
            <a:r>
              <a:rPr lang="en-US" dirty="0" smtClean="0">
                <a:hlinkClick r:id="rId2"/>
              </a:rPr>
              <a:t>publicity@ieee-ceda.com</a:t>
            </a:r>
            <a:r>
              <a:rPr lang="en-US" dirty="0" smtClean="0"/>
              <a:t> </a:t>
            </a:r>
            <a:endParaRPr lang="en-GB"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018986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py of ICCAD2019 templa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ICCAD2019 template" id="{BDE5101A-05BD-4E4D-A7B8-C0C68388F82D}" vid="{01D9B5D3-CA74-EA47-B2D1-09B335C83D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Copy of ICCAD2019 template</Template>
  <TotalTime>69</TotalTime>
  <Words>344</Words>
  <Application>Microsoft Office PowerPoint</Application>
  <PresentationFormat>Custom</PresentationFormat>
  <Paragraphs>38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Copy of ICCAD2019 template</vt:lpstr>
      <vt:lpstr>Publicity</vt:lpstr>
      <vt:lpstr>Ongoing Activities</vt:lpstr>
      <vt:lpstr>Pending Items</vt:lpstr>
      <vt:lpstr>2019 Open Issues</vt:lpstr>
      <vt:lpstr>Feedback?</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Content Area (i.e. “Finance”)</dc:title>
  <dc:creator>Vasilis Pavlidis</dc:creator>
  <cp:lastModifiedBy>Vasilis Pavlidis</cp:lastModifiedBy>
  <cp:revision>11</cp:revision>
  <dcterms:created xsi:type="dcterms:W3CDTF">2019-10-27T08:54:36Z</dcterms:created>
  <dcterms:modified xsi:type="dcterms:W3CDTF">2019-10-27T10:04:06Z</dcterms:modified>
</cp:coreProperties>
</file>