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EjLjoRbuu5PkPoRGS0acUXL3o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1458BB-216D-4316-A860-CD2149E12571}">
  <a:tblStyle styleId="{F31458BB-216D-4316-A860-CD2149E1257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9971F78-6136-482B-BB09-BA3A6B043A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, person, bed, computer&#10;&#10;Description automatically generated" id="13" name="Google Shape;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9"/>
          <p:cNvSpPr txBox="1"/>
          <p:nvPr>
            <p:ph type="ctrTitle"/>
          </p:nvPr>
        </p:nvSpPr>
        <p:spPr>
          <a:xfrm>
            <a:off x="1524000" y="17847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1524000" y="42643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7" name="Google Shape;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, person, bed, computer&#10;&#10;Description automatically generated"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5" name="Google Shape;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8200" y="1825625"/>
            <a:ext cx="5181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2" type="body"/>
          </p:nvPr>
        </p:nvSpPr>
        <p:spPr>
          <a:xfrm>
            <a:off x="6172200" y="1825625"/>
            <a:ext cx="5181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3"/>
          <p:cNvSpPr txBox="1"/>
          <p:nvPr>
            <p:ph idx="2" type="body"/>
          </p:nvPr>
        </p:nvSpPr>
        <p:spPr>
          <a:xfrm>
            <a:off x="839788" y="2505075"/>
            <a:ext cx="5157787" cy="3409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3"/>
          <p:cNvSpPr txBox="1"/>
          <p:nvPr>
            <p:ph idx="4" type="body"/>
          </p:nvPr>
        </p:nvSpPr>
        <p:spPr>
          <a:xfrm>
            <a:off x="6172200" y="2505075"/>
            <a:ext cx="5183188" cy="3409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3200"/>
              <a:buFont typeface="Calibri"/>
              <a:buNone/>
              <a:defRPr sz="3200"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42" name="Google Shape;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3200"/>
              <a:buFont typeface="Calibri"/>
              <a:buNone/>
              <a:defRPr sz="3200"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677334" y="609600"/>
            <a:ext cx="8596668" cy="714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716716" y="1754117"/>
            <a:ext cx="854251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vlsicad.ucsd.edu/~abk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ce.umn.edu/users/sachin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ga.ieee.org/volunteer-hub/geographic-unit-operations/formations-and-petitions#changechapter" TargetMode="External"/><Relationship Id="rId4" Type="http://schemas.openxmlformats.org/officeDocument/2006/relationships/hyperlink" Target="https://live.runmyprocess.com/live/2215365968/appli/233967?P_mode=LIVE&amp;P_version" TargetMode="External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eee-ceda.org/activities/chapters/chapter-resources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/>
              <a:t>CEDA Technical Activities 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524000" y="42643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fr-FR"/>
              <a:t>Ian O'Connor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fr-FR"/>
              <a:t>June 23</a:t>
            </a:r>
            <a:r>
              <a:rPr baseline="30000" lang="fr-FR"/>
              <a:t>rd</a:t>
            </a:r>
            <a:r>
              <a:rPr lang="fr-FR"/>
              <a:t>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CEDA Technical Committees</a:t>
            </a:r>
            <a:endParaRPr/>
          </a:p>
        </p:txBody>
      </p: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DATC (Design Automation Technical Committee)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Chair: Jinwook Jung, IBM (cannot attend)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SVDTC (System Validation and Debug Technology Committee)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Chair: Chinna Prudvi, Intel Inc. (remote)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TCCPS (Technical Committee on Cyber-Physical Systems)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Chair: Shiyan Hu, University of Southampton (no response)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TTTC (Test Technology Technical Council)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Chair: Peilin Song, IBM (cannot attend)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Hardware Security and Trust Technical Committee (HSTTC)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Chair: Gang Qu, University of Maryland (remote)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Awards, Tools, Standards, Outreach, etc.</a:t>
            </a:r>
            <a:endParaRPr/>
          </a:p>
          <a:p>
            <a:pPr indent="-14763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7171" y="4345825"/>
            <a:ext cx="2133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2419" y="1622908"/>
            <a:ext cx="1506357" cy="103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Member Technology Organization updates</a:t>
            </a:r>
            <a:endParaRPr/>
          </a:p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TTTC Test Technology Technical Council (TTTC) – Peilin Song (not attending)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HSTTC Hardware Security and Trust Technical Committee (HSTTC) – Gang Qu (virtual) / Yier Jin (alternate) (no response)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SVDTC System Validation &amp; Debug Technology Committee (SVDTC) – Chinna Prudvi (virtual)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TCCPS Technical Committee on Cyber-Physical Systems (TCCPS) – Shiyan Hu (no response)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DATC Design Automation Technical Committee (DATC) – Jinwook Jung (not attending)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DAC Design Automation Conference – ?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DATE Design Automation and Test in Europe Conference –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ICCAD International Conference on Computer-Aided Design –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ESL Embedded System Letters –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TCAD Transactions on Computer-Aided Design of Integrated Circuits &amp; Systems –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D&amp;T Design &amp; Test Magazine –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DTC Design Technology Council – 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One-off event sponsorship</a:t>
            </a:r>
            <a:endParaRPr/>
          </a:p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SWEAT 2024, Bangalore, June 28th 2024 (1000USD) - Symposium-cum Workshop on Emerging AI/ML Trends www.sweat.ieee bangalore.org (organized by newly-formed CEDA Bangalore section). Prominent visibility for CEDA material, funding event lunch, remote CEDA address (Ian)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DSD 2024, Paris, August 28-30 2024 (1000USD) - 7th Euromicro Conference Series on Digital System Design (potential future CEDA France Chapter). CEDA exposure through various channels (signage, printed materials, website listings, social media mentions, and email marketing campaigns)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Distinguished Lecturer Program</a:t>
            </a:r>
            <a:endParaRPr/>
          </a:p>
        </p:txBody>
      </p:sp>
      <p:pic>
        <p:nvPicPr>
          <p:cNvPr descr="一張含有 人的臉孔, 服裝, 文字, 男人 的圖片&#10;&#10;自動產生的描述"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325" y="1420238"/>
            <a:ext cx="5501108" cy="4426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7314837" y="1284050"/>
            <a:ext cx="30864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of 2024-2025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available as of 1 August 2024</a:t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8489804" y="4046227"/>
            <a:ext cx="37021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Alberto Bosio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ECL, France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 : AI Hardware Accelerator for Safety-Critical Applications / Trustworthy AI: The role of the Hardware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 : Approximate Fault-Tolerant Neural Network Systems / Early System Reliability Analysis for Cross-layer Soft Errors Resilience in Microprocessor Systems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8489805" y="2053491"/>
            <a:ext cx="370219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Sudeep Pasricha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State University, USA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Seminars: Artificial Intelligence at the Speed of Light / Robust and Secure Design for Connected and Autonomous Vehicles / Sustainability Challenges with Computing: from Internet-of-Things to Datacenters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 : Optical Computing for AI Acceleration / Machine Learning for Smart Indoor Navigation / Green and Sustainable Cloud Computing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5881215" y="2053491"/>
            <a:ext cx="251167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Ricardo Reis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UFRGS, Brazil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Seminars: Physical Design Automation of Transistor Networks / Trends on EDA / Visualization Tools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 : Low power challenges in IoT and IoE / Trends on EDA (extended) / Physical design, from past to future</a:t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5953433" y="4046227"/>
            <a:ext cx="25363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Ass. Prof. Bei Yu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CUHK, Hong Kong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 : Machine Learning in EDA: When and How / Large Scale VLSI Mask Optimization / Large Language Model in EDA ; Tutorials : Enabling Large Language Models in EDA</a:t>
            </a:r>
            <a:endParaRPr/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9922" y="2666689"/>
            <a:ext cx="874255" cy="132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3475" y="2658893"/>
            <a:ext cx="1130006" cy="138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2049" y="4687307"/>
            <a:ext cx="12700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1602" y="4651629"/>
            <a:ext cx="1453491" cy="130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CEDA VDL Program</a:t>
            </a:r>
            <a:endParaRPr/>
          </a:p>
        </p:txBody>
      </p:sp>
      <p:sp>
        <p:nvSpPr>
          <p:cNvPr id="159" name="Google Shape;159;p14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5DLs class of 2023-2024 + 4 DLs class of 2024-2025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roughly monthly VDL webinars (Thursdays at 9:00 AM ET) hosted by 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start in September 2024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September 26 2024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October 10 2024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November 14 2024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DAC 2024 CEDA Luncheon Keynote</a:t>
            </a:r>
            <a:endParaRPr/>
          </a:p>
        </p:txBody>
      </p:sp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Scheduled for Tuesday June 25th 2024 12:00pm-1:30pm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Prof. Andrew Kahng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Distinguished Professor of CSE and ECE, UC San Diego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https://vlsicad.ucsd.edu/~abk/</a:t>
            </a:r>
            <a:r>
              <a:rPr lang="fr-FR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"AI for EDA and Disruptive Innovation"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ICCAD 2024 CEDA Luncheon Keynote</a:t>
            </a:r>
            <a:endParaRPr/>
          </a:p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Scheduled for Tuesday October 29th 2024 12:00pm-1:30pm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Prof. Sachin Sapatnekar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Distinguished Professor and Robert and Marjorie Henle Chair, Dept ECE, U Minnesota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https://www.ece.umn.edu/users/sachin/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automated layout generation for analog circuits, design of ML HW, ML algorithms for EDA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complementarity to ICCAD keynotes already scheduled (Leon Stok, IBM / Philip Wong, Stanford / Dilma Da Silva, US NSF)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type="title"/>
          </p:nvPr>
        </p:nvSpPr>
        <p:spPr>
          <a:xfrm>
            <a:off x="838200" y="365125"/>
            <a:ext cx="10864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CEDA representation in Women in Engineering</a:t>
            </a:r>
            <a:endParaRPr/>
          </a:p>
        </p:txBody>
      </p:sp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Seeking replacement for Prof. Shao-Yun Fang (NTUST, TW)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CEDA representative in the IEEE Women in Engineering (WIE) initiative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Diversity and Inclusion Chair of CEDA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Agenda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CEDA Chapters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One-off event sponsorship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Distinguished lecturer program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Class 2023-2024 + 2024-2025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VDL schedule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fr-F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Luncheon Keynote speakers: DAC, ICCAD</a:t>
            </a: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CEDA Chapters</a:t>
            </a:r>
            <a:endParaRPr/>
          </a:p>
        </p:txBody>
      </p:sp>
      <p:graphicFrame>
        <p:nvGraphicFramePr>
          <p:cNvPr id="67" name="Google Shape;67;p3"/>
          <p:cNvGraphicFramePr/>
          <p:nvPr/>
        </p:nvGraphicFramePr>
        <p:xfrm>
          <a:off x="2568769" y="20614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{F31458BB-216D-4316-A860-CD2149E12571}</a:tableStyleId>
              </a:tblPr>
              <a:tblGrid>
                <a:gridCol w="1346200"/>
              </a:tblGrid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Bangalore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Beijing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Central Illinois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Chengdu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Central Penn.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Guangzhou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Hong Kong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Kenya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Shanghai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South Brazil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Spain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Switzerland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Taipei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3"/>
          <p:cNvSpPr/>
          <p:nvPr/>
        </p:nvSpPr>
        <p:spPr>
          <a:xfrm>
            <a:off x="4577182" y="508574"/>
            <a:ext cx="2640245" cy="1327681"/>
          </a:xfrm>
          <a:prstGeom prst="irregularSeal2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 active Chapters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2850997" y="1712449"/>
            <a:ext cx="10720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69392" y="1692166"/>
            <a:ext cx="10720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1" name="Google Shape;71;p3"/>
          <p:cNvGraphicFramePr/>
          <p:nvPr/>
        </p:nvGraphicFramePr>
        <p:xfrm>
          <a:off x="395247" y="20614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{79971F78-6136-482B-BB09-BA3A6B043A28}</a:tableStyleId>
              </a:tblPr>
              <a:tblGrid>
                <a:gridCol w="1346200"/>
              </a:tblGrid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FF00"/>
                          </a:solidFill>
                        </a:rPr>
                        <a:t>Bangalore</a:t>
                      </a:r>
                      <a:endParaRPr sz="1600">
                        <a:solidFill>
                          <a:srgbClr val="FFFF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Beijing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/>
                        <a:t>Central Illinois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Chengdu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FF00"/>
                          </a:solidFill>
                        </a:rPr>
                        <a:t>Guangzhou</a:t>
                      </a:r>
                      <a:endParaRPr sz="1600">
                        <a:solidFill>
                          <a:srgbClr val="FFFF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Hong Kong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/>
                        <a:t>Japan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Pennsylvania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fr-FR" sz="1600">
                          <a:solidFill>
                            <a:srgbClr val="FFFF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Russia</a:t>
                      </a:r>
                      <a:endParaRPr sz="1600">
                        <a:solidFill>
                          <a:srgbClr val="FFFF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/>
                        <a:t>Shanghai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South Brazil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Spain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Switzerland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Taipei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Tunisia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/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00FD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Kenya</a:t>
                      </a:r>
                      <a:endParaRPr sz="1600">
                        <a:solidFill>
                          <a:srgbClr val="00FD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Google Shape;72;p3"/>
          <p:cNvGraphicFramePr/>
          <p:nvPr/>
        </p:nvGraphicFramePr>
        <p:xfrm>
          <a:off x="10323362" y="31897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{F31458BB-216D-4316-A860-CD2149E12571}</a:tableStyleId>
              </a:tblPr>
              <a:tblGrid>
                <a:gridCol w="1346200"/>
              </a:tblGrid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Central Texas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Japan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Montreal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Morocco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Russia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Seoul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lt1"/>
                          </a:solidFill>
                        </a:rPr>
                        <a:t>Tunisia</a:t>
                      </a:r>
                      <a:endParaRPr sz="16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Google Shape;73;p3"/>
          <p:cNvGraphicFramePr/>
          <p:nvPr/>
        </p:nvGraphicFramePr>
        <p:xfrm>
          <a:off x="9876537" y="37864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{F31458BB-216D-4316-A860-CD2149E12571}</a:tableStyleId>
              </a:tblPr>
              <a:tblGrid>
                <a:gridCol w="2239850"/>
              </a:tblGrid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Boston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San Francisco Bay area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France – 2025 ?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Belgium – 2025 ?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Germany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Italy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Portugal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</a:rPr>
                        <a:t>Turkiye</a:t>
                      </a: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32150" marL="321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182" y="1944762"/>
            <a:ext cx="5118748" cy="389763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7996137" y="732072"/>
            <a:ext cx="20570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Dormant Chapters (no 2024 funding)</a:t>
            </a:r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10090550" y="3113610"/>
            <a:ext cx="17873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Potential new Chapters?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CEDA Chapters</a:t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Financial Sponsor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Support 10 proposals (6 in 2022)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Chapter Report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vTools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Budget Allocation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Group event: seminars, meetings, summer course, DL, etc.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Special event: contest, awards,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General expense: banner, local travel, souvenir, etc.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Role Rotation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Chair, Vice Chair, Treasurer/Secretary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Term of service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Chapter budget</a:t>
            </a:r>
            <a:endParaRPr/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838200" y="1439693"/>
            <a:ext cx="10515600" cy="4445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Funding guidelines: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New chapters – funding capped around 5k$ (maximum for active chapters)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Funding reduction for events that can be funded through other means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Total funding for all chapters around 40k$ - wiring process completed</a:t>
            </a:r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1" y="3215717"/>
            <a:ext cx="11598613" cy="271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Chapter update meeting</a:t>
            </a:r>
            <a:endParaRPr/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Monday June 24th 5pm-7pm PDT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On-site: Intercontinental Hotel (888 Howard St, San Francisco, USA): Telegraph Hill room, 4th floor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Online: https://ec-lyon-fr.zoom.us/j/95697384387?pwd=bUWwapGaQ0zdL5t5YoXyigrqFzZGHk.1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Attendees: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Skanda Raghavendra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Zhiyao on behalf of Ray Cheung (Hong Kong Chapter)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Yangdi Lyu (Guangzhou Chapter) (remote)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Wenjian Yu (Beijing Chapter) (remote)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Baris Taskin (Pennsylvania Chapter) (remote)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separate online meeting in July for absent chapters (e.g. Spain, Switzerland, Morocco for which timeslot doesn't work)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7432277" y="3850840"/>
            <a:ext cx="4646850" cy="1200329"/>
          </a:xfrm>
          <a:prstGeom prst="rect">
            <a:avLst/>
          </a:prstGeom>
          <a:solidFill>
            <a:srgbClr val="1A193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2024 activities and spending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2025 activities and budget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Flag any issues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Chapter formation</a:t>
            </a:r>
            <a:endParaRPr/>
          </a:p>
        </p:txBody>
      </p:sp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838200" y="1825625"/>
            <a:ext cx="6168571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Member &amp; Geographic Area resources: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Formation :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https://mga.ieee.org/volunteer-hub/geographic-unit-operations/formations-and-petitions#changechapter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Application (with IEEE member acct): </a:t>
            </a:r>
            <a:r>
              <a:rPr lang="fr-FR" u="sng">
                <a:solidFill>
                  <a:schemeClr val="hlink"/>
                </a:solidFill>
                <a:hlinkClick r:id="rId4"/>
              </a:rPr>
              <a:t>https://live.runmyprocess.com/live/2215365968/appli/233967?P_mode=LIVE&amp;P_version</a:t>
            </a:r>
            <a:r>
              <a:rPr lang="fr-FR"/>
              <a:t>=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6771" y="1261469"/>
            <a:ext cx="4978400" cy="444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462454" y="1495362"/>
            <a:ext cx="11191281" cy="45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fr-FR" sz="2400">
                <a:solidFill>
                  <a:srgbClr val="000000"/>
                </a:solidFill>
              </a:rPr>
              <a:t>Description: </a:t>
            </a:r>
            <a:r>
              <a:rPr lang="fr-FR" sz="1800">
                <a:solidFill>
                  <a:srgbClr val="002060"/>
                </a:solidFill>
              </a:rPr>
              <a:t>To recognize the CEDA Chapters with the best yearly activities in the categories of chapter-sponsored technical activities. Award will recognize their contribution with consideration of quantity and quality of the activities implemented by the chapters.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Prize: </a:t>
            </a:r>
            <a:r>
              <a:rPr lang="fr-FR" sz="1800">
                <a:solidFill>
                  <a:srgbClr val="002060"/>
                </a:solidFill>
              </a:rPr>
              <a:t>$1000 and Certificate to the Chapter of the Year. Presented to the chapter chair and must be used to fund chapter activities.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Funding: </a:t>
            </a:r>
            <a:r>
              <a:rPr lang="fr-FR" sz="1800">
                <a:solidFill>
                  <a:srgbClr val="002060"/>
                </a:solidFill>
              </a:rPr>
              <a:t>Funded by the IEEE CEDA. Award is funded via CEDA Award Fund in the IEEE Foundation.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Presentation: </a:t>
            </a:r>
            <a:r>
              <a:rPr lang="fr-FR" sz="1800">
                <a:solidFill>
                  <a:srgbClr val="002060"/>
                </a:solidFill>
              </a:rPr>
              <a:t>Annually at ICCAD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Basis for Judging: </a:t>
            </a:r>
            <a:r>
              <a:rPr lang="fr-FR" sz="1800">
                <a:solidFill>
                  <a:srgbClr val="002060"/>
                </a:solidFill>
              </a:rPr>
              <a:t>The awards criteria include number and quality of chapter activities, percentage of attending sponsored events, membership development activities and chapter growth, local conferences/symposia/workshops, participation in the Distinguished Lecturer Program, involvement of students and YP members, contributions to newsletter, and timeliness of reporting of prior year. 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Eligibility: </a:t>
            </a:r>
            <a:r>
              <a:rPr lang="fr-FR" sz="1800">
                <a:solidFill>
                  <a:srgbClr val="002060"/>
                </a:solidFill>
              </a:rPr>
              <a:t>The winning chapters must be IEEE CEDA chapters. Self-nominations are allowed.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fr-FR" sz="2400"/>
              <a:t>Nomination Details: </a:t>
            </a:r>
            <a:r>
              <a:rPr lang="fr-FR" sz="1800">
                <a:solidFill>
                  <a:srgbClr val="002060"/>
                </a:solidFill>
              </a:rPr>
              <a:t>Previous winners of are not eligible for the same award within 3 years from the receiving the last award.</a:t>
            </a:r>
            <a:endParaRPr sz="18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09" name="Google Shape;10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Chapter of the Year Award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fr-FR"/>
              <a:t>Call for Proposals 2025</a:t>
            </a:r>
            <a:endParaRPr/>
          </a:p>
        </p:txBody>
      </p:sp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270642" y="4317684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Activity Planning Proposal for 2025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https://ieee-ceda.org/activities/chapters/chapter-resources</a:t>
            </a:r>
            <a:r>
              <a:rPr lang="fr-FR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Due: </a:t>
            </a:r>
            <a:r>
              <a:rPr b="1" lang="fr-FR">
                <a:solidFill>
                  <a:srgbClr val="C00000"/>
                </a:solidFill>
              </a:rPr>
              <a:t>January 2025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fr-FR"/>
              <a:t>Please send to Ian and Amanda/Laura</a:t>
            </a:r>
            <a:endParaRPr/>
          </a:p>
        </p:txBody>
      </p:sp>
      <p:pic>
        <p:nvPicPr>
          <p:cNvPr descr="一張含有 文字, 螢幕擷取畫面, 字型, 電子藍 的圖片&#10;&#10;自動產生的描述"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519" y="1400856"/>
            <a:ext cx="5969000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7399282" y="900135"/>
            <a:ext cx="4540469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Seed Grants</a:t>
            </a:r>
            <a:endParaRPr b="0" i="0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 Seed Grant is for funding innovative or pilot projects that require US$40,000 or less and take 12 months or fewer to complete.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Innovation Seed Grant Opportunity</a:t>
            </a:r>
            <a:endParaRPr b="0" i="0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Innovation Seed Grant is for projects that require higher levels of funding than the US$40,000 typically associated with Seed Grants. Projects that have a high potential to have a positive impact across the entire IEEE are welcome to submit an application for Innovative Seed Grant funding for experimental, pilot projects and initiatives of up to US$100,000. These projects typically take 12 months or less to complete.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New Initiatives</a:t>
            </a:r>
            <a:endParaRPr b="0" i="0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Typical New Initiatives are large-scale projects that are in line with IEEE’s strategic direction, support the vision and mission of IEEE, and require significant funding. These proposals typically require funding of US$100,000 or more for up to three 12-month periods.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2312430" y="3501103"/>
            <a:ext cx="3574761" cy="461665"/>
          </a:xfrm>
          <a:prstGeom prst="rect">
            <a:avLst/>
          </a:prstGeom>
          <a:solidFill>
            <a:srgbClr val="1A193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Initiatives presentation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2020-08-31T15:23:30Z</dcterms:created>
  <dc:creator>Hough,Mackenzie C</dc:creator>
</cp:coreProperties>
</file>