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5"/>
    <p:sldMasterId id="2147483695" r:id="rId6"/>
    <p:sldMasterId id="2147483696" r:id="rId7"/>
    <p:sldMasterId id="2147483697" r:id="rId8"/>
    <p:sldMasterId id="214748369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 id="428" r:id="rId183"/>
    <p:sldId id="429" r:id="rId184"/>
    <p:sldId id="430" r:id="rId185"/>
    <p:sldId id="431" r:id="rId186"/>
    <p:sldId id="432" r:id="rId187"/>
    <p:sldId id="433" r:id="rId188"/>
  </p:sldIdLst>
  <p:sldSz cy="5143500" cx="9144000"/>
  <p:notesSz cx="6858000" cy="9144000"/>
  <p:embeddedFontLst>
    <p:embeddedFont>
      <p:font typeface="Roboto"/>
      <p:regular r:id="rId189"/>
      <p:bold r:id="rId190"/>
      <p:italic r:id="rId191"/>
      <p:boldItalic r:id="rId192"/>
    </p:embeddedFont>
    <p:embeddedFont>
      <p:font typeface="Candara"/>
      <p:regular r:id="rId193"/>
      <p:bold r:id="rId194"/>
      <p:italic r:id="rId195"/>
      <p:boldItalic r:id="rId196"/>
    </p:embeddedFont>
    <p:embeddedFont>
      <p:font typeface="Helvetica Neue"/>
      <p:regular r:id="rId197"/>
      <p:bold r:id="rId198"/>
      <p:italic r:id="rId199"/>
      <p:boldItalic r:id="rId200"/>
    </p:embeddedFont>
    <p:embeddedFont>
      <p:font typeface="Oi"/>
      <p:regular r:id="rId201"/>
    </p:embeddedFont>
    <p:embeddedFont>
      <p:font typeface="Arial Black"/>
      <p:regular r:id="rId202"/>
    </p:embeddedFont>
    <p:embeddedFont>
      <p:font typeface="PT Sans"/>
      <p:regular r:id="rId203"/>
      <p:bold r:id="rId204"/>
      <p:italic r:id="rId205"/>
      <p:boldItalic r:id="rId206"/>
    </p:embeddedFont>
    <p:embeddedFont>
      <p:font typeface="PT Mono"/>
      <p:regular r:id="rId207"/>
    </p:embeddedFont>
    <p:embeddedFont>
      <p:font typeface="Open Sans"/>
      <p:regular r:id="rId208"/>
      <p:bold r:id="rId209"/>
      <p:italic r:id="rId210"/>
      <p:boldItalic r:id="rId2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99474CA-CEAA-4B21-B133-83C595046A51}">
  <a:tblStyle styleId="{C99474CA-CEAA-4B21-B133-83C595046A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22BE6BB-2275-47A9-A640-A215F53F4C8B}"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0629DE18-B125-4CA0-AE64-7660E8B42360}"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3"/>
              </a:solidFill>
              <a:prstDash val="solid"/>
              <a:round/>
              <a:headEnd len="sm" w="sm" type="none"/>
              <a:tailEnd len="sm" w="sm" type="none"/>
            </a:ln>
          </a:top>
          <a:bottom>
            <a:ln cap="flat" cmpd="sng" w="12700">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20000"/>
            </a:schemeClr>
          </a:solidFill>
        </a:fill>
      </a:tcStyle>
    </a:band1H>
    <a:band2H>
      <a:tcTxStyle/>
    </a:band2H>
    <a:band1V>
      <a:tcTxStyle/>
      <a:tcStyle>
        <a:fill>
          <a:solidFill>
            <a:schemeClr val="accent3">
              <a:alpha val="20000"/>
            </a:schemeClr>
          </a:solidFill>
        </a:fill>
      </a:tcStyle>
    </a:band1V>
    <a:band2V>
      <a:tcTxStyle/>
    </a:band2V>
    <a:lastCol>
      <a:tcTxStyle b="on" i="off"/>
    </a:lastCol>
    <a:firstCol>
      <a:tcTxStyle b="on" i="off"/>
    </a:firstCol>
    <a:lastRow>
      <a:tcTxStyle b="on" i="off"/>
      <a:tcStyle>
        <a:tcBdr>
          <a:top>
            <a:ln cap="flat" cmpd="sng" w="12700">
              <a:solidFill>
                <a:schemeClr val="accent3"/>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3"/>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190" Type="http://schemas.openxmlformats.org/officeDocument/2006/relationships/font" Target="fonts/Roboto-bold.fntdata"/><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194" Type="http://schemas.openxmlformats.org/officeDocument/2006/relationships/font" Target="fonts/Candara-bold.fntdata"/><Relationship Id="rId43" Type="http://schemas.openxmlformats.org/officeDocument/2006/relationships/slide" Target="slides/slide33.xml"/><Relationship Id="rId193" Type="http://schemas.openxmlformats.org/officeDocument/2006/relationships/font" Target="fonts/Candara-regular.fntdata"/><Relationship Id="rId46" Type="http://schemas.openxmlformats.org/officeDocument/2006/relationships/slide" Target="slides/slide36.xml"/><Relationship Id="rId192" Type="http://schemas.openxmlformats.org/officeDocument/2006/relationships/font" Target="fonts/Roboto-boldItalic.fntdata"/><Relationship Id="rId45" Type="http://schemas.openxmlformats.org/officeDocument/2006/relationships/slide" Target="slides/slide35.xml"/><Relationship Id="rId191" Type="http://schemas.openxmlformats.org/officeDocument/2006/relationships/font" Target="fonts/Roboto-italic.fntdata"/><Relationship Id="rId48" Type="http://schemas.openxmlformats.org/officeDocument/2006/relationships/slide" Target="slides/slide38.xml"/><Relationship Id="rId187" Type="http://schemas.openxmlformats.org/officeDocument/2006/relationships/slide" Target="slides/slide177.xml"/><Relationship Id="rId47" Type="http://schemas.openxmlformats.org/officeDocument/2006/relationships/slide" Target="slides/slide37.xml"/><Relationship Id="rId186" Type="http://schemas.openxmlformats.org/officeDocument/2006/relationships/slide" Target="slides/slide176.xml"/><Relationship Id="rId185" Type="http://schemas.openxmlformats.org/officeDocument/2006/relationships/slide" Target="slides/slide175.xml"/><Relationship Id="rId49" Type="http://schemas.openxmlformats.org/officeDocument/2006/relationships/slide" Target="slides/slide39.xml"/><Relationship Id="rId184" Type="http://schemas.openxmlformats.org/officeDocument/2006/relationships/slide" Target="slides/slide174.xml"/><Relationship Id="rId189" Type="http://schemas.openxmlformats.org/officeDocument/2006/relationships/font" Target="fonts/Roboto-regular.fntdata"/><Relationship Id="rId188" Type="http://schemas.openxmlformats.org/officeDocument/2006/relationships/slide" Target="slides/slide178.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183" Type="http://schemas.openxmlformats.org/officeDocument/2006/relationships/slide" Target="slides/slide173.xml"/><Relationship Id="rId32" Type="http://schemas.openxmlformats.org/officeDocument/2006/relationships/slide" Target="slides/slide22.xml"/><Relationship Id="rId182" Type="http://schemas.openxmlformats.org/officeDocument/2006/relationships/slide" Target="slides/slide172.xml"/><Relationship Id="rId35" Type="http://schemas.openxmlformats.org/officeDocument/2006/relationships/slide" Target="slides/slide25.xml"/><Relationship Id="rId181" Type="http://schemas.openxmlformats.org/officeDocument/2006/relationships/slide" Target="slides/slide171.xml"/><Relationship Id="rId34" Type="http://schemas.openxmlformats.org/officeDocument/2006/relationships/slide" Target="slides/slide24.xml"/><Relationship Id="rId180" Type="http://schemas.openxmlformats.org/officeDocument/2006/relationships/slide" Target="slides/slide170.xml"/><Relationship Id="rId37" Type="http://schemas.openxmlformats.org/officeDocument/2006/relationships/slide" Target="slides/slide27.xml"/><Relationship Id="rId176" Type="http://schemas.openxmlformats.org/officeDocument/2006/relationships/slide" Target="slides/slide166.xml"/><Relationship Id="rId36" Type="http://schemas.openxmlformats.org/officeDocument/2006/relationships/slide" Target="slides/slide26.xml"/><Relationship Id="rId175" Type="http://schemas.openxmlformats.org/officeDocument/2006/relationships/slide" Target="slides/slide165.xml"/><Relationship Id="rId39" Type="http://schemas.openxmlformats.org/officeDocument/2006/relationships/slide" Target="slides/slide29.xml"/><Relationship Id="rId174" Type="http://schemas.openxmlformats.org/officeDocument/2006/relationships/slide" Target="slides/slide164.xml"/><Relationship Id="rId38" Type="http://schemas.openxmlformats.org/officeDocument/2006/relationships/slide" Target="slides/slide28.xml"/><Relationship Id="rId173" Type="http://schemas.openxmlformats.org/officeDocument/2006/relationships/slide" Target="slides/slide163.xml"/><Relationship Id="rId179" Type="http://schemas.openxmlformats.org/officeDocument/2006/relationships/slide" Target="slides/slide169.xml"/><Relationship Id="rId178" Type="http://schemas.openxmlformats.org/officeDocument/2006/relationships/slide" Target="slides/slide168.xml"/><Relationship Id="rId177" Type="http://schemas.openxmlformats.org/officeDocument/2006/relationships/slide" Target="slides/slide167.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98" Type="http://schemas.openxmlformats.org/officeDocument/2006/relationships/font" Target="fonts/HelveticaNeue-bold.fntdata"/><Relationship Id="rId14" Type="http://schemas.openxmlformats.org/officeDocument/2006/relationships/slide" Target="slides/slide4.xml"/><Relationship Id="rId197" Type="http://schemas.openxmlformats.org/officeDocument/2006/relationships/font" Target="fonts/HelveticaNeue-regular.fntdata"/><Relationship Id="rId17" Type="http://schemas.openxmlformats.org/officeDocument/2006/relationships/slide" Target="slides/slide7.xml"/><Relationship Id="rId196" Type="http://schemas.openxmlformats.org/officeDocument/2006/relationships/font" Target="fonts/Candara-boldItalic.fntdata"/><Relationship Id="rId16" Type="http://schemas.openxmlformats.org/officeDocument/2006/relationships/slide" Target="slides/slide6.xml"/><Relationship Id="rId195" Type="http://schemas.openxmlformats.org/officeDocument/2006/relationships/font" Target="fonts/Candara-italic.fntdata"/><Relationship Id="rId19" Type="http://schemas.openxmlformats.org/officeDocument/2006/relationships/slide" Target="slides/slide9.xml"/><Relationship Id="rId18" Type="http://schemas.openxmlformats.org/officeDocument/2006/relationships/slide" Target="slides/slide8.xml"/><Relationship Id="rId199" Type="http://schemas.openxmlformats.org/officeDocument/2006/relationships/font" Target="fonts/HelveticaNeue-italic.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150" Type="http://schemas.openxmlformats.org/officeDocument/2006/relationships/slide" Target="slides/slide140.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9.xml"/><Relationship Id="rId4" Type="http://schemas.openxmlformats.org/officeDocument/2006/relationships/tableStyles" Target="tableStyles.xml"/><Relationship Id="rId148" Type="http://schemas.openxmlformats.org/officeDocument/2006/relationships/slide" Target="slides/slide138.xml"/><Relationship Id="rId9" Type="http://schemas.openxmlformats.org/officeDocument/2006/relationships/slideMaster" Target="slideMasters/slideMaster5.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5" Type="http://schemas.openxmlformats.org/officeDocument/2006/relationships/slideMaster" Target="slideMasters/slideMaster1.xml"/><Relationship Id="rId147" Type="http://schemas.openxmlformats.org/officeDocument/2006/relationships/slide" Target="slides/slide137.xml"/><Relationship Id="rId6" Type="http://schemas.openxmlformats.org/officeDocument/2006/relationships/slideMaster" Target="slideMasters/slideMaster2.xml"/><Relationship Id="rId146" Type="http://schemas.openxmlformats.org/officeDocument/2006/relationships/slide" Target="slides/slide136.xml"/><Relationship Id="rId7" Type="http://schemas.openxmlformats.org/officeDocument/2006/relationships/slideMaster" Target="slideMasters/slideMaster3.xml"/><Relationship Id="rId145" Type="http://schemas.openxmlformats.org/officeDocument/2006/relationships/slide" Target="slides/slide135.xml"/><Relationship Id="rId8" Type="http://schemas.openxmlformats.org/officeDocument/2006/relationships/slideMaster" Target="slideMasters/slideMaster4.xml"/><Relationship Id="rId144" Type="http://schemas.openxmlformats.org/officeDocument/2006/relationships/slide" Target="slides/slide13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172" Type="http://schemas.openxmlformats.org/officeDocument/2006/relationships/slide" Target="slides/slide162.xml"/><Relationship Id="rId65" Type="http://schemas.openxmlformats.org/officeDocument/2006/relationships/slide" Target="slides/slide55.xml"/><Relationship Id="rId171" Type="http://schemas.openxmlformats.org/officeDocument/2006/relationships/slide" Target="slides/slide161.xml"/><Relationship Id="rId68" Type="http://schemas.openxmlformats.org/officeDocument/2006/relationships/slide" Target="slides/slide58.xml"/><Relationship Id="rId170" Type="http://schemas.openxmlformats.org/officeDocument/2006/relationships/slide" Target="slides/slide160.xml"/><Relationship Id="rId67" Type="http://schemas.openxmlformats.org/officeDocument/2006/relationships/slide" Target="slides/slide57.xml"/><Relationship Id="rId60" Type="http://schemas.openxmlformats.org/officeDocument/2006/relationships/slide" Target="slides/slide50.xml"/><Relationship Id="rId165" Type="http://schemas.openxmlformats.org/officeDocument/2006/relationships/slide" Target="slides/slide155.xml"/><Relationship Id="rId69" Type="http://schemas.openxmlformats.org/officeDocument/2006/relationships/slide" Target="slides/slide59.xml"/><Relationship Id="rId164" Type="http://schemas.openxmlformats.org/officeDocument/2006/relationships/slide" Target="slides/slide154.xml"/><Relationship Id="rId163" Type="http://schemas.openxmlformats.org/officeDocument/2006/relationships/slide" Target="slides/slide153.xml"/><Relationship Id="rId162" Type="http://schemas.openxmlformats.org/officeDocument/2006/relationships/slide" Target="slides/slide152.xml"/><Relationship Id="rId169" Type="http://schemas.openxmlformats.org/officeDocument/2006/relationships/slide" Target="slides/slide159.xml"/><Relationship Id="rId168" Type="http://schemas.openxmlformats.org/officeDocument/2006/relationships/slide" Target="slides/slide158.xml"/><Relationship Id="rId167" Type="http://schemas.openxmlformats.org/officeDocument/2006/relationships/slide" Target="slides/slide157.xml"/><Relationship Id="rId166" Type="http://schemas.openxmlformats.org/officeDocument/2006/relationships/slide" Target="slides/slide156.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161" Type="http://schemas.openxmlformats.org/officeDocument/2006/relationships/slide" Target="slides/slide151.xml"/><Relationship Id="rId54" Type="http://schemas.openxmlformats.org/officeDocument/2006/relationships/slide" Target="slides/slide44.xml"/><Relationship Id="rId160" Type="http://schemas.openxmlformats.org/officeDocument/2006/relationships/slide" Target="slides/slide150.xml"/><Relationship Id="rId57" Type="http://schemas.openxmlformats.org/officeDocument/2006/relationships/slide" Target="slides/slide47.xml"/><Relationship Id="rId56" Type="http://schemas.openxmlformats.org/officeDocument/2006/relationships/slide" Target="slides/slide46.xml"/><Relationship Id="rId159" Type="http://schemas.openxmlformats.org/officeDocument/2006/relationships/slide" Target="slides/slide149.xml"/><Relationship Id="rId59" Type="http://schemas.openxmlformats.org/officeDocument/2006/relationships/slide" Target="slides/slide49.xml"/><Relationship Id="rId154" Type="http://schemas.openxmlformats.org/officeDocument/2006/relationships/slide" Target="slides/slide144.xml"/><Relationship Id="rId58" Type="http://schemas.openxmlformats.org/officeDocument/2006/relationships/slide" Target="slides/slide48.xml"/><Relationship Id="rId153" Type="http://schemas.openxmlformats.org/officeDocument/2006/relationships/slide" Target="slides/slide143.xml"/><Relationship Id="rId152" Type="http://schemas.openxmlformats.org/officeDocument/2006/relationships/slide" Target="slides/slide142.xml"/><Relationship Id="rId151" Type="http://schemas.openxmlformats.org/officeDocument/2006/relationships/slide" Target="slides/slide141.xml"/><Relationship Id="rId158" Type="http://schemas.openxmlformats.org/officeDocument/2006/relationships/slide" Target="slides/slide148.xml"/><Relationship Id="rId157" Type="http://schemas.openxmlformats.org/officeDocument/2006/relationships/slide" Target="slides/slide147.xml"/><Relationship Id="rId156" Type="http://schemas.openxmlformats.org/officeDocument/2006/relationships/slide" Target="slides/slide146.xml"/><Relationship Id="rId155" Type="http://schemas.openxmlformats.org/officeDocument/2006/relationships/slide" Target="slides/slide14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211" Type="http://schemas.openxmlformats.org/officeDocument/2006/relationships/font" Target="fonts/OpenSans-boldItalic.fntdata"/><Relationship Id="rId210" Type="http://schemas.openxmlformats.org/officeDocument/2006/relationships/font" Target="fonts/OpenSans-italic.fntdata"/><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121" Type="http://schemas.openxmlformats.org/officeDocument/2006/relationships/slide" Target="slides/slide111.xml"/><Relationship Id="rId120" Type="http://schemas.openxmlformats.org/officeDocument/2006/relationships/slide" Target="slides/slide110.xml"/><Relationship Id="rId125" Type="http://schemas.openxmlformats.org/officeDocument/2006/relationships/slide" Target="slides/slide115.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99" Type="http://schemas.openxmlformats.org/officeDocument/2006/relationships/slide" Target="slides/slide89.xml"/><Relationship Id="rId98" Type="http://schemas.openxmlformats.org/officeDocument/2006/relationships/slide" Target="slides/slide88.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10" Type="http://schemas.openxmlformats.org/officeDocument/2006/relationships/slide" Target="slides/slide100.xml"/><Relationship Id="rId114" Type="http://schemas.openxmlformats.org/officeDocument/2006/relationships/slide" Target="slides/slide104.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206" Type="http://schemas.openxmlformats.org/officeDocument/2006/relationships/font" Target="fonts/PTSans-boldItalic.fntdata"/><Relationship Id="rId205" Type="http://schemas.openxmlformats.org/officeDocument/2006/relationships/font" Target="fonts/PTSans-italic.fntdata"/><Relationship Id="rId204" Type="http://schemas.openxmlformats.org/officeDocument/2006/relationships/font" Target="fonts/PTSans-bold.fntdata"/><Relationship Id="rId203" Type="http://schemas.openxmlformats.org/officeDocument/2006/relationships/font" Target="fonts/PTSans-regular.fntdata"/><Relationship Id="rId209" Type="http://schemas.openxmlformats.org/officeDocument/2006/relationships/font" Target="fonts/OpenSans-bold.fntdata"/><Relationship Id="rId208" Type="http://schemas.openxmlformats.org/officeDocument/2006/relationships/font" Target="fonts/OpenSans-regular.fntdata"/><Relationship Id="rId207" Type="http://schemas.openxmlformats.org/officeDocument/2006/relationships/font" Target="fonts/PTMono-regular.fntdata"/><Relationship Id="rId202" Type="http://schemas.openxmlformats.org/officeDocument/2006/relationships/font" Target="fonts/ArialBlack-regular.fntdata"/><Relationship Id="rId201" Type="http://schemas.openxmlformats.org/officeDocument/2006/relationships/font" Target="fonts/Oi-regular.fntdata"/><Relationship Id="rId200" Type="http://schemas.openxmlformats.org/officeDocument/2006/relationships/font" Target="fonts/HelveticaNeue-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fe17fb0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cfe17fb0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402341c65_0_2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402341c65_0_23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7402341c65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g27402341c65_0_9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7402341c65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g27402341c65_0_9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f1f2411f6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1f1f2411f6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cf5e791a15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cf5e791a15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1f1f178f425_3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1f1f178f425_3_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7402341c65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g27402341c65_0_1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7402341c65_0_7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27402341c65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27402341c65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g27402341c65_0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g27402341c65_0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7402341c65_0_7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27402341c65_0_7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3" name="Google Shape;963;g27402341c65_0_7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7402341c65_0_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g27402341c65_0_7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rgbClr val="000000"/>
                </a:solidFill>
                <a:latin typeface="Arial"/>
                <a:ea typeface="Arial"/>
                <a:cs typeface="Arial"/>
                <a:sym typeface="Arial"/>
              </a:rPr>
              <a:t>2023 ICCAD:</a:t>
            </a:r>
            <a:endParaRPr/>
          </a:p>
          <a:p>
            <a:pPr indent="0" lvl="0" marL="0" rtl="0" algn="l">
              <a:spcBef>
                <a:spcPts val="0"/>
              </a:spcBef>
              <a:spcAft>
                <a:spcPts val="0"/>
              </a:spcAft>
              <a:buNone/>
            </a:pPr>
            <a:r>
              <a:rPr b="0" i="0" lang="en" sz="1200" u="none" strike="noStrike">
                <a:solidFill>
                  <a:srgbClr val="000000"/>
                </a:solidFill>
                <a:latin typeface="Arial"/>
                <a:ea typeface="Arial"/>
                <a:cs typeface="Arial"/>
                <a:sym typeface="Arial"/>
              </a:rPr>
              <a:t>SIGDA provided 3K, CEDA provided 5K to support students travel to ICCAD to present their respective papers</a:t>
            </a:r>
            <a:endParaRPr/>
          </a:p>
          <a:p>
            <a:pPr indent="0" lvl="0" marL="0" rtl="0" algn="l">
              <a:spcBef>
                <a:spcPts val="0"/>
              </a:spcBef>
              <a:spcAft>
                <a:spcPts val="0"/>
              </a:spcAft>
              <a:buNone/>
            </a:pPr>
            <a:r>
              <a:rPr b="0" i="0" lang="en" sz="1200" u="none" strike="noStrike">
                <a:solidFill>
                  <a:srgbClr val="000000"/>
                </a:solidFill>
                <a:latin typeface="Arial"/>
                <a:ea typeface="Arial"/>
                <a:cs typeface="Arial"/>
                <a:sym typeface="Arial"/>
              </a:rPr>
              <a:t>SIGDA provided 16K for CADathlon, 9.2K for SRC</a:t>
            </a:r>
            <a:endParaRPr/>
          </a:p>
          <a:p>
            <a:pPr indent="0" lvl="0" marL="0" rtl="0" algn="l">
              <a:spcBef>
                <a:spcPts val="0"/>
              </a:spcBef>
              <a:spcAft>
                <a:spcPts val="0"/>
              </a:spcAft>
              <a:buNone/>
            </a:pPr>
            <a:r>
              <a:rPr b="0" i="0" lang="en" sz="1200" u="none" strike="noStrike">
                <a:solidFill>
                  <a:srgbClr val="000000"/>
                </a:solidFill>
                <a:latin typeface="Arial"/>
                <a:ea typeface="Arial"/>
                <a:cs typeface="Arial"/>
                <a:sym typeface="Arial"/>
              </a:rPr>
              <a:t>CEDA provided 4.8K for ICCAD contest </a:t>
            </a:r>
            <a:endParaRPr/>
          </a:p>
          <a:p>
            <a:pPr indent="0" lvl="0" marL="0" rtl="0" algn="l">
              <a:spcBef>
                <a:spcPts val="0"/>
              </a:spcBef>
              <a:spcAft>
                <a:spcPts val="0"/>
              </a:spcAft>
              <a:buNone/>
            </a:pPr>
            <a:r>
              <a:t/>
            </a:r>
            <a:endParaRPr/>
          </a:p>
        </p:txBody>
      </p:sp>
      <p:sp>
        <p:nvSpPr>
          <p:cNvPr id="970" name="Google Shape;970;g27402341c65_0_7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402341c65_0_2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402341c65_0_23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7409300a8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g27409300a89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7402341c65_0_8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g27402341c65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7402341c65_0_8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g27402341c65_0_8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Please summarize your committee’s achievements here.</a:t>
            </a:r>
            <a:endParaRPr/>
          </a:p>
          <a:p>
            <a:pPr indent="0" lvl="0" marL="0" rtl="0" algn="l">
              <a:spcBef>
                <a:spcPts val="0"/>
              </a:spcBef>
              <a:spcAft>
                <a:spcPts val="0"/>
              </a:spcAft>
              <a:buNone/>
            </a:pPr>
            <a:r>
              <a:t/>
            </a:r>
            <a:endParaRPr/>
          </a:p>
        </p:txBody>
      </p:sp>
      <p:sp>
        <p:nvSpPr>
          <p:cNvPr id="989" name="Google Shape;989;g27402341c65_0_8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7402341c65_0_8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27402341c65_0_8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Please summarize your committee’s challenges here.</a:t>
            </a:r>
            <a:endParaRPr/>
          </a:p>
          <a:p>
            <a:pPr indent="0" lvl="0" marL="0" rtl="0" algn="l">
              <a:spcBef>
                <a:spcPts val="0"/>
              </a:spcBef>
              <a:spcAft>
                <a:spcPts val="0"/>
              </a:spcAft>
              <a:buNone/>
            </a:pPr>
            <a:r>
              <a:t/>
            </a:r>
            <a:endParaRPr/>
          </a:p>
        </p:txBody>
      </p:sp>
      <p:sp>
        <p:nvSpPr>
          <p:cNvPr id="996" name="Google Shape;996;g27402341c65_0_8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7402341c65_0_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7402341c65_0_8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Delayed due to covid and unclear roles/responsiblities for the officers</a:t>
            </a:r>
            <a:endParaRPr/>
          </a:p>
          <a:p>
            <a:pPr indent="0" lvl="0" marL="0" rtl="0" algn="l">
              <a:spcBef>
                <a:spcPts val="0"/>
              </a:spcBef>
              <a:spcAft>
                <a:spcPts val="0"/>
              </a:spcAft>
              <a:buNone/>
            </a:pPr>
            <a:r>
              <a:t/>
            </a:r>
            <a:endParaRPr/>
          </a:p>
        </p:txBody>
      </p:sp>
      <p:sp>
        <p:nvSpPr>
          <p:cNvPr id="1003" name="Google Shape;1003;g27402341c65_0_8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7402341c65_0_87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27402341c65_0_8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7402341c65_0_8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27402341c65_0_8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7402341c65_0_1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27402341c65_0_1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g27402341c65_0_1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7402341c65_0_1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g27402341c65_0_1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7402341c65_0_11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g27402341c65_0_1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7402341c65_0_2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402341c65_0_24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7402341c65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27402341c65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7402341c65_0_11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g27402341c65_0_1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7409300a8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g27409300a89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7402341c65_0_18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27402341c65_0_1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7402341c65_0_1828:notes"/>
          <p:cNvSpPr/>
          <p:nvPr>
            <p:ph idx="2" type="sldImg"/>
          </p:nvPr>
        </p:nvSpPr>
        <p:spPr>
          <a:xfrm>
            <a:off x="735013"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g27402341c65_0_1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2" name="Google Shape;1072;g27402341c65_0_18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7402341c65_0_18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g27402341c65_0_1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7402341c65_0_1857:notes"/>
          <p:cNvSpPr txBox="1"/>
          <p:nvPr>
            <p:ph idx="1" type="body"/>
          </p:nvPr>
        </p:nvSpPr>
        <p:spPr>
          <a:xfrm>
            <a:off x="701040" y="4444861"/>
            <a:ext cx="5608200" cy="3636600"/>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Clr>
                <a:schemeClr val="dk1"/>
              </a:buClr>
              <a:buSzPts val="1200"/>
              <a:buFont typeface="Calibri"/>
              <a:buNone/>
            </a:pPr>
            <a:r>
              <a:t/>
            </a:r>
            <a:endParaRPr/>
          </a:p>
        </p:txBody>
      </p:sp>
      <p:sp>
        <p:nvSpPr>
          <p:cNvPr id="1102" name="Google Shape;1102;g27402341c65_0_1857:notes"/>
          <p:cNvSpPr/>
          <p:nvPr>
            <p:ph idx="2" type="sldImg"/>
          </p:nvPr>
        </p:nvSpPr>
        <p:spPr>
          <a:xfrm>
            <a:off x="735013"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27402341c65_0_1862:notes"/>
          <p:cNvSpPr txBox="1"/>
          <p:nvPr>
            <p:ph idx="1" type="body"/>
          </p:nvPr>
        </p:nvSpPr>
        <p:spPr>
          <a:xfrm>
            <a:off x="701040" y="4444861"/>
            <a:ext cx="5608200" cy="3636600"/>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Clr>
                <a:schemeClr val="dk1"/>
              </a:buClr>
              <a:buSzPts val="1200"/>
              <a:buFont typeface="Calibri"/>
              <a:buNone/>
            </a:pPr>
            <a:r>
              <a:t/>
            </a:r>
            <a:endParaRPr/>
          </a:p>
        </p:txBody>
      </p:sp>
      <p:sp>
        <p:nvSpPr>
          <p:cNvPr id="1108" name="Google Shape;1108;g27402341c65_0_1862:notes"/>
          <p:cNvSpPr/>
          <p:nvPr>
            <p:ph idx="2" type="sldImg"/>
          </p:nvPr>
        </p:nvSpPr>
        <p:spPr>
          <a:xfrm>
            <a:off x="735013"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7402341c65_0_1872:notes"/>
          <p:cNvSpPr txBox="1"/>
          <p:nvPr>
            <p:ph idx="1" type="body"/>
          </p:nvPr>
        </p:nvSpPr>
        <p:spPr>
          <a:xfrm>
            <a:off x="701040" y="4444861"/>
            <a:ext cx="5608200" cy="3636600"/>
          </a:xfrm>
          <a:prstGeom prst="rect">
            <a:avLst/>
          </a:prstGeom>
          <a:noFill/>
          <a:ln>
            <a:noFill/>
          </a:ln>
        </p:spPr>
        <p:txBody>
          <a:bodyPr anchorCtr="0" anchor="t" bIns="46400" lIns="92825" spcFirstLastPara="1" rIns="92825" wrap="square" tIns="46400">
            <a:noAutofit/>
          </a:bodyPr>
          <a:lstStyle/>
          <a:p>
            <a:pPr indent="0" lvl="0" marL="0" rtl="0" algn="l">
              <a:spcBef>
                <a:spcPts val="0"/>
              </a:spcBef>
              <a:spcAft>
                <a:spcPts val="0"/>
              </a:spcAft>
              <a:buClr>
                <a:schemeClr val="dk1"/>
              </a:buClr>
              <a:buSzPts val="1200"/>
              <a:buFont typeface="Calibri"/>
              <a:buNone/>
            </a:pPr>
            <a:r>
              <a:t/>
            </a:r>
            <a:endParaRPr/>
          </a:p>
        </p:txBody>
      </p:sp>
      <p:sp>
        <p:nvSpPr>
          <p:cNvPr id="1119" name="Google Shape;1119;g27402341c65_0_1872:notes"/>
          <p:cNvSpPr/>
          <p:nvPr>
            <p:ph idx="2" type="sldImg"/>
          </p:nvPr>
        </p:nvSpPr>
        <p:spPr>
          <a:xfrm>
            <a:off x="735013" y="1154113"/>
            <a:ext cx="5540400" cy="3117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7402341c65_0_18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g27402341c65_0_18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402341c65_0_2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402341c65_0_24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7402341c65_0_18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27402341c65_0_18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7402341c65_0_18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g27402341c65_0_1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7402341c65_0_18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27402341c65_0_18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7402341c65_0_19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g27402341c65_0_1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7402341c65_0_19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g27402341c65_0_19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27402341c65_0_19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g27402341c65_0_19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7402341c65_0_19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g27402341c65_0_19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7402341c65_0_12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g27402341c65_0_1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7402341c65_0_12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g27402341c65_0_1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7402341c65_0_12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g27402341c65_0_1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402341c65_0_2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402341c65_0_2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7402341c65_0_12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g27402341c65_0_1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7402341c65_0_12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27402341c65_0_1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7402341c65_0_12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g27402341c65_0_1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7402341c65_0_12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g27402341c65_0_1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7402341c65_0_12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g27402341c65_0_1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7402341c65_0_12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g27402341c65_0_1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7402341c65_0_12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g27402341c65_0_1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7402341c65_0_13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g27402341c65_0_1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7402341c65_0_13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27402341c65_0_1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27402341c65_0_13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g27402341c65_0_1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7402341c65_0_2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7402341c65_0_24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g27402341c65_0_1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0" name="Google Shape;1300;g27402341c65_0_1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latin typeface="Calibri"/>
                <a:ea typeface="Calibri"/>
                <a:cs typeface="Calibri"/>
                <a:sym typeface="Calibri"/>
              </a:rPr>
              <a:t>Bryan's additional activities:</a:t>
            </a:r>
            <a:endParaRPr/>
          </a:p>
          <a:p>
            <a:pPr indent="0" lvl="0" marL="0" marR="0" rtl="0" algn="l">
              <a:spcBef>
                <a:spcPts val="0"/>
              </a:spcBef>
              <a:spcAft>
                <a:spcPts val="0"/>
              </a:spcAft>
              <a:buNone/>
            </a:pPr>
            <a:r>
              <a:rPr lang="en" sz="1800">
                <a:latin typeface="Calibri"/>
                <a:ea typeface="Calibri"/>
                <a:cs typeface="Calibri"/>
                <a:sym typeface="Calibri"/>
              </a:rPr>
              <a:t>Bryan was on the Fellow Committee &amp;  Constitution and Bylaws Committee</a:t>
            </a:r>
            <a:endParaRPr/>
          </a:p>
        </p:txBody>
      </p:sp>
      <p:sp>
        <p:nvSpPr>
          <p:cNvPr id="1301" name="Google Shape;1301;g27402341c65_0_1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27402341c65_0_13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27402341c65_0_1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27402341c65_0_13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g27402341c65_0_1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7402341c65_0_1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g27402341c65_0_1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SSCS roughly same as CEDA last couple of years – 11K June 2023, 9757 June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From Adam: June 2024</a:t>
            </a:r>
            <a:endParaRPr/>
          </a:p>
          <a:p>
            <a:pPr indent="0" lvl="0" marL="0" marR="0" rtl="0" algn="l">
              <a:spcBef>
                <a:spcPts val="0"/>
              </a:spcBef>
              <a:spcAft>
                <a:spcPts val="0"/>
              </a:spcAft>
              <a:buNone/>
            </a:pPr>
            <a:r>
              <a:rPr lang="en" sz="1800">
                <a:latin typeface="Arial"/>
                <a:ea typeface="Arial"/>
                <a:cs typeface="Arial"/>
                <a:sym typeface="Arial"/>
              </a:rPr>
              <a:t>OU Analytics shows 9757 SSCS members and 10,022 CEDA participants as of today.</a:t>
            </a:r>
            <a:endParaRPr/>
          </a:p>
          <a:p>
            <a:pPr indent="0" lvl="0" marL="0" rtl="0" algn="l">
              <a:spcBef>
                <a:spcPts val="0"/>
              </a:spcBef>
              <a:spcAft>
                <a:spcPts val="0"/>
              </a:spcAft>
              <a:buNone/>
            </a:pPr>
            <a:r>
              <a:rPr lang="en" sz="1800">
                <a:latin typeface="Arial"/>
                <a:ea typeface="Arial"/>
                <a:cs typeface="Arial"/>
                <a:sym typeface="Arial"/>
              </a:rPr>
              <a:t>943 SSCS members participate in CEDA, so 9.67% of all SSCS members are CEDA participants and SSCS members account for roughly the same percentage (9.4%) of all CEDA participants.</a:t>
            </a:r>
            <a:endParaRPr/>
          </a:p>
          <a:p>
            <a:pPr indent="0" lvl="0" marL="0" rtl="0" algn="l">
              <a:spcBef>
                <a:spcPts val="0"/>
              </a:spcBef>
              <a:spcAft>
                <a:spcPts val="0"/>
              </a:spcAft>
              <a:buNone/>
            </a:pPr>
            <a:r>
              <a:t/>
            </a:r>
            <a:endParaRPr/>
          </a:p>
        </p:txBody>
      </p:sp>
      <p:sp>
        <p:nvSpPr>
          <p:cNvPr id="1321" name="Google Shape;1321;g27402341c65_0_1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27402341c65_0_1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0" name="Google Shape;1330;g27402341c65_0_1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Alignment of MOUs for consistent engagement model.</a:t>
            </a:r>
            <a:endParaRPr/>
          </a:p>
          <a:p>
            <a:pPr indent="0" lvl="0" marL="0" rtl="0" algn="l">
              <a:spcBef>
                <a:spcPts val="0"/>
              </a:spcBef>
              <a:spcAft>
                <a:spcPts val="0"/>
              </a:spcAft>
              <a:buNone/>
            </a:pPr>
            <a:r>
              <a:t/>
            </a:r>
            <a:endParaRPr/>
          </a:p>
          <a:p>
            <a:pPr indent="0" lvl="0" marL="0" marR="0" rtl="0" algn="l">
              <a:spcBef>
                <a:spcPts val="0"/>
              </a:spcBef>
              <a:spcAft>
                <a:spcPts val="0"/>
              </a:spcAft>
              <a:buNone/>
            </a:pPr>
            <a:r>
              <a:rPr lang="en" sz="1800">
                <a:latin typeface="Calibri"/>
                <a:ea typeface="Calibri"/>
                <a:cs typeface="Calibri"/>
                <a:sym typeface="Calibri"/>
              </a:rPr>
              <a:t>As we are engaging with more conferences at TCS level, many of them ask to set-up SSCS sessions. We need to work on the mechanisms to make this possible. Here some ideas:</a:t>
            </a:r>
            <a:endParaRPr/>
          </a:p>
          <a:p>
            <a:pPr indent="0" lvl="0" marL="0" marR="0" rtl="0" algn="l">
              <a:spcBef>
                <a:spcPts val="0"/>
              </a:spcBef>
              <a:spcAft>
                <a:spcPts val="0"/>
              </a:spcAft>
              <a:buNone/>
            </a:pPr>
            <a:r>
              <a:rPr lang="en" sz="1800">
                <a:latin typeface="Calibri"/>
                <a:ea typeface="Calibri"/>
                <a:cs typeface="Calibri"/>
                <a:sym typeface="Calibri"/>
              </a:rPr>
              <a:t>- Have specific call for papers for special sessions distributed through the SSCS channels.</a:t>
            </a:r>
            <a:endParaRPr/>
          </a:p>
          <a:p>
            <a:pPr indent="0" lvl="0" marL="0" marR="0" rtl="0" algn="l">
              <a:spcBef>
                <a:spcPts val="0"/>
              </a:spcBef>
              <a:spcAft>
                <a:spcPts val="0"/>
              </a:spcAft>
              <a:buNone/>
            </a:pPr>
            <a:r>
              <a:rPr lang="en" sz="1800">
                <a:latin typeface="Calibri"/>
                <a:ea typeface="Calibri"/>
                <a:cs typeface="Calibri"/>
                <a:sym typeface="Calibri"/>
              </a:rPr>
              <a:t>- Understanding how we can have SSCS members as part of the conference TPC, at least to review the SSCS papers.</a:t>
            </a:r>
            <a:endParaRPr/>
          </a:p>
          <a:p>
            <a:pPr indent="0" lvl="0" marL="0" marR="0" rtl="0" algn="l">
              <a:spcBef>
                <a:spcPts val="0"/>
              </a:spcBef>
              <a:spcAft>
                <a:spcPts val="0"/>
              </a:spcAft>
              <a:buNone/>
            </a:pPr>
            <a:r>
              <a:rPr lang="en" sz="1800">
                <a:latin typeface="Calibri"/>
                <a:ea typeface="Calibri"/>
                <a:cs typeface="Calibri"/>
                <a:sym typeface="Calibri"/>
              </a:rPr>
              <a:t>- Possibly having a SSCS member chair the special session, as this will help contacting possible speakers.</a:t>
            </a:r>
            <a:endParaRPr/>
          </a:p>
          <a:p>
            <a:pPr indent="0" lvl="0" marL="0" marR="0" rtl="0" algn="l">
              <a:spcBef>
                <a:spcPts val="0"/>
              </a:spcBef>
              <a:spcAft>
                <a:spcPts val="0"/>
              </a:spcAft>
              <a:buNone/>
            </a:pPr>
            <a:r>
              <a:rPr lang="en" sz="1800">
                <a:latin typeface="Calibri"/>
                <a:ea typeface="Calibri"/>
                <a:cs typeface="Calibri"/>
                <a:sym typeface="Calibri"/>
              </a:rPr>
              <a:t>- Have a list of possible presenters (including topic) for either tutorials or invited papers (which will still have to go through the review process). This is important as many members of other societies may not have a strong network within the SSCS community.</a:t>
            </a:r>
            <a:endParaRPr/>
          </a:p>
          <a:p>
            <a:pPr indent="0" lvl="0" marL="0" marR="0" rtl="0" algn="l">
              <a:spcBef>
                <a:spcPts val="0"/>
              </a:spcBef>
              <a:spcAft>
                <a:spcPts val="0"/>
              </a:spcAft>
              <a:buNone/>
            </a:pPr>
            <a:r>
              <a:rPr lang="en" sz="1800">
                <a:latin typeface="Calibri"/>
                <a:ea typeface="Calibri"/>
                <a:cs typeface="Calibri"/>
                <a:sym typeface="Calibri"/>
              </a:rPr>
              <a:t> </a:t>
            </a:r>
            <a:endParaRPr/>
          </a:p>
          <a:p>
            <a:pPr indent="0" lvl="0" marL="0" marR="0" rtl="0" algn="l">
              <a:spcBef>
                <a:spcPts val="0"/>
              </a:spcBef>
              <a:spcAft>
                <a:spcPts val="0"/>
              </a:spcAft>
              <a:buNone/>
            </a:pPr>
            <a:r>
              <a:rPr lang="en" sz="1800">
                <a:latin typeface="Calibri"/>
                <a:ea typeface="Calibri"/>
                <a:cs typeface="Calibri"/>
                <a:sym typeface="Calibri"/>
              </a:rPr>
              <a:t>TCS for DAC and DATE – Alessandro’s focus to increase the ROI of TCS for both conference and SSCS membership. </a:t>
            </a:r>
            <a:endParaRPr/>
          </a:p>
          <a:p>
            <a:pPr indent="0" lvl="0" marL="0" marR="0" rtl="0" algn="l">
              <a:spcBef>
                <a:spcPts val="0"/>
              </a:spcBef>
              <a:spcAft>
                <a:spcPts val="0"/>
              </a:spcAft>
              <a:buNone/>
            </a:pPr>
            <a:r>
              <a:rPr lang="en" sz="1800">
                <a:latin typeface="Calibri"/>
                <a:ea typeface="Calibri"/>
                <a:cs typeface="Calibri"/>
                <a:sym typeface="Calibri"/>
              </a:rPr>
              <a:t>Discuss/brainstorm with CEDA leadership and help to get the conferences/collaboration fully engaged and plan to discuss further with SSCS. </a:t>
            </a:r>
            <a:endParaRPr/>
          </a:p>
          <a:p>
            <a:pPr indent="0" lvl="0" marL="0" marR="0" rtl="0" algn="l">
              <a:spcBef>
                <a:spcPts val="0"/>
              </a:spcBef>
              <a:spcAft>
                <a:spcPts val="0"/>
              </a:spcAft>
              <a:buNone/>
            </a:pPr>
            <a:r>
              <a:rPr lang="en" sz="1800">
                <a:latin typeface="Calibri"/>
                <a:ea typeface="Calibri"/>
                <a:cs typeface="Calibri"/>
                <a:sym typeface="Calibri"/>
              </a:rPr>
              <a:t> </a:t>
            </a:r>
            <a:endParaRPr/>
          </a:p>
          <a:p>
            <a:pPr indent="0" lvl="0" marL="0" marR="0" rtl="0" algn="l">
              <a:spcBef>
                <a:spcPts val="0"/>
              </a:spcBef>
              <a:spcAft>
                <a:spcPts val="0"/>
              </a:spcAft>
              <a:buNone/>
            </a:pPr>
            <a:r>
              <a:rPr lang="en" sz="1800">
                <a:latin typeface="Calibri"/>
                <a:ea typeface="Calibri"/>
                <a:cs typeface="Calibri"/>
                <a:sym typeface="Calibri"/>
              </a:rPr>
              <a:t>Workshops/Contests on topics like AI/ML in design/production of designs resonated during our discussion as an interesting collaboration topics.</a:t>
            </a:r>
            <a:endParaRPr/>
          </a:p>
          <a:p>
            <a:pPr indent="0" lvl="0" marL="0" marR="0" rtl="0" algn="l">
              <a:lnSpc>
                <a:spcPct val="100000"/>
              </a:lnSpc>
              <a:spcBef>
                <a:spcPts val="0"/>
              </a:spcBef>
              <a:spcAft>
                <a:spcPts val="0"/>
              </a:spcAft>
              <a:buClr>
                <a:schemeClr val="dk1"/>
              </a:buClr>
              <a:buSzPts val="1800"/>
              <a:buFont typeface="Calibri"/>
              <a:buNone/>
            </a:pPr>
            <a:r>
              <a:rPr lang="en" sz="1800">
                <a:latin typeface="Calibri"/>
                <a:ea typeface="Calibri"/>
                <a:cs typeface="Calibri"/>
                <a:sym typeface="Calibri"/>
              </a:rPr>
              <a:t> </a:t>
            </a:r>
            <a:endParaRPr sz="1800"/>
          </a:p>
          <a:p>
            <a:pPr indent="0" lvl="0" marL="0" marR="0" rtl="0" algn="l">
              <a:lnSpc>
                <a:spcPct val="100000"/>
              </a:lnSpc>
              <a:spcBef>
                <a:spcPts val="0"/>
              </a:spcBef>
              <a:spcAft>
                <a:spcPts val="0"/>
              </a:spcAft>
              <a:buClr>
                <a:schemeClr val="dk1"/>
              </a:buClr>
              <a:buSzPts val="1800"/>
              <a:buFont typeface="Calibri"/>
              <a:buNone/>
            </a:pPr>
            <a:r>
              <a:rPr lang="en" sz="1800"/>
              <a:t>In the past had the Student Design Contest</a:t>
            </a:r>
            <a:endParaRPr/>
          </a:p>
          <a:p>
            <a:pPr indent="0" lvl="0" marL="0" marR="0" rtl="0" algn="l">
              <a:spcBef>
                <a:spcPts val="0"/>
              </a:spcBef>
              <a:spcAft>
                <a:spcPts val="0"/>
              </a:spcAft>
              <a:buNone/>
            </a:pPr>
            <a:r>
              <a:t/>
            </a:r>
            <a:endParaRPr sz="1800">
              <a:latin typeface="Calibri"/>
              <a:ea typeface="Calibri"/>
              <a:cs typeface="Calibri"/>
              <a:sym typeface="Calibri"/>
            </a:endParaRPr>
          </a:p>
          <a:p>
            <a:pPr indent="0" lvl="0" marL="0" marR="0" rtl="0" algn="l">
              <a:spcBef>
                <a:spcPts val="0"/>
              </a:spcBef>
              <a:spcAft>
                <a:spcPts val="0"/>
              </a:spcAft>
              <a:buNone/>
            </a:pPr>
            <a:r>
              <a:rPr lang="en" sz="1800">
                <a:latin typeface="Calibri"/>
                <a:ea typeface="Calibri"/>
                <a:cs typeface="Calibri"/>
                <a:sym typeface="Calibri"/>
              </a:rPr>
              <a:t>One other point to add we discussed – that once we get the engagement with DAC and DATE reinvigorate – we should consider consistency/collaboration across the CEDA portfolio of conferences  eg ASP-DAC</a:t>
            </a:r>
            <a:endParaRPr/>
          </a:p>
          <a:p>
            <a:pPr indent="0" lvl="0" marL="0" rtl="0" algn="l">
              <a:spcBef>
                <a:spcPts val="0"/>
              </a:spcBef>
              <a:spcAft>
                <a:spcPts val="0"/>
              </a:spcAft>
              <a:buNone/>
            </a:pPr>
            <a:r>
              <a:t/>
            </a:r>
            <a:endParaRPr/>
          </a:p>
        </p:txBody>
      </p:sp>
      <p:sp>
        <p:nvSpPr>
          <p:cNvPr id="1331" name="Google Shape;1331;g27402341c65_0_1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27402341c65_0_1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7" name="Google Shape;1337;g27402341c65_0_13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SSCS may adopt the newsletter archive idea</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
              <a:t>Generative AI: setup call with SSCD asap (Payam Heydari, Kaushik Sengupta) –</a:t>
            </a:r>
            <a:r>
              <a:rPr i="1" lang="en"/>
              <a:t>Looking for additional names from CEDA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8" name="Google Shape;1338;g27402341c65_0_13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7402341c65_0_14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g27402341c65_0_1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7402341c65_0_14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g27402341c65_0_1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27402341c65_0_14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g27402341c65_0_1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27402341c65_0_14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g27402341c65_0_1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7402341c65_0_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402341c6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27402341c65_0_14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g27402341c65_0_1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7402341c65_0_14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g27402341c65_0_1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27402341c65_0_14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g27402341c65_0_1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27402341c65_0_14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g27402341c65_0_1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7402341c65_0_1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g27402341c65_0_1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rgbClr val="222222"/>
                </a:solidFill>
                <a:latin typeface="Roboto"/>
                <a:ea typeface="Roboto"/>
                <a:cs typeface="Roboto"/>
                <a:sym typeface="Roboto"/>
              </a:rPr>
              <a:t>Revenues from periodicals and conference related publications</a:t>
            </a:r>
            <a:endParaRPr/>
          </a:p>
          <a:p>
            <a:pPr indent="0" lvl="0" marL="0" rtl="0" algn="l">
              <a:spcBef>
                <a:spcPts val="1000"/>
              </a:spcBef>
              <a:spcAft>
                <a:spcPts val="0"/>
              </a:spcAft>
              <a:buClr>
                <a:srgbClr val="000000"/>
              </a:buClr>
              <a:buSzPts val="2800"/>
              <a:buFont typeface="Arial"/>
              <a:buNone/>
            </a:pPr>
            <a:r>
              <a:rPr b="0" i="0" lang="en" sz="2800" u="none" strike="noStrike">
                <a:solidFill>
                  <a:srgbClr val="000000"/>
                </a:solidFill>
                <a:latin typeface="Calibri"/>
                <a:ea typeface="Calibri"/>
                <a:cs typeface="Calibri"/>
                <a:sym typeface="Calibri"/>
              </a:rPr>
              <a:t>Slowly recovering pre-COVID levels for meetings and conferences.</a:t>
            </a:r>
            <a:endParaRPr b="0" i="0" sz="2800" u="none" strike="noStrike">
              <a:solidFill>
                <a:srgbClr val="000000"/>
              </a:solidFill>
              <a:latin typeface="Arial"/>
              <a:ea typeface="Arial"/>
              <a:cs typeface="Arial"/>
              <a:sym typeface="Arial"/>
            </a:endParaRPr>
          </a:p>
          <a:p>
            <a:pPr indent="-285750" lvl="1" marL="742950" rtl="0" algn="l">
              <a:spcBef>
                <a:spcPts val="500"/>
              </a:spcBef>
              <a:spcAft>
                <a:spcPts val="0"/>
              </a:spcAft>
              <a:buClr>
                <a:srgbClr val="000000"/>
              </a:buClr>
              <a:buSzPts val="2400"/>
              <a:buFont typeface="Arial"/>
              <a:buChar char="•"/>
            </a:pPr>
            <a:r>
              <a:rPr b="0" i="0" lang="en" sz="2400" u="none" strike="noStrike">
                <a:solidFill>
                  <a:srgbClr val="000000"/>
                </a:solidFill>
                <a:latin typeface="Calibri"/>
                <a:ea typeface="Calibri"/>
                <a:cs typeface="Calibri"/>
                <a:sym typeface="Calibri"/>
              </a:rPr>
              <a:t>Still conferences sponsorship lower than normal</a:t>
            </a:r>
            <a:r>
              <a:rPr b="0" i="0" lang="en" sz="2400" u="none" strike="noStrike">
                <a:solidFill>
                  <a:srgbClr val="000000"/>
                </a:solidFill>
                <a:latin typeface="Arial"/>
                <a:ea typeface="Arial"/>
                <a:cs typeface="Arial"/>
                <a:sym typeface="Arial"/>
              </a:rPr>
              <a:t>, </a:t>
            </a:r>
            <a:r>
              <a:rPr b="0" i="0" lang="en" sz="2400" u="none" strike="noStrike">
                <a:solidFill>
                  <a:srgbClr val="000000"/>
                </a:solidFill>
                <a:latin typeface="Calibri"/>
                <a:ea typeface="Calibri"/>
                <a:cs typeface="Calibri"/>
                <a:sym typeface="Calibri"/>
              </a:rPr>
              <a:t>We’ll see what happens 2nd half of the year</a:t>
            </a:r>
            <a:endParaRPr/>
          </a:p>
          <a:p>
            <a:pPr indent="-285750" lvl="1" marL="742950" rtl="0" algn="l">
              <a:spcBef>
                <a:spcPts val="500"/>
              </a:spcBef>
              <a:spcAft>
                <a:spcPts val="0"/>
              </a:spcAft>
              <a:buClr>
                <a:srgbClr val="000000"/>
              </a:buClr>
              <a:buSzPts val="2800"/>
              <a:buFont typeface="Arial"/>
              <a:buChar char="•"/>
            </a:pPr>
            <a:r>
              <a:rPr b="0" i="0" lang="en" sz="2800" u="none" strike="noStrike">
                <a:solidFill>
                  <a:srgbClr val="000000"/>
                </a:solidFill>
                <a:latin typeface="Calibri"/>
                <a:ea typeface="Calibri"/>
                <a:cs typeface="Calibri"/>
                <a:sym typeface="Calibri"/>
              </a:rPr>
              <a:t>Periodicals – increased page counts to be managed</a:t>
            </a:r>
            <a:br>
              <a:rPr b="0" lang="en"/>
            </a:br>
            <a:r>
              <a:rPr b="0" i="0" lang="en" sz="2800" u="none" strike="noStrike">
                <a:solidFill>
                  <a:srgbClr val="000000"/>
                </a:solidFill>
                <a:latin typeface="Calibri"/>
                <a:ea typeface="Calibri"/>
                <a:cs typeface="Calibri"/>
                <a:sym typeface="Calibri"/>
              </a:rPr>
              <a:t>Initiatives – Pending discussion on expected expenses for 2022 (and 2023)</a:t>
            </a:r>
            <a:endParaRPr b="0" i="0" sz="2800" u="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22222"/>
              </a:buClr>
              <a:buSzPts val="1200"/>
              <a:buFont typeface="Roboto"/>
              <a:buNone/>
            </a:pPr>
            <a:r>
              <a:rPr lang="en" sz="1200">
                <a:solidFill>
                  <a:srgbClr val="222222"/>
                </a:solidFill>
                <a:latin typeface="Roboto"/>
                <a:ea typeface="Roboto"/>
                <a:cs typeface="Roboto"/>
                <a:sym typeface="Roboto"/>
              </a:rPr>
              <a:t>Budget focus: Awards, Distinguished Lecturer Program, CEDA Luncheons, Local Chapters, Technical Committees, Contests, Young Professionals, Initiatives</a:t>
            </a:r>
            <a:endParaRPr/>
          </a:p>
          <a:p>
            <a:pPr indent="0" lvl="0" marL="0" marR="0" rtl="0" algn="l">
              <a:lnSpc>
                <a:spcPct val="100000"/>
              </a:lnSpc>
              <a:spcBef>
                <a:spcPts val="0"/>
              </a:spcBef>
              <a:spcAft>
                <a:spcPts val="0"/>
              </a:spcAft>
              <a:buClr>
                <a:srgbClr val="222222"/>
              </a:buClr>
              <a:buSzPts val="1200"/>
              <a:buFont typeface="Roboto"/>
              <a:buNone/>
            </a:pPr>
            <a:r>
              <a:rPr lang="en" sz="1200">
                <a:solidFill>
                  <a:srgbClr val="222222"/>
                </a:solidFill>
                <a:latin typeface="Roboto"/>
                <a:ea typeface="Roboto"/>
                <a:cs typeface="Roboto"/>
                <a:sym typeface="Roboto"/>
              </a:rPr>
              <a:t>2023 Initiatives focus: Cyber-physical systems summer school, Design Automation for Power Electronics (DAPE) wkshp support, Diversity in EDA, ML-CAD workshop, Student Travel Grant</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222222"/>
              </a:solidFill>
              <a:latin typeface="Roboto"/>
              <a:ea typeface="Roboto"/>
              <a:cs typeface="Roboto"/>
              <a:sym typeface="Roboto"/>
            </a:endParaRPr>
          </a:p>
          <a:p>
            <a:pPr indent="0" lvl="0" marL="0" rtl="0" algn="l">
              <a:spcBef>
                <a:spcPts val="0"/>
              </a:spcBef>
              <a:spcAft>
                <a:spcPts val="0"/>
              </a:spcAft>
              <a:buNone/>
            </a:pPr>
            <a:r>
              <a:rPr lang="en"/>
              <a:t>ASP-DAC'23 was hybrid. All sessions ran as in-person events, but they also provided live zoom sessions with live / pre-recorded presentations for authors who couldn't attend in-person (for example, presenters from China etc). </a:t>
            </a:r>
            <a:endParaRPr/>
          </a:p>
          <a:p>
            <a:pPr indent="0" lvl="0" marL="0" rtl="0" algn="l">
              <a:spcBef>
                <a:spcPts val="0"/>
              </a:spcBef>
              <a:spcAft>
                <a:spcPts val="0"/>
              </a:spcAft>
              <a:buNone/>
            </a:pPr>
            <a:r>
              <a:rPr lang="en"/>
              <a:t>ASPDAC’23 Tokyo, DATE’23 Antwerp</a:t>
            </a:r>
            <a:endParaRPr/>
          </a:p>
          <a:p>
            <a:pPr indent="0" lvl="0" marL="0" marR="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Calibri"/>
              <a:buNone/>
            </a:pPr>
            <a:r>
              <a:rPr lang="en" sz="2800"/>
              <a:t>The ACM/IEEE International Conference on Computer-Aided Design was held in San Diego, California from 30 October-4 November. The event brought together over 500 attendees from around the world, both virtually and in-person. Attendees were able to witness three stimulating keynote talks, fifty-five technical sessions, seven different workshops, three different contests, the first ever job fair, and many other networking opportunities.</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lang="en"/>
              <a:t>Strategic Areas:</a:t>
            </a:r>
            <a:endParaRPr/>
          </a:p>
          <a:p>
            <a:pPr indent="-152400" lvl="0" marL="381000" rtl="0" algn="l">
              <a:spcBef>
                <a:spcPts val="500"/>
              </a:spcBef>
              <a:spcAft>
                <a:spcPts val="0"/>
              </a:spcAft>
              <a:buClr>
                <a:srgbClr val="000000"/>
              </a:buClr>
              <a:buSzPts val="2400"/>
              <a:buFont typeface="Arial"/>
              <a:buChar char="•"/>
            </a:pPr>
            <a:r>
              <a:rPr b="0" i="0" lang="en" sz="2400" u="none" strike="noStrike">
                <a:solidFill>
                  <a:srgbClr val="000000"/>
                </a:solidFill>
                <a:latin typeface="Calibri"/>
                <a:ea typeface="Calibri"/>
                <a:cs typeface="Calibri"/>
                <a:sym typeface="Calibri"/>
              </a:rPr>
              <a:t>RISC-V and open hardware – Architectures (HW and SW), tools, applications</a:t>
            </a:r>
            <a:endParaRPr b="0" i="0" sz="2400" u="none" strike="noStrike">
              <a:solidFill>
                <a:srgbClr val="000000"/>
              </a:solidFill>
              <a:latin typeface="Arial"/>
              <a:ea typeface="Arial"/>
              <a:cs typeface="Arial"/>
              <a:sym typeface="Arial"/>
            </a:endParaRPr>
          </a:p>
          <a:p>
            <a:pPr indent="-285750" lvl="1" marL="742950" rtl="0" algn="l">
              <a:spcBef>
                <a:spcPts val="500"/>
              </a:spcBef>
              <a:spcAft>
                <a:spcPts val="0"/>
              </a:spcAft>
              <a:buClr>
                <a:srgbClr val="000000"/>
              </a:buClr>
              <a:buSzPts val="2000"/>
              <a:buFont typeface="Arial"/>
              <a:buChar char="•"/>
            </a:pPr>
            <a:r>
              <a:rPr b="0" i="0" lang="en" sz="2000" u="none" strike="noStrike">
                <a:solidFill>
                  <a:srgbClr val="000000"/>
                </a:solidFill>
                <a:latin typeface="Calibri"/>
                <a:ea typeface="Calibri"/>
                <a:cs typeface="Calibri"/>
                <a:sym typeface="Calibri"/>
              </a:rPr>
              <a:t>Very hot in Europe</a:t>
            </a:r>
            <a:endParaRPr b="0" i="0" sz="2000" u="none" strike="noStrike">
              <a:solidFill>
                <a:srgbClr val="000000"/>
              </a:solidFill>
              <a:latin typeface="Arial"/>
              <a:ea typeface="Arial"/>
              <a:cs typeface="Arial"/>
              <a:sym typeface="Arial"/>
            </a:endParaRPr>
          </a:p>
          <a:p>
            <a:pPr indent="-152400" lvl="0" marL="381000" rtl="0" algn="l">
              <a:spcBef>
                <a:spcPts val="500"/>
              </a:spcBef>
              <a:spcAft>
                <a:spcPts val="0"/>
              </a:spcAft>
              <a:buClr>
                <a:srgbClr val="000000"/>
              </a:buClr>
              <a:buSzPts val="2400"/>
              <a:buFont typeface="Arial"/>
              <a:buChar char="•"/>
            </a:pPr>
            <a:r>
              <a:rPr b="0" i="0" lang="en" sz="2400" u="none" strike="noStrike">
                <a:solidFill>
                  <a:srgbClr val="000000"/>
                </a:solidFill>
                <a:latin typeface="Calibri"/>
                <a:ea typeface="Calibri"/>
                <a:cs typeface="Calibri"/>
                <a:sym typeface="Calibri"/>
              </a:rPr>
              <a:t>Edge AI – Toolchains for AI/ML automatic deployment of HW platforms</a:t>
            </a:r>
            <a:endParaRPr b="0" i="0" sz="2400" u="none" strike="noStrike">
              <a:solidFill>
                <a:srgbClr val="000000"/>
              </a:solidFill>
              <a:latin typeface="Arial"/>
              <a:ea typeface="Arial"/>
              <a:cs typeface="Arial"/>
              <a:sym typeface="Arial"/>
            </a:endParaRPr>
          </a:p>
          <a:p>
            <a:pPr indent="-152400" lvl="0" marL="381000" rtl="0" algn="l">
              <a:spcBef>
                <a:spcPts val="500"/>
              </a:spcBef>
              <a:spcAft>
                <a:spcPts val="0"/>
              </a:spcAft>
              <a:buClr>
                <a:srgbClr val="000000"/>
              </a:buClr>
              <a:buSzPts val="2400"/>
              <a:buFont typeface="Arial"/>
              <a:buChar char="•"/>
            </a:pPr>
            <a:r>
              <a:rPr b="0" i="0" lang="en" sz="2400" u="none" strike="noStrike">
                <a:solidFill>
                  <a:srgbClr val="000000"/>
                </a:solidFill>
                <a:latin typeface="Calibri"/>
                <a:ea typeface="Calibri"/>
                <a:cs typeface="Calibri"/>
                <a:sym typeface="Calibri"/>
              </a:rPr>
              <a:t>Industry 5.0 – Add social impact and sustainability to the I4.0 paradigm</a:t>
            </a:r>
            <a:endParaRPr b="0" i="0" sz="2400" u="none" strike="noStrike">
              <a:solidFill>
                <a:srgbClr val="000000"/>
              </a:solidFill>
              <a:latin typeface="Arial"/>
              <a:ea typeface="Arial"/>
              <a:cs typeface="Arial"/>
              <a:sym typeface="Arial"/>
            </a:endParaRPr>
          </a:p>
          <a:p>
            <a:pPr indent="-152400" lvl="0" marL="381000" rtl="0" algn="l">
              <a:spcBef>
                <a:spcPts val="500"/>
              </a:spcBef>
              <a:spcAft>
                <a:spcPts val="0"/>
              </a:spcAft>
              <a:buClr>
                <a:srgbClr val="000000"/>
              </a:buClr>
              <a:buSzPts val="2400"/>
              <a:buFont typeface="Arial"/>
              <a:buChar char="•"/>
            </a:pPr>
            <a:r>
              <a:rPr b="0" i="0" lang="en" sz="2400" u="none" strike="noStrike">
                <a:solidFill>
                  <a:srgbClr val="000000"/>
                </a:solidFill>
                <a:latin typeface="Calibri"/>
                <a:ea typeface="Calibri"/>
                <a:cs typeface="Calibri"/>
                <a:sym typeface="Calibri"/>
              </a:rPr>
              <a:t>Digital Twins – From data to models and DTs (automatically)</a:t>
            </a:r>
            <a:endParaRPr b="0" i="0" sz="2400" u="none" strike="noStrike">
              <a:solidFill>
                <a:srgbClr val="000000"/>
              </a:solidFill>
              <a:latin typeface="Arial"/>
              <a:ea typeface="Arial"/>
              <a:cs typeface="Arial"/>
              <a:sym typeface="Arial"/>
            </a:endParaRPr>
          </a:p>
          <a:p>
            <a:pPr indent="0" lvl="0" marL="381000" rtl="0" algn="l">
              <a:spcBef>
                <a:spcPts val="500"/>
              </a:spcBef>
              <a:spcAft>
                <a:spcPts val="0"/>
              </a:spcAft>
              <a:buClr>
                <a:schemeClr val="dk1"/>
              </a:buClr>
              <a:buSzPts val="2400"/>
              <a:buFont typeface="Arial"/>
              <a:buNone/>
            </a:pPr>
            <a:r>
              <a:t/>
            </a:r>
            <a:endParaRPr b="0" i="0" sz="2400" u="none" strike="noStrike">
              <a:solidFill>
                <a:srgbClr val="000000"/>
              </a:solidFill>
              <a:latin typeface="Arial"/>
              <a:ea typeface="Arial"/>
              <a:cs typeface="Arial"/>
              <a:sym typeface="Arial"/>
            </a:endParaRPr>
          </a:p>
          <a:p>
            <a:pPr indent="0" lvl="0" marL="381000" rtl="0" algn="l">
              <a:spcBef>
                <a:spcPts val="500"/>
              </a:spcBef>
              <a:spcAft>
                <a:spcPts val="0"/>
              </a:spcAft>
              <a:buClr>
                <a:schemeClr val="dk1"/>
              </a:buClr>
              <a:buSzPts val="2400"/>
              <a:buFont typeface="Arial"/>
              <a:buNone/>
            </a:pPr>
            <a:r>
              <a:t/>
            </a:r>
            <a:endParaRPr b="0" i="0" sz="2400" u="none" strike="noStrike">
              <a:solidFill>
                <a:srgbClr val="000000"/>
              </a:solidFill>
              <a:latin typeface="Arial"/>
              <a:ea typeface="Arial"/>
              <a:cs typeface="Arial"/>
              <a:sym typeface="Arial"/>
            </a:endParaRPr>
          </a:p>
        </p:txBody>
      </p:sp>
      <p:sp>
        <p:nvSpPr>
          <p:cNvPr id="1416" name="Google Shape;1416;g27402341c65_0_1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27402341c65_0_1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g27402341c65_0_1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https://cadforassurance.org/</a:t>
            </a:r>
            <a:endParaRPr/>
          </a:p>
          <a:p>
            <a:pPr indent="0" lvl="0" marL="0" rtl="0" algn="l">
              <a:spcBef>
                <a:spcPts val="0"/>
              </a:spcBef>
              <a:spcAft>
                <a:spcPts val="0"/>
              </a:spcAft>
              <a:buNone/>
            </a:pPr>
            <a:r>
              <a:rPr b="0" i="0" lang="en" sz="3600">
                <a:solidFill>
                  <a:srgbClr val="666666"/>
                </a:solidFill>
                <a:latin typeface="Oi"/>
                <a:ea typeface="Oi"/>
                <a:cs typeface="Oi"/>
                <a:sym typeface="Oi"/>
              </a:rPr>
              <a:t>https://ieee-ceda.org/cad-assurance</a:t>
            </a:r>
            <a:endParaRPr/>
          </a:p>
          <a:p>
            <a:pPr indent="0" lvl="0" marL="0" rtl="0" algn="l">
              <a:spcBef>
                <a:spcPts val="0"/>
              </a:spcBef>
              <a:spcAft>
                <a:spcPts val="0"/>
              </a:spcAft>
              <a:buNone/>
            </a:pPr>
            <a:r>
              <a:t/>
            </a:r>
            <a:endParaRPr b="0" i="0" sz="3600" u="none" strike="noStrike">
              <a:solidFill>
                <a:srgbClr val="666666"/>
              </a:solidFill>
              <a:latin typeface="Oi"/>
              <a:ea typeface="Oi"/>
              <a:cs typeface="Oi"/>
              <a:sym typeface="Oi"/>
            </a:endParaRPr>
          </a:p>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https://ieee-ceda.org/dawn-webinars</a:t>
            </a:r>
            <a:endParaRPr/>
          </a:p>
          <a:p>
            <a:pPr indent="0" lvl="0" marL="0" rtl="0" algn="l">
              <a:spcBef>
                <a:spcPts val="0"/>
              </a:spcBef>
              <a:spcAft>
                <a:spcPts val="0"/>
              </a:spcAft>
              <a:buNone/>
            </a:pPr>
            <a:r>
              <a:t/>
            </a:r>
            <a:endParaRPr b="0" i="0" sz="24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https://ieee-ceda.org/distinguished-lecturers-program</a:t>
            </a:r>
            <a:endParaRPr/>
          </a:p>
          <a:p>
            <a:pPr indent="0" lvl="0" marL="0" rtl="0" algn="l">
              <a:spcBef>
                <a:spcPts val="0"/>
              </a:spcBef>
              <a:spcAft>
                <a:spcPts val="0"/>
              </a:spcAft>
              <a:buNone/>
            </a:pPr>
            <a:r>
              <a:t/>
            </a:r>
            <a:endParaRPr b="0" i="0" sz="24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https://ieee-ceda.org/presentations/grid</a:t>
            </a:r>
            <a:endParaRPr/>
          </a:p>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https://www.youtube.com/channel/UCtV0i4UH8cElzn4lgl7VrAw</a:t>
            </a:r>
            <a:endParaRPr/>
          </a:p>
          <a:p>
            <a:pPr indent="0" lvl="0" marL="0" rtl="0" algn="l">
              <a:spcBef>
                <a:spcPts val="0"/>
              </a:spcBef>
              <a:spcAft>
                <a:spcPts val="0"/>
              </a:spcAft>
              <a:buNone/>
            </a:pPr>
            <a:r>
              <a:t/>
            </a:r>
            <a:endParaRPr b="0" i="0" sz="24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 sz="2400" u="none" strike="noStrike">
                <a:solidFill>
                  <a:srgbClr val="000000"/>
                </a:solidFill>
                <a:latin typeface="Arial"/>
                <a:ea typeface="Arial"/>
                <a:cs typeface="Arial"/>
                <a:sym typeface="Arial"/>
              </a:rPr>
              <a:t>https://www.ieee-hsttc.org/</a:t>
            </a:r>
            <a:endParaRPr/>
          </a:p>
          <a:p>
            <a:pPr indent="0" lvl="0" marL="0" rtl="0" algn="l">
              <a:spcBef>
                <a:spcPts val="0"/>
              </a:spcBef>
              <a:spcAft>
                <a:spcPts val="0"/>
              </a:spcAft>
              <a:buNone/>
            </a:pPr>
            <a:r>
              <a:t/>
            </a:r>
            <a:endParaRPr b="0" i="0" sz="240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 sz="1800" u="none" strike="noStrike">
                <a:solidFill>
                  <a:srgbClr val="0070C0"/>
                </a:solidFill>
                <a:latin typeface="Calibri"/>
                <a:ea typeface="Calibri"/>
                <a:cs typeface="Calibri"/>
                <a:sym typeface="Calibri"/>
              </a:rPr>
              <a:t> IEEE P2929 scan &amp; array debug standards</a:t>
            </a:r>
            <a:endParaRPr b="0" i="0" sz="2400" u="none" strike="noStrike">
              <a:solidFill>
                <a:srgbClr val="000000"/>
              </a:solidFill>
              <a:latin typeface="Arial"/>
              <a:ea typeface="Arial"/>
              <a:cs typeface="Arial"/>
              <a:sym typeface="Arial"/>
            </a:endParaRPr>
          </a:p>
        </p:txBody>
      </p:sp>
      <p:sp>
        <p:nvSpPr>
          <p:cNvPr id="1423" name="Google Shape;1423;g27402341c65_0_1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27402341c65_0_1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9" name="Google Shape;1429;g27402341c65_0_1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DAC MOU is valid for 2024/25/26</a:t>
            </a:r>
            <a:endParaRPr/>
          </a:p>
          <a:p>
            <a:pPr indent="0" lvl="0" marL="0" rtl="0" algn="l">
              <a:spcBef>
                <a:spcPts val="0"/>
              </a:spcBef>
              <a:spcAft>
                <a:spcPts val="0"/>
              </a:spcAft>
              <a:buNone/>
            </a:pPr>
            <a:r>
              <a:t/>
            </a:r>
            <a:endParaRPr/>
          </a:p>
        </p:txBody>
      </p:sp>
      <p:sp>
        <p:nvSpPr>
          <p:cNvPr id="1430" name="Google Shape;1430;g27402341c65_0_1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27402341c65_0_1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27402341c65_0_1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27402341c65_0_14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g27402341c65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27402341c65_0_1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g27402341c65_0_1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402341c6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402341c6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7402341c65_0_1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g27402341c65_0_1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27402341c65_0_21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g27402341c65_0_2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27402341c65_0_21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g27402341c65_0_2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27402341c65_0_22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g27402341c65_0_2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7402341c65_0_2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g27402341c65_0_2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27402341c65_0_22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g27402341c65_0_2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2740930090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g27409300905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2dfa47583a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g2dfa47583a8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740930090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g27409300905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7402341c65_0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402341c6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402341c65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7402341c65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f1f178f425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1f1f178f425_3_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7402341c65_0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402341c6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402341c65_0_3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7402341c6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7402341c65_0_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7402341c6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7402341c65_0_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7402341c65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7402341c65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7402341c6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7402341c65_0_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7402341c65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7402341c65_0_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7402341c65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7402341c65_0_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7402341c65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7402341c65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7402341c65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7402341c65_0_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402341c65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f1f178f425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1f1f178f425_3_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7402341c65_0_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7402341c65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7402341c65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7402341c65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402341c65_0_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7402341c65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7402341c65_0_9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402341c65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7402341c65_0_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7402341c65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402341c65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7402341c65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7402341c65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7402341c65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7402341c65_0_1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7402341c65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7402341c65_0_1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7402341c65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402341c65_0_1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7402341c65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1f2411f6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1f2411f6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402341c65_0_1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7402341c65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7402341c65_0_1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7402341c65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7402341c65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7402341c65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7402341c65_0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27402341c65_0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Currently there are 257 pending manuscripts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7402341c65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7402341c65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7402341c65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7402341c65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7402341c65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7402341c65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7402341c65_0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7402341c65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402341c65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7402341c65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7402341c65_0_1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7402341c65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402341c65_0_2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402341c65_0_23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7402341c65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7402341c65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7402341c65_0_1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7402341c65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7402341c65_0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402341c65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402341c65_0_1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7402341c65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cf5e791a1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f5e791a15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7402341c65_0_4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7402341c65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7402341c65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7402341c65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a:solidFill>
                  <a:srgbClr val="500050"/>
                </a:solidFill>
                <a:highlight>
                  <a:srgbClr val="FFFFFF"/>
                </a:highlight>
                <a:latin typeface="Arial"/>
                <a:ea typeface="Arial"/>
                <a:cs typeface="Arial"/>
                <a:sym typeface="Arial"/>
              </a:rPr>
              <a:t> • Is IEEE CEDA aware of this event and the request for 25% financial sponsorship?</a:t>
            </a:r>
            <a:br>
              <a:rPr b="0" i="0" lang="en">
                <a:solidFill>
                  <a:srgbClr val="500050"/>
                </a:solidFill>
                <a:highlight>
                  <a:srgbClr val="FFFFFF"/>
                </a:highlight>
                <a:latin typeface="Arial"/>
                <a:ea typeface="Arial"/>
                <a:cs typeface="Arial"/>
                <a:sym typeface="Arial"/>
              </a:rPr>
            </a:br>
            <a:r>
              <a:rPr b="0" i="0" lang="en">
                <a:solidFill>
                  <a:srgbClr val="500050"/>
                </a:solidFill>
                <a:highlight>
                  <a:srgbClr val="FFFFFF"/>
                </a:highlight>
                <a:latin typeface="Arial"/>
                <a:ea typeface="Arial"/>
                <a:cs typeface="Arial"/>
                <a:sym typeface="Arial"/>
              </a:rPr>
              <a:t>    • Has IEEE CEDA agreed to grant 25% financial sponsorship for this event?</a:t>
            </a:r>
            <a:br>
              <a:rPr b="0" i="0" lang="en">
                <a:solidFill>
                  <a:srgbClr val="500050"/>
                </a:solidFill>
                <a:highlight>
                  <a:srgbClr val="FFFFFF"/>
                </a:highlight>
                <a:latin typeface="Arial"/>
                <a:ea typeface="Arial"/>
                <a:cs typeface="Arial"/>
                <a:sym typeface="Arial"/>
              </a:rPr>
            </a:br>
            <a:r>
              <a:rPr b="0" i="0" lang="en">
                <a:solidFill>
                  <a:srgbClr val="500050"/>
                </a:solidFill>
                <a:highlight>
                  <a:srgbClr val="FFFFFF"/>
                </a:highlight>
                <a:latin typeface="Arial"/>
                <a:ea typeface="Arial"/>
                <a:cs typeface="Arial"/>
                <a:sym typeface="Arial"/>
              </a:rPr>
              <a:t>    • If so, who from IEEE CEDA will be the "champion" (accountable individual) and be involved in the event planning/development as well as be able to speak to the event's validity?</a:t>
            </a:r>
            <a:br>
              <a:rPr b="0" i="0" lang="en">
                <a:solidFill>
                  <a:srgbClr val="500050"/>
                </a:solidFill>
                <a:highlight>
                  <a:srgbClr val="FFFFFF"/>
                </a:highlight>
                <a:latin typeface="Arial"/>
                <a:ea typeface="Arial"/>
                <a:cs typeface="Arial"/>
                <a:sym typeface="Arial"/>
              </a:rPr>
            </a:br>
            <a:r>
              <a:rPr b="0" i="0" lang="en">
                <a:solidFill>
                  <a:srgbClr val="500050"/>
                </a:solidFill>
                <a:highlight>
                  <a:srgbClr val="FFFFFF"/>
                </a:highlight>
                <a:latin typeface="Arial"/>
                <a:ea typeface="Arial"/>
                <a:cs typeface="Arial"/>
                <a:sym typeface="Arial"/>
              </a:rPr>
              <a:t>    • Is IEEE familiar with the non-IEEE co-sponsor (Aix-Marseille Université)?</a:t>
            </a:r>
            <a:br>
              <a:rPr b="0" i="0" lang="en">
                <a:solidFill>
                  <a:srgbClr val="500050"/>
                </a:solidFill>
                <a:highlight>
                  <a:srgbClr val="FFFFFF"/>
                </a:highlight>
                <a:latin typeface="Arial"/>
                <a:ea typeface="Arial"/>
                <a:cs typeface="Arial"/>
                <a:sym typeface="Arial"/>
              </a:rPr>
            </a:br>
            <a:r>
              <a:rPr b="0" i="0" lang="en">
                <a:solidFill>
                  <a:srgbClr val="222222"/>
                </a:solidFill>
                <a:highlight>
                  <a:srgbClr val="FFFFFF"/>
                </a:highlight>
                <a:latin typeface="Arial"/>
                <a:ea typeface="Arial"/>
                <a:cs typeface="Arial"/>
                <a:sym typeface="Arial"/>
              </a:rPr>
              <a:t>——</a:t>
            </a:r>
            <a:endParaRPr/>
          </a:p>
          <a:p>
            <a:pPr indent="0" lvl="0" marL="0" rtl="0" algn="l">
              <a:spcBef>
                <a:spcPts val="0"/>
              </a:spcBef>
              <a:spcAft>
                <a:spcPts val="0"/>
              </a:spcAft>
              <a:buNone/>
            </a:pPr>
            <a:r>
              <a:rPr b="0" i="0" lang="en">
                <a:solidFill>
                  <a:srgbClr val="626262"/>
                </a:solidFill>
                <a:highlight>
                  <a:srgbClr val="FFFFFF"/>
                </a:highlight>
                <a:latin typeface="Arial"/>
                <a:ea typeface="Arial"/>
                <a:cs typeface="Arial"/>
                <a:sym typeface="Arial"/>
              </a:rPr>
              <a:t>EEE DTIS (International Conference on Design and Technology of Integrated Systems in nanoscale era), and IEEE DTS (International Conference on Design and Test of Integrated Systems).</a:t>
            </a:r>
            <a:endParaRPr/>
          </a:p>
        </p:txBody>
      </p:sp>
      <p:sp>
        <p:nvSpPr>
          <p:cNvPr id="581" name="Google Shape;581;g27402341c65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402341c65_0_4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7402341c65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7402341c65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02" name="Google Shape;602;g27402341c65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7402341c65_0_5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08" name="Google Shape;608;g27402341c65_0_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7402341c65_0_2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402341c65_0_23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7402341c65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614" name="Google Shape;614;g27402341c65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7402341c65_0_5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7402341c65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7402341c65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627" name="Google Shape;627;g27402341c65_0_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7402341c65_0_5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48" name="Google Shape;648;g27402341c65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7402341c65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55" name="Google Shape;655;g27402341c65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7402341c65_0_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7402341c65_0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7402341c65_0_5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669" name="Google Shape;669;g27402341c65_0_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7402341c65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t/>
            </a:r>
            <a:endParaRPr/>
          </a:p>
        </p:txBody>
      </p:sp>
      <p:sp>
        <p:nvSpPr>
          <p:cNvPr id="675" name="Google Shape;675;g27402341c65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7402341c65_0_5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682" name="Google Shape;682;g27402341c65_0_5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7402341c65_0_5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7402341c65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7402341c65_0_2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402341c65_0_2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7402341c65_0_5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7402341c65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7402341c65_0_5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7402341c65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7402341c65_0_5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7402341c65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7402341c65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716" name="Google Shape;716;g27402341c65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7402341c65_0_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27402341c65_0_6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27402341c65_0_6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7402341c65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g27402341c65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g27402341c65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7402341c65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
        <p:nvSpPr>
          <p:cNvPr id="741" name="Google Shape;741;g27402341c65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42" name="Google Shape;742;g27402341c65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Conference: paid 325 + free 12 (keynote 4, cadence 5, silvaco 1, ansys 1, opentext 1)</a:t>
            </a:r>
            <a:endParaRPr/>
          </a:p>
          <a:p>
            <a:pPr indent="0" lvl="0" marL="0" rtl="0" algn="l">
              <a:spcBef>
                <a:spcPts val="0"/>
              </a:spcBef>
              <a:spcAft>
                <a:spcPts val="0"/>
              </a:spcAft>
              <a:buNone/>
            </a:pPr>
            <a:r>
              <a:rPr lang="en"/>
              <a:t>Academia: paid 294 + free 2</a:t>
            </a:r>
            <a:endParaRPr/>
          </a:p>
          <a:p>
            <a:pPr indent="0" lvl="0" marL="0" rtl="0" algn="l">
              <a:spcBef>
                <a:spcPts val="0"/>
              </a:spcBef>
              <a:spcAft>
                <a:spcPts val="0"/>
              </a:spcAft>
              <a:buNone/>
            </a:pPr>
            <a:r>
              <a:rPr lang="en"/>
              <a:t>Industries: paid 26 + free 10</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7402341c65_0_6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748" name="Google Shape;748;g27402341c65_0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7402341c65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g27402341c65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Jorg till 21</a:t>
            </a:r>
            <a:endParaRPr/>
          </a:p>
          <a:p>
            <a:pPr indent="0" lvl="0" marL="0" rtl="0" algn="l">
              <a:spcBef>
                <a:spcPts val="0"/>
              </a:spcBef>
              <a:spcAft>
                <a:spcPts val="0"/>
              </a:spcAft>
              <a:buNone/>
            </a:pPr>
            <a:r>
              <a:rPr lang="en"/>
              <a:t>David president elect from 2016</a:t>
            </a:r>
            <a:endParaRPr/>
          </a:p>
        </p:txBody>
      </p:sp>
      <p:sp>
        <p:nvSpPr>
          <p:cNvPr id="755" name="Google Shape;755;g27402341c65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7402341c65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27402341c65_0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Jorg till 21</a:t>
            </a:r>
            <a:endParaRPr/>
          </a:p>
          <a:p>
            <a:pPr indent="0" lvl="0" marL="0" rtl="0" algn="l">
              <a:spcBef>
                <a:spcPts val="0"/>
              </a:spcBef>
              <a:spcAft>
                <a:spcPts val="0"/>
              </a:spcAft>
              <a:buNone/>
            </a:pPr>
            <a:r>
              <a:rPr lang="en"/>
              <a:t>David president elect from 2016</a:t>
            </a:r>
            <a:endParaRPr/>
          </a:p>
        </p:txBody>
      </p:sp>
      <p:sp>
        <p:nvSpPr>
          <p:cNvPr id="763" name="Google Shape;763;g27402341c65_0_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7402341c65_0_2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402341c65_0_23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7402341c65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7402341c65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Jorg till 21</a:t>
            </a:r>
            <a:endParaRPr/>
          </a:p>
          <a:p>
            <a:pPr indent="0" lvl="0" marL="0" rtl="0" algn="l">
              <a:spcBef>
                <a:spcPts val="0"/>
              </a:spcBef>
              <a:spcAft>
                <a:spcPts val="0"/>
              </a:spcAft>
              <a:buNone/>
            </a:pPr>
            <a:r>
              <a:rPr lang="en"/>
              <a:t>David president elect from 2016</a:t>
            </a:r>
            <a:endParaRPr/>
          </a:p>
        </p:txBody>
      </p:sp>
      <p:sp>
        <p:nvSpPr>
          <p:cNvPr id="771" name="Google Shape;771;g27402341c65_0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27402341c65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27402341c65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35 papers</a:t>
            </a:r>
            <a:endParaRPr/>
          </a:p>
        </p:txBody>
      </p:sp>
      <p:sp>
        <p:nvSpPr>
          <p:cNvPr id="778" name="Google Shape;778;g27402341c65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7402341c65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27402341c65_0_10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7402341c65_0_1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27402341c65_0_10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7402341c65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27402341c65_0_10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7402341c65_0_1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7402341c65_0_10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7402341c65_0_1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7402341c65_0_10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7402341c65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7402341c65_0_10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7402341c65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g27402341c65_0_10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7402341c65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27402341c65_0_10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402341c65_0_2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402341c65_0_23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7402341c65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g27402341c65_0_10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7402341c65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27402341c65_0_10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f1f178f425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g1f1f178f425_3_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7402341c65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27402341c65_0_9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7402341c65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g27402341c65_0_9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7402341c65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27402341c65_0_9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7402341c65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g27402341c65_0_9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7402341c65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27402341c65_0_9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7402341c65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g27402341c65_0_9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7402341c65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g27402341c65_0_9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7.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pic>
        <p:nvPicPr>
          <p:cNvPr descr="A picture containing dark, person, bed, computer&#10;&#10;Description automatically generated" id="54" name="Google Shape;54;p1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5" name="Google Shape;55;p14"/>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14"/>
          <p:cNvSpPr txBox="1"/>
          <p:nvPr>
            <p:ph idx="1" type="subTitle"/>
          </p:nvPr>
        </p:nvSpPr>
        <p:spPr>
          <a:xfrm>
            <a:off x="1143000" y="3198295"/>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BFBFBF"/>
              </a:buClr>
              <a:buSzPts val="1800"/>
              <a:buNone/>
              <a:defRPr sz="1800">
                <a:solidFill>
                  <a:srgbClr val="BFBFB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pic>
        <p:nvPicPr>
          <p:cNvPr descr="A close up of a logo&#10;&#10;Description automatically generated" id="58" name="Google Shape;58;p15"/>
          <p:cNvPicPr preferRelativeResize="0"/>
          <p:nvPr/>
        </p:nvPicPr>
        <p:blipFill rotWithShape="1">
          <a:blip r:embed="rId2">
            <a:alphaModFix/>
          </a:blip>
          <a:srcRect b="0" l="0" r="0" t="0"/>
          <a:stretch/>
        </p:blipFill>
        <p:spPr>
          <a:xfrm>
            <a:off x="888" y="0"/>
            <a:ext cx="9142223" cy="5143500"/>
          </a:xfrm>
          <a:prstGeom prst="rect">
            <a:avLst/>
          </a:prstGeom>
          <a:noFill/>
          <a:ln>
            <a:noFill/>
          </a:ln>
        </p:spPr>
      </p:pic>
      <p:sp>
        <p:nvSpPr>
          <p:cNvPr id="59" name="Google Shape;59;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15"/>
          <p:cNvSpPr txBox="1"/>
          <p:nvPr>
            <p:ph idx="1" type="body"/>
          </p:nvPr>
        </p:nvSpPr>
        <p:spPr>
          <a:xfrm>
            <a:off x="628650" y="1369219"/>
            <a:ext cx="7886700" cy="304452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pic>
        <p:nvPicPr>
          <p:cNvPr descr="A picture containing dark, person, bed, computer&#10;&#10;Description automatically generated" id="62" name="Google Shape;62;p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 name="Google Shape;63;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BFBFBF"/>
              </a:buClr>
              <a:buSzPts val="1800"/>
              <a:buNone/>
              <a:defRPr sz="1800">
                <a:solidFill>
                  <a:srgbClr val="BFBFBF"/>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pic>
        <p:nvPicPr>
          <p:cNvPr descr="A close up of a logo&#10;&#10;Description automatically generated" id="66" name="Google Shape;66;p17"/>
          <p:cNvPicPr preferRelativeResize="0"/>
          <p:nvPr/>
        </p:nvPicPr>
        <p:blipFill rotWithShape="1">
          <a:blip r:embed="rId2">
            <a:alphaModFix/>
          </a:blip>
          <a:srcRect b="0" l="0" r="0" t="0"/>
          <a:stretch/>
        </p:blipFill>
        <p:spPr>
          <a:xfrm>
            <a:off x="888" y="0"/>
            <a:ext cx="9142223" cy="5143500"/>
          </a:xfrm>
          <a:prstGeom prst="rect">
            <a:avLst/>
          </a:prstGeom>
          <a:noFill/>
          <a:ln>
            <a:noFill/>
          </a:ln>
        </p:spPr>
      </p:pic>
      <p:sp>
        <p:nvSpPr>
          <p:cNvPr id="67" name="Google Shape;67;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7"/>
          <p:cNvSpPr txBox="1"/>
          <p:nvPr>
            <p:ph idx="1" type="body"/>
          </p:nvPr>
        </p:nvSpPr>
        <p:spPr>
          <a:xfrm>
            <a:off x="628650" y="1369219"/>
            <a:ext cx="3886200" cy="304452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7"/>
          <p:cNvSpPr txBox="1"/>
          <p:nvPr>
            <p:ph idx="2" type="body"/>
          </p:nvPr>
        </p:nvSpPr>
        <p:spPr>
          <a:xfrm>
            <a:off x="4629150" y="1369219"/>
            <a:ext cx="3886200" cy="304452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pic>
        <p:nvPicPr>
          <p:cNvPr descr="A close up of a logo&#10;&#10;Description automatically generated" id="71" name="Google Shape;71;p18"/>
          <p:cNvPicPr preferRelativeResize="0"/>
          <p:nvPr/>
        </p:nvPicPr>
        <p:blipFill rotWithShape="1">
          <a:blip r:embed="rId2">
            <a:alphaModFix/>
          </a:blip>
          <a:srcRect b="0" l="0" r="0" t="0"/>
          <a:stretch/>
        </p:blipFill>
        <p:spPr>
          <a:xfrm>
            <a:off x="888" y="0"/>
            <a:ext cx="9142223" cy="5143500"/>
          </a:xfrm>
          <a:prstGeom prst="rect">
            <a:avLst/>
          </a:prstGeom>
          <a:noFill/>
          <a:ln>
            <a:noFill/>
          </a:ln>
        </p:spPr>
      </p:pic>
      <p:sp>
        <p:nvSpPr>
          <p:cNvPr id="72" name="Google Shape;7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2316A"/>
              </a:buClr>
              <a:buSzPts val="3300"/>
              <a:buFont typeface="Calibri"/>
              <a:buNone/>
              <a:defRPr>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4" name="Google Shape;74;p18"/>
          <p:cNvSpPr txBox="1"/>
          <p:nvPr>
            <p:ph idx="2" type="body"/>
          </p:nvPr>
        </p:nvSpPr>
        <p:spPr>
          <a:xfrm>
            <a:off x="629841" y="1878806"/>
            <a:ext cx="3868340" cy="255691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76" name="Google Shape;76;p18"/>
          <p:cNvSpPr txBox="1"/>
          <p:nvPr>
            <p:ph idx="4" type="body"/>
          </p:nvPr>
        </p:nvSpPr>
        <p:spPr>
          <a:xfrm>
            <a:off x="4629150" y="1878806"/>
            <a:ext cx="3887391" cy="2556913"/>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pic>
        <p:nvPicPr>
          <p:cNvPr descr="A close up of a logo&#10;&#10;Description automatically generated" id="78" name="Google Shape;78;p19"/>
          <p:cNvPicPr preferRelativeResize="0"/>
          <p:nvPr/>
        </p:nvPicPr>
        <p:blipFill rotWithShape="1">
          <a:blip r:embed="rId2">
            <a:alphaModFix/>
          </a:blip>
          <a:srcRect b="0" l="0" r="0" t="0"/>
          <a:stretch/>
        </p:blipFill>
        <p:spPr>
          <a:xfrm>
            <a:off x="888" y="0"/>
            <a:ext cx="9142223" cy="5143500"/>
          </a:xfrm>
          <a:prstGeom prst="rect">
            <a:avLst/>
          </a:prstGeom>
          <a:noFill/>
          <a:ln>
            <a:noFill/>
          </a:ln>
        </p:spPr>
      </p:pic>
      <p:sp>
        <p:nvSpPr>
          <p:cNvPr id="79" name="Google Shape;79;p1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2316A"/>
              </a:buClr>
              <a:buSzPts val="2400"/>
              <a:buFont typeface="Calibri"/>
              <a:buNone/>
              <a:defRPr sz="2400">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1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81" name="Google Shape;81;p1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pic>
        <p:nvPicPr>
          <p:cNvPr descr="A close up of a logo&#10;&#10;Description automatically generated" id="83" name="Google Shape;83;p20"/>
          <p:cNvPicPr preferRelativeResize="0"/>
          <p:nvPr/>
        </p:nvPicPr>
        <p:blipFill rotWithShape="1">
          <a:blip r:embed="rId2">
            <a:alphaModFix/>
          </a:blip>
          <a:srcRect b="0" l="0" r="0" t="0"/>
          <a:stretch/>
        </p:blipFill>
        <p:spPr>
          <a:xfrm>
            <a:off x="888" y="0"/>
            <a:ext cx="9142223" cy="5143500"/>
          </a:xfrm>
          <a:prstGeom prst="rect">
            <a:avLst/>
          </a:prstGeom>
          <a:noFill/>
          <a:ln>
            <a:noFill/>
          </a:ln>
        </p:spPr>
      </p:pic>
      <p:sp>
        <p:nvSpPr>
          <p:cNvPr id="84" name="Google Shape;84;p2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2316A"/>
              </a:buClr>
              <a:buSzPts val="2400"/>
              <a:buFont typeface="Calibri"/>
              <a:buNone/>
              <a:defRPr sz="2400">
                <a:solidFill>
                  <a:srgbClr val="32316A"/>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20"/>
          <p:cNvSpPr/>
          <p:nvPr>
            <p:ph idx="2" type="pic"/>
          </p:nvPr>
        </p:nvSpPr>
        <p:spPr>
          <a:xfrm>
            <a:off x="3887391" y="740569"/>
            <a:ext cx="4629150" cy="3655219"/>
          </a:xfrm>
          <a:prstGeom prst="rect">
            <a:avLst/>
          </a:prstGeom>
          <a:noFill/>
          <a:ln>
            <a:noFill/>
          </a:ln>
        </p:spPr>
      </p:sp>
      <p:sp>
        <p:nvSpPr>
          <p:cNvPr id="86" name="Google Shape;86;p2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87" name="Shape 87"/>
        <p:cNvGrpSpPr/>
        <p:nvPr/>
      </p:nvGrpSpPr>
      <p:grpSpPr>
        <a:xfrm>
          <a:off x="0" y="0"/>
          <a:ext cx="0" cy="0"/>
          <a:chOff x="0" y="0"/>
          <a:chExt cx="0" cy="0"/>
        </a:xfrm>
      </p:grpSpPr>
      <p:sp>
        <p:nvSpPr>
          <p:cNvPr id="88" name="Google Shape;88;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9" name="Google Shape;89;p21"/>
          <p:cNvSpPr txBox="1"/>
          <p:nvPr>
            <p:ph idx="1" type="body"/>
          </p:nvPr>
        </p:nvSpPr>
        <p:spPr>
          <a:xfrm>
            <a:off x="393192" y="898398"/>
            <a:ext cx="8357700" cy="3669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sz="21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42900" lvl="3" marL="1828800" rtl="0" algn="l">
              <a:lnSpc>
                <a:spcPct val="90000"/>
              </a:lnSpc>
              <a:spcBef>
                <a:spcPts val="400"/>
              </a:spcBef>
              <a:spcAft>
                <a:spcPts val="0"/>
              </a:spcAft>
              <a:buClr>
                <a:schemeClr val="dk1"/>
              </a:buClr>
              <a:buSzPts val="1800"/>
              <a:buChar char="•"/>
              <a:defRPr sz="1800"/>
            </a:lvl4pPr>
            <a:lvl5pPr indent="-342900" lvl="4" marL="2286000" rtl="0" algn="l">
              <a:lnSpc>
                <a:spcPct val="90000"/>
              </a:lnSpc>
              <a:spcBef>
                <a:spcPts val="400"/>
              </a:spcBef>
              <a:spcAft>
                <a:spcPts val="0"/>
              </a:spcAft>
              <a:buClr>
                <a:schemeClr val="dk1"/>
              </a:buClr>
              <a:buSzPts val="1800"/>
              <a:buChar char="•"/>
              <a:defRPr sz="1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Bullets">
  <p:cSld name="Content Slide_OneColumnBullets">
    <p:spTree>
      <p:nvGrpSpPr>
        <p:cNvPr id="90" name="Shape 90"/>
        <p:cNvGrpSpPr/>
        <p:nvPr/>
      </p:nvGrpSpPr>
      <p:grpSpPr>
        <a:xfrm>
          <a:off x="0" y="0"/>
          <a:ext cx="0" cy="0"/>
          <a:chOff x="0" y="0"/>
          <a:chExt cx="0" cy="0"/>
        </a:xfrm>
      </p:grpSpPr>
      <p:sp>
        <p:nvSpPr>
          <p:cNvPr id="91" name="Google Shape;91;p22"/>
          <p:cNvSpPr txBox="1"/>
          <p:nvPr>
            <p:ph type="ctrTitle"/>
          </p:nvPr>
        </p:nvSpPr>
        <p:spPr>
          <a:xfrm>
            <a:off x="297612" y="424066"/>
            <a:ext cx="8531100" cy="391200"/>
          </a:xfrm>
          <a:prstGeom prst="rect">
            <a:avLst/>
          </a:prstGeom>
          <a:noFill/>
          <a:ln>
            <a:noFill/>
          </a:ln>
        </p:spPr>
        <p:txBody>
          <a:bodyPr anchorCtr="0" anchor="t" bIns="51425" lIns="51425" spcFirstLastPara="1" rIns="51425" wrap="square" tIns="51425">
            <a:normAutofit/>
          </a:bodyPr>
          <a:lstStyle>
            <a:lvl1pPr lvl="0" marR="0" rtl="0" algn="l">
              <a:lnSpc>
                <a:spcPct val="90000"/>
              </a:lnSpc>
              <a:spcBef>
                <a:spcPts val="0"/>
              </a:spcBef>
              <a:spcAft>
                <a:spcPts val="0"/>
              </a:spcAft>
              <a:buClr>
                <a:srgbClr val="0066A1"/>
              </a:buClr>
              <a:buSzPts val="2600"/>
              <a:buFont typeface="Calibri"/>
              <a:buNone/>
              <a:defRPr b="1" i="0" sz="2600" u="none" cap="none" strike="noStrike">
                <a:solidFill>
                  <a:srgbClr val="0066A1"/>
                </a:solidFill>
                <a:latin typeface="Calibri"/>
                <a:ea typeface="Calibri"/>
                <a:cs typeface="Calibri"/>
                <a:sym typeface="Calibri"/>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92" name="Google Shape;92;p22"/>
          <p:cNvSpPr txBox="1"/>
          <p:nvPr>
            <p:ph idx="1" type="subTitle"/>
          </p:nvPr>
        </p:nvSpPr>
        <p:spPr>
          <a:xfrm>
            <a:off x="297612" y="899334"/>
            <a:ext cx="8531100" cy="317100"/>
          </a:xfrm>
          <a:prstGeom prst="rect">
            <a:avLst/>
          </a:prstGeom>
          <a:noFill/>
          <a:ln>
            <a:noFill/>
          </a:ln>
        </p:spPr>
        <p:txBody>
          <a:bodyPr anchorCtr="0" anchor="t" bIns="51425" lIns="51425" spcFirstLastPara="1" rIns="51425" wrap="square" tIns="51425">
            <a:normAutofit/>
          </a:bodyPr>
          <a:lstStyle>
            <a:lvl1pPr lvl="0" marR="0" rtl="0" algn="l">
              <a:lnSpc>
                <a:spcPct val="90000"/>
              </a:lnSpc>
              <a:spcBef>
                <a:spcPts val="800"/>
              </a:spcBef>
              <a:spcAft>
                <a:spcPts val="0"/>
              </a:spcAft>
              <a:buClr>
                <a:srgbClr val="7F7F7F"/>
              </a:buClr>
              <a:buSzPts val="1800"/>
              <a:buFont typeface="Arial"/>
              <a:buNone/>
              <a:defRPr b="1" i="1" sz="1800" u="none" cap="none" strike="noStrike">
                <a:solidFill>
                  <a:srgbClr val="7F7F7F"/>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93" name="Google Shape;93;p22"/>
          <p:cNvSpPr txBox="1"/>
          <p:nvPr>
            <p:ph idx="2" type="body"/>
          </p:nvPr>
        </p:nvSpPr>
        <p:spPr>
          <a:xfrm>
            <a:off x="297612" y="1369220"/>
            <a:ext cx="8531100" cy="3108000"/>
          </a:xfrm>
          <a:prstGeom prst="rect">
            <a:avLst/>
          </a:prstGeom>
          <a:noFill/>
          <a:ln>
            <a:noFill/>
          </a:ln>
        </p:spPr>
        <p:txBody>
          <a:bodyPr anchorCtr="0" anchor="t" bIns="51425" lIns="51425" spcFirstLastPara="1" rIns="51425" wrap="square" tIns="51425">
            <a:normAutofit/>
          </a:bodyPr>
          <a:lstStyle>
            <a:lvl1pPr indent="-285750" lvl="0" marL="457200" marR="0" rtl="0" algn="l">
              <a:lnSpc>
                <a:spcPct val="90000"/>
              </a:lnSpc>
              <a:spcBef>
                <a:spcPts val="800"/>
              </a:spcBef>
              <a:spcAft>
                <a:spcPts val="0"/>
              </a:spcAft>
              <a:buClr>
                <a:srgbClr val="0066A1"/>
              </a:buClr>
              <a:buSzPts val="900"/>
              <a:buFont typeface="Merriweather Sans"/>
              <a:buChar char="▶"/>
              <a:defRPr b="0" i="0" sz="1500" u="none" cap="none" strike="noStrike">
                <a:solidFill>
                  <a:schemeClr val="dk1"/>
                </a:solidFill>
                <a:latin typeface="Calibri"/>
                <a:ea typeface="Calibri"/>
                <a:cs typeface="Calibri"/>
                <a:sym typeface="Calibri"/>
              </a:defRPr>
            </a:lvl1pPr>
            <a:lvl2pPr indent="-317500" lvl="1" marL="914400" marR="0" rtl="0" algn="l">
              <a:lnSpc>
                <a:spcPct val="90000"/>
              </a:lnSpc>
              <a:spcBef>
                <a:spcPts val="400"/>
              </a:spcBef>
              <a:spcAft>
                <a:spcPts val="0"/>
              </a:spcAft>
              <a:buClr>
                <a:srgbClr val="0066A1"/>
              </a:buClr>
              <a:buSzPts val="1400"/>
              <a:buFont typeface="Noto Sans Symbols"/>
              <a:buChar char="▪"/>
              <a:defRPr b="0" i="0" sz="1400" u="none" cap="none" strike="noStrike">
                <a:solidFill>
                  <a:schemeClr val="dk1"/>
                </a:solidFill>
                <a:latin typeface="Calibri"/>
                <a:ea typeface="Calibri"/>
                <a:cs typeface="Calibri"/>
                <a:sym typeface="Calibri"/>
              </a:defRPr>
            </a:lvl2pPr>
            <a:lvl3pPr indent="-304800" lvl="2" marL="1371600" marR="0" rtl="0" algn="l">
              <a:lnSpc>
                <a:spcPct val="90000"/>
              </a:lnSpc>
              <a:spcBef>
                <a:spcPts val="400"/>
              </a:spcBef>
              <a:spcAft>
                <a:spcPts val="0"/>
              </a:spcAft>
              <a:buClr>
                <a:srgbClr val="0066A1"/>
              </a:buClr>
              <a:buSzPts val="1200"/>
              <a:buFont typeface="Noto Sans Symbols"/>
              <a:buChar char="▪"/>
              <a:defRPr b="0" i="0" sz="1200" u="none" cap="none" strike="noStrike">
                <a:solidFill>
                  <a:schemeClr val="dk1"/>
                </a:solidFill>
                <a:latin typeface="Calibri"/>
                <a:ea typeface="Calibri"/>
                <a:cs typeface="Calibri"/>
                <a:sym typeface="Calibri"/>
              </a:defRPr>
            </a:lvl3pPr>
            <a:lvl4pPr indent="-298450" lvl="3" marL="1828800" marR="0" rtl="0" algn="l">
              <a:lnSpc>
                <a:spcPct val="90000"/>
              </a:lnSpc>
              <a:spcBef>
                <a:spcPts val="400"/>
              </a:spcBef>
              <a:spcAft>
                <a:spcPts val="0"/>
              </a:spcAft>
              <a:buClr>
                <a:srgbClr val="0066A1"/>
              </a:buClr>
              <a:buSzPts val="1100"/>
              <a:buFont typeface="Noto Sans Symbols"/>
              <a:buChar char="▪"/>
              <a:defRPr b="0" i="0" sz="1100" u="none" cap="none" strike="noStrike">
                <a:solidFill>
                  <a:schemeClr val="dk1"/>
                </a:solidFill>
                <a:latin typeface="Calibri"/>
                <a:ea typeface="Calibri"/>
                <a:cs typeface="Calibri"/>
                <a:sym typeface="Calibri"/>
              </a:defRPr>
            </a:lvl4pPr>
            <a:lvl5pPr indent="-298450" lvl="4" marL="2286000" marR="0" rtl="0" algn="l">
              <a:lnSpc>
                <a:spcPct val="90000"/>
              </a:lnSpc>
              <a:spcBef>
                <a:spcPts val="400"/>
              </a:spcBef>
              <a:spcAft>
                <a:spcPts val="0"/>
              </a:spcAft>
              <a:buClr>
                <a:srgbClr val="0066A1"/>
              </a:buClr>
              <a:buSzPts val="1100"/>
              <a:buFont typeface="Noto Sans Symbols"/>
              <a:buChar char="▪"/>
              <a:defRPr b="0" i="0" sz="11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Opt 1">
  <p:cSld name="Title Slide Opt 1">
    <p:spTree>
      <p:nvGrpSpPr>
        <p:cNvPr id="94" name="Shape 94"/>
        <p:cNvGrpSpPr/>
        <p:nvPr/>
      </p:nvGrpSpPr>
      <p:grpSpPr>
        <a:xfrm>
          <a:off x="0" y="0"/>
          <a:ext cx="0" cy="0"/>
          <a:chOff x="0" y="0"/>
          <a:chExt cx="0" cy="0"/>
        </a:xfrm>
      </p:grpSpPr>
      <p:pic>
        <p:nvPicPr>
          <p:cNvPr id="95" name="Google Shape;95;p23"/>
          <p:cNvPicPr preferRelativeResize="0"/>
          <p:nvPr/>
        </p:nvPicPr>
        <p:blipFill rotWithShape="1">
          <a:blip r:embed="rId2">
            <a:alphaModFix/>
          </a:blip>
          <a:srcRect b="0" l="0" r="-110" t="0"/>
          <a:stretch/>
        </p:blipFill>
        <p:spPr>
          <a:xfrm>
            <a:off x="1" y="3590727"/>
            <a:ext cx="9153921" cy="1552773"/>
          </a:xfrm>
          <a:prstGeom prst="rect">
            <a:avLst/>
          </a:prstGeom>
          <a:noFill/>
          <a:ln>
            <a:noFill/>
          </a:ln>
        </p:spPr>
      </p:pic>
      <p:sp>
        <p:nvSpPr>
          <p:cNvPr id="96" name="Google Shape;96;p23"/>
          <p:cNvSpPr/>
          <p:nvPr/>
        </p:nvSpPr>
        <p:spPr>
          <a:xfrm>
            <a:off x="1" y="3969"/>
            <a:ext cx="9153900" cy="968400"/>
          </a:xfrm>
          <a:prstGeom prst="rect">
            <a:avLst/>
          </a:prstGeom>
          <a:solidFill>
            <a:srgbClr val="22417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Times New Roman"/>
              <a:ea typeface="Times New Roman"/>
              <a:cs typeface="Times New Roman"/>
              <a:sym typeface="Times New Roman"/>
            </a:endParaRPr>
          </a:p>
        </p:txBody>
      </p:sp>
      <p:pic>
        <p:nvPicPr>
          <p:cNvPr descr="Background pattern&#10;&#10;Description automatically generated" id="97" name="Google Shape;97;p23"/>
          <p:cNvPicPr preferRelativeResize="0"/>
          <p:nvPr/>
        </p:nvPicPr>
        <p:blipFill rotWithShape="1">
          <a:blip r:embed="rId3">
            <a:alphaModFix/>
          </a:blip>
          <a:srcRect b="0" l="0" r="0" t="0"/>
          <a:stretch/>
        </p:blipFill>
        <p:spPr>
          <a:xfrm>
            <a:off x="0" y="3589735"/>
            <a:ext cx="9144000" cy="1552775"/>
          </a:xfrm>
          <a:prstGeom prst="rect">
            <a:avLst/>
          </a:prstGeom>
          <a:noFill/>
          <a:ln>
            <a:noFill/>
          </a:ln>
        </p:spPr>
      </p:pic>
      <p:sp>
        <p:nvSpPr>
          <p:cNvPr id="98" name="Google Shape;98;p23"/>
          <p:cNvSpPr txBox="1"/>
          <p:nvPr>
            <p:ph type="ctrTitle"/>
          </p:nvPr>
        </p:nvSpPr>
        <p:spPr>
          <a:xfrm>
            <a:off x="685669" y="1363657"/>
            <a:ext cx="7772400" cy="1168500"/>
          </a:xfrm>
          <a:prstGeom prst="rect">
            <a:avLst/>
          </a:prstGeom>
          <a:noFill/>
          <a:ln>
            <a:noFill/>
          </a:ln>
        </p:spPr>
        <p:txBody>
          <a:bodyPr anchorCtr="0" anchor="t" bIns="48975" lIns="97950" spcFirstLastPara="1" rIns="97950" wrap="square" tIns="48975">
            <a:normAutofit/>
          </a:bodyPr>
          <a:lstStyle>
            <a:lvl1pPr lvl="0" marR="0" rtl="0" algn="l">
              <a:spcBef>
                <a:spcPts val="0"/>
              </a:spcBef>
              <a:spcAft>
                <a:spcPts val="0"/>
              </a:spcAft>
              <a:buSzPts val="3300"/>
              <a:buNone/>
              <a:defRPr b="1" i="0" sz="2500" u="none" cap="none" strike="noStrike">
                <a:solidFill>
                  <a:schemeClr val="accent2"/>
                </a:solidFill>
                <a:latin typeface="Arial"/>
                <a:ea typeface="Arial"/>
                <a:cs typeface="Arial"/>
                <a:sym typeface="Arial"/>
              </a:defRPr>
            </a:lvl1pPr>
            <a:lvl2pPr lvl="1"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2500" u="none" cap="none" strike="noStrike">
                <a:solidFill>
                  <a:schemeClr val="dk1"/>
                </a:solidFill>
                <a:latin typeface="Roboto"/>
                <a:ea typeface="Roboto"/>
                <a:cs typeface="Roboto"/>
                <a:sym typeface="Roboto"/>
              </a:defRPr>
            </a:lvl9pPr>
          </a:lstStyle>
          <a:p/>
        </p:txBody>
      </p:sp>
      <p:sp>
        <p:nvSpPr>
          <p:cNvPr id="99" name="Google Shape;99;p23"/>
          <p:cNvSpPr txBox="1"/>
          <p:nvPr>
            <p:ph idx="1" type="body"/>
          </p:nvPr>
        </p:nvSpPr>
        <p:spPr>
          <a:xfrm>
            <a:off x="685667" y="2532099"/>
            <a:ext cx="7772400" cy="325500"/>
          </a:xfrm>
          <a:prstGeom prst="rect">
            <a:avLst/>
          </a:prstGeom>
          <a:noFill/>
          <a:ln>
            <a:noFill/>
          </a:ln>
        </p:spPr>
        <p:txBody>
          <a:bodyPr anchorCtr="0" anchor="t" bIns="48975" lIns="97950" spcFirstLastPara="1" rIns="97950" wrap="square" tIns="48975">
            <a:normAutofit/>
          </a:bodyPr>
          <a:lstStyle>
            <a:lvl1pPr indent="-228600" lvl="0" marL="457200" marR="0" rtl="0" algn="l">
              <a:spcBef>
                <a:spcPts val="500"/>
              </a:spcBef>
              <a:spcAft>
                <a:spcPts val="0"/>
              </a:spcAft>
              <a:buClr>
                <a:schemeClr val="dk1"/>
              </a:buClr>
              <a:buSzPts val="1800"/>
              <a:buFont typeface="Arial"/>
              <a:buNone/>
              <a:defRPr b="1" i="0" sz="1800" u="none" cap="none" strike="noStrike">
                <a:solidFill>
                  <a:schemeClr val="dk1"/>
                </a:solidFill>
                <a:latin typeface="Arial"/>
                <a:ea typeface="Arial"/>
                <a:cs typeface="Arial"/>
                <a:sym typeface="Arial"/>
              </a:defRPr>
            </a:lvl1pPr>
            <a:lvl2pPr indent="-228600" lvl="1" marL="914400" marR="0" rtl="0" algn="l">
              <a:spcBef>
                <a:spcPts val="500"/>
              </a:spcBef>
              <a:spcAft>
                <a:spcPts val="0"/>
              </a:spcAft>
              <a:buClr>
                <a:schemeClr val="lt1"/>
              </a:buClr>
              <a:buSzPts val="1600"/>
              <a:buFont typeface="Arial"/>
              <a:buNone/>
              <a:defRPr b="0" i="0" sz="1600" u="none" cap="none" strike="noStrike">
                <a:solidFill>
                  <a:schemeClr val="lt1"/>
                </a:solidFill>
                <a:latin typeface="Roboto"/>
                <a:ea typeface="Roboto"/>
                <a:cs typeface="Roboto"/>
                <a:sym typeface="Roboto"/>
              </a:defRPr>
            </a:lvl2pPr>
            <a:lvl3pPr indent="-228600" lvl="2" marL="1371600" marR="0" rtl="0" algn="l">
              <a:spcBef>
                <a:spcPts val="500"/>
              </a:spcBef>
              <a:spcAft>
                <a:spcPts val="0"/>
              </a:spcAft>
              <a:buClr>
                <a:schemeClr val="lt1"/>
              </a:buClr>
              <a:buSzPts val="1400"/>
              <a:buFont typeface="Arial"/>
              <a:buNone/>
              <a:defRPr b="0" i="0" sz="1400" u="none" cap="none" strike="noStrike">
                <a:solidFill>
                  <a:schemeClr val="lt1"/>
                </a:solidFill>
                <a:latin typeface="Roboto"/>
                <a:ea typeface="Roboto"/>
                <a:cs typeface="Roboto"/>
                <a:sym typeface="Roboto"/>
              </a:defRPr>
            </a:lvl3pPr>
            <a:lvl4pPr indent="-228600" lvl="3" marL="1828800" marR="0" rtl="0" algn="l">
              <a:spcBef>
                <a:spcPts val="500"/>
              </a:spcBef>
              <a:spcAft>
                <a:spcPts val="0"/>
              </a:spcAft>
              <a:buClr>
                <a:schemeClr val="lt1"/>
              </a:buClr>
              <a:buSzPts val="1300"/>
              <a:buFont typeface="Arial"/>
              <a:buNone/>
              <a:defRPr b="0" i="0" sz="1300" u="none" cap="none" strike="noStrike">
                <a:solidFill>
                  <a:schemeClr val="lt1"/>
                </a:solidFill>
                <a:latin typeface="Roboto"/>
                <a:ea typeface="Roboto"/>
                <a:cs typeface="Roboto"/>
                <a:sym typeface="Roboto"/>
              </a:defRPr>
            </a:lvl4pPr>
            <a:lvl5pPr indent="-228600" lvl="4" marL="2286000" marR="0" rtl="0" algn="l">
              <a:spcBef>
                <a:spcPts val="500"/>
              </a:spcBef>
              <a:spcAft>
                <a:spcPts val="0"/>
              </a:spcAft>
              <a:buClr>
                <a:schemeClr val="lt1"/>
              </a:buClr>
              <a:buSzPts val="1300"/>
              <a:buFont typeface="Arial"/>
              <a:buNone/>
              <a:defRPr b="0" i="0" sz="1300" u="none" cap="none" strike="noStrike">
                <a:solidFill>
                  <a:schemeClr val="lt1"/>
                </a:solidFill>
                <a:latin typeface="Roboto"/>
                <a:ea typeface="Roboto"/>
                <a:cs typeface="Roboto"/>
                <a:sym typeface="Roboto"/>
              </a:defRPr>
            </a:lvl5pPr>
            <a:lvl6pPr indent="-342900" lvl="5" marL="2743200" marR="0" rtl="0" algn="l">
              <a:spcBef>
                <a:spcPts val="4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spcBef>
                <a:spcPts val="4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spcBef>
                <a:spcPts val="4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spcBef>
                <a:spcPts val="4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Bullets 1">
  <p:cSld name="Content Slide_OneColumnBullets_1">
    <p:spTree>
      <p:nvGrpSpPr>
        <p:cNvPr id="100" name="Shape 100"/>
        <p:cNvGrpSpPr/>
        <p:nvPr/>
      </p:nvGrpSpPr>
      <p:grpSpPr>
        <a:xfrm>
          <a:off x="0" y="0"/>
          <a:ext cx="0" cy="0"/>
          <a:chOff x="0" y="0"/>
          <a:chExt cx="0" cy="0"/>
        </a:xfrm>
      </p:grpSpPr>
      <p:sp>
        <p:nvSpPr>
          <p:cNvPr id="101" name="Google Shape;101;p24"/>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a:bodyPr>
          <a:lstStyle>
            <a:lvl1pPr lvl="0" marR="0" rtl="0" algn="l">
              <a:lnSpc>
                <a:spcPct val="90000"/>
              </a:lnSpc>
              <a:spcBef>
                <a:spcPts val="0"/>
              </a:spcBef>
              <a:spcAft>
                <a:spcPts val="0"/>
              </a:spcAft>
              <a:buClr>
                <a:srgbClr val="0066A1"/>
              </a:buClr>
              <a:buSzPts val="2600"/>
              <a:buFont typeface="Calibri"/>
              <a:buNone/>
              <a:defRPr b="1" i="0" sz="2600" u="none" cap="none" strike="noStrike">
                <a:solidFill>
                  <a:srgbClr val="0066A1"/>
                </a:solidFill>
                <a:latin typeface="Calibri"/>
                <a:ea typeface="Calibri"/>
                <a:cs typeface="Calibri"/>
                <a:sym typeface="Calibri"/>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p:txBody>
      </p:sp>
      <p:sp>
        <p:nvSpPr>
          <p:cNvPr id="102" name="Google Shape;102;p24"/>
          <p:cNvSpPr txBox="1"/>
          <p:nvPr>
            <p:ph idx="1" type="subTitle"/>
          </p:nvPr>
        </p:nvSpPr>
        <p:spPr>
          <a:xfrm>
            <a:off x="297612" y="899334"/>
            <a:ext cx="8531100" cy="317100"/>
          </a:xfrm>
          <a:prstGeom prst="rect">
            <a:avLst/>
          </a:prstGeom>
          <a:noFill/>
          <a:ln>
            <a:noFill/>
          </a:ln>
        </p:spPr>
        <p:txBody>
          <a:bodyPr anchorCtr="0" anchor="t" bIns="51425" lIns="51425" spcFirstLastPara="1" rIns="51425" wrap="square" tIns="51425">
            <a:normAutofit/>
          </a:bodyPr>
          <a:lstStyle>
            <a:lvl1pPr lvl="0" marR="0" rtl="0" algn="l">
              <a:lnSpc>
                <a:spcPct val="90000"/>
              </a:lnSpc>
              <a:spcBef>
                <a:spcPts val="800"/>
              </a:spcBef>
              <a:spcAft>
                <a:spcPts val="0"/>
              </a:spcAft>
              <a:buClr>
                <a:srgbClr val="7F7F7F"/>
              </a:buClr>
              <a:buSzPts val="1800"/>
              <a:buFont typeface="Arial"/>
              <a:buNone/>
              <a:defRPr b="1" i="1" sz="1800" u="none" cap="none" strike="noStrike">
                <a:solidFill>
                  <a:srgbClr val="7F7F7F"/>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03" name="Google Shape;103;p24"/>
          <p:cNvSpPr txBox="1"/>
          <p:nvPr>
            <p:ph idx="2" type="body"/>
          </p:nvPr>
        </p:nvSpPr>
        <p:spPr>
          <a:xfrm>
            <a:off x="297612" y="1369221"/>
            <a:ext cx="8531100" cy="3108000"/>
          </a:xfrm>
          <a:prstGeom prst="rect">
            <a:avLst/>
          </a:prstGeom>
          <a:noFill/>
          <a:ln>
            <a:noFill/>
          </a:ln>
        </p:spPr>
        <p:txBody>
          <a:bodyPr anchorCtr="0" anchor="t" bIns="51425" lIns="51425" spcFirstLastPara="1" rIns="51425" wrap="square" tIns="51425">
            <a:normAutofit/>
          </a:bodyPr>
          <a:lstStyle>
            <a:lvl1pPr indent="-285750" lvl="0" marL="457200" marR="0" rtl="0" algn="l">
              <a:lnSpc>
                <a:spcPct val="90000"/>
              </a:lnSpc>
              <a:spcBef>
                <a:spcPts val="800"/>
              </a:spcBef>
              <a:spcAft>
                <a:spcPts val="0"/>
              </a:spcAft>
              <a:buClr>
                <a:srgbClr val="0066A1"/>
              </a:buClr>
              <a:buSzPts val="900"/>
              <a:buFont typeface="Merriweather Sans"/>
              <a:buChar char="▶"/>
              <a:defRPr b="0" i="0" sz="1500" u="none" cap="none" strike="noStrike">
                <a:solidFill>
                  <a:schemeClr val="dk1"/>
                </a:solidFill>
                <a:latin typeface="Calibri"/>
                <a:ea typeface="Calibri"/>
                <a:cs typeface="Calibri"/>
                <a:sym typeface="Calibri"/>
              </a:defRPr>
            </a:lvl1pPr>
            <a:lvl2pPr indent="-317500" lvl="1" marL="914400" marR="0" rtl="0" algn="l">
              <a:lnSpc>
                <a:spcPct val="90000"/>
              </a:lnSpc>
              <a:spcBef>
                <a:spcPts val="400"/>
              </a:spcBef>
              <a:spcAft>
                <a:spcPts val="0"/>
              </a:spcAft>
              <a:buClr>
                <a:srgbClr val="0066A1"/>
              </a:buClr>
              <a:buSzPts val="1400"/>
              <a:buFont typeface="Noto Sans Symbols"/>
              <a:buChar char="▪"/>
              <a:defRPr b="0" i="0" sz="1400" u="none" cap="none" strike="noStrike">
                <a:solidFill>
                  <a:schemeClr val="dk1"/>
                </a:solidFill>
                <a:latin typeface="Calibri"/>
                <a:ea typeface="Calibri"/>
                <a:cs typeface="Calibri"/>
                <a:sym typeface="Calibri"/>
              </a:defRPr>
            </a:lvl2pPr>
            <a:lvl3pPr indent="-304800" lvl="2" marL="1371600" marR="0" rtl="0" algn="l">
              <a:lnSpc>
                <a:spcPct val="90000"/>
              </a:lnSpc>
              <a:spcBef>
                <a:spcPts val="400"/>
              </a:spcBef>
              <a:spcAft>
                <a:spcPts val="0"/>
              </a:spcAft>
              <a:buClr>
                <a:srgbClr val="0066A1"/>
              </a:buClr>
              <a:buSzPts val="1200"/>
              <a:buFont typeface="Noto Sans Symbols"/>
              <a:buChar char="▪"/>
              <a:defRPr b="0" i="0" sz="1200" u="none" cap="none" strike="noStrike">
                <a:solidFill>
                  <a:schemeClr val="dk1"/>
                </a:solidFill>
                <a:latin typeface="Calibri"/>
                <a:ea typeface="Calibri"/>
                <a:cs typeface="Calibri"/>
                <a:sym typeface="Calibri"/>
              </a:defRPr>
            </a:lvl3pPr>
            <a:lvl4pPr indent="-298450" lvl="3" marL="1828800" marR="0" rtl="0" algn="l">
              <a:lnSpc>
                <a:spcPct val="90000"/>
              </a:lnSpc>
              <a:spcBef>
                <a:spcPts val="400"/>
              </a:spcBef>
              <a:spcAft>
                <a:spcPts val="0"/>
              </a:spcAft>
              <a:buClr>
                <a:srgbClr val="0066A1"/>
              </a:buClr>
              <a:buSzPts val="1100"/>
              <a:buFont typeface="Noto Sans Symbols"/>
              <a:buChar char="▪"/>
              <a:defRPr b="0" i="0" sz="1100" u="none" cap="none" strike="noStrike">
                <a:solidFill>
                  <a:schemeClr val="dk1"/>
                </a:solidFill>
                <a:latin typeface="Calibri"/>
                <a:ea typeface="Calibri"/>
                <a:cs typeface="Calibri"/>
                <a:sym typeface="Calibri"/>
              </a:defRPr>
            </a:lvl4pPr>
            <a:lvl5pPr indent="-298450" lvl="4" marL="2286000" marR="0" rtl="0" algn="l">
              <a:lnSpc>
                <a:spcPct val="90000"/>
              </a:lnSpc>
              <a:spcBef>
                <a:spcPts val="400"/>
              </a:spcBef>
              <a:spcAft>
                <a:spcPts val="0"/>
              </a:spcAft>
              <a:buClr>
                <a:srgbClr val="0066A1"/>
              </a:buClr>
              <a:buSzPts val="1100"/>
              <a:buFont typeface="Noto Sans Symbols"/>
              <a:buChar char="▪"/>
              <a:defRPr b="0" i="0" sz="11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pic>
        <p:nvPicPr>
          <p:cNvPr descr="A close up of a logo&#10;&#10;Description automatically generated" id="108" name="Google Shape;108;p26"/>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09" name="Google Shape;109;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0" name="Google Shape;110;p26"/>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pic>
        <p:nvPicPr>
          <p:cNvPr descr="A picture containing dark, person, bed, computer&#10;&#10;Description automatically generated" id="112" name="Google Shape;112;p27"/>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113" name="Google Shape;113;p27"/>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4" name="Google Shape;114;p27"/>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BFBFBF"/>
              </a:buClr>
              <a:buSzPts val="1800"/>
              <a:buNone/>
              <a:defRPr sz="1800">
                <a:solidFill>
                  <a:srgbClr val="BFBFBF"/>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pic>
        <p:nvPicPr>
          <p:cNvPr descr="A picture containing dark, person, bed, computer&#10;&#10;Description automatically generated" id="116" name="Google Shape;116;p28"/>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117" name="Google Shape;117;p2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2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BFBFBF"/>
              </a:buClr>
              <a:buSzPts val="1800"/>
              <a:buNone/>
              <a:defRPr sz="1800">
                <a:solidFill>
                  <a:srgbClr val="BFBFBF"/>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9" name="Shape 119"/>
        <p:cNvGrpSpPr/>
        <p:nvPr/>
      </p:nvGrpSpPr>
      <p:grpSpPr>
        <a:xfrm>
          <a:off x="0" y="0"/>
          <a:ext cx="0" cy="0"/>
          <a:chOff x="0" y="0"/>
          <a:chExt cx="0" cy="0"/>
        </a:xfrm>
      </p:grpSpPr>
      <p:pic>
        <p:nvPicPr>
          <p:cNvPr descr="A close up of a logo&#10;&#10;Description automatically generated" id="120" name="Google Shape;120;p29"/>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21" name="Google Shape;121;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2" name="Google Shape;122;p29"/>
          <p:cNvSpPr txBox="1"/>
          <p:nvPr>
            <p:ph idx="1" type="body"/>
          </p:nvPr>
        </p:nvSpPr>
        <p:spPr>
          <a:xfrm>
            <a:off x="628650" y="1369219"/>
            <a:ext cx="38862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3" name="Google Shape;123;p29"/>
          <p:cNvSpPr txBox="1"/>
          <p:nvPr>
            <p:ph idx="2" type="body"/>
          </p:nvPr>
        </p:nvSpPr>
        <p:spPr>
          <a:xfrm>
            <a:off x="4629150" y="1369219"/>
            <a:ext cx="38862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 name="Shape 124"/>
        <p:cNvGrpSpPr/>
        <p:nvPr/>
      </p:nvGrpSpPr>
      <p:grpSpPr>
        <a:xfrm>
          <a:off x="0" y="0"/>
          <a:ext cx="0" cy="0"/>
          <a:chOff x="0" y="0"/>
          <a:chExt cx="0" cy="0"/>
        </a:xfrm>
      </p:grpSpPr>
      <p:pic>
        <p:nvPicPr>
          <p:cNvPr descr="A close up of a logo&#10;&#10;Description automatically generated" id="125" name="Google Shape;125;p30"/>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26" name="Google Shape;126;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3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8" name="Google Shape;128;p30"/>
          <p:cNvSpPr txBox="1"/>
          <p:nvPr>
            <p:ph idx="2" type="body"/>
          </p:nvPr>
        </p:nvSpPr>
        <p:spPr>
          <a:xfrm>
            <a:off x="629841" y="1878806"/>
            <a:ext cx="3868500" cy="2556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 name="Google Shape;129;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0" name="Google Shape;130;p30"/>
          <p:cNvSpPr txBox="1"/>
          <p:nvPr>
            <p:ph idx="4" type="body"/>
          </p:nvPr>
        </p:nvSpPr>
        <p:spPr>
          <a:xfrm>
            <a:off x="4629150" y="1878806"/>
            <a:ext cx="3887400" cy="2556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pic>
        <p:nvPicPr>
          <p:cNvPr descr="A close up of a logo&#10;&#10;Description automatically generated" id="132" name="Google Shape;132;p31"/>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33" name="Google Shape;133;p3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4" name="Google Shape;134;p3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5" name="Google Shape;135;p3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pic>
        <p:nvPicPr>
          <p:cNvPr descr="A close up of a logo&#10;&#10;Description automatically generated" id="137" name="Google Shape;137;p32"/>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38" name="Google Shape;138;p3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9" name="Google Shape;139;p32"/>
          <p:cNvSpPr/>
          <p:nvPr>
            <p:ph idx="2" type="pic"/>
          </p:nvPr>
        </p:nvSpPr>
        <p:spPr>
          <a:xfrm>
            <a:off x="3887391" y="740569"/>
            <a:ext cx="4629300" cy="3655200"/>
          </a:xfrm>
          <a:prstGeom prst="rect">
            <a:avLst/>
          </a:prstGeom>
          <a:noFill/>
          <a:ln>
            <a:noFill/>
          </a:ln>
        </p:spPr>
      </p:sp>
      <p:sp>
        <p:nvSpPr>
          <p:cNvPr id="140" name="Google Shape;140;p3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1" name="Shape 141"/>
        <p:cNvGrpSpPr/>
        <p:nvPr/>
      </p:nvGrpSpPr>
      <p:grpSpPr>
        <a:xfrm>
          <a:off x="0" y="0"/>
          <a:ext cx="0" cy="0"/>
          <a:chOff x="0" y="0"/>
          <a:chExt cx="0" cy="0"/>
        </a:xfrm>
      </p:grpSpPr>
      <p:sp>
        <p:nvSpPr>
          <p:cNvPr id="142" name="Google Shape;142;p33"/>
          <p:cNvSpPr txBox="1"/>
          <p:nvPr>
            <p:ph type="title"/>
          </p:nvPr>
        </p:nvSpPr>
        <p:spPr>
          <a:xfrm>
            <a:off x="508000" y="457200"/>
            <a:ext cx="6447600" cy="536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p33"/>
          <p:cNvSpPr txBox="1"/>
          <p:nvPr>
            <p:ph idx="12" type="sldNum"/>
          </p:nvPr>
        </p:nvSpPr>
        <p:spPr>
          <a:xfrm>
            <a:off x="3382662" y="4939613"/>
            <a:ext cx="314400" cy="2031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b="0" i="0" sz="700" u="none" cap="none" strike="noStrike">
                <a:solidFill>
                  <a:srgbClr val="0C0C0C"/>
                </a:solidFill>
                <a:latin typeface="Calibri"/>
                <a:ea typeface="Calibri"/>
                <a:cs typeface="Calibri"/>
                <a:sym typeface="Calibri"/>
              </a:defRPr>
            </a:lvl1pPr>
            <a:lvl2pPr indent="0" lvl="1" marL="0" marR="0" rtl="0" algn="ctr">
              <a:spcBef>
                <a:spcPts val="0"/>
              </a:spcBef>
              <a:buNone/>
              <a:defRPr b="0" i="0" sz="700" u="none" cap="none" strike="noStrike">
                <a:solidFill>
                  <a:srgbClr val="0C0C0C"/>
                </a:solidFill>
                <a:latin typeface="Calibri"/>
                <a:ea typeface="Calibri"/>
                <a:cs typeface="Calibri"/>
                <a:sym typeface="Calibri"/>
              </a:defRPr>
            </a:lvl2pPr>
            <a:lvl3pPr indent="0" lvl="2" marL="0" marR="0" rtl="0" algn="ctr">
              <a:spcBef>
                <a:spcPts val="0"/>
              </a:spcBef>
              <a:buNone/>
              <a:defRPr b="0" i="0" sz="700" u="none" cap="none" strike="noStrike">
                <a:solidFill>
                  <a:srgbClr val="0C0C0C"/>
                </a:solidFill>
                <a:latin typeface="Calibri"/>
                <a:ea typeface="Calibri"/>
                <a:cs typeface="Calibri"/>
                <a:sym typeface="Calibri"/>
              </a:defRPr>
            </a:lvl3pPr>
            <a:lvl4pPr indent="0" lvl="3" marL="0" marR="0" rtl="0" algn="ctr">
              <a:spcBef>
                <a:spcPts val="0"/>
              </a:spcBef>
              <a:buNone/>
              <a:defRPr b="0" i="0" sz="700" u="none" cap="none" strike="noStrike">
                <a:solidFill>
                  <a:srgbClr val="0C0C0C"/>
                </a:solidFill>
                <a:latin typeface="Calibri"/>
                <a:ea typeface="Calibri"/>
                <a:cs typeface="Calibri"/>
                <a:sym typeface="Calibri"/>
              </a:defRPr>
            </a:lvl4pPr>
            <a:lvl5pPr indent="0" lvl="4" marL="0" marR="0" rtl="0" algn="ctr">
              <a:spcBef>
                <a:spcPts val="0"/>
              </a:spcBef>
              <a:buNone/>
              <a:defRPr b="0" i="0" sz="700" u="none" cap="none" strike="noStrike">
                <a:solidFill>
                  <a:srgbClr val="0C0C0C"/>
                </a:solidFill>
                <a:latin typeface="Calibri"/>
                <a:ea typeface="Calibri"/>
                <a:cs typeface="Calibri"/>
                <a:sym typeface="Calibri"/>
              </a:defRPr>
            </a:lvl5pPr>
            <a:lvl6pPr indent="0" lvl="5" marL="0" marR="0" rtl="0" algn="ctr">
              <a:spcBef>
                <a:spcPts val="0"/>
              </a:spcBef>
              <a:buNone/>
              <a:defRPr b="0" i="0" sz="700" u="none" cap="none" strike="noStrike">
                <a:solidFill>
                  <a:srgbClr val="0C0C0C"/>
                </a:solidFill>
                <a:latin typeface="Calibri"/>
                <a:ea typeface="Calibri"/>
                <a:cs typeface="Calibri"/>
                <a:sym typeface="Calibri"/>
              </a:defRPr>
            </a:lvl6pPr>
            <a:lvl7pPr indent="0" lvl="6" marL="0" marR="0" rtl="0" algn="ctr">
              <a:spcBef>
                <a:spcPts val="0"/>
              </a:spcBef>
              <a:buNone/>
              <a:defRPr b="0" i="0" sz="700" u="none" cap="none" strike="noStrike">
                <a:solidFill>
                  <a:srgbClr val="0C0C0C"/>
                </a:solidFill>
                <a:latin typeface="Calibri"/>
                <a:ea typeface="Calibri"/>
                <a:cs typeface="Calibri"/>
                <a:sym typeface="Calibri"/>
              </a:defRPr>
            </a:lvl7pPr>
            <a:lvl8pPr indent="0" lvl="7" marL="0" marR="0" rtl="0" algn="ctr">
              <a:spcBef>
                <a:spcPts val="0"/>
              </a:spcBef>
              <a:buNone/>
              <a:defRPr b="0" i="0" sz="700" u="none" cap="none" strike="noStrike">
                <a:solidFill>
                  <a:srgbClr val="0C0C0C"/>
                </a:solidFill>
                <a:latin typeface="Calibri"/>
                <a:ea typeface="Calibri"/>
                <a:cs typeface="Calibri"/>
                <a:sym typeface="Calibri"/>
              </a:defRPr>
            </a:lvl8pPr>
            <a:lvl9pPr indent="0" lvl="8" marL="0" marR="0" rtl="0" algn="ctr">
              <a:spcBef>
                <a:spcPts val="0"/>
              </a:spcBef>
              <a:buNone/>
              <a:defRPr b="0" i="0" sz="700" u="none" cap="none" strike="noStrike">
                <a:solidFill>
                  <a:srgbClr val="0C0C0C"/>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144" name="Google Shape;144;p33"/>
          <p:cNvSpPr txBox="1"/>
          <p:nvPr>
            <p:ph idx="1" type="body"/>
          </p:nvPr>
        </p:nvSpPr>
        <p:spPr>
          <a:xfrm>
            <a:off x="537537" y="1315588"/>
            <a:ext cx="6406800" cy="24783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dk1"/>
              </a:buClr>
              <a:buSzPts val="1800"/>
              <a:buFont typeface="Arial"/>
              <a:buChar char="•"/>
              <a:defRPr sz="1800">
                <a:solidFill>
                  <a:schemeClr val="dk1"/>
                </a:solidFill>
                <a:latin typeface="Calibri"/>
                <a:ea typeface="Calibri"/>
                <a:cs typeface="Calibri"/>
                <a:sym typeface="Calibri"/>
              </a:defRPr>
            </a:lvl1pPr>
            <a:lvl2pPr indent="-317500" lvl="1" marL="914400" rtl="0" algn="l">
              <a:lnSpc>
                <a:spcPct val="90000"/>
              </a:lnSpc>
              <a:spcBef>
                <a:spcPts val="400"/>
              </a:spcBef>
              <a:spcAft>
                <a:spcPts val="0"/>
              </a:spcAft>
              <a:buClr>
                <a:schemeClr val="dk1"/>
              </a:buClr>
              <a:buSzPts val="1400"/>
              <a:buFont typeface="Arial"/>
              <a:buChar char="•"/>
              <a:defRPr sz="1500">
                <a:solidFill>
                  <a:schemeClr val="dk1"/>
                </a:solidFill>
                <a:latin typeface="Calibri"/>
                <a:ea typeface="Calibri"/>
                <a:cs typeface="Calibri"/>
                <a:sym typeface="Calibri"/>
              </a:defRPr>
            </a:lvl2pPr>
            <a:lvl3pPr indent="-323850" lvl="2" marL="1371600" rtl="0" algn="l">
              <a:lnSpc>
                <a:spcPct val="90000"/>
              </a:lnSpc>
              <a:spcBef>
                <a:spcPts val="400"/>
              </a:spcBef>
              <a:spcAft>
                <a:spcPts val="0"/>
              </a:spcAft>
              <a:buClr>
                <a:schemeClr val="dk1"/>
              </a:buClr>
              <a:buSzPts val="1500"/>
              <a:buFont typeface="Arial"/>
              <a:buChar char="•"/>
              <a:defRPr sz="1500">
                <a:solidFill>
                  <a:schemeClr val="dk1"/>
                </a:solidFill>
                <a:latin typeface="Calibri"/>
                <a:ea typeface="Calibri"/>
                <a:cs typeface="Calibri"/>
                <a:sym typeface="Calibri"/>
              </a:defRPr>
            </a:lvl3pPr>
            <a:lvl4pPr indent="-317500" lvl="3" marL="1828800" rtl="0" algn="l">
              <a:lnSpc>
                <a:spcPct val="90000"/>
              </a:lnSpc>
              <a:spcBef>
                <a:spcPts val="400"/>
              </a:spcBef>
              <a:spcAft>
                <a:spcPts val="0"/>
              </a:spcAft>
              <a:buClr>
                <a:schemeClr val="dk1"/>
              </a:buClr>
              <a:buSzPts val="1400"/>
              <a:buFont typeface="Arial"/>
              <a:buChar char="•"/>
              <a:defRPr sz="1400">
                <a:solidFill>
                  <a:schemeClr val="dk1"/>
                </a:solidFill>
                <a:latin typeface="Calibri"/>
                <a:ea typeface="Calibri"/>
                <a:cs typeface="Calibri"/>
                <a:sym typeface="Calibri"/>
              </a:defRPr>
            </a:lvl4pPr>
            <a:lvl5pPr indent="-317500" lvl="4" marL="2286000" rtl="0" algn="l">
              <a:lnSpc>
                <a:spcPct val="90000"/>
              </a:lnSpc>
              <a:spcBef>
                <a:spcPts val="400"/>
              </a:spcBef>
              <a:spcAft>
                <a:spcPts val="0"/>
              </a:spcAft>
              <a:buClr>
                <a:schemeClr val="dk1"/>
              </a:buClr>
              <a:buSzPts val="1400"/>
              <a:buFont typeface="Arial"/>
              <a:buChar char="•"/>
              <a:defRPr sz="1400">
                <a:solidFill>
                  <a:schemeClr val="dk1"/>
                </a:solidFill>
                <a:latin typeface="Calibri"/>
                <a:ea typeface="Calibri"/>
                <a:cs typeface="Calibri"/>
                <a:sym typeface="Calibri"/>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52" name="Shape 152"/>
        <p:cNvGrpSpPr/>
        <p:nvPr/>
      </p:nvGrpSpPr>
      <p:grpSpPr>
        <a:xfrm>
          <a:off x="0" y="0"/>
          <a:ext cx="0" cy="0"/>
          <a:chOff x="0" y="0"/>
          <a:chExt cx="0" cy="0"/>
        </a:xfrm>
      </p:grpSpPr>
      <p:sp>
        <p:nvSpPr>
          <p:cNvPr id="153" name="Google Shape;153;p35"/>
          <p:cNvSpPr txBox="1"/>
          <p:nvPr>
            <p:ph type="title"/>
          </p:nvPr>
        </p:nvSpPr>
        <p:spPr>
          <a:xfrm>
            <a:off x="207400" y="0"/>
            <a:ext cx="6160800" cy="664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2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35"/>
          <p:cNvSpPr txBox="1"/>
          <p:nvPr>
            <p:ph idx="1" type="body"/>
          </p:nvPr>
        </p:nvSpPr>
        <p:spPr>
          <a:xfrm>
            <a:off x="342900" y="897608"/>
            <a:ext cx="8454900" cy="35220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2F486E"/>
              </a:buClr>
              <a:buSzPts val="2100"/>
              <a:buChar char="•"/>
              <a:defRPr>
                <a:solidFill>
                  <a:srgbClr val="2F486E"/>
                </a:solidFill>
              </a:defRPr>
            </a:lvl1pPr>
            <a:lvl2pPr indent="-342900" lvl="1" marL="914400" rtl="0" algn="l">
              <a:lnSpc>
                <a:spcPct val="90000"/>
              </a:lnSpc>
              <a:spcBef>
                <a:spcPts val="400"/>
              </a:spcBef>
              <a:spcAft>
                <a:spcPts val="0"/>
              </a:spcAft>
              <a:buClr>
                <a:srgbClr val="2F486E"/>
              </a:buClr>
              <a:buSzPts val="1800"/>
              <a:buChar char="•"/>
              <a:defRPr>
                <a:solidFill>
                  <a:srgbClr val="2F486E"/>
                </a:solidFill>
              </a:defRPr>
            </a:lvl2pPr>
            <a:lvl3pPr indent="-323850" lvl="2" marL="1371600" rtl="0" algn="l">
              <a:lnSpc>
                <a:spcPct val="90000"/>
              </a:lnSpc>
              <a:spcBef>
                <a:spcPts val="400"/>
              </a:spcBef>
              <a:spcAft>
                <a:spcPts val="0"/>
              </a:spcAft>
              <a:buClr>
                <a:srgbClr val="2F486E"/>
              </a:buClr>
              <a:buSzPts val="1500"/>
              <a:buChar char="•"/>
              <a:defRPr>
                <a:solidFill>
                  <a:srgbClr val="2F486E"/>
                </a:solidFill>
              </a:defRPr>
            </a:lvl3pPr>
            <a:lvl4pPr indent="-317500" lvl="3" marL="1828800" rtl="0" algn="l">
              <a:lnSpc>
                <a:spcPct val="90000"/>
              </a:lnSpc>
              <a:spcBef>
                <a:spcPts val="400"/>
              </a:spcBef>
              <a:spcAft>
                <a:spcPts val="0"/>
              </a:spcAft>
              <a:buClr>
                <a:srgbClr val="2F486E"/>
              </a:buClr>
              <a:buSzPts val="1400"/>
              <a:buChar char="•"/>
              <a:defRPr>
                <a:solidFill>
                  <a:srgbClr val="2F486E"/>
                </a:solidFill>
              </a:defRPr>
            </a:lvl4pPr>
            <a:lvl5pPr indent="-317500" lvl="4" marL="2286000" rtl="0" algn="l">
              <a:lnSpc>
                <a:spcPct val="90000"/>
              </a:lnSpc>
              <a:spcBef>
                <a:spcPts val="400"/>
              </a:spcBef>
              <a:spcAft>
                <a:spcPts val="0"/>
              </a:spcAft>
              <a:buClr>
                <a:srgbClr val="2F486E"/>
              </a:buClr>
              <a:buSzPts val="1400"/>
              <a:buChar char="•"/>
              <a:defRPr>
                <a:solidFill>
                  <a:srgbClr val="2F486E"/>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5" name="Google Shape;155;p35"/>
          <p:cNvSpPr txBox="1"/>
          <p:nvPr>
            <p:ph idx="12" type="sldNum"/>
          </p:nvPr>
        </p:nvSpPr>
        <p:spPr>
          <a:xfrm>
            <a:off x="8601892" y="4874555"/>
            <a:ext cx="477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1pPr>
            <a:lvl2pPr indent="0" lvl="1"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2pPr>
            <a:lvl3pPr indent="0" lvl="2"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3pPr>
            <a:lvl4pPr indent="0" lvl="3"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4pPr>
            <a:lvl5pPr indent="0" lvl="4"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5pPr>
            <a:lvl6pPr indent="0" lvl="5"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6pPr>
            <a:lvl7pPr indent="0" lvl="6"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7pPr>
            <a:lvl8pPr indent="0" lvl="7"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8pPr>
            <a:lvl9pPr indent="0" lvl="8" marL="0" marR="0" rtl="0" algn="r">
              <a:spcBef>
                <a:spcPts val="0"/>
              </a:spcBef>
              <a:spcAft>
                <a:spcPts val="0"/>
              </a:spcAft>
              <a:buClr>
                <a:srgbClr val="0066A1"/>
              </a:buClr>
              <a:buSzPts val="900"/>
              <a:buFont typeface="Calibri"/>
              <a:buNone/>
              <a:defRPr b="0" i="0" sz="900" u="none" cap="none" strike="noStrike">
                <a:solidFill>
                  <a:srgbClr val="0066A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35"/>
          <p:cNvSpPr txBox="1"/>
          <p:nvPr>
            <p:ph idx="11" type="ftr"/>
          </p:nvPr>
        </p:nvSpPr>
        <p:spPr>
          <a:xfrm>
            <a:off x="1469570" y="4889726"/>
            <a:ext cx="6701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Clr>
                <a:schemeClr val="lt1"/>
              </a:buClr>
              <a:buSzPts val="1100"/>
              <a:buFont typeface="Calibri"/>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p:spTree>
      <p:nvGrpSpPr>
        <p:cNvPr id="157" name="Shape 157"/>
        <p:cNvGrpSpPr/>
        <p:nvPr/>
      </p:nvGrpSpPr>
      <p:grpSpPr>
        <a:xfrm>
          <a:off x="0" y="0"/>
          <a:ext cx="0" cy="0"/>
          <a:chOff x="0" y="0"/>
          <a:chExt cx="0" cy="0"/>
        </a:xfrm>
      </p:grpSpPr>
      <p:sp>
        <p:nvSpPr>
          <p:cNvPr id="158" name="Google Shape;158;p36"/>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6A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9" name="Google Shape;159;p36"/>
          <p:cNvSpPr txBox="1"/>
          <p:nvPr>
            <p:ph idx="1" type="body"/>
          </p:nvPr>
        </p:nvSpPr>
        <p:spPr>
          <a:xfrm>
            <a:off x="628650" y="1369219"/>
            <a:ext cx="7886700" cy="29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0" name="Google Shape;160;p36"/>
          <p:cNvSpPr txBox="1"/>
          <p:nvPr>
            <p:ph idx="2" type="body"/>
          </p:nvPr>
        </p:nvSpPr>
        <p:spPr>
          <a:xfrm>
            <a:off x="628650" y="829649"/>
            <a:ext cx="7886700" cy="267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b="1" i="1" sz="1800">
                <a:solidFill>
                  <a:srgbClr val="7F7F7F"/>
                </a:solidFill>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61" name="Google Shape;161;p36"/>
          <p:cNvPicPr preferRelativeResize="0"/>
          <p:nvPr/>
        </p:nvPicPr>
        <p:blipFill rotWithShape="1">
          <a:blip r:embed="rId2">
            <a:alphaModFix/>
          </a:blip>
          <a:srcRect b="0" l="0" r="0" t="0"/>
          <a:stretch/>
        </p:blipFill>
        <p:spPr>
          <a:xfrm>
            <a:off x="387179" y="4368113"/>
            <a:ext cx="1831004" cy="54955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1_Title Only Blank">
    <p:spTree>
      <p:nvGrpSpPr>
        <p:cNvPr id="162" name="Shape 162"/>
        <p:cNvGrpSpPr/>
        <p:nvPr/>
      </p:nvGrpSpPr>
      <p:grpSpPr>
        <a:xfrm>
          <a:off x="0" y="0"/>
          <a:ext cx="0" cy="0"/>
          <a:chOff x="0" y="0"/>
          <a:chExt cx="0" cy="0"/>
        </a:xfrm>
      </p:grpSpPr>
      <p:sp>
        <p:nvSpPr>
          <p:cNvPr id="163" name="Google Shape;163;p37"/>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6A1"/>
              </a:buClr>
              <a:buSzPts val="1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4" name="Google Shape;164;p37"/>
          <p:cNvSpPr txBox="1"/>
          <p:nvPr>
            <p:ph idx="1" type="body"/>
          </p:nvPr>
        </p:nvSpPr>
        <p:spPr>
          <a:xfrm>
            <a:off x="628650" y="1369220"/>
            <a:ext cx="7886700" cy="2957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1000"/>
              </a:spcBef>
              <a:spcAft>
                <a:spcPts val="0"/>
              </a:spcAft>
              <a:buSzPts val="1400"/>
              <a:buChar char="▸"/>
              <a:defRPr/>
            </a:lvl1pPr>
            <a:lvl2pPr indent="-317500" lvl="1" marL="914400" rtl="0" algn="l">
              <a:lnSpc>
                <a:spcPct val="90000"/>
              </a:lnSpc>
              <a:spcBef>
                <a:spcPts val="500"/>
              </a:spcBef>
              <a:spcAft>
                <a:spcPts val="0"/>
              </a:spcAft>
              <a:buSzPts val="1400"/>
              <a:buChar char="-"/>
              <a:defRPr/>
            </a:lvl2pPr>
            <a:lvl3pPr indent="-317500" lvl="2" marL="1371600" rtl="0" algn="l">
              <a:lnSpc>
                <a:spcPct val="90000"/>
              </a:lnSpc>
              <a:spcBef>
                <a:spcPts val="500"/>
              </a:spcBef>
              <a:spcAft>
                <a:spcPts val="0"/>
              </a:spcAft>
              <a:buSzPts val="1400"/>
              <a:buChar char="•"/>
              <a:defRPr/>
            </a:lvl3pPr>
            <a:lvl4pPr indent="-317500" lvl="3" marL="1828800" rtl="0" algn="l">
              <a:lnSpc>
                <a:spcPct val="90000"/>
              </a:lnSpc>
              <a:spcBef>
                <a:spcPts val="500"/>
              </a:spcBef>
              <a:spcAft>
                <a:spcPts val="0"/>
              </a:spcAft>
              <a:buSzPts val="1400"/>
              <a:buChar char="▪"/>
              <a:defRPr/>
            </a:lvl4pPr>
            <a:lvl5pPr indent="-317500" lvl="4" marL="2286000" rtl="0" algn="l">
              <a:lnSpc>
                <a:spcPct val="90000"/>
              </a:lnSpc>
              <a:spcBef>
                <a:spcPts val="500"/>
              </a:spcBef>
              <a:spcAft>
                <a:spcPts val="0"/>
              </a:spcAft>
              <a:buSzPts val="1400"/>
              <a:buChar char="o"/>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
        <p:nvSpPr>
          <p:cNvPr id="165" name="Google Shape;165;p37"/>
          <p:cNvSpPr txBox="1"/>
          <p:nvPr>
            <p:ph idx="2" type="body"/>
          </p:nvPr>
        </p:nvSpPr>
        <p:spPr>
          <a:xfrm>
            <a:off x="628650" y="829648"/>
            <a:ext cx="7886700" cy="267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1000"/>
              </a:spcBef>
              <a:spcAft>
                <a:spcPts val="0"/>
              </a:spcAft>
              <a:buSzPts val="1800"/>
              <a:buNone/>
              <a:defRPr b="1" i="1" sz="2400">
                <a:solidFill>
                  <a:srgbClr val="7F7F7F"/>
                </a:solidFill>
              </a:defRPr>
            </a:lvl1pPr>
            <a:lvl2pPr indent="-317500" lvl="1" marL="914400" rtl="0" algn="l">
              <a:lnSpc>
                <a:spcPct val="90000"/>
              </a:lnSpc>
              <a:spcBef>
                <a:spcPts val="500"/>
              </a:spcBef>
              <a:spcAft>
                <a:spcPts val="0"/>
              </a:spcAft>
              <a:buSzPts val="1400"/>
              <a:buChar char="-"/>
              <a:defRPr/>
            </a:lvl2pPr>
            <a:lvl3pPr indent="-317500" lvl="2" marL="1371600" rtl="0" algn="l">
              <a:lnSpc>
                <a:spcPct val="90000"/>
              </a:lnSpc>
              <a:spcBef>
                <a:spcPts val="500"/>
              </a:spcBef>
              <a:spcAft>
                <a:spcPts val="0"/>
              </a:spcAft>
              <a:buSzPts val="1400"/>
              <a:buChar char="•"/>
              <a:defRPr/>
            </a:lvl3pPr>
            <a:lvl4pPr indent="-317500" lvl="3" marL="1828800" rtl="0" algn="l">
              <a:lnSpc>
                <a:spcPct val="90000"/>
              </a:lnSpc>
              <a:spcBef>
                <a:spcPts val="500"/>
              </a:spcBef>
              <a:spcAft>
                <a:spcPts val="0"/>
              </a:spcAft>
              <a:buSzPts val="1400"/>
              <a:buChar char="▪"/>
              <a:defRPr/>
            </a:lvl4pPr>
            <a:lvl5pPr indent="-317500" lvl="4" marL="2286000" rtl="0" algn="l">
              <a:lnSpc>
                <a:spcPct val="90000"/>
              </a:lnSpc>
              <a:spcBef>
                <a:spcPts val="500"/>
              </a:spcBef>
              <a:spcAft>
                <a:spcPts val="0"/>
              </a:spcAft>
              <a:buSzPts val="1400"/>
              <a:buChar char="o"/>
              <a:defRPr/>
            </a:lvl5pPr>
            <a:lvl6pPr indent="-317500" lvl="5" marL="2743200" rtl="0" algn="l">
              <a:lnSpc>
                <a:spcPct val="90000"/>
              </a:lnSpc>
              <a:spcBef>
                <a:spcPts val="500"/>
              </a:spcBef>
              <a:spcAft>
                <a:spcPts val="0"/>
              </a:spcAft>
              <a:buClr>
                <a:schemeClr val="dk1"/>
              </a:buClr>
              <a:buSzPts val="1400"/>
              <a:buChar char="•"/>
              <a:defRPr/>
            </a:lvl6pPr>
            <a:lvl7pPr indent="-317500" lvl="6" marL="3200400" rtl="0" algn="l">
              <a:lnSpc>
                <a:spcPct val="90000"/>
              </a:lnSpc>
              <a:spcBef>
                <a:spcPts val="500"/>
              </a:spcBef>
              <a:spcAft>
                <a:spcPts val="0"/>
              </a:spcAft>
              <a:buClr>
                <a:schemeClr val="dk1"/>
              </a:buClr>
              <a:buSzPts val="1400"/>
              <a:buChar char="•"/>
              <a:defRPr/>
            </a:lvl7pPr>
            <a:lvl8pPr indent="-317500" lvl="7" marL="3657600" rtl="0" algn="l">
              <a:lnSpc>
                <a:spcPct val="90000"/>
              </a:lnSpc>
              <a:spcBef>
                <a:spcPts val="500"/>
              </a:spcBef>
              <a:spcAft>
                <a:spcPts val="0"/>
              </a:spcAft>
              <a:buClr>
                <a:schemeClr val="dk1"/>
              </a:buClr>
              <a:buSzPts val="1400"/>
              <a:buChar char="•"/>
              <a:defRPr/>
            </a:lvl8pPr>
            <a:lvl9pPr indent="-317500" lvl="8" marL="4114800" rtl="0" algn="l">
              <a:lnSpc>
                <a:spcPct val="90000"/>
              </a:lnSpc>
              <a:spcBef>
                <a:spcPts val="500"/>
              </a:spcBef>
              <a:spcAft>
                <a:spcPts val="0"/>
              </a:spcAft>
              <a:buClr>
                <a:schemeClr val="dk1"/>
              </a:buClr>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Blank">
  <p:cSld name="2_Title Only Blank">
    <p:spTree>
      <p:nvGrpSpPr>
        <p:cNvPr id="166" name="Shape 166"/>
        <p:cNvGrpSpPr/>
        <p:nvPr/>
      </p:nvGrpSpPr>
      <p:grpSpPr>
        <a:xfrm>
          <a:off x="0" y="0"/>
          <a:ext cx="0" cy="0"/>
          <a:chOff x="0" y="0"/>
          <a:chExt cx="0" cy="0"/>
        </a:xfrm>
      </p:grpSpPr>
      <p:sp>
        <p:nvSpPr>
          <p:cNvPr id="167" name="Google Shape;167;p38"/>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6A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8" name="Google Shape;168;p38"/>
          <p:cNvSpPr txBox="1"/>
          <p:nvPr>
            <p:ph idx="1" type="body"/>
          </p:nvPr>
        </p:nvSpPr>
        <p:spPr>
          <a:xfrm>
            <a:off x="628650" y="1369220"/>
            <a:ext cx="7886700" cy="2957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9" name="Google Shape;169;p38"/>
          <p:cNvSpPr txBox="1"/>
          <p:nvPr>
            <p:ph idx="12" type="sldNum"/>
          </p:nvPr>
        </p:nvSpPr>
        <p:spPr>
          <a:xfrm>
            <a:off x="385321" y="4654045"/>
            <a:ext cx="4866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70" name="Google Shape;170;p38"/>
          <p:cNvSpPr txBox="1"/>
          <p:nvPr>
            <p:ph idx="2" type="body"/>
          </p:nvPr>
        </p:nvSpPr>
        <p:spPr>
          <a:xfrm>
            <a:off x="628650" y="829650"/>
            <a:ext cx="7886700" cy="267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600"/>
              <a:buNone/>
              <a:defRPr b="1" i="1" sz="1600">
                <a:solidFill>
                  <a:srgbClr val="7F7F7F"/>
                </a:solidFill>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39"/>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6A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3" name="Google Shape;173;p39"/>
          <p:cNvSpPr txBox="1"/>
          <p:nvPr>
            <p:ph idx="1" type="body"/>
          </p:nvPr>
        </p:nvSpPr>
        <p:spPr>
          <a:xfrm>
            <a:off x="628650" y="10716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4" name="Google Shape;174;p3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5" name="Google Shape;175;p3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SzPts val="1100"/>
              <a:buNone/>
              <a:defRPr sz="1400">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6" name="Google Shape;176;p39"/>
          <p:cNvSpPr txBox="1"/>
          <p:nvPr>
            <p:ph idx="12" type="sldNum"/>
          </p:nvPr>
        </p:nvSpPr>
        <p:spPr>
          <a:xfrm>
            <a:off x="385321" y="4654045"/>
            <a:ext cx="486600" cy="2739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pic>
        <p:nvPicPr>
          <p:cNvPr id="177" name="Google Shape;177;p39"/>
          <p:cNvPicPr preferRelativeResize="0"/>
          <p:nvPr/>
        </p:nvPicPr>
        <p:blipFill rotWithShape="1">
          <a:blip r:embed="rId2">
            <a:alphaModFix/>
          </a:blip>
          <a:srcRect b="0" l="0" r="0" t="0"/>
          <a:stretch/>
        </p:blipFill>
        <p:spPr>
          <a:xfrm>
            <a:off x="387179" y="4374292"/>
            <a:ext cx="1831004" cy="54955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2">
    <p:spTree>
      <p:nvGrpSpPr>
        <p:cNvPr id="178" name="Shape 178"/>
        <p:cNvGrpSpPr/>
        <p:nvPr/>
      </p:nvGrpSpPr>
      <p:grpSpPr>
        <a:xfrm>
          <a:off x="0" y="0"/>
          <a:ext cx="0" cy="0"/>
          <a:chOff x="0" y="0"/>
          <a:chExt cx="0" cy="0"/>
        </a:xfrm>
      </p:grpSpPr>
      <p:sp>
        <p:nvSpPr>
          <p:cNvPr id="179" name="Google Shape;179;p40"/>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rgbClr val="0066A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40"/>
          <p:cNvSpPr txBox="1"/>
          <p:nvPr>
            <p:ph idx="1" type="body"/>
          </p:nvPr>
        </p:nvSpPr>
        <p:spPr>
          <a:xfrm>
            <a:off x="628650" y="1369219"/>
            <a:ext cx="7886700" cy="2957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1" name="Google Shape;181;p40"/>
          <p:cNvSpPr txBox="1"/>
          <p:nvPr>
            <p:ph idx="2" type="body"/>
          </p:nvPr>
        </p:nvSpPr>
        <p:spPr>
          <a:xfrm>
            <a:off x="628650" y="829649"/>
            <a:ext cx="7886700" cy="267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1800"/>
              <a:buNone/>
              <a:defRPr b="1" i="1" sz="1800">
                <a:solidFill>
                  <a:srgbClr val="7F7F7F"/>
                </a:solidFill>
              </a:defRPr>
            </a:lvl1pPr>
            <a:lvl2pPr indent="-317500" lvl="1" marL="914400" rtl="0" algn="l">
              <a:lnSpc>
                <a:spcPct val="90000"/>
              </a:lnSpc>
              <a:spcBef>
                <a:spcPts val="400"/>
              </a:spcBef>
              <a:spcAft>
                <a:spcPts val="0"/>
              </a:spcAft>
              <a:buSzPts val="1400"/>
              <a:buChar char="-"/>
              <a:defRPr/>
            </a:lvl2pPr>
            <a:lvl3pPr indent="-317500" lvl="2" marL="1371600" rtl="0" algn="l">
              <a:lnSpc>
                <a:spcPct val="90000"/>
              </a:lnSpc>
              <a:spcBef>
                <a:spcPts val="400"/>
              </a:spcBef>
              <a:spcAft>
                <a:spcPts val="0"/>
              </a:spcAft>
              <a:buSzPts val="14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182" name="Google Shape;182;p40"/>
          <p:cNvPicPr preferRelativeResize="0"/>
          <p:nvPr/>
        </p:nvPicPr>
        <p:blipFill rotWithShape="1">
          <a:blip r:embed="rId2">
            <a:alphaModFix/>
          </a:blip>
          <a:srcRect b="0" l="0" r="0" t="0"/>
          <a:stretch/>
        </p:blipFill>
        <p:spPr>
          <a:xfrm>
            <a:off x="387179" y="4374292"/>
            <a:ext cx="1831004" cy="54955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1"/>
          <p:cNvSpPr txBox="1"/>
          <p:nvPr/>
        </p:nvSpPr>
        <p:spPr>
          <a:xfrm>
            <a:off x="8763544" y="4922384"/>
            <a:ext cx="453900" cy="22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1" lang="en" sz="800">
                <a:solidFill>
                  <a:srgbClr val="1E4E79"/>
                </a:solidFill>
                <a:latin typeface="Calibri"/>
                <a:ea typeface="Calibri"/>
                <a:cs typeface="Calibri"/>
                <a:sym typeface="Calibri"/>
              </a:rPr>
              <a:t>‹#›</a:t>
            </a:fld>
            <a:r>
              <a:rPr b="1" lang="en" sz="800">
                <a:solidFill>
                  <a:srgbClr val="1E4E79"/>
                </a:solidFill>
                <a:latin typeface="Calibri"/>
                <a:ea typeface="Calibri"/>
                <a:cs typeface="Calibri"/>
                <a:sym typeface="Calibri"/>
              </a:rPr>
              <a:t>/15</a:t>
            </a:r>
            <a:endParaRPr sz="1100"/>
          </a:p>
        </p:txBody>
      </p:sp>
      <p:pic>
        <p:nvPicPr>
          <p:cNvPr id="185" name="Google Shape;185;p41"/>
          <p:cNvPicPr preferRelativeResize="0"/>
          <p:nvPr/>
        </p:nvPicPr>
        <p:blipFill rotWithShape="1">
          <a:blip r:embed="rId2">
            <a:alphaModFix/>
          </a:blip>
          <a:srcRect b="0" l="0" r="0" t="0"/>
          <a:stretch/>
        </p:blipFill>
        <p:spPr>
          <a:xfrm>
            <a:off x="387179" y="4374292"/>
            <a:ext cx="1831004" cy="54955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86" name="Shape 186"/>
        <p:cNvGrpSpPr/>
        <p:nvPr/>
      </p:nvGrpSpPr>
      <p:grpSpPr>
        <a:xfrm>
          <a:off x="0" y="0"/>
          <a:ext cx="0" cy="0"/>
          <a:chOff x="0" y="0"/>
          <a:chExt cx="0" cy="0"/>
        </a:xfrm>
      </p:grpSpPr>
      <p:sp>
        <p:nvSpPr>
          <p:cNvPr id="187" name="Google Shape;187;p42"/>
          <p:cNvSpPr txBox="1"/>
          <p:nvPr/>
        </p:nvSpPr>
        <p:spPr>
          <a:xfrm>
            <a:off x="8690066" y="4922384"/>
            <a:ext cx="453900" cy="22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fld id="{00000000-1234-1234-1234-123412341234}" type="slidenum">
              <a:rPr b="1" lang="en" sz="800">
                <a:solidFill>
                  <a:srgbClr val="1E4E79"/>
                </a:solidFill>
                <a:latin typeface="Calibri"/>
                <a:ea typeface="Calibri"/>
                <a:cs typeface="Calibri"/>
                <a:sym typeface="Calibri"/>
              </a:rPr>
              <a:t>‹#›</a:t>
            </a:fld>
            <a:endParaRPr b="1" sz="800">
              <a:solidFill>
                <a:srgbClr val="1E4E79"/>
              </a:solidFill>
              <a:latin typeface="Calibri"/>
              <a:ea typeface="Calibri"/>
              <a:cs typeface="Calibri"/>
              <a:sym typeface="Calibri"/>
            </a:endParaRPr>
          </a:p>
        </p:txBody>
      </p:sp>
      <p:pic>
        <p:nvPicPr>
          <p:cNvPr id="188" name="Google Shape;188;p42"/>
          <p:cNvPicPr preferRelativeResize="0"/>
          <p:nvPr/>
        </p:nvPicPr>
        <p:blipFill rotWithShape="1">
          <a:blip r:embed="rId2">
            <a:alphaModFix/>
          </a:blip>
          <a:srcRect b="0" l="0" r="0" t="0"/>
          <a:stretch/>
        </p:blipFill>
        <p:spPr>
          <a:xfrm>
            <a:off x="387179" y="4374292"/>
            <a:ext cx="1831004" cy="54955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2" name="Shape 192"/>
        <p:cNvGrpSpPr/>
        <p:nvPr/>
      </p:nvGrpSpPr>
      <p:grpSpPr>
        <a:xfrm>
          <a:off x="0" y="0"/>
          <a:ext cx="0" cy="0"/>
          <a:chOff x="0" y="0"/>
          <a:chExt cx="0" cy="0"/>
        </a:xfrm>
      </p:grpSpPr>
      <p:pic>
        <p:nvPicPr>
          <p:cNvPr descr="A picture containing dark, person, bed, computer&#10;&#10;Description automatically generated" id="193" name="Google Shape;193;p44"/>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194" name="Google Shape;194;p44"/>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5" name="Google Shape;195;p44"/>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rgbClr val="BFBFBF"/>
              </a:buClr>
              <a:buSzPts val="1800"/>
              <a:buNone/>
              <a:defRPr sz="1800">
                <a:solidFill>
                  <a:srgbClr val="BFBFBF"/>
                </a:solidFill>
              </a:defRPr>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6" name="Shape 196"/>
        <p:cNvGrpSpPr/>
        <p:nvPr/>
      </p:nvGrpSpPr>
      <p:grpSpPr>
        <a:xfrm>
          <a:off x="0" y="0"/>
          <a:ext cx="0" cy="0"/>
          <a:chOff x="0" y="0"/>
          <a:chExt cx="0" cy="0"/>
        </a:xfrm>
      </p:grpSpPr>
      <p:pic>
        <p:nvPicPr>
          <p:cNvPr descr="A close up of a logo&#10;&#10;Description automatically generated" id="197" name="Google Shape;197;p45"/>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198" name="Google Shape;198;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9" name="Google Shape;199;p45"/>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0" name="Shape 200"/>
        <p:cNvGrpSpPr/>
        <p:nvPr/>
      </p:nvGrpSpPr>
      <p:grpSpPr>
        <a:xfrm>
          <a:off x="0" y="0"/>
          <a:ext cx="0" cy="0"/>
          <a:chOff x="0" y="0"/>
          <a:chExt cx="0" cy="0"/>
        </a:xfrm>
      </p:grpSpPr>
      <p:pic>
        <p:nvPicPr>
          <p:cNvPr descr="A picture containing dark, person, bed, computer&#10;&#10;Description automatically generated" id="201" name="Google Shape;201;p46"/>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202" name="Google Shape;202;p4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4500"/>
              <a:buFont typeface="Calibri"/>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3" name="Google Shape;203;p4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BFBFBF"/>
              </a:buClr>
              <a:buSzPts val="1800"/>
              <a:buNone/>
              <a:defRPr sz="1800">
                <a:solidFill>
                  <a:srgbClr val="BFBFBF"/>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4" name="Shape 204"/>
        <p:cNvGrpSpPr/>
        <p:nvPr/>
      </p:nvGrpSpPr>
      <p:grpSpPr>
        <a:xfrm>
          <a:off x="0" y="0"/>
          <a:ext cx="0" cy="0"/>
          <a:chOff x="0" y="0"/>
          <a:chExt cx="0" cy="0"/>
        </a:xfrm>
      </p:grpSpPr>
      <p:pic>
        <p:nvPicPr>
          <p:cNvPr descr="A close up of a logo&#10;&#10;Description automatically generated" id="205" name="Google Shape;205;p47"/>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206" name="Google Shape;206;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7" name="Google Shape;207;p47"/>
          <p:cNvSpPr txBox="1"/>
          <p:nvPr>
            <p:ph idx="1" type="body"/>
          </p:nvPr>
        </p:nvSpPr>
        <p:spPr>
          <a:xfrm>
            <a:off x="628650" y="1369219"/>
            <a:ext cx="38862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8" name="Google Shape;208;p47"/>
          <p:cNvSpPr txBox="1"/>
          <p:nvPr>
            <p:ph idx="2" type="body"/>
          </p:nvPr>
        </p:nvSpPr>
        <p:spPr>
          <a:xfrm>
            <a:off x="4629150" y="1369219"/>
            <a:ext cx="3886200" cy="3044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9" name="Shape 209"/>
        <p:cNvGrpSpPr/>
        <p:nvPr/>
      </p:nvGrpSpPr>
      <p:grpSpPr>
        <a:xfrm>
          <a:off x="0" y="0"/>
          <a:ext cx="0" cy="0"/>
          <a:chOff x="0" y="0"/>
          <a:chExt cx="0" cy="0"/>
        </a:xfrm>
      </p:grpSpPr>
      <p:pic>
        <p:nvPicPr>
          <p:cNvPr descr="A close up of a logo&#10;&#10;Description automatically generated" id="210" name="Google Shape;210;p48"/>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211" name="Google Shape;211;p4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16A"/>
              </a:buClr>
              <a:buSzPts val="3300"/>
              <a:buFont typeface="Calibri"/>
              <a:buNone/>
              <a:defRPr>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2" name="Google Shape;212;p4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3" name="Google Shape;213;p48"/>
          <p:cNvSpPr txBox="1"/>
          <p:nvPr>
            <p:ph idx="2" type="body"/>
          </p:nvPr>
        </p:nvSpPr>
        <p:spPr>
          <a:xfrm>
            <a:off x="629841" y="1878806"/>
            <a:ext cx="3868500" cy="2556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4" name="Google Shape;214;p4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5" name="Google Shape;215;p48"/>
          <p:cNvSpPr txBox="1"/>
          <p:nvPr>
            <p:ph idx="4" type="body"/>
          </p:nvPr>
        </p:nvSpPr>
        <p:spPr>
          <a:xfrm>
            <a:off x="4629150" y="1878806"/>
            <a:ext cx="3887400" cy="25569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6" name="Shape 216"/>
        <p:cNvGrpSpPr/>
        <p:nvPr/>
      </p:nvGrpSpPr>
      <p:grpSpPr>
        <a:xfrm>
          <a:off x="0" y="0"/>
          <a:ext cx="0" cy="0"/>
          <a:chOff x="0" y="0"/>
          <a:chExt cx="0" cy="0"/>
        </a:xfrm>
      </p:grpSpPr>
      <p:pic>
        <p:nvPicPr>
          <p:cNvPr descr="A close up of a logo&#10;&#10;Description automatically generated" id="217" name="Google Shape;217;p49"/>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218" name="Google Shape;218;p4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9" name="Google Shape;219;p4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20" name="Google Shape;220;p4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1" name="Shape 221"/>
        <p:cNvGrpSpPr/>
        <p:nvPr/>
      </p:nvGrpSpPr>
      <p:grpSpPr>
        <a:xfrm>
          <a:off x="0" y="0"/>
          <a:ext cx="0" cy="0"/>
          <a:chOff x="0" y="0"/>
          <a:chExt cx="0" cy="0"/>
        </a:xfrm>
      </p:grpSpPr>
      <p:pic>
        <p:nvPicPr>
          <p:cNvPr descr="A close up of a logo&#10;&#10;Description automatically generated" id="222" name="Google Shape;222;p50"/>
          <p:cNvPicPr preferRelativeResize="0"/>
          <p:nvPr/>
        </p:nvPicPr>
        <p:blipFill rotWithShape="1">
          <a:blip r:embed="rId2">
            <a:alphaModFix/>
          </a:blip>
          <a:srcRect b="0" l="0" r="0" t="0"/>
          <a:stretch/>
        </p:blipFill>
        <p:spPr>
          <a:xfrm>
            <a:off x="888" y="0"/>
            <a:ext cx="9142221" cy="5143501"/>
          </a:xfrm>
          <a:prstGeom prst="rect">
            <a:avLst/>
          </a:prstGeom>
          <a:noFill/>
          <a:ln>
            <a:noFill/>
          </a:ln>
        </p:spPr>
      </p:pic>
      <p:sp>
        <p:nvSpPr>
          <p:cNvPr id="223" name="Google Shape;223;p5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rgbClr val="32316A"/>
              </a:buClr>
              <a:buSzPts val="2400"/>
              <a:buFont typeface="Calibri"/>
              <a:buNone/>
              <a:defRPr sz="2400">
                <a:solidFill>
                  <a:srgbClr val="32316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4" name="Google Shape;224;p50"/>
          <p:cNvSpPr/>
          <p:nvPr>
            <p:ph idx="2" type="pic"/>
          </p:nvPr>
        </p:nvSpPr>
        <p:spPr>
          <a:xfrm>
            <a:off x="3887391" y="740569"/>
            <a:ext cx="4629300" cy="3655200"/>
          </a:xfrm>
          <a:prstGeom prst="rect">
            <a:avLst/>
          </a:prstGeom>
          <a:noFill/>
          <a:ln>
            <a:noFill/>
          </a:ln>
        </p:spPr>
      </p:sp>
      <p:sp>
        <p:nvSpPr>
          <p:cNvPr id="225" name="Google Shape;225;p5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1_Two Content">
    <p:spTree>
      <p:nvGrpSpPr>
        <p:cNvPr id="226" name="Shape 226"/>
        <p:cNvGrpSpPr/>
        <p:nvPr/>
      </p:nvGrpSpPr>
      <p:grpSpPr>
        <a:xfrm>
          <a:off x="0" y="0"/>
          <a:ext cx="0" cy="0"/>
          <a:chOff x="0" y="0"/>
          <a:chExt cx="0" cy="0"/>
        </a:xfrm>
      </p:grpSpPr>
      <p:sp>
        <p:nvSpPr>
          <p:cNvPr id="227" name="Google Shape;227;p51"/>
          <p:cNvSpPr/>
          <p:nvPr/>
        </p:nvSpPr>
        <p:spPr>
          <a:xfrm>
            <a:off x="1273628" y="482321"/>
            <a:ext cx="7265100" cy="135600"/>
          </a:xfrm>
          <a:prstGeom prst="roundRect">
            <a:avLst>
              <a:gd fmla="val 16667" name="adj"/>
            </a:avLst>
          </a:prstGeom>
          <a:solidFill>
            <a:srgbClr val="F47836"/>
          </a:solidFill>
          <a:ln cap="flat" cmpd="sng" w="12700">
            <a:solidFill>
              <a:srgbClr val="F4783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47836"/>
              </a:solidFill>
              <a:latin typeface="Arial"/>
              <a:ea typeface="Arial"/>
              <a:cs typeface="Arial"/>
              <a:sym typeface="Arial"/>
            </a:endParaRPr>
          </a:p>
        </p:txBody>
      </p:sp>
      <p:pic>
        <p:nvPicPr>
          <p:cNvPr id="228" name="Google Shape;228;p51"/>
          <p:cNvPicPr preferRelativeResize="0"/>
          <p:nvPr/>
        </p:nvPicPr>
        <p:blipFill rotWithShape="1">
          <a:blip r:embed="rId2">
            <a:alphaModFix/>
          </a:blip>
          <a:srcRect b="10833" l="0" r="64962" t="0"/>
          <a:stretch/>
        </p:blipFill>
        <p:spPr>
          <a:xfrm>
            <a:off x="227719" y="73660"/>
            <a:ext cx="907681" cy="952975"/>
          </a:xfrm>
          <a:prstGeom prst="rect">
            <a:avLst/>
          </a:prstGeom>
          <a:noFill/>
          <a:ln>
            <a:noFill/>
          </a:ln>
        </p:spPr>
      </p:pic>
      <p:sp>
        <p:nvSpPr>
          <p:cNvPr id="229" name="Google Shape;229;p51"/>
          <p:cNvSpPr txBox="1"/>
          <p:nvPr>
            <p:ph type="title"/>
          </p:nvPr>
        </p:nvSpPr>
        <p:spPr>
          <a:xfrm>
            <a:off x="1246021" y="1942805"/>
            <a:ext cx="70581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0" name="Google Shape;230;p51"/>
          <p:cNvSpPr txBox="1"/>
          <p:nvPr>
            <p:ph idx="1" type="body"/>
          </p:nvPr>
        </p:nvSpPr>
        <p:spPr>
          <a:xfrm>
            <a:off x="628650" y="2936978"/>
            <a:ext cx="7675500" cy="27681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vl1pPr>
            <a:lvl2pPr indent="-342900" lvl="1" marL="914400" rtl="0" algn="l">
              <a:lnSpc>
                <a:spcPct val="90000"/>
              </a:lnSpc>
              <a:spcBef>
                <a:spcPts val="400"/>
              </a:spcBef>
              <a:spcAft>
                <a:spcPts val="0"/>
              </a:spcAft>
              <a:buClr>
                <a:schemeClr val="dk1"/>
              </a:buClr>
              <a:buSzPts val="1800"/>
              <a:buChar char="•"/>
              <a:defRPr/>
            </a:lvl2pPr>
            <a:lvl3pPr indent="-323850" lvl="2" marL="1371600" rtl="0" algn="l">
              <a:lnSpc>
                <a:spcPct val="90000"/>
              </a:lnSpc>
              <a:spcBef>
                <a:spcPts val="400"/>
              </a:spcBef>
              <a:spcAft>
                <a:spcPts val="0"/>
              </a:spcAft>
              <a:buClr>
                <a:schemeClr val="dk1"/>
              </a:buClr>
              <a:buSzPts val="15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theme" Target="../theme/theme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1.png"/><Relationship Id="rId3" Type="http://schemas.openxmlformats.org/officeDocument/2006/relationships/slideLayout" Target="../slideLayouts/slideLayout31.xml"/><Relationship Id="rId4" Type="http://schemas.openxmlformats.org/officeDocument/2006/relationships/slideLayout" Target="../slideLayouts/slideLayout32.xml"/><Relationship Id="rId11" Type="http://schemas.openxmlformats.org/officeDocument/2006/relationships/theme" Target="../theme/theme1.xml"/><Relationship Id="rId10" Type="http://schemas.openxmlformats.org/officeDocument/2006/relationships/slideLayout" Target="../slideLayouts/slideLayout38.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theme" Target="../theme/theme3.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6" name="Google Shape;106;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34"/>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rgbClr val="0066A1"/>
              </a:buClr>
              <a:buSzPts val="2600"/>
              <a:buFont typeface="Calibri"/>
              <a:buNone/>
              <a:defRPr b="1" i="0" sz="2600" u="none" cap="none" strike="noStrike">
                <a:solidFill>
                  <a:srgbClr val="0066A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7" name="Google Shape;147;p34"/>
          <p:cNvSpPr txBox="1"/>
          <p:nvPr>
            <p:ph idx="1" type="body"/>
          </p:nvPr>
        </p:nvSpPr>
        <p:spPr>
          <a:xfrm>
            <a:off x="628650" y="1071619"/>
            <a:ext cx="7886700" cy="32634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rgbClr val="0066A1"/>
              </a:buClr>
              <a:buSzPts val="1700"/>
              <a:buFont typeface="Merriweather Sans"/>
              <a:buChar char="▸"/>
              <a:defRPr b="0" i="0" sz="1700" u="none" cap="none" strike="noStrike">
                <a:solidFill>
                  <a:schemeClr val="dk1"/>
                </a:solidFill>
                <a:latin typeface="Calibri"/>
                <a:ea typeface="Calibri"/>
                <a:cs typeface="Calibri"/>
                <a:sym typeface="Calibri"/>
              </a:defRPr>
            </a:lvl1pPr>
            <a:lvl2pPr indent="-317500" lvl="1" marL="914400" marR="0" rtl="0" algn="l">
              <a:lnSpc>
                <a:spcPct val="90000"/>
              </a:lnSpc>
              <a:spcBef>
                <a:spcPts val="400"/>
              </a:spcBef>
              <a:spcAft>
                <a:spcPts val="0"/>
              </a:spcAft>
              <a:buClr>
                <a:srgbClr val="0066A1"/>
              </a:buClr>
              <a:buSzPts val="1400"/>
              <a:buFont typeface="Merriweather Sans"/>
              <a:buChar char="-"/>
              <a:defRPr b="0" i="0" sz="14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rgbClr val="0066A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rgbClr val="0066A1"/>
              </a:buClr>
              <a:buSzPts val="1400"/>
              <a:buFont typeface="Noto Sans Symbols"/>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rgbClr val="0066A1"/>
              </a:buClr>
              <a:buSzPts val="1400"/>
              <a:buFont typeface="Courier New"/>
              <a:buChar char="o"/>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8" name="Google Shape;148;p34"/>
          <p:cNvSpPr txBox="1"/>
          <p:nvPr>
            <p:ph idx="12" type="sldNum"/>
          </p:nvPr>
        </p:nvSpPr>
        <p:spPr>
          <a:xfrm>
            <a:off x="385321" y="4654045"/>
            <a:ext cx="486600" cy="273900"/>
          </a:xfrm>
          <a:prstGeom prst="rect">
            <a:avLst/>
          </a:prstGeom>
          <a:noFill/>
          <a:ln>
            <a:noFill/>
          </a:ln>
        </p:spPr>
        <p:txBody>
          <a:bodyPr anchorCtr="0" anchor="ctr" bIns="34275" lIns="68575" spcFirstLastPara="1" rIns="68575" wrap="square" tIns="34275">
            <a:noAutofit/>
          </a:bodyPr>
          <a:lstStyle>
            <a:lvl1pPr indent="0" lvl="0" marL="0" marR="0" rtl="0" algn="l">
              <a:spcBef>
                <a:spcPts val="0"/>
              </a:spcBef>
              <a:buNone/>
              <a:defRPr b="0" i="0" sz="900" u="none" cap="none" strike="noStrike">
                <a:solidFill>
                  <a:srgbClr val="0066A1"/>
                </a:solidFill>
                <a:latin typeface="Calibri"/>
                <a:ea typeface="Calibri"/>
                <a:cs typeface="Calibri"/>
                <a:sym typeface="Calibri"/>
              </a:defRPr>
            </a:lvl1pPr>
            <a:lvl2pPr indent="0" lvl="1" marL="0" marR="0" rtl="0" algn="l">
              <a:spcBef>
                <a:spcPts val="0"/>
              </a:spcBef>
              <a:buNone/>
              <a:defRPr b="0" i="0" sz="900" u="none" cap="none" strike="noStrike">
                <a:solidFill>
                  <a:srgbClr val="0066A1"/>
                </a:solidFill>
                <a:latin typeface="Calibri"/>
                <a:ea typeface="Calibri"/>
                <a:cs typeface="Calibri"/>
                <a:sym typeface="Calibri"/>
              </a:defRPr>
            </a:lvl2pPr>
            <a:lvl3pPr indent="0" lvl="2" marL="0" marR="0" rtl="0" algn="l">
              <a:spcBef>
                <a:spcPts val="0"/>
              </a:spcBef>
              <a:buNone/>
              <a:defRPr b="0" i="0" sz="900" u="none" cap="none" strike="noStrike">
                <a:solidFill>
                  <a:srgbClr val="0066A1"/>
                </a:solidFill>
                <a:latin typeface="Calibri"/>
                <a:ea typeface="Calibri"/>
                <a:cs typeface="Calibri"/>
                <a:sym typeface="Calibri"/>
              </a:defRPr>
            </a:lvl3pPr>
            <a:lvl4pPr indent="0" lvl="3" marL="0" marR="0" rtl="0" algn="l">
              <a:spcBef>
                <a:spcPts val="0"/>
              </a:spcBef>
              <a:buNone/>
              <a:defRPr b="0" i="0" sz="900" u="none" cap="none" strike="noStrike">
                <a:solidFill>
                  <a:srgbClr val="0066A1"/>
                </a:solidFill>
                <a:latin typeface="Calibri"/>
                <a:ea typeface="Calibri"/>
                <a:cs typeface="Calibri"/>
                <a:sym typeface="Calibri"/>
              </a:defRPr>
            </a:lvl4pPr>
            <a:lvl5pPr indent="0" lvl="4" marL="0" marR="0" rtl="0" algn="l">
              <a:spcBef>
                <a:spcPts val="0"/>
              </a:spcBef>
              <a:buNone/>
              <a:defRPr b="0" i="0" sz="900" u="none" cap="none" strike="noStrike">
                <a:solidFill>
                  <a:srgbClr val="0066A1"/>
                </a:solidFill>
                <a:latin typeface="Calibri"/>
                <a:ea typeface="Calibri"/>
                <a:cs typeface="Calibri"/>
                <a:sym typeface="Calibri"/>
              </a:defRPr>
            </a:lvl5pPr>
            <a:lvl6pPr indent="0" lvl="5" marL="0" marR="0" rtl="0" algn="l">
              <a:spcBef>
                <a:spcPts val="0"/>
              </a:spcBef>
              <a:buNone/>
              <a:defRPr b="0" i="0" sz="900" u="none" cap="none" strike="noStrike">
                <a:solidFill>
                  <a:srgbClr val="0066A1"/>
                </a:solidFill>
                <a:latin typeface="Calibri"/>
                <a:ea typeface="Calibri"/>
                <a:cs typeface="Calibri"/>
                <a:sym typeface="Calibri"/>
              </a:defRPr>
            </a:lvl6pPr>
            <a:lvl7pPr indent="0" lvl="6" marL="0" marR="0" rtl="0" algn="l">
              <a:spcBef>
                <a:spcPts val="0"/>
              </a:spcBef>
              <a:buNone/>
              <a:defRPr b="0" i="0" sz="900" u="none" cap="none" strike="noStrike">
                <a:solidFill>
                  <a:srgbClr val="0066A1"/>
                </a:solidFill>
                <a:latin typeface="Calibri"/>
                <a:ea typeface="Calibri"/>
                <a:cs typeface="Calibri"/>
                <a:sym typeface="Calibri"/>
              </a:defRPr>
            </a:lvl7pPr>
            <a:lvl8pPr indent="0" lvl="7" marL="0" marR="0" rtl="0" algn="l">
              <a:spcBef>
                <a:spcPts val="0"/>
              </a:spcBef>
              <a:buNone/>
              <a:defRPr b="0" i="0" sz="900" u="none" cap="none" strike="noStrike">
                <a:solidFill>
                  <a:srgbClr val="0066A1"/>
                </a:solidFill>
                <a:latin typeface="Calibri"/>
                <a:ea typeface="Calibri"/>
                <a:cs typeface="Calibri"/>
                <a:sym typeface="Calibri"/>
              </a:defRPr>
            </a:lvl8pPr>
            <a:lvl9pPr indent="0" lvl="8" marL="0" marR="0" rtl="0" algn="l">
              <a:spcBef>
                <a:spcPts val="0"/>
              </a:spcBef>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149" name="Google Shape;149;p34"/>
          <p:cNvPicPr preferRelativeResize="0"/>
          <p:nvPr/>
        </p:nvPicPr>
        <p:blipFill rotWithShape="1">
          <a:blip r:embed="rId1">
            <a:alphaModFix/>
          </a:blip>
          <a:srcRect b="0" l="0" r="0" t="0"/>
          <a:stretch/>
        </p:blipFill>
        <p:spPr>
          <a:xfrm flipH="1">
            <a:off x="-23749" y="0"/>
            <a:ext cx="9191498" cy="523875"/>
          </a:xfrm>
          <a:prstGeom prst="rect">
            <a:avLst/>
          </a:prstGeom>
          <a:noFill/>
          <a:ln>
            <a:noFill/>
          </a:ln>
        </p:spPr>
      </p:pic>
      <p:pic>
        <p:nvPicPr>
          <p:cNvPr id="150" name="Google Shape;150;p34"/>
          <p:cNvPicPr preferRelativeResize="0"/>
          <p:nvPr/>
        </p:nvPicPr>
        <p:blipFill rotWithShape="1">
          <a:blip r:embed="rId2">
            <a:alphaModFix/>
          </a:blip>
          <a:srcRect b="0" l="0" r="0" t="0"/>
          <a:stretch/>
        </p:blipFill>
        <p:spPr>
          <a:xfrm>
            <a:off x="7613961" y="4486505"/>
            <a:ext cx="1215715" cy="266242"/>
          </a:xfrm>
          <a:prstGeom prst="rect">
            <a:avLst/>
          </a:prstGeom>
          <a:noFill/>
          <a:ln>
            <a:noFill/>
          </a:ln>
        </p:spPr>
      </p:pic>
      <p:pic>
        <p:nvPicPr>
          <p:cNvPr id="151" name="Google Shape;151;p34"/>
          <p:cNvPicPr preferRelativeResize="0"/>
          <p:nvPr/>
        </p:nvPicPr>
        <p:blipFill rotWithShape="1">
          <a:blip r:embed="rId1">
            <a:alphaModFix/>
          </a:blip>
          <a:srcRect b="0" l="0" r="0" t="0"/>
          <a:stretch/>
        </p:blipFill>
        <p:spPr>
          <a:xfrm flipH="1" rot="10800000">
            <a:off x="0" y="4619625"/>
            <a:ext cx="9144000" cy="5238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1" name="Google Shape;191;p4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69.png"/><Relationship Id="rId6" Type="http://schemas.openxmlformats.org/officeDocument/2006/relationships/image" Target="../media/image50.jpg"/><Relationship Id="rId7" Type="http://schemas.openxmlformats.org/officeDocument/2006/relationships/image" Target="../media/image7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54.png"/><Relationship Id="rId4" Type="http://schemas.openxmlformats.org/officeDocument/2006/relationships/image" Target="../media/image73.png"/><Relationship Id="rId5" Type="http://schemas.openxmlformats.org/officeDocument/2006/relationships/hyperlink" Target="https://sites.google.com/nd.edu/dac-early-career2024/home" TargetMode="External"/><Relationship Id="rId6" Type="http://schemas.openxmlformats.org/officeDocument/2006/relationships/hyperlink" Target="https://pku-sec-lab.github.io/dac-sdc-2024/" TargetMode="External"/><Relationship Id="rId7" Type="http://schemas.openxmlformats.org/officeDocument/2006/relationships/image" Target="../media/image57.png"/><Relationship Id="rId8" Type="http://schemas.openxmlformats.org/officeDocument/2006/relationships/image" Target="../media/image6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8.xml"/><Relationship Id="rId3" Type="http://schemas.openxmlformats.org/officeDocument/2006/relationships/hyperlink" Target="https://sites.google.com/a/ieee-ceda.com/svdtc/home" TargetMode="External"/><Relationship Id="rId4" Type="http://schemas.openxmlformats.org/officeDocument/2006/relationships/hyperlink" Target="https://docs.google.com/viewer?a=v&amp;pid=sites&amp;srcid=aWVlZS1jZWRhLmNvbXxzdmR0Y3xneDo1Njg4YTExNDcwNGZlN2E2"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3.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2.png"/><Relationship Id="rId7" Type="http://schemas.openxmlformats.org/officeDocument/2006/relationships/image" Target="../media/image6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4.xml"/><Relationship Id="rId3" Type="http://schemas.openxmlformats.org/officeDocument/2006/relationships/image" Target="../media/image63.png"/><Relationship Id="rId4" Type="http://schemas.openxmlformats.org/officeDocument/2006/relationships/image" Target="../media/image5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5.xml"/><Relationship Id="rId3" Type="http://schemas.openxmlformats.org/officeDocument/2006/relationships/image" Target="../media/image61.png"/><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6.xml"/><Relationship Id="rId3" Type="http://schemas.openxmlformats.org/officeDocument/2006/relationships/image" Target="../media/image72.jpg"/><Relationship Id="rId4" Type="http://schemas.openxmlformats.org/officeDocument/2006/relationships/hyperlink" Target="https://cmte.ieee.org/eps-edms/"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7.xml"/><Relationship Id="rId3" Type="http://schemas.openxmlformats.org/officeDocument/2006/relationships/hyperlink" Target="https://cmte.ieee.org/eps-edms/" TargetMode="External"/><Relationship Id="rId4" Type="http://schemas.openxmlformats.org/officeDocument/2006/relationships/image" Target="../media/image68.png"/><Relationship Id="rId5" Type="http://schemas.openxmlformats.org/officeDocument/2006/relationships/image" Target="../media/image67.jpg"/><Relationship Id="rId6" Type="http://schemas.openxmlformats.org/officeDocument/2006/relationships/image" Target="../media/image78.jpg"/><Relationship Id="rId7" Type="http://schemas.openxmlformats.org/officeDocument/2006/relationships/image" Target="../media/image74.png"/><Relationship Id="rId8" Type="http://schemas.openxmlformats.org/officeDocument/2006/relationships/image" Target="../media/image7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8.xml"/><Relationship Id="rId3" Type="http://schemas.openxmlformats.org/officeDocument/2006/relationships/image" Target="../media/image86.png"/><Relationship Id="rId4" Type="http://schemas.openxmlformats.org/officeDocument/2006/relationships/hyperlink" Target="https://cmte.ieee.org/eps-edms/edms-activities/hir/"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9.xml"/><Relationship Id="rId3" Type="http://schemas.openxmlformats.org/officeDocument/2006/relationships/hyperlink" Target="https://eps.ieee.org/technology/heterogeneous-integration-roadmap/2023-edition.html" TargetMode="External"/><Relationship Id="rId4" Type="http://schemas.openxmlformats.org/officeDocument/2006/relationships/hyperlink" Target="https://ieeexplore.ieee.org/xpl/tocresult.jsp?isnumber=9534856" TargetMode="External"/><Relationship Id="rId5" Type="http://schemas.openxmlformats.org/officeDocument/2006/relationships/hyperlink" Target="https://eps.ieee.org/publications/eps-newsletter.html" TargetMode="External"/><Relationship Id="rId6" Type="http://schemas.openxmlformats.org/officeDocument/2006/relationships/hyperlink" Target="https://packaging-benchmarks.org/" TargetMode="External"/><Relationship Id="rId7" Type="http://schemas.openxmlformats.org/officeDocument/2006/relationships/hyperlink" Target="https://eps.ieee.org/education/distinguished-lecturer-program.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1.xml"/><Relationship Id="rId3" Type="http://schemas.openxmlformats.org/officeDocument/2006/relationships/image" Target="../media/image91.png"/><Relationship Id="rId4" Type="http://schemas.openxmlformats.org/officeDocument/2006/relationships/image" Target="../media/image8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2.xml"/><Relationship Id="rId3" Type="http://schemas.openxmlformats.org/officeDocument/2006/relationships/image" Target="../media/image77.png"/><Relationship Id="rId4" Type="http://schemas.openxmlformats.org/officeDocument/2006/relationships/image" Target="../media/image92.png"/><Relationship Id="rId5" Type="http://schemas.openxmlformats.org/officeDocument/2006/relationships/image" Target="../media/image8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3.xml"/><Relationship Id="rId3" Type="http://schemas.openxmlformats.org/officeDocument/2006/relationships/image" Target="../media/image83.png"/><Relationship Id="rId4" Type="http://schemas.openxmlformats.org/officeDocument/2006/relationships/image" Target="../media/image90.png"/><Relationship Id="rId5" Type="http://schemas.openxmlformats.org/officeDocument/2006/relationships/image" Target="../media/image85.png"/><Relationship Id="rId6" Type="http://schemas.openxmlformats.org/officeDocument/2006/relationships/image" Target="../media/image8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4.xml"/><Relationship Id="rId3" Type="http://schemas.openxmlformats.org/officeDocument/2006/relationships/image" Target="../media/image8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5.xml"/><Relationship Id="rId3" Type="http://schemas.openxmlformats.org/officeDocument/2006/relationships/image" Target="../media/image89.jpg"/><Relationship Id="rId4" Type="http://schemas.openxmlformats.org/officeDocument/2006/relationships/image" Target="../media/image81.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9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 Id="rId3"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0.xml"/><Relationship Id="rId3" Type="http://schemas.openxmlformats.org/officeDocument/2006/relationships/image" Target="../media/image88.gif"/><Relationship Id="rId4" Type="http://schemas.openxmlformats.org/officeDocument/2006/relationships/image" Target="../media/image99.jpg"/><Relationship Id="rId9" Type="http://schemas.openxmlformats.org/officeDocument/2006/relationships/image" Target="../media/image119.png"/><Relationship Id="rId5" Type="http://schemas.openxmlformats.org/officeDocument/2006/relationships/image" Target="../media/image96.gif"/><Relationship Id="rId6" Type="http://schemas.openxmlformats.org/officeDocument/2006/relationships/image" Target="../media/image94.gif"/><Relationship Id="rId7" Type="http://schemas.openxmlformats.org/officeDocument/2006/relationships/image" Target="../media/image95.jpg"/><Relationship Id="rId8" Type="http://schemas.openxmlformats.org/officeDocument/2006/relationships/image" Target="../media/image10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 Id="rId3" Type="http://schemas.openxmlformats.org/officeDocument/2006/relationships/image" Target="../media/image110.jpg"/><Relationship Id="rId4" Type="http://schemas.openxmlformats.org/officeDocument/2006/relationships/image" Target="../media/image97.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3.xml"/><Relationship Id="rId3" Type="http://schemas.openxmlformats.org/officeDocument/2006/relationships/image" Target="../media/image10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 Id="rId3" Type="http://schemas.openxmlformats.org/officeDocument/2006/relationships/image" Target="../media/image104.png"/><Relationship Id="rId4" Type="http://schemas.openxmlformats.org/officeDocument/2006/relationships/image" Target="../media/image112.png"/><Relationship Id="rId5" Type="http://schemas.openxmlformats.org/officeDocument/2006/relationships/image" Target="../media/image105.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5.xml"/><Relationship Id="rId3" Type="http://schemas.openxmlformats.org/officeDocument/2006/relationships/image" Target="../media/image106.png"/><Relationship Id="rId4" Type="http://schemas.openxmlformats.org/officeDocument/2006/relationships/image" Target="../media/image103.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6.xml"/><Relationship Id="rId3" Type="http://schemas.openxmlformats.org/officeDocument/2006/relationships/image" Target="../media/image104.png"/><Relationship Id="rId4" Type="http://schemas.openxmlformats.org/officeDocument/2006/relationships/image" Target="../media/image108.png"/><Relationship Id="rId5" Type="http://schemas.openxmlformats.org/officeDocument/2006/relationships/image" Target="../media/image11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7.xml"/><Relationship Id="rId3" Type="http://schemas.openxmlformats.org/officeDocument/2006/relationships/image" Target="../media/image102.png"/><Relationship Id="rId4" Type="http://schemas.openxmlformats.org/officeDocument/2006/relationships/image" Target="../media/image10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8.xml"/><Relationship Id="rId3" Type="http://schemas.openxmlformats.org/officeDocument/2006/relationships/image" Target="../media/image12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9.xml"/><Relationship Id="rId3" Type="http://schemas.openxmlformats.org/officeDocument/2006/relationships/image" Target="../media/image1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0.xml"/><Relationship Id="rId3" Type="http://schemas.openxmlformats.org/officeDocument/2006/relationships/hyperlink" Target="https://sscs.ieee.org/" TargetMode="External"/><Relationship Id="rId4" Type="http://schemas.openxmlformats.org/officeDocument/2006/relationships/image" Target="../media/image11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4.xml"/><Relationship Id="rId3" Type="http://schemas.openxmlformats.org/officeDocument/2006/relationships/slide" Target="/ppt/slides/slide156.xml"/><Relationship Id="rId4" Type="http://schemas.openxmlformats.org/officeDocument/2006/relationships/hyperlink" Target="https://sscs.ieee.org/about/ieee-technical-councils-communities-and-initiatives" TargetMode="External"/><Relationship Id="rId10" Type="http://schemas.openxmlformats.org/officeDocument/2006/relationships/slide" Target="/ppt/slides/slide162.xml"/><Relationship Id="rId9" Type="http://schemas.openxmlformats.org/officeDocument/2006/relationships/slide" Target="/ppt/slides/slide160.xml"/><Relationship Id="rId5" Type="http://schemas.openxmlformats.org/officeDocument/2006/relationships/slide" Target="/ppt/slides/slide157.xml"/><Relationship Id="rId6" Type="http://schemas.openxmlformats.org/officeDocument/2006/relationships/slide" Target="/ppt/slides/slide158.xml"/><Relationship Id="rId7" Type="http://schemas.openxmlformats.org/officeDocument/2006/relationships/slide" Target="/ppt/slides/slide159.xml"/><Relationship Id="rId8" Type="http://schemas.openxmlformats.org/officeDocument/2006/relationships/slide" Target="/ppt/slides/slide15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6.xml"/><Relationship Id="rId3" Type="http://schemas.openxmlformats.org/officeDocument/2006/relationships/hyperlink" Target="https://ieee-ceda.org/publication/currents-newsletter-archive" TargetMode="External"/><Relationship Id="rId4" Type="http://schemas.openxmlformats.org/officeDocument/2006/relationships/hyperlink" Target="https://ieeexplore.ieee.org/document/10410048/" TargetMode="External"/><Relationship Id="rId5" Type="http://schemas.openxmlformats.org/officeDocument/2006/relationships/image" Target="../media/image107.png"/><Relationship Id="rId6" Type="http://schemas.openxmlformats.org/officeDocument/2006/relationships/image" Target="../media/image122.png"/><Relationship Id="rId7" Type="http://schemas.openxmlformats.org/officeDocument/2006/relationships/slide" Target="/ppt/slides/slide15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7.xml"/><Relationship Id="rId3" Type="http://schemas.openxmlformats.org/officeDocument/2006/relationships/hyperlink" Target="mailto:lpaul@conferencecatalysts.com" TargetMode="External"/><Relationship Id="rId4" Type="http://schemas.openxmlformats.org/officeDocument/2006/relationships/hyperlink" Target="https://ieee-ceda.org/" TargetMode="External"/><Relationship Id="rId5" Type="http://schemas.openxmlformats.org/officeDocument/2006/relationships/hyperlink" Target="https://ieee-ceda.org/conferences/about-conferences" TargetMode="External"/><Relationship Id="rId6" Type="http://schemas.openxmlformats.org/officeDocument/2006/relationships/hyperlink" Target="https://forms.gle/Gqetr2qczgJSReXE9" TargetMode="External"/><Relationship Id="rId7" Type="http://schemas.openxmlformats.org/officeDocument/2006/relationships/slide" Target="/ppt/slides/slide15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8.xml"/><Relationship Id="rId3" Type="http://schemas.openxmlformats.org/officeDocument/2006/relationships/hyperlink" Target="mailto:d.marinese@ieee.org" TargetMode="External"/><Relationship Id="rId4" Type="http://schemas.openxmlformats.org/officeDocument/2006/relationships/slide" Target="/ppt/slides/slide15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9.xml"/><Relationship Id="rId3" Type="http://schemas.openxmlformats.org/officeDocument/2006/relationships/image" Target="../media/image117.png"/><Relationship Id="rId4" Type="http://schemas.openxmlformats.org/officeDocument/2006/relationships/image" Target="../media/image130.png"/><Relationship Id="rId9" Type="http://schemas.openxmlformats.org/officeDocument/2006/relationships/slide" Target="/ppt/slides/slide154.xml"/><Relationship Id="rId5" Type="http://schemas.openxmlformats.org/officeDocument/2006/relationships/image" Target="../media/image114.png"/><Relationship Id="rId6" Type="http://schemas.openxmlformats.org/officeDocument/2006/relationships/image" Target="../media/image132.png"/><Relationship Id="rId7" Type="http://schemas.openxmlformats.org/officeDocument/2006/relationships/image" Target="../media/image126.png"/><Relationship Id="rId8" Type="http://schemas.openxmlformats.org/officeDocument/2006/relationships/image" Target="../media/image1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0.xml"/><Relationship Id="rId3" Type="http://schemas.openxmlformats.org/officeDocument/2006/relationships/hyperlink" Target="https://www.islad.org/" TargetMode="External"/><Relationship Id="rId4" Type="http://schemas.openxmlformats.org/officeDocument/2006/relationships/slide" Target="/ppt/slides/slide15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1.xml"/><Relationship Id="rId3" Type="http://schemas.openxmlformats.org/officeDocument/2006/relationships/image" Target="../media/image134.png"/><Relationship Id="rId4" Type="http://schemas.openxmlformats.org/officeDocument/2006/relationships/slide" Target="/ppt/slides/slide15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2.xml"/><Relationship Id="rId3" Type="http://schemas.openxmlformats.org/officeDocument/2006/relationships/slide" Target="/ppt/slides/slide15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1" Type="http://schemas.openxmlformats.org/officeDocument/2006/relationships/hyperlink" Target="https://www.youtube.com/channel/UCtV0i4UH8cElzn4lgl7VrAw" TargetMode="External"/><Relationship Id="rId10" Type="http://schemas.openxmlformats.org/officeDocument/2006/relationships/hyperlink" Target="https://ieee-ceda.org/presentations/grid" TargetMode="External"/><Relationship Id="rId13" Type="http://schemas.openxmlformats.org/officeDocument/2006/relationships/hyperlink" Target="https://www.semi.org/en/connect/events/phil-kaufman-award-banquet" TargetMode="External"/><Relationship Id="rId12" Type="http://schemas.openxmlformats.org/officeDocument/2006/relationships/hyperlink" Target="https://www.semi.org/en/communities/esda/phil-kaufman-award" TargetMode="External"/><Relationship Id="rId1" Type="http://schemas.openxmlformats.org/officeDocument/2006/relationships/slideLayout" Target="../slideLayouts/slideLayout20.xml"/><Relationship Id="rId2" Type="http://schemas.openxmlformats.org/officeDocument/2006/relationships/notesSlide" Target="../notesSlides/notesSlide165.xml"/><Relationship Id="rId3" Type="http://schemas.openxmlformats.org/officeDocument/2006/relationships/hyperlink" Target="https://ieee-ceda.org/cad-assurance" TargetMode="External"/><Relationship Id="rId4" Type="http://schemas.openxmlformats.org/officeDocument/2006/relationships/hyperlink" Target="https://www.youtube.com/watch?v=-HSm_gdNy-w" TargetMode="External"/><Relationship Id="rId9" Type="http://schemas.openxmlformats.org/officeDocument/2006/relationships/hyperlink" Target="https://www.youtube.com/watch?v=vx2gWzAr85A" TargetMode="External"/><Relationship Id="rId14" Type="http://schemas.openxmlformats.org/officeDocument/2006/relationships/slide" Target="/ppt/slides/slide170.xml"/><Relationship Id="rId5" Type="http://schemas.openxmlformats.org/officeDocument/2006/relationships/hyperlink" Target="https://ieee-ceda.org/dawn-webinars" TargetMode="External"/><Relationship Id="rId6" Type="http://schemas.openxmlformats.org/officeDocument/2006/relationships/hyperlink" Target="https://ieee-ceda.org/distinguished-lecturers-program" TargetMode="External"/><Relationship Id="rId7" Type="http://schemas.openxmlformats.org/officeDocument/2006/relationships/hyperlink" Target="https://www.youtube.com/watch?v=AL1M9xkRQcg" TargetMode="External"/><Relationship Id="rId8" Type="http://schemas.openxmlformats.org/officeDocument/2006/relationships/hyperlink" Target="https://www.youtube.com/watch?v=_SrjaOIUUM4"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6.xml"/><Relationship Id="rId3" Type="http://schemas.openxmlformats.org/officeDocument/2006/relationships/hyperlink" Target="https://ieee-ceda.org/publication/currents-newsletter-archive" TargetMode="External"/><Relationship Id="rId4" Type="http://schemas.openxmlformats.org/officeDocument/2006/relationships/hyperlink" Target="https://sscsmentoring.chronus.com/" TargetMode="External"/><Relationship Id="rId5" Type="http://schemas.openxmlformats.org/officeDocument/2006/relationships/hyperlink" Target="https://ieee-ceda.org/sites/ieeeceda/files/2023-12/CEDA_Currents_October_2023.pdf"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8.xml"/><Relationship Id="rId3" Type="http://schemas.openxmlformats.org/officeDocument/2006/relationships/image" Target="../media/image121.png"/><Relationship Id="rId4" Type="http://schemas.openxmlformats.org/officeDocument/2006/relationships/image" Target="../media/image123.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9.xml"/><Relationship Id="rId3" Type="http://schemas.openxmlformats.org/officeDocument/2006/relationships/image" Target="../media/image124.png"/><Relationship Id="rId4" Type="http://schemas.openxmlformats.org/officeDocument/2006/relationships/image" Target="../media/image1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0.xml"/><Relationship Id="rId3" Type="http://schemas.openxmlformats.org/officeDocument/2006/relationships/hyperlink" Target="mailto:SSCCONFCOMM-TCS@IEEE.org" TargetMode="External"/><Relationship Id="rId4" Type="http://schemas.openxmlformats.org/officeDocument/2006/relationships/image" Target="../media/image13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3.xml"/><Relationship Id="rId3" Type="http://schemas.openxmlformats.org/officeDocument/2006/relationships/image" Target="../media/image127.jpg"/><Relationship Id="rId4" Type="http://schemas.openxmlformats.org/officeDocument/2006/relationships/image" Target="../media/image125.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hyperlink" Target="https://nam02.safelinks.protection.outlook.com/?url=https%3A%2F%2Fieee.atyponrex.com%2Fjournal%2FTSIPI&amp;data=04%7C01%7C%7C606c93c466db42c0380808d97fc458c3%7Ce3fefdbef7e9401ba51a355e01b05a89%7C0%7C0%7C637681303554120160%7CUnknown%7CTWFpbGZsb3d8eyJWIjoiMC4wLjAwMDAiLCJQIjoiV2luMzIiLCJBTiI6Ik1haWwiLCJXVCI6Mn0%3D%7C1000&amp;sdata=vN4Zp7hTQCB1dVlR3dm14kWURruwnhcN0bFn6A%2FTH6g%3D&amp;reserved=0"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7.xml"/><Relationship Id="rId3" Type="http://schemas.openxmlformats.org/officeDocument/2006/relationships/image" Target="../media/image38.png"/><Relationship Id="rId4" Type="http://schemas.openxmlformats.org/officeDocument/2006/relationships/image" Target="../media/image31.png"/><Relationship Id="rId5" Type="http://schemas.openxmlformats.org/officeDocument/2006/relationships/image" Target="../media/image53.png"/><Relationship Id="rId6" Type="http://schemas.openxmlformats.org/officeDocument/2006/relationships/image" Target="../media/image56.png"/><Relationship Id="rId7" Type="http://schemas.openxmlformats.org/officeDocument/2006/relationships/image" Target="../media/image3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1.xml"/><Relationship Id="rId3" Type="http://schemas.openxmlformats.org/officeDocument/2006/relationships/hyperlink" Target="https://softconf.com/dac24/research/manager/scmd.cgi?scmd=manageAccountsNew&amp;c_action=editGroup&amp;_gr=AI1__AI_ML_Algorithms_manager&amp;backStack=bWFuYWdlci9zY21kLmNnaT9zY21kPW1haW4lJSVtYW5hZ2VyL3NjbWQuY2dpP3NjbWQ9bWFuYWdlQWNjb3VudHNOZXcmY19hY3Rpb249YWNjb3VudEFjY2VzcyZzaG93YWxsdXNlcnM9MCZiYWNrU3RhY2s9YldGdVlXZGxjaTl6WTIxa0xtTm5hVDl6WTIxa1BXMWhhVzQ9" TargetMode="External"/><Relationship Id="rId4" Type="http://schemas.openxmlformats.org/officeDocument/2006/relationships/hyperlink" Target="https://softconf.com/dac24/research/manager/scmd.cgi?scmd=manageAccountsNew&amp;c_action=editGroup&amp;_gr=AI2__AI_ML_Application_and_Infrastructure_manager&amp;backStack=bWFuYWdlci9zY21kLmNnaT9zY21kPW1haW4lJSVtYW5hZ2VyL3NjbWQuY2dpP3NjbWQ9bWFuYWdlQWNjb3VudHNOZXcmY19hY3Rpb249YWNjb3VudEFjY2VzcyZzaG93YWxsdXNlcnM9MCZiYWNrU3RhY2s9YldGdVlXZGxjaTl6WTIxa0xtTm5hVDl6WTIxa1BXMWhhVzQ9" TargetMode="External"/><Relationship Id="rId11" Type="http://schemas.openxmlformats.org/officeDocument/2006/relationships/hyperlink" Target="https://softconf.com/dac24/research/manager/scmd.cgi?scmd=manageAccountsNew&amp;c_action=editGroup&amp;_gr=EDA5__Analog_CAD__Simulation__Verification_and_Test&amp;backStack=bWFuYWdlci9zY21kLmNnaT9zY21kPW1haW4lJSVtYW5hZ2VyL3NjbWQuY2dpP3NjbWQ9bWFuYWdlQWNjb3VudHNOZXcmY19hY3Rpb249YWNjb3VudEFjY2VzcyZzaG93YWxsdXNlcnM9MCZiYWNrU3RhY2s9YldGdVlXZGxjaTl6WTIxa0xtTm5hVDl6WTIxa1BXMWhhVzQ9" TargetMode="External"/><Relationship Id="rId10" Type="http://schemas.openxmlformats.org/officeDocument/2006/relationships/hyperlink" Target="https://softconf.com/dac24/research/manager/scmd.cgi?scmd=manageAccountsNew&amp;c_action=editGroup&amp;_gr=EDA3__Timing_and_Power_Analysis_and_Optimization_manager&amp;backStack=bWFuYWdlci9zY21kLmNnaT9zY21kPW1haW4lJSVtYW5hZ2VyL3NjbWQuY2dpP3NjbWQ9bWFuYWdlQWNjb3VudHNOZXcmY19hY3Rpb249YWNjb3VudEFjY2VzcyZzaG93YWxsdXNlcnM9MCZiYWNrU3RhY2s9YldGdVlXZGxjaTl6WTIxa0xtTm5hVDl6WTIxa1BXMWhhVzQ9" TargetMode="External"/><Relationship Id="rId12" Type="http://schemas.openxmlformats.org/officeDocument/2006/relationships/hyperlink" Target="https://softconf.com/dac24/research/manager/scmd.cgi?scmd=manageAccountsNew&amp;c_action=editGroup&amp;_gr=EDA6__Physical_Design_and_Verification&amp;backStack=bWFuYWdlci9zY21kLmNnaT9zY21kPW1haW4lJSVtYW5hZ2VyL3NjbWQuY2dpP3NjbWQ9bWFuYWdlQWNjb3VudHNOZXcmY19hY3Rpb249YWNjb3VudEFjY2VzcyZzaG93YWxsdXNlcnM9MCZiYWNrU3RhY2s9YldGdVlXZGxjaTl6WTIxa0xtTm5hVDl6WTIxa1BXMWhhVzQ9" TargetMode="External"/><Relationship Id="rId9" Type="http://schemas.openxmlformats.org/officeDocument/2006/relationships/hyperlink" Target="https://softconf.com/dac24/research/manager/scmd.cgi?scmd=manageAccountsNew&amp;c_action=editGroup&amp;_gr=DES9__Quantum_Computing_manager&amp;backStack=bWFuYWdlci9zY21kLmNnaT9zY21kPW1haW4lJSVtYW5hZ2VyL3NjbWQuY2dpP3NjbWQ9bWFuYWdlQWNjb3VudHNOZXcmY19hY3Rpb249YWNjb3VudEFjY2VzcyZzaG93YWxsdXNlcnM9MCZiYWNrU3RhY2s9YldGdVlXZGxjaTl6WTIxa0xtTm5hVDl6WTIxa1BXMWhhVzQ9" TargetMode="External"/><Relationship Id="rId5" Type="http://schemas.openxmlformats.org/officeDocument/2006/relationships/hyperlink" Target="https://softconf.com/dac24/research/manager/scmd.cgi?scmd=manageAccountsNew&amp;c_action=editGroup&amp;_gr=DES3B_I__In_memory_and_Near_memory_Computing_Architectures__Applications_and_Systems___I_manager&amp;backStack=bWFuYWdlci9zY21kLmNnaT9zY21kPW1haW4lJSVtYW5hZ2VyL3NjbWQuY2dpP3NjbWQ9bWFuYWdlQWNjb3VudHNOZXcmY19hY3Rpb249YWNjb3VudEFjY2VzcyZzaG93YWxsdXNlcnM9MCZiYWNrU3RhY2s9YldGdVlXZGxjaTl6WTIxa0xtTm5hVDl6WTIxa1BXMWhhVzQ9" TargetMode="External"/><Relationship Id="rId6" Type="http://schemas.openxmlformats.org/officeDocument/2006/relationships/hyperlink" Target="https://softconf.com/dac24/research/manager/scmd.cgi?scmd=manageAccountsNew&amp;c_action=editGroup&amp;_gr=DES3B_II__In_memory_and_Near_memory_Computing_Architectures__Applications_and_Systems___II&amp;backStack=bWFuYWdlci9zY21kLmNnaT9zY21kPW1haW4lJSVtYW5hZ2VyL3NjbWQuY2dpP3NjbWQ9bWFuYWdlQWNjb3VudHNOZXcmY19hY3Rpb249YWNjb3VudEFjY2VzcyZzaG93YWxsdXNlcnM9MCZiYWNrU3RhY2s9YldGdVlXZGxjaTl6WTIxa0xtTm5hVDl6WTIxa1BXMWhhVzQ9" TargetMode="External"/><Relationship Id="rId7" Type="http://schemas.openxmlformats.org/officeDocument/2006/relationships/hyperlink" Target="https://softconf.com/dac24/research/manager/scmd.cgi?scmd=manageAccountsNew&amp;c_action=editGroup&amp;_gr=DES4_I__AI_ML_Architecture_Design___I_manager&amp;backStack=bWFuYWdlci9zY21kLmNnaT9zY21kPW1haW4lJSVtYW5hZ2VyL3NjbWQuY2dpP3NjbWQ9bWFuYWdlQWNjb3VudHNOZXcmY19hY3Rpb249YWNjb3VudEFjY2VzcyZzaG93YWxsdXNlcnM9MCZiYWNrU3RhY2s9YldGdVlXZGxjaTl6WTIxa0xtTm5hVDl6WTIxa1BXMWhhVzQ9" TargetMode="External"/><Relationship Id="rId8" Type="http://schemas.openxmlformats.org/officeDocument/2006/relationships/hyperlink" Target="https://softconf.com/dac24/research/manager/scmd.cgi?scmd=manageAccountsNew&amp;c_action=editGroup&amp;_gr=DES4_II__AI_ML_Architecture_Design___II&amp;backStack=bWFuYWdlci9zY21kLmNnaT9zY21kPW1haW4lJSVtYW5hZ2VyL3NjbWQuY2dpP3NjbWQ9bWFuYWdlQWNjb3VudHNOZXcmY19hY3Rpb249YWNjb3VudEFjY2VzcyZzaG93YWxsdXNlcnM9MCZiYWNrU3RhY2s9YldGdVlXZGxjaTl6WTIxa0xtTm5hVDl6WTIxa1BXMWhhVzQ9"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3.xml"/><Relationship Id="rId3" Type="http://schemas.openxmlformats.org/officeDocument/2006/relationships/hyperlink" Target="https://61dac.conference-program.com/?post_type=page&amp;p=11&amp;id=AM102&amp;sess=sess261" TargetMode="External"/><Relationship Id="rId4"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5.xml"/><Relationship Id="rId3" Type="http://schemas.openxmlformats.org/officeDocument/2006/relationships/image" Target="../media/image3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6.xml"/><Relationship Id="rId3" Type="http://schemas.openxmlformats.org/officeDocument/2006/relationships/image" Target="../media/image3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7.xml"/><Relationship Id="rId3" Type="http://schemas.openxmlformats.org/officeDocument/2006/relationships/image" Target="../media/image4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1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0.xml"/><Relationship Id="rId3"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1.xml"/><Relationship Id="rId3" Type="http://schemas.openxmlformats.org/officeDocument/2006/relationships/image" Target="../media/image1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2.xml"/><Relationship Id="rId3"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4.xml"/><Relationship Id="rId3"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5.xml"/><Relationship Id="rId3" Type="http://schemas.openxmlformats.org/officeDocument/2006/relationships/image" Target="../media/image51.png"/><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8.xml"/><Relationship Id="rId3" Type="http://schemas.openxmlformats.org/officeDocument/2006/relationships/image" Target="../media/image5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9.xml"/><Relationship Id="rId3"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7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1.xml"/><Relationship Id="rId3" Type="http://schemas.openxmlformats.org/officeDocument/2006/relationships/image" Target="../media/image4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hyperlink" Target="https://slice-ml-eda.github.io/"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hyperlink" Target="https://www.ieee.org/about/corporate/initiatives/index.html"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 Id="rId3" Type="http://schemas.openxmlformats.org/officeDocument/2006/relationships/image" Target="../media/image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5.xml"/><Relationship Id="rId3" Type="http://schemas.openxmlformats.org/officeDocument/2006/relationships/image" Target="../media/image4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52"/>
          <p:cNvSpPr txBox="1"/>
          <p:nvPr>
            <p:ph type="title"/>
          </p:nvPr>
        </p:nvSpPr>
        <p:spPr>
          <a:xfrm>
            <a:off x="614900" y="531775"/>
            <a:ext cx="8026500" cy="37866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b="1" lang="en" sz="3744"/>
              <a:t>Welcome to the IEEE CEDA </a:t>
            </a:r>
            <a:endParaRPr b="1" sz="3744"/>
          </a:p>
          <a:p>
            <a:pPr indent="0" lvl="0" marL="0" rtl="0" algn="ctr">
              <a:spcBef>
                <a:spcPts val="0"/>
              </a:spcBef>
              <a:spcAft>
                <a:spcPts val="0"/>
              </a:spcAft>
              <a:buNone/>
            </a:pPr>
            <a:r>
              <a:rPr b="1" lang="en" sz="3744"/>
              <a:t>Board of </a:t>
            </a:r>
            <a:r>
              <a:rPr b="1" lang="en" sz="3744"/>
              <a:t>Governors</a:t>
            </a:r>
            <a:r>
              <a:rPr b="1" lang="en" sz="3744"/>
              <a:t> meeting!</a:t>
            </a:r>
            <a:endParaRPr b="1" sz="3744"/>
          </a:p>
          <a:p>
            <a:pPr indent="0" lvl="0" marL="0" rtl="0" algn="ctr">
              <a:spcBef>
                <a:spcPts val="0"/>
              </a:spcBef>
              <a:spcAft>
                <a:spcPts val="0"/>
              </a:spcAft>
              <a:buNone/>
            </a:pPr>
            <a:r>
              <a:t/>
            </a:r>
            <a:endParaRPr b="1" sz="3744"/>
          </a:p>
          <a:p>
            <a:pPr indent="0" lvl="0" marL="0" rtl="0" algn="ctr">
              <a:spcBef>
                <a:spcPts val="0"/>
              </a:spcBef>
              <a:spcAft>
                <a:spcPts val="0"/>
              </a:spcAft>
              <a:buNone/>
            </a:pPr>
            <a:r>
              <a:rPr b="1" lang="en" sz="3744"/>
              <a:t>Sunday, 23 June 2024</a:t>
            </a:r>
            <a:endParaRPr b="1" sz="3744"/>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WiFi: IHG ONE REWARDS</a:t>
            </a:r>
            <a:endParaRPr/>
          </a:p>
          <a:p>
            <a:pPr indent="0" lvl="0" marL="0" rtl="0" algn="l">
              <a:spcBef>
                <a:spcPts val="0"/>
              </a:spcBef>
              <a:spcAft>
                <a:spcPts val="0"/>
              </a:spcAft>
              <a:buNone/>
            </a:pPr>
            <a:r>
              <a:rPr lang="en"/>
              <a:t>Password: Encore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Finance Status 2024</a:t>
            </a:r>
            <a:endParaRPr/>
          </a:p>
        </p:txBody>
      </p:sp>
      <p:sp>
        <p:nvSpPr>
          <p:cNvPr id="295" name="Google Shape;295;p61"/>
          <p:cNvSpPr txBox="1"/>
          <p:nvPr>
            <p:ph idx="1" type="body"/>
          </p:nvPr>
        </p:nvSpPr>
        <p:spPr>
          <a:xfrm>
            <a:off x="5045360" y="1302219"/>
            <a:ext cx="4098600" cy="3044400"/>
          </a:xfrm>
          <a:prstGeom prst="rect">
            <a:avLst/>
          </a:prstGeom>
          <a:noFill/>
          <a:ln>
            <a:noFill/>
          </a:ln>
        </p:spPr>
        <p:txBody>
          <a:bodyPr anchorCtr="0" anchor="t" bIns="34275" lIns="68575" spcFirstLastPara="1" rIns="68575" wrap="square" tIns="34275">
            <a:normAutofit fontScale="92500" lnSpcReduction="20000"/>
          </a:bodyPr>
          <a:lstStyle/>
          <a:p>
            <a:pPr indent="-174148" lvl="0" marL="177800" rtl="0" algn="l">
              <a:lnSpc>
                <a:spcPct val="90000"/>
              </a:lnSpc>
              <a:spcBef>
                <a:spcPts val="0"/>
              </a:spcBef>
              <a:spcAft>
                <a:spcPts val="0"/>
              </a:spcAft>
              <a:buClr>
                <a:schemeClr val="dk1"/>
              </a:buClr>
              <a:buSzPct val="100000"/>
              <a:buChar char="•"/>
            </a:pPr>
            <a:r>
              <a:rPr lang="en"/>
              <a:t>More expenses than last year (ok!)</a:t>
            </a:r>
            <a:endParaRPr/>
          </a:p>
          <a:p>
            <a:pPr indent="-181927" lvl="1" marL="520700" rtl="0" algn="l">
              <a:lnSpc>
                <a:spcPct val="90000"/>
              </a:lnSpc>
              <a:spcBef>
                <a:spcPts val="400"/>
              </a:spcBef>
              <a:spcAft>
                <a:spcPts val="0"/>
              </a:spcAft>
              <a:buClr>
                <a:schemeClr val="dk1"/>
              </a:buClr>
              <a:buSzPct val="100000"/>
              <a:buChar char="•"/>
            </a:pPr>
            <a:r>
              <a:rPr lang="en"/>
              <a:t>265k vs 165k in 2023</a:t>
            </a:r>
            <a:endParaRPr/>
          </a:p>
          <a:p>
            <a:pPr indent="-181927" lvl="1" marL="520700" rtl="0" algn="l">
              <a:lnSpc>
                <a:spcPct val="90000"/>
              </a:lnSpc>
              <a:spcBef>
                <a:spcPts val="400"/>
              </a:spcBef>
              <a:spcAft>
                <a:spcPts val="0"/>
              </a:spcAft>
              <a:buClr>
                <a:schemeClr val="dk1"/>
              </a:buClr>
              <a:buSzPct val="100000"/>
              <a:buChar char="•"/>
            </a:pPr>
            <a:r>
              <a:rPr lang="en"/>
              <a:t>Still some underspending</a:t>
            </a:r>
            <a:endParaRPr/>
          </a:p>
          <a:p>
            <a:pPr indent="0" lvl="1" marL="342900" rtl="0" algn="l">
              <a:lnSpc>
                <a:spcPct val="90000"/>
              </a:lnSpc>
              <a:spcBef>
                <a:spcPts val="400"/>
              </a:spcBef>
              <a:spcAft>
                <a:spcPts val="0"/>
              </a:spcAft>
              <a:buClr>
                <a:schemeClr val="dk1"/>
              </a:buClr>
              <a:buSzPct val="100000"/>
              <a:buNone/>
            </a:pPr>
            <a:r>
              <a:t/>
            </a:r>
            <a:endParaRPr/>
          </a:p>
          <a:p>
            <a:pPr indent="-174148" lvl="0" marL="177800" rtl="0" algn="l">
              <a:lnSpc>
                <a:spcPct val="90000"/>
              </a:lnSpc>
              <a:spcBef>
                <a:spcPts val="800"/>
              </a:spcBef>
              <a:spcAft>
                <a:spcPts val="0"/>
              </a:spcAft>
              <a:buClr>
                <a:schemeClr val="dk1"/>
              </a:buClr>
              <a:buSzPct val="100000"/>
              <a:buChar char="•"/>
            </a:pPr>
            <a:r>
              <a:rPr lang="en"/>
              <a:t>Contests, DL program: </a:t>
            </a:r>
            <a:endParaRPr/>
          </a:p>
          <a:p>
            <a:pPr indent="-181927" lvl="1" marL="520700" rtl="0" algn="l">
              <a:lnSpc>
                <a:spcPct val="90000"/>
              </a:lnSpc>
              <a:spcBef>
                <a:spcPts val="400"/>
              </a:spcBef>
              <a:spcAft>
                <a:spcPts val="0"/>
              </a:spcAft>
              <a:buClr>
                <a:schemeClr val="dk1"/>
              </a:buClr>
              <a:buSzPct val="100000"/>
              <a:buChar char="•"/>
            </a:pPr>
            <a:r>
              <a:rPr lang="en"/>
              <a:t>Ramping up again</a:t>
            </a:r>
            <a:endParaRPr/>
          </a:p>
          <a:p>
            <a:pPr indent="-181927" lvl="1" marL="520700" rtl="0" algn="l">
              <a:lnSpc>
                <a:spcPct val="90000"/>
              </a:lnSpc>
              <a:spcBef>
                <a:spcPts val="400"/>
              </a:spcBef>
              <a:spcAft>
                <a:spcPts val="0"/>
              </a:spcAft>
              <a:buClr>
                <a:schemeClr val="dk1"/>
              </a:buClr>
              <a:buSzPct val="100000"/>
              <a:buChar char="•"/>
            </a:pPr>
            <a:r>
              <a:rPr lang="en"/>
              <a:t>Costs are higher than before, but final numbers should be ok</a:t>
            </a:r>
            <a:endParaRPr/>
          </a:p>
          <a:p>
            <a:pPr indent="-174148" lvl="0" marL="177800" rtl="0" algn="l">
              <a:lnSpc>
                <a:spcPct val="90000"/>
              </a:lnSpc>
              <a:spcBef>
                <a:spcPts val="800"/>
              </a:spcBef>
              <a:spcAft>
                <a:spcPts val="0"/>
              </a:spcAft>
              <a:buClr>
                <a:schemeClr val="dk1"/>
              </a:buClr>
              <a:buSzPct val="100000"/>
              <a:buChar char="•"/>
            </a:pPr>
            <a:r>
              <a:rPr lang="en"/>
              <a:t>Initiatives: </a:t>
            </a:r>
            <a:endParaRPr/>
          </a:p>
          <a:p>
            <a:pPr indent="-181927" lvl="1" marL="520700" rtl="0" algn="l">
              <a:lnSpc>
                <a:spcPct val="90000"/>
              </a:lnSpc>
              <a:spcBef>
                <a:spcPts val="400"/>
              </a:spcBef>
              <a:spcAft>
                <a:spcPts val="0"/>
              </a:spcAft>
              <a:buClr>
                <a:schemeClr val="dk1"/>
              </a:buClr>
              <a:buSzPct val="100000"/>
              <a:buChar char="•"/>
            </a:pPr>
            <a:r>
              <a:rPr lang="en"/>
              <a:t>Travel grants doing better</a:t>
            </a:r>
            <a:endParaRPr/>
          </a:p>
          <a:p>
            <a:pPr indent="-181927" lvl="1" marL="520700" rtl="0" algn="l">
              <a:lnSpc>
                <a:spcPct val="90000"/>
              </a:lnSpc>
              <a:spcBef>
                <a:spcPts val="400"/>
              </a:spcBef>
              <a:spcAft>
                <a:spcPts val="0"/>
              </a:spcAft>
              <a:buClr>
                <a:schemeClr val="dk1"/>
              </a:buClr>
              <a:buSzPct val="100000"/>
              <a:buChar char="•"/>
            </a:pPr>
            <a:r>
              <a:rPr lang="en"/>
              <a:t>All other initiatives are underspending</a:t>
            </a:r>
            <a:endParaRPr/>
          </a:p>
          <a:p>
            <a:pPr indent="-76200" lvl="1" marL="520700" rtl="0" algn="l">
              <a:lnSpc>
                <a:spcPct val="90000"/>
              </a:lnSpc>
              <a:spcBef>
                <a:spcPts val="400"/>
              </a:spcBef>
              <a:spcAft>
                <a:spcPts val="0"/>
              </a:spcAft>
              <a:buClr>
                <a:schemeClr val="dk1"/>
              </a:buClr>
              <a:buSzPct val="100000"/>
              <a:buNone/>
            </a:pPr>
            <a:r>
              <a:t/>
            </a:r>
            <a:endParaRPr/>
          </a:p>
        </p:txBody>
      </p:sp>
      <p:pic>
        <p:nvPicPr>
          <p:cNvPr id="296" name="Google Shape;296;p61"/>
          <p:cNvPicPr preferRelativeResize="0"/>
          <p:nvPr/>
        </p:nvPicPr>
        <p:blipFill rotWithShape="1">
          <a:blip r:embed="rId3">
            <a:alphaModFix/>
          </a:blip>
          <a:srcRect b="0" l="69015" r="0" t="0"/>
          <a:stretch/>
        </p:blipFill>
        <p:spPr>
          <a:xfrm>
            <a:off x="2780519" y="1302219"/>
            <a:ext cx="2123857" cy="2741788"/>
          </a:xfrm>
          <a:prstGeom prst="rect">
            <a:avLst/>
          </a:prstGeom>
          <a:noFill/>
          <a:ln>
            <a:noFill/>
          </a:ln>
        </p:spPr>
      </p:pic>
      <p:pic>
        <p:nvPicPr>
          <p:cNvPr id="297" name="Google Shape;297;p61"/>
          <p:cNvPicPr preferRelativeResize="0"/>
          <p:nvPr/>
        </p:nvPicPr>
        <p:blipFill rotWithShape="1">
          <a:blip r:embed="rId3">
            <a:alphaModFix/>
          </a:blip>
          <a:srcRect b="0" l="158" r="67418" t="0"/>
          <a:stretch/>
        </p:blipFill>
        <p:spPr>
          <a:xfrm>
            <a:off x="558208" y="1302219"/>
            <a:ext cx="2222311" cy="274178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5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Course contents (preliminary)</a:t>
            </a:r>
            <a:endParaRPr/>
          </a:p>
        </p:txBody>
      </p:sp>
      <p:sp>
        <p:nvSpPr>
          <p:cNvPr id="899" name="Google Shape;899;p151"/>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fontScale="70000"/>
          </a:bodyPr>
          <a:lstStyle/>
          <a:p>
            <a:pPr indent="-144145" lvl="0" marL="177800" rtl="0" algn="l">
              <a:lnSpc>
                <a:spcPct val="90000"/>
              </a:lnSpc>
              <a:spcBef>
                <a:spcPts val="0"/>
              </a:spcBef>
              <a:spcAft>
                <a:spcPts val="0"/>
              </a:spcAft>
              <a:buClr>
                <a:schemeClr val="dk1"/>
              </a:buClr>
              <a:buSzPct val="100000"/>
              <a:buChar char="•"/>
            </a:pPr>
            <a:r>
              <a:rPr lang="en"/>
              <a:t>Introduction to electronic technologies: overview and applications</a:t>
            </a:r>
            <a:endParaRPr/>
          </a:p>
          <a:p>
            <a:pPr indent="-144145" lvl="0" marL="177800" rtl="0" algn="l">
              <a:lnSpc>
                <a:spcPct val="90000"/>
              </a:lnSpc>
              <a:spcBef>
                <a:spcPts val="800"/>
              </a:spcBef>
              <a:spcAft>
                <a:spcPts val="0"/>
              </a:spcAft>
              <a:buClr>
                <a:schemeClr val="dk1"/>
              </a:buClr>
              <a:buSzPct val="100000"/>
              <a:buChar char="•"/>
            </a:pPr>
            <a:r>
              <a:rPr lang="en"/>
              <a:t>What is a "chip", how it is made, how it works</a:t>
            </a:r>
            <a:endParaRPr/>
          </a:p>
          <a:p>
            <a:pPr indent="-144145" lvl="0" marL="177800" rtl="0" algn="l">
              <a:lnSpc>
                <a:spcPct val="90000"/>
              </a:lnSpc>
              <a:spcBef>
                <a:spcPts val="800"/>
              </a:spcBef>
              <a:spcAft>
                <a:spcPts val="0"/>
              </a:spcAft>
              <a:buClr>
                <a:schemeClr val="dk1"/>
              </a:buClr>
              <a:buSzPct val="100000"/>
              <a:buChar char="•"/>
            </a:pPr>
            <a:r>
              <a:rPr lang="en"/>
              <a:t>The various types of "chips": calculation, storage, data transmission</a:t>
            </a:r>
            <a:endParaRPr/>
          </a:p>
          <a:p>
            <a:pPr indent="-144145" lvl="0" marL="177800" rtl="0" algn="l">
              <a:lnSpc>
                <a:spcPct val="90000"/>
              </a:lnSpc>
              <a:spcBef>
                <a:spcPts val="800"/>
              </a:spcBef>
              <a:spcAft>
                <a:spcPts val="0"/>
              </a:spcAft>
              <a:buClr>
                <a:schemeClr val="dk1"/>
              </a:buClr>
              <a:buSzPct val="100000"/>
              <a:buChar char="•"/>
            </a:pPr>
            <a:r>
              <a:rPr lang="en"/>
              <a:t>The basic components, functional blocks, architectures, complex systems</a:t>
            </a:r>
            <a:endParaRPr/>
          </a:p>
          <a:p>
            <a:pPr indent="-144145" lvl="0" marL="177800" rtl="0" algn="l">
              <a:lnSpc>
                <a:spcPct val="90000"/>
              </a:lnSpc>
              <a:spcBef>
                <a:spcPts val="800"/>
              </a:spcBef>
              <a:spcAft>
                <a:spcPts val="0"/>
              </a:spcAft>
              <a:buClr>
                <a:schemeClr val="dk1"/>
              </a:buClr>
              <a:buSzPct val="100000"/>
              <a:buChar char="•"/>
            </a:pPr>
            <a:r>
              <a:rPr lang="en"/>
              <a:t>How to design a “chip”: principles, methods, objectives, project phases</a:t>
            </a:r>
            <a:endParaRPr/>
          </a:p>
          <a:p>
            <a:pPr indent="-144145" lvl="0" marL="177800" rtl="0" algn="l">
              <a:lnSpc>
                <a:spcPct val="90000"/>
              </a:lnSpc>
              <a:spcBef>
                <a:spcPts val="800"/>
              </a:spcBef>
              <a:spcAft>
                <a:spcPts val="0"/>
              </a:spcAft>
              <a:buClr>
                <a:schemeClr val="dk1"/>
              </a:buClr>
              <a:buSzPct val="100000"/>
              <a:buChar char="•"/>
            </a:pPr>
            <a:r>
              <a:rPr lang="en"/>
              <a:t>Project tools: how to describe, simulate, synthesize a “chip”</a:t>
            </a:r>
            <a:endParaRPr/>
          </a:p>
          <a:p>
            <a:pPr indent="-144145" lvl="0" marL="177800" rtl="0" algn="l">
              <a:lnSpc>
                <a:spcPct val="90000"/>
              </a:lnSpc>
              <a:spcBef>
                <a:spcPts val="800"/>
              </a:spcBef>
              <a:spcAft>
                <a:spcPts val="0"/>
              </a:spcAft>
              <a:buClr>
                <a:schemeClr val="dk1"/>
              </a:buClr>
              <a:buSzPct val="100000"/>
              <a:buChar char="•"/>
            </a:pPr>
            <a:r>
              <a:rPr lang="en"/>
              <a:t>Industry testimonial: A professional designer shares his/her experience</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52"/>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Lab contents (preliminary)</a:t>
            </a:r>
            <a:endParaRPr/>
          </a:p>
        </p:txBody>
      </p:sp>
      <p:sp>
        <p:nvSpPr>
          <p:cNvPr id="905" name="Google Shape;905;p152"/>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Introduction to the LATTICE Tool Suite</a:t>
            </a:r>
            <a:endParaRPr/>
          </a:p>
          <a:p>
            <a:pPr indent="-171450" lvl="0" marL="177800" rtl="0" algn="l">
              <a:lnSpc>
                <a:spcPct val="90000"/>
              </a:lnSpc>
              <a:spcBef>
                <a:spcPts val="800"/>
              </a:spcBef>
              <a:spcAft>
                <a:spcPts val="0"/>
              </a:spcAft>
              <a:buClr>
                <a:schemeClr val="dk1"/>
              </a:buClr>
              <a:buSzPts val="2100"/>
              <a:buChar char="•"/>
            </a:pPr>
            <a:r>
              <a:rPr lang="en"/>
              <a:t>Design examples of simple circuits</a:t>
            </a:r>
            <a:endParaRPr/>
          </a:p>
          <a:p>
            <a:pPr indent="-171450" lvl="0" marL="177800" rtl="0" algn="l">
              <a:lnSpc>
                <a:spcPct val="90000"/>
              </a:lnSpc>
              <a:spcBef>
                <a:spcPts val="800"/>
              </a:spcBef>
              <a:spcAft>
                <a:spcPts val="0"/>
              </a:spcAft>
              <a:buClr>
                <a:schemeClr val="dk1"/>
              </a:buClr>
              <a:buSzPts val="2100"/>
              <a:buChar char="•"/>
            </a:pPr>
            <a:r>
              <a:rPr lang="en"/>
              <a:t>The concept of design exploration:</a:t>
            </a:r>
            <a:endParaRPr/>
          </a:p>
          <a:p>
            <a:pPr indent="-177800" lvl="1" marL="520700" rtl="0" algn="l">
              <a:lnSpc>
                <a:spcPct val="90000"/>
              </a:lnSpc>
              <a:spcBef>
                <a:spcPts val="400"/>
              </a:spcBef>
              <a:spcAft>
                <a:spcPts val="0"/>
              </a:spcAft>
              <a:buClr>
                <a:schemeClr val="dk1"/>
              </a:buClr>
              <a:buSzPts val="1800"/>
              <a:buChar char="•"/>
            </a:pPr>
            <a:r>
              <a:rPr lang="en"/>
              <a:t>Practicing on a real case: </a:t>
            </a:r>
            <a:br>
              <a:rPr lang="en"/>
            </a:br>
            <a:r>
              <a:rPr lang="en"/>
              <a:t>Design of a "chip" capable  of doing "Keyword Spotting“</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5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t>BREAK</a:t>
            </a:r>
            <a:endParaRPr b="1"/>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Awards - Chen</a:t>
            </a:r>
            <a:endParaRPr/>
          </a:p>
        </p:txBody>
      </p:sp>
      <p:sp>
        <p:nvSpPr>
          <p:cNvPr id="916" name="Google Shape;916;p154"/>
          <p:cNvSpPr txBox="1"/>
          <p:nvPr>
            <p:ph idx="1" type="body"/>
          </p:nvPr>
        </p:nvSpPr>
        <p:spPr>
          <a:xfrm>
            <a:off x="628650" y="1170325"/>
            <a:ext cx="7428600" cy="20712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Awards - Chen</a:t>
            </a:r>
            <a:endParaRPr/>
          </a:p>
        </p:txBody>
      </p:sp>
      <p:sp>
        <p:nvSpPr>
          <p:cNvPr id="922" name="Google Shape;922;p155"/>
          <p:cNvSpPr txBox="1"/>
          <p:nvPr>
            <p:ph idx="1" type="body"/>
          </p:nvPr>
        </p:nvSpPr>
        <p:spPr>
          <a:xfrm>
            <a:off x="628650" y="1170325"/>
            <a:ext cx="7428600" cy="20712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pic>
        <p:nvPicPr>
          <p:cNvPr id="923" name="Google Shape;923;p15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Activities - O’Connor</a:t>
            </a:r>
            <a:endParaRPr/>
          </a:p>
        </p:txBody>
      </p:sp>
      <p:sp>
        <p:nvSpPr>
          <p:cNvPr id="929" name="Google Shape;929;p156"/>
          <p:cNvSpPr txBox="1"/>
          <p:nvPr>
            <p:ph idx="1" type="body"/>
          </p:nvPr>
        </p:nvSpPr>
        <p:spPr>
          <a:xfrm>
            <a:off x="628650" y="1170325"/>
            <a:ext cx="7428600" cy="20712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57"/>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YP Activities</a:t>
            </a:r>
            <a:endParaRPr/>
          </a:p>
        </p:txBody>
      </p:sp>
      <p:sp>
        <p:nvSpPr>
          <p:cNvPr id="935" name="Google Shape;935;p157"/>
          <p:cNvSpPr txBox="1"/>
          <p:nvPr>
            <p:ph idx="1" type="body"/>
          </p:nvPr>
        </p:nvSpPr>
        <p:spPr>
          <a:xfrm>
            <a:off x="610871" y="1113638"/>
            <a:ext cx="6787200" cy="34173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800"/>
              <a:buChar char="•"/>
            </a:pPr>
            <a:r>
              <a:rPr lang="en" sz="1800"/>
              <a:t>Young Professionals (YP) sub-committee</a:t>
            </a:r>
            <a:endParaRPr/>
          </a:p>
          <a:p>
            <a:pPr indent="-171450" lvl="1" marL="520700" rtl="0" algn="l">
              <a:lnSpc>
                <a:spcPct val="90000"/>
              </a:lnSpc>
              <a:spcBef>
                <a:spcPts val="400"/>
              </a:spcBef>
              <a:spcAft>
                <a:spcPts val="0"/>
              </a:spcAft>
              <a:buClr>
                <a:schemeClr val="dk1"/>
              </a:buClr>
              <a:buSzPts val="1500"/>
              <a:buChar char="•"/>
            </a:pPr>
            <a:r>
              <a:rPr lang="en" sz="1500"/>
              <a:t>Conference activities for young professionals</a:t>
            </a:r>
            <a:endParaRPr/>
          </a:p>
          <a:p>
            <a:pPr indent="-177800" lvl="2" marL="863600" rtl="0" algn="l">
              <a:lnSpc>
                <a:spcPct val="90000"/>
              </a:lnSpc>
              <a:spcBef>
                <a:spcPts val="400"/>
              </a:spcBef>
              <a:spcAft>
                <a:spcPts val="0"/>
              </a:spcAft>
              <a:buClr>
                <a:schemeClr val="dk1"/>
              </a:buClr>
              <a:buSzPts val="1200"/>
              <a:buChar char="•"/>
            </a:pPr>
            <a:r>
              <a:rPr lang="en" sz="1200"/>
              <a:t>Early Career Workshops</a:t>
            </a:r>
            <a:endParaRPr/>
          </a:p>
          <a:p>
            <a:pPr indent="-177800" lvl="2" marL="863600" rtl="0" algn="l">
              <a:lnSpc>
                <a:spcPct val="90000"/>
              </a:lnSpc>
              <a:spcBef>
                <a:spcPts val="400"/>
              </a:spcBef>
              <a:spcAft>
                <a:spcPts val="0"/>
              </a:spcAft>
              <a:buClr>
                <a:schemeClr val="dk1"/>
              </a:buClr>
              <a:buSzPts val="1200"/>
              <a:buChar char="•"/>
            </a:pPr>
            <a:r>
              <a:rPr lang="en" sz="1200"/>
              <a:t>PhD Forums</a:t>
            </a:r>
            <a:endParaRPr/>
          </a:p>
          <a:p>
            <a:pPr indent="-177800" lvl="2" marL="863600" rtl="0" algn="l">
              <a:lnSpc>
                <a:spcPct val="90000"/>
              </a:lnSpc>
              <a:spcBef>
                <a:spcPts val="400"/>
              </a:spcBef>
              <a:spcAft>
                <a:spcPts val="0"/>
              </a:spcAft>
              <a:buClr>
                <a:schemeClr val="dk1"/>
              </a:buClr>
              <a:buSzPts val="1200"/>
              <a:buChar char="•"/>
            </a:pPr>
            <a:r>
              <a:rPr lang="en" sz="1200"/>
              <a:t>University Demonstrations, Contests</a:t>
            </a:r>
            <a:endParaRPr/>
          </a:p>
          <a:p>
            <a:pPr indent="-171450" lvl="1" marL="520700" rtl="0" algn="l">
              <a:lnSpc>
                <a:spcPct val="90000"/>
              </a:lnSpc>
              <a:spcBef>
                <a:spcPts val="400"/>
              </a:spcBef>
              <a:spcAft>
                <a:spcPts val="0"/>
              </a:spcAft>
              <a:buClr>
                <a:schemeClr val="dk1"/>
              </a:buClr>
              <a:buSzPts val="1500"/>
              <a:buChar char="•"/>
            </a:pPr>
            <a:r>
              <a:rPr lang="en" sz="1500"/>
              <a:t>Student travel grant program for CEDA-sponsored conferences and workshops</a:t>
            </a:r>
            <a:endParaRPr/>
          </a:p>
        </p:txBody>
      </p:sp>
      <p:sp>
        <p:nvSpPr>
          <p:cNvPr id="936" name="Google Shape;936;p157"/>
          <p:cNvSpPr txBox="1"/>
          <p:nvPr/>
        </p:nvSpPr>
        <p:spPr>
          <a:xfrm>
            <a:off x="1144737" y="3605405"/>
            <a:ext cx="12633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Iris Hui-Ru Jiang</a:t>
            </a:r>
            <a:endParaRPr sz="1100"/>
          </a:p>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NTU, Taiwan</a:t>
            </a:r>
            <a:endParaRPr sz="1100"/>
          </a:p>
        </p:txBody>
      </p:sp>
      <p:pic>
        <p:nvPicPr>
          <p:cNvPr id="937" name="Google Shape;937;p157"/>
          <p:cNvPicPr preferRelativeResize="0"/>
          <p:nvPr/>
        </p:nvPicPr>
        <p:blipFill rotWithShape="1">
          <a:blip r:embed="rId3">
            <a:alphaModFix/>
          </a:blip>
          <a:srcRect b="0" l="10913" r="0" t="0"/>
          <a:stretch/>
        </p:blipFill>
        <p:spPr>
          <a:xfrm>
            <a:off x="2610397" y="2734792"/>
            <a:ext cx="785746" cy="882014"/>
          </a:xfrm>
          <a:prstGeom prst="rect">
            <a:avLst/>
          </a:prstGeom>
          <a:noFill/>
          <a:ln>
            <a:noFill/>
          </a:ln>
        </p:spPr>
      </p:pic>
      <p:sp>
        <p:nvSpPr>
          <p:cNvPr id="938" name="Google Shape;938;p157"/>
          <p:cNvSpPr txBox="1"/>
          <p:nvPr/>
        </p:nvSpPr>
        <p:spPr>
          <a:xfrm>
            <a:off x="2287978" y="3605405"/>
            <a:ext cx="14181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Mohammad Al Faruque</a:t>
            </a:r>
            <a:endParaRPr b="0" i="0" sz="11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UC Irvine, USA</a:t>
            </a:r>
            <a:endParaRPr sz="1100"/>
          </a:p>
        </p:txBody>
      </p:sp>
      <p:pic>
        <p:nvPicPr>
          <p:cNvPr id="939" name="Google Shape;939;p157"/>
          <p:cNvPicPr preferRelativeResize="0"/>
          <p:nvPr/>
        </p:nvPicPr>
        <p:blipFill rotWithShape="1">
          <a:blip r:embed="rId4">
            <a:alphaModFix/>
          </a:blip>
          <a:srcRect b="0" l="0" r="0" t="0"/>
          <a:stretch/>
        </p:blipFill>
        <p:spPr>
          <a:xfrm>
            <a:off x="3757589" y="2785246"/>
            <a:ext cx="665248" cy="831560"/>
          </a:xfrm>
          <a:prstGeom prst="rect">
            <a:avLst/>
          </a:prstGeom>
          <a:noFill/>
          <a:ln>
            <a:noFill/>
          </a:ln>
        </p:spPr>
      </p:pic>
      <p:sp>
        <p:nvSpPr>
          <p:cNvPr id="940" name="Google Shape;940;p157"/>
          <p:cNvSpPr txBox="1"/>
          <p:nvPr/>
        </p:nvSpPr>
        <p:spPr>
          <a:xfrm>
            <a:off x="3568680" y="3616806"/>
            <a:ext cx="11097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Chung-Wei Lin</a:t>
            </a:r>
            <a:endParaRPr sz="1100"/>
          </a:p>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NTU, Taiwan</a:t>
            </a:r>
            <a:endParaRPr sz="1100"/>
          </a:p>
        </p:txBody>
      </p:sp>
      <p:pic>
        <p:nvPicPr>
          <p:cNvPr id="941" name="Google Shape;941;p157"/>
          <p:cNvPicPr preferRelativeResize="0"/>
          <p:nvPr/>
        </p:nvPicPr>
        <p:blipFill rotWithShape="1">
          <a:blip r:embed="rId5">
            <a:alphaModFix/>
          </a:blip>
          <a:srcRect b="-1080" l="16017" r="20723" t="1080"/>
          <a:stretch/>
        </p:blipFill>
        <p:spPr>
          <a:xfrm>
            <a:off x="4861802" y="2785246"/>
            <a:ext cx="699935" cy="838244"/>
          </a:xfrm>
          <a:prstGeom prst="rect">
            <a:avLst/>
          </a:prstGeom>
          <a:noFill/>
          <a:ln>
            <a:noFill/>
          </a:ln>
        </p:spPr>
      </p:pic>
      <p:sp>
        <p:nvSpPr>
          <p:cNvPr id="942" name="Google Shape;942;p157"/>
          <p:cNvSpPr txBox="1"/>
          <p:nvPr/>
        </p:nvSpPr>
        <p:spPr>
          <a:xfrm>
            <a:off x="4713101" y="3613068"/>
            <a:ext cx="1071600" cy="408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Meng Li</a:t>
            </a:r>
            <a:endParaRPr sz="1100"/>
          </a:p>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Meta, USA</a:t>
            </a:r>
            <a:endParaRPr sz="1100"/>
          </a:p>
        </p:txBody>
      </p:sp>
      <p:pic>
        <p:nvPicPr>
          <p:cNvPr id="943" name="Google Shape;943;p157"/>
          <p:cNvPicPr preferRelativeResize="0"/>
          <p:nvPr/>
        </p:nvPicPr>
        <p:blipFill rotWithShape="1">
          <a:blip r:embed="rId6">
            <a:alphaModFix/>
          </a:blip>
          <a:srcRect b="0" l="0" r="0" t="0"/>
          <a:stretch/>
        </p:blipFill>
        <p:spPr>
          <a:xfrm>
            <a:off x="1456949" y="2820650"/>
            <a:ext cx="603098" cy="802840"/>
          </a:xfrm>
          <a:prstGeom prst="rect">
            <a:avLst/>
          </a:prstGeom>
          <a:noFill/>
          <a:ln>
            <a:noFill/>
          </a:ln>
        </p:spPr>
      </p:pic>
      <p:sp>
        <p:nvSpPr>
          <p:cNvPr id="944" name="Google Shape;944;p157"/>
          <p:cNvSpPr txBox="1"/>
          <p:nvPr/>
        </p:nvSpPr>
        <p:spPr>
          <a:xfrm>
            <a:off x="5784577" y="3637447"/>
            <a:ext cx="1200300" cy="577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Jinwook Jung</a:t>
            </a:r>
            <a:endParaRPr sz="1100"/>
          </a:p>
          <a:p>
            <a:pPr indent="0" lvl="0" marL="0" marR="0" rtl="0" algn="ctr">
              <a:spcBef>
                <a:spcPts val="0"/>
              </a:spcBef>
              <a:spcAft>
                <a:spcPts val="0"/>
              </a:spcAft>
              <a:buNone/>
            </a:pPr>
            <a:r>
              <a:rPr b="0" i="0" lang="en" sz="1100" u="none" cap="none" strike="noStrike">
                <a:solidFill>
                  <a:schemeClr val="dk1"/>
                </a:solidFill>
                <a:latin typeface="Calibri"/>
                <a:ea typeface="Calibri"/>
                <a:cs typeface="Calibri"/>
                <a:sym typeface="Calibri"/>
              </a:rPr>
              <a:t>IBM Research, USA</a:t>
            </a:r>
            <a:endParaRPr sz="1100"/>
          </a:p>
        </p:txBody>
      </p:sp>
      <p:pic>
        <p:nvPicPr>
          <p:cNvPr descr="Jinwook Jung" id="945" name="Google Shape;945;p157"/>
          <p:cNvPicPr preferRelativeResize="0"/>
          <p:nvPr/>
        </p:nvPicPr>
        <p:blipFill rotWithShape="1">
          <a:blip r:embed="rId7">
            <a:alphaModFix/>
          </a:blip>
          <a:srcRect b="0" l="0" r="0" t="0"/>
          <a:stretch/>
        </p:blipFill>
        <p:spPr>
          <a:xfrm>
            <a:off x="5918575" y="2734792"/>
            <a:ext cx="914400" cy="914400"/>
          </a:xfrm>
          <a:prstGeom prst="rect">
            <a:avLst/>
          </a:prstGeom>
          <a:noFill/>
          <a:ln>
            <a:noFill/>
          </a:ln>
        </p:spPr>
      </p:pic>
      <p:sp>
        <p:nvSpPr>
          <p:cNvPr id="946" name="Google Shape;946;p157"/>
          <p:cNvSpPr txBox="1"/>
          <p:nvPr/>
        </p:nvSpPr>
        <p:spPr>
          <a:xfrm>
            <a:off x="201706" y="4592657"/>
            <a:ext cx="12567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lt1"/>
                </a:solidFill>
                <a:latin typeface="Calibri"/>
                <a:ea typeface="Calibri"/>
                <a:cs typeface="Calibri"/>
                <a:sym typeface="Calibri"/>
              </a:rPr>
              <a:t>Iris Hui-Ru Jiang</a:t>
            </a:r>
            <a:endParaRPr sz="1400">
              <a:solidFill>
                <a:schemeClr val="lt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8"/>
          <p:cNvSpPr txBox="1"/>
          <p:nvPr>
            <p:ph type="title"/>
          </p:nvPr>
        </p:nvSpPr>
        <p:spPr>
          <a:xfrm>
            <a:off x="628650" y="161619"/>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YP Activities – DAC</a:t>
            </a:r>
            <a:br>
              <a:rPr lang="en"/>
            </a:br>
            <a:endParaRPr/>
          </a:p>
        </p:txBody>
      </p:sp>
      <p:sp>
        <p:nvSpPr>
          <p:cNvPr id="953" name="Google Shape;953;p158"/>
          <p:cNvSpPr txBox="1"/>
          <p:nvPr>
            <p:ph idx="1" type="body"/>
          </p:nvPr>
        </p:nvSpPr>
        <p:spPr>
          <a:xfrm>
            <a:off x="628650" y="658705"/>
            <a:ext cx="4519800" cy="3044400"/>
          </a:xfrm>
          <a:prstGeom prst="rect">
            <a:avLst/>
          </a:prstGeom>
          <a:noFill/>
          <a:ln>
            <a:noFill/>
          </a:ln>
        </p:spPr>
        <p:txBody>
          <a:bodyPr anchorCtr="0" anchor="t" bIns="34275" lIns="68575" spcFirstLastPara="1" rIns="68575" wrap="square" tIns="34275">
            <a:normAutofit fontScale="85000" lnSpcReduction="20000"/>
          </a:bodyPr>
          <a:lstStyle/>
          <a:p>
            <a:pPr indent="-160655" lvl="0" marL="177800" rtl="0" algn="l">
              <a:lnSpc>
                <a:spcPct val="90000"/>
              </a:lnSpc>
              <a:spcBef>
                <a:spcPts val="0"/>
              </a:spcBef>
              <a:spcAft>
                <a:spcPts val="0"/>
              </a:spcAft>
              <a:buClr>
                <a:schemeClr val="dk1"/>
              </a:buClr>
              <a:buSzPct val="100000"/>
              <a:buChar char="•"/>
            </a:pPr>
            <a:r>
              <a:rPr lang="en" sz="1800"/>
              <a:t>Co-sponsor the YP events with SIGDA</a:t>
            </a:r>
            <a:endParaRPr/>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0" lvl="0" marL="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0" lvl="0" marL="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76200" lvl="1" marL="520700" rtl="0" algn="l">
              <a:lnSpc>
                <a:spcPct val="90000"/>
              </a:lnSpc>
              <a:spcBef>
                <a:spcPts val="800"/>
              </a:spcBef>
              <a:spcAft>
                <a:spcPts val="0"/>
              </a:spcAft>
              <a:buClr>
                <a:schemeClr val="dk1"/>
              </a:buClr>
              <a:buSzPct val="100000"/>
              <a:buNone/>
            </a:pPr>
            <a:r>
              <a:t/>
            </a:r>
            <a:endParaRPr sz="1500"/>
          </a:p>
        </p:txBody>
      </p:sp>
      <p:pic>
        <p:nvPicPr>
          <p:cNvPr id="954" name="Google Shape;954;p158"/>
          <p:cNvPicPr preferRelativeResize="0"/>
          <p:nvPr/>
        </p:nvPicPr>
        <p:blipFill rotWithShape="1">
          <a:blip r:embed="rId3">
            <a:alphaModFix/>
          </a:blip>
          <a:srcRect b="0" l="0" r="0" t="0"/>
          <a:stretch/>
        </p:blipFill>
        <p:spPr>
          <a:xfrm>
            <a:off x="6497786" y="1492810"/>
            <a:ext cx="2163575" cy="1003230"/>
          </a:xfrm>
          <a:prstGeom prst="rect">
            <a:avLst/>
          </a:prstGeom>
          <a:noFill/>
          <a:ln>
            <a:noFill/>
          </a:ln>
        </p:spPr>
      </p:pic>
      <p:pic>
        <p:nvPicPr>
          <p:cNvPr id="955" name="Google Shape;955;p158"/>
          <p:cNvPicPr preferRelativeResize="0"/>
          <p:nvPr/>
        </p:nvPicPr>
        <p:blipFill rotWithShape="1">
          <a:blip r:embed="rId4">
            <a:alphaModFix/>
          </a:blip>
          <a:srcRect b="0" l="0" r="0" t="0"/>
          <a:stretch/>
        </p:blipFill>
        <p:spPr>
          <a:xfrm>
            <a:off x="6497786" y="2515310"/>
            <a:ext cx="1937555" cy="991825"/>
          </a:xfrm>
          <a:prstGeom prst="rect">
            <a:avLst/>
          </a:prstGeom>
          <a:noFill/>
          <a:ln>
            <a:noFill/>
          </a:ln>
        </p:spPr>
      </p:pic>
      <p:graphicFrame>
        <p:nvGraphicFramePr>
          <p:cNvPr id="956" name="Google Shape;956;p158"/>
          <p:cNvGraphicFramePr/>
          <p:nvPr/>
        </p:nvGraphicFramePr>
        <p:xfrm>
          <a:off x="275879" y="934658"/>
          <a:ext cx="3000000" cy="3000000"/>
        </p:xfrm>
        <a:graphic>
          <a:graphicData uri="http://schemas.openxmlformats.org/drawingml/2006/table">
            <a:tbl>
              <a:tblPr bandRow="1" firstRow="1">
                <a:noFill/>
                <a:tableStyleId>{022BE6BB-2275-47A9-A640-A215F53F4C8B}</a:tableStyleId>
              </a:tblPr>
              <a:tblGrid>
                <a:gridCol w="4618100"/>
                <a:gridCol w="866600"/>
                <a:gridCol w="600200"/>
              </a:tblGrid>
              <a:tr h="278150">
                <a:tc>
                  <a:txBody>
                    <a:bodyPr/>
                    <a:lstStyle/>
                    <a:p>
                      <a:pPr indent="0" lvl="0" marL="0" marR="0" rtl="0" algn="l">
                        <a:spcBef>
                          <a:spcPts val="0"/>
                        </a:spcBef>
                        <a:spcAft>
                          <a:spcPts val="0"/>
                        </a:spcAft>
                        <a:buNone/>
                      </a:pPr>
                      <a:r>
                        <a:rPr lang="en" sz="1400" u="none" cap="none" strike="noStrike"/>
                        <a:t>Event</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rPr lang="en" sz="1400"/>
                        <a:t>Lead</a:t>
                      </a:r>
                      <a:endParaRPr sz="1400"/>
                    </a:p>
                  </a:txBody>
                  <a:tcPr marT="34300" marB="34300" marR="68600" marL="68600"/>
                </a:tc>
              </a:tr>
              <a:tr h="278150">
                <a:tc>
                  <a:txBody>
                    <a:bodyPr/>
                    <a:lstStyle/>
                    <a:p>
                      <a:pPr indent="0" lvl="0" marL="0" marR="0" rtl="0" algn="l">
                        <a:spcBef>
                          <a:spcPts val="0"/>
                        </a:spcBef>
                        <a:spcAft>
                          <a:spcPts val="0"/>
                        </a:spcAft>
                        <a:buNone/>
                      </a:pPr>
                      <a:r>
                        <a:rPr b="1" lang="en" sz="1400" u="sng">
                          <a:solidFill>
                            <a:schemeClr val="hlink"/>
                          </a:solidFill>
                          <a:hlinkClick r:id="rId5"/>
                        </a:rPr>
                        <a:t>Early Career Workshop</a:t>
                      </a:r>
                      <a:endParaRPr b="1" sz="1400"/>
                    </a:p>
                    <a:p>
                      <a:pPr indent="0" lvl="0" marL="0" marR="0" rtl="0" algn="l">
                        <a:spcBef>
                          <a:spcPts val="0"/>
                        </a:spcBef>
                        <a:spcAft>
                          <a:spcPts val="0"/>
                        </a:spcAft>
                        <a:buNone/>
                      </a:pPr>
                      <a:r>
                        <a:rPr lang="en" sz="1400"/>
                        <a:t>Organizers: Zhiding Liang (RPI), Rickard Ewetz (UCF), Mengxin Zheng (UCF), Ganapati Bhat (WSU)</a:t>
                      </a:r>
                      <a:endParaRPr sz="1100"/>
                    </a:p>
                    <a:p>
                      <a:pPr indent="0" lvl="0" marL="0" marR="0" rtl="0" algn="l">
                        <a:spcBef>
                          <a:spcPts val="0"/>
                        </a:spcBef>
                        <a:spcAft>
                          <a:spcPts val="0"/>
                        </a:spcAft>
                        <a:buNone/>
                      </a:pPr>
                      <a:r>
                        <a:rPr lang="en" sz="1400"/>
                        <a:t>Speakers from LBNL, NYU, PNNL, JHU, NSF, Gatech, JHU, UW-Madison, UPenn, Northeastern University, Duke, UT Austin, UT Dallas, Argonne, Synopsys, JPMC, Microsoft.</a:t>
                      </a:r>
                      <a:endParaRPr sz="1100"/>
                    </a:p>
                  </a:txBody>
                  <a:tcPr marT="34300" marB="34300" marR="68600" marL="68600"/>
                </a:tc>
                <a:tc>
                  <a:txBody>
                    <a:bodyPr/>
                    <a:lstStyle/>
                    <a:p>
                      <a:pPr indent="0" lvl="0" marL="0" marR="0" rtl="0" algn="l">
                        <a:spcBef>
                          <a:spcPts val="0"/>
                        </a:spcBef>
                        <a:spcAft>
                          <a:spcPts val="0"/>
                        </a:spcAft>
                        <a:buNone/>
                      </a:pPr>
                      <a:r>
                        <a:rPr lang="en" sz="1400"/>
                        <a:t>R3016, 9am-5pm,</a:t>
                      </a:r>
                      <a:endParaRPr sz="1100"/>
                    </a:p>
                    <a:p>
                      <a:pPr indent="0" lvl="0" marL="0" marR="0" rtl="0" algn="l">
                        <a:spcBef>
                          <a:spcPts val="0"/>
                        </a:spcBef>
                        <a:spcAft>
                          <a:spcPts val="0"/>
                        </a:spcAft>
                        <a:buNone/>
                      </a:pPr>
                      <a:r>
                        <a:rPr lang="en" sz="1400"/>
                        <a:t>Jun 23</a:t>
                      </a:r>
                      <a:endParaRPr sz="1400"/>
                    </a:p>
                  </a:txBody>
                  <a:tcPr marT="34300" marB="34300" marR="68600" marL="68600"/>
                </a:tc>
                <a:tc>
                  <a:txBody>
                    <a:bodyPr/>
                    <a:lstStyle/>
                    <a:p>
                      <a:pPr indent="0" lvl="0" marL="0" marR="0" rtl="0" algn="l">
                        <a:spcBef>
                          <a:spcPts val="0"/>
                        </a:spcBef>
                        <a:spcAft>
                          <a:spcPts val="0"/>
                        </a:spcAft>
                        <a:buNone/>
                      </a:pPr>
                      <a:r>
                        <a:rPr lang="en" sz="1400"/>
                        <a:t>SIGDA</a:t>
                      </a:r>
                      <a:endParaRPr sz="1400"/>
                    </a:p>
                  </a:txBody>
                  <a:tcPr marT="34300" marB="34300" marR="68600" marL="68600"/>
                </a:tc>
              </a:tr>
              <a:tr h="278150">
                <a:tc>
                  <a:txBody>
                    <a:bodyPr/>
                    <a:lstStyle/>
                    <a:p>
                      <a:pPr indent="0" lvl="0" marL="0" marR="0" rtl="0" algn="l">
                        <a:spcBef>
                          <a:spcPts val="0"/>
                        </a:spcBef>
                        <a:spcAft>
                          <a:spcPts val="0"/>
                        </a:spcAft>
                        <a:buNone/>
                      </a:pPr>
                      <a:r>
                        <a:rPr b="1" lang="en" sz="1400"/>
                        <a:t>PhD Forum</a:t>
                      </a:r>
                      <a:endParaRPr sz="1100"/>
                    </a:p>
                    <a:p>
                      <a:pPr indent="0" lvl="0" marL="0" marR="0" rtl="0" algn="l">
                        <a:spcBef>
                          <a:spcPts val="0"/>
                        </a:spcBef>
                        <a:spcAft>
                          <a:spcPts val="0"/>
                        </a:spcAft>
                        <a:buNone/>
                      </a:pPr>
                      <a:r>
                        <a:rPr lang="en" sz="1400"/>
                        <a:t>Organizers: Yingyan (Celine) Lin (Gatech), Vidya Chhabria (ASU),</a:t>
                      </a:r>
                      <a:endParaRPr sz="1100"/>
                    </a:p>
                    <a:p>
                      <a:pPr indent="0" lvl="0" marL="0" marR="0" rtl="0" algn="l">
                        <a:spcBef>
                          <a:spcPts val="0"/>
                        </a:spcBef>
                        <a:spcAft>
                          <a:spcPts val="0"/>
                        </a:spcAft>
                        <a:buNone/>
                      </a:pPr>
                      <a:r>
                        <a:rPr lang="en" sz="1400"/>
                        <a:t>Guohao Dai (Shanghai Jiao Tong Univ.)</a:t>
                      </a:r>
                      <a:endParaRPr sz="1100"/>
                    </a:p>
                  </a:txBody>
                  <a:tcPr marT="34300" marB="34300" marR="68600" marL="68600"/>
                </a:tc>
                <a:tc>
                  <a:txBody>
                    <a:bodyPr/>
                    <a:lstStyle/>
                    <a:p>
                      <a:pPr indent="0" lvl="0" marL="0" marR="0" rtl="0" algn="l">
                        <a:spcBef>
                          <a:spcPts val="0"/>
                        </a:spcBef>
                        <a:spcAft>
                          <a:spcPts val="0"/>
                        </a:spcAft>
                        <a:buNone/>
                      </a:pPr>
                      <a:r>
                        <a:rPr lang="en" sz="1400"/>
                        <a:t>L2 Lobby,</a:t>
                      </a:r>
                      <a:endParaRPr sz="1100"/>
                    </a:p>
                    <a:p>
                      <a:pPr indent="0" lvl="0" marL="0" marR="0" rtl="0" algn="l">
                        <a:spcBef>
                          <a:spcPts val="0"/>
                        </a:spcBef>
                        <a:spcAft>
                          <a:spcPts val="0"/>
                        </a:spcAft>
                        <a:buNone/>
                      </a:pPr>
                      <a:r>
                        <a:rPr lang="en" sz="1400"/>
                        <a:t>7-9pm,</a:t>
                      </a:r>
                      <a:endParaRPr sz="1100"/>
                    </a:p>
                    <a:p>
                      <a:pPr indent="0" lvl="0" marL="0" marR="0" rtl="0" algn="l">
                        <a:spcBef>
                          <a:spcPts val="0"/>
                        </a:spcBef>
                        <a:spcAft>
                          <a:spcPts val="0"/>
                        </a:spcAft>
                        <a:buNone/>
                      </a:pPr>
                      <a:r>
                        <a:rPr lang="en" sz="1400"/>
                        <a:t>Jun 25</a:t>
                      </a:r>
                      <a:endParaRPr sz="1400"/>
                    </a:p>
                  </a:txBody>
                  <a:tcPr marT="34300" marB="34300" marR="68600" marL="68600"/>
                </a:tc>
                <a:tc>
                  <a:txBody>
                    <a:bodyPr/>
                    <a:lstStyle/>
                    <a:p>
                      <a:pPr indent="0" lvl="0" marL="0" marR="0" rtl="0" algn="l">
                        <a:spcBef>
                          <a:spcPts val="0"/>
                        </a:spcBef>
                        <a:spcAft>
                          <a:spcPts val="0"/>
                        </a:spcAft>
                        <a:buNone/>
                      </a:pPr>
                      <a:r>
                        <a:rPr lang="en" sz="1400"/>
                        <a:t>CEDA</a:t>
                      </a:r>
                      <a:endParaRPr sz="1400"/>
                    </a:p>
                  </a:txBody>
                  <a:tcPr marT="34300" marB="34300" marR="68600" marL="68600"/>
                </a:tc>
              </a:tr>
              <a:tr h="278150">
                <a:tc>
                  <a:txBody>
                    <a:bodyPr/>
                    <a:lstStyle/>
                    <a:p>
                      <a:pPr indent="0" lvl="0" marL="0" marR="0" rtl="0" algn="l">
                        <a:spcBef>
                          <a:spcPts val="0"/>
                        </a:spcBef>
                        <a:spcAft>
                          <a:spcPts val="0"/>
                        </a:spcAft>
                        <a:buNone/>
                      </a:pPr>
                      <a:r>
                        <a:rPr b="1" lang="en" sz="1400"/>
                        <a:t>University Demo</a:t>
                      </a:r>
                      <a:endParaRPr sz="1100"/>
                    </a:p>
                    <a:p>
                      <a:pPr indent="0" lvl="0" marL="0" marR="0" rtl="0" algn="l">
                        <a:spcBef>
                          <a:spcPts val="0"/>
                        </a:spcBef>
                        <a:spcAft>
                          <a:spcPts val="0"/>
                        </a:spcAft>
                        <a:buNone/>
                      </a:pPr>
                      <a:r>
                        <a:rPr lang="en" sz="1400"/>
                        <a:t>Organizers: Umamaheswara Rao Tida (North Dakota State Univ.), Nan Wu (George Washington Univ.), Sumitha George (North Dakota State Univ.)</a:t>
                      </a:r>
                      <a:endParaRPr sz="1400"/>
                    </a:p>
                  </a:txBody>
                  <a:tcPr marT="34300" marB="34300" marR="68600" marL="68600"/>
                </a:tc>
                <a:tc>
                  <a:txBody>
                    <a:bodyPr/>
                    <a:lstStyle/>
                    <a:p>
                      <a:pPr indent="0" lvl="0" marL="0" marR="0" rtl="0" algn="l">
                        <a:spcBef>
                          <a:spcPts val="0"/>
                        </a:spcBef>
                        <a:spcAft>
                          <a:spcPts val="0"/>
                        </a:spcAft>
                        <a:buNone/>
                      </a:pPr>
                      <a:r>
                        <a:rPr lang="en" sz="1400"/>
                        <a:t>L2 Lobby,</a:t>
                      </a:r>
                      <a:endParaRPr sz="1100"/>
                    </a:p>
                    <a:p>
                      <a:pPr indent="0" lvl="0" marL="0" marR="0" rtl="0" algn="l">
                        <a:spcBef>
                          <a:spcPts val="0"/>
                        </a:spcBef>
                        <a:spcAft>
                          <a:spcPts val="0"/>
                        </a:spcAft>
                        <a:buNone/>
                      </a:pPr>
                      <a:r>
                        <a:rPr lang="en" sz="1400"/>
                        <a:t>7-9pm,</a:t>
                      </a:r>
                      <a:endParaRPr sz="1100"/>
                    </a:p>
                    <a:p>
                      <a:pPr indent="0" lvl="0" marL="0" marR="0" rtl="0" algn="l">
                        <a:spcBef>
                          <a:spcPts val="0"/>
                        </a:spcBef>
                        <a:spcAft>
                          <a:spcPts val="0"/>
                        </a:spcAft>
                        <a:buNone/>
                      </a:pPr>
                      <a:r>
                        <a:rPr lang="en" sz="1400"/>
                        <a:t>Jun 25</a:t>
                      </a:r>
                      <a:endParaRPr sz="1400"/>
                    </a:p>
                  </a:txBody>
                  <a:tcPr marT="34300" marB="34300" marR="68600" marL="68600"/>
                </a:tc>
                <a:tc>
                  <a:txBody>
                    <a:bodyPr/>
                    <a:lstStyle/>
                    <a:p>
                      <a:pPr indent="0" lvl="0" marL="0" marR="0" rtl="0" algn="l">
                        <a:spcBef>
                          <a:spcPts val="0"/>
                        </a:spcBef>
                        <a:spcAft>
                          <a:spcPts val="0"/>
                        </a:spcAft>
                        <a:buNone/>
                      </a:pPr>
                      <a:r>
                        <a:rPr lang="en" sz="1400"/>
                        <a:t>CEDA</a:t>
                      </a:r>
                      <a:endParaRPr sz="1400"/>
                    </a:p>
                  </a:txBody>
                  <a:tcPr marT="34300" marB="34300" marR="68600" marL="68600"/>
                </a:tc>
              </a:tr>
              <a:tr h="278150">
                <a:tc>
                  <a:txBody>
                    <a:bodyPr/>
                    <a:lstStyle/>
                    <a:p>
                      <a:pPr indent="0" lvl="0" marL="0" marR="0" rtl="0" algn="l">
                        <a:spcBef>
                          <a:spcPts val="0"/>
                        </a:spcBef>
                        <a:spcAft>
                          <a:spcPts val="0"/>
                        </a:spcAft>
                        <a:buNone/>
                      </a:pPr>
                      <a:r>
                        <a:rPr b="1" lang="en" sz="1400" u="sng">
                          <a:solidFill>
                            <a:schemeClr val="hlink"/>
                          </a:solidFill>
                          <a:hlinkClick r:id="rId6"/>
                        </a:rPr>
                        <a:t>System Design Contest</a:t>
                      </a:r>
                      <a:endParaRPr b="1" sz="1400"/>
                    </a:p>
                    <a:p>
                      <a:pPr indent="0" lvl="0" marL="0" marR="0" rtl="0" algn="l">
                        <a:spcBef>
                          <a:spcPts val="0"/>
                        </a:spcBef>
                        <a:spcAft>
                          <a:spcPts val="0"/>
                        </a:spcAft>
                        <a:buNone/>
                      </a:pPr>
                      <a:r>
                        <a:rPr lang="en" sz="1400"/>
                        <a:t>Organizers: Meng Li (Peking Univ.), Qi Sun (Zhejiang Univ.),</a:t>
                      </a:r>
                      <a:endParaRPr sz="1100"/>
                    </a:p>
                    <a:p>
                      <a:pPr indent="0" lvl="0" marL="0" marR="0" rtl="0" algn="l">
                        <a:spcBef>
                          <a:spcPts val="0"/>
                        </a:spcBef>
                        <a:spcAft>
                          <a:spcPts val="0"/>
                        </a:spcAft>
                        <a:buNone/>
                      </a:pPr>
                      <a:r>
                        <a:rPr lang="en" sz="1400"/>
                        <a:t>Sitao Huang (UC Irvine), Atefeh Sohrabizadeh (UCLA)</a:t>
                      </a:r>
                      <a:endParaRPr sz="1400"/>
                    </a:p>
                  </a:txBody>
                  <a:tcPr marT="34300" marB="34300" marR="68600" marL="68600"/>
                </a:tc>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rPr lang="en" sz="1400"/>
                        <a:t>SIGDA</a:t>
                      </a:r>
                      <a:endParaRPr sz="1400"/>
                    </a:p>
                  </a:txBody>
                  <a:tcPr marT="34300" marB="34300" marR="68600" marL="68600"/>
                </a:tc>
              </a:tr>
            </a:tbl>
          </a:graphicData>
        </a:graphic>
      </p:graphicFrame>
      <p:pic>
        <p:nvPicPr>
          <p:cNvPr id="957" name="Google Shape;957;p158"/>
          <p:cNvPicPr preferRelativeResize="0"/>
          <p:nvPr/>
        </p:nvPicPr>
        <p:blipFill rotWithShape="1">
          <a:blip r:embed="rId7">
            <a:alphaModFix/>
          </a:blip>
          <a:srcRect b="0" l="0" r="0" t="0"/>
          <a:stretch/>
        </p:blipFill>
        <p:spPr>
          <a:xfrm>
            <a:off x="6497787" y="3526404"/>
            <a:ext cx="2591144" cy="833717"/>
          </a:xfrm>
          <a:prstGeom prst="rect">
            <a:avLst/>
          </a:prstGeom>
          <a:noFill/>
          <a:ln>
            <a:noFill/>
          </a:ln>
        </p:spPr>
      </p:pic>
      <p:sp>
        <p:nvSpPr>
          <p:cNvPr id="958" name="Google Shape;958;p158"/>
          <p:cNvSpPr txBox="1"/>
          <p:nvPr/>
        </p:nvSpPr>
        <p:spPr>
          <a:xfrm>
            <a:off x="6038198" y="160573"/>
            <a:ext cx="3105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DAC Young Fellow Program is not included</a:t>
            </a:r>
            <a:endParaRPr sz="1400">
              <a:solidFill>
                <a:schemeClr val="dk1"/>
              </a:solidFill>
              <a:latin typeface="Calibri"/>
              <a:ea typeface="Calibri"/>
              <a:cs typeface="Calibri"/>
              <a:sym typeface="Calibri"/>
            </a:endParaRPr>
          </a:p>
        </p:txBody>
      </p:sp>
      <p:pic>
        <p:nvPicPr>
          <p:cNvPr id="959" name="Google Shape;959;p158"/>
          <p:cNvPicPr preferRelativeResize="0"/>
          <p:nvPr/>
        </p:nvPicPr>
        <p:blipFill rotWithShape="1">
          <a:blip r:embed="rId8">
            <a:alphaModFix/>
          </a:blip>
          <a:srcRect b="0" l="0" r="0" t="0"/>
          <a:stretch/>
        </p:blipFill>
        <p:spPr>
          <a:xfrm>
            <a:off x="6497786" y="550843"/>
            <a:ext cx="2109399" cy="93311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5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YP Activities – ICCAD / ESWEEK / SMACD</a:t>
            </a:r>
            <a:endParaRPr/>
          </a:p>
        </p:txBody>
      </p:sp>
      <p:sp>
        <p:nvSpPr>
          <p:cNvPr id="966" name="Google Shape;966;p159"/>
          <p:cNvSpPr txBox="1"/>
          <p:nvPr>
            <p:ph idx="1" type="body"/>
          </p:nvPr>
        </p:nvSpPr>
        <p:spPr>
          <a:xfrm>
            <a:off x="628649" y="1268016"/>
            <a:ext cx="6866700" cy="3044400"/>
          </a:xfrm>
          <a:prstGeom prst="rect">
            <a:avLst/>
          </a:prstGeom>
          <a:noFill/>
          <a:ln>
            <a:noFill/>
          </a:ln>
        </p:spPr>
        <p:txBody>
          <a:bodyPr anchorCtr="0" anchor="t" bIns="34275" lIns="68575" spcFirstLastPara="1" rIns="68575" wrap="square" tIns="34275">
            <a:normAutofit fontScale="47500" lnSpcReduction="20000"/>
          </a:bodyPr>
          <a:lstStyle/>
          <a:p>
            <a:pPr indent="-117792" lvl="0" marL="177800" rtl="0" algn="l">
              <a:lnSpc>
                <a:spcPct val="90000"/>
              </a:lnSpc>
              <a:spcBef>
                <a:spcPts val="0"/>
              </a:spcBef>
              <a:spcAft>
                <a:spcPts val="0"/>
              </a:spcAft>
              <a:buClr>
                <a:schemeClr val="dk1"/>
              </a:buClr>
              <a:buSzPct val="100000"/>
              <a:buChar char="•"/>
            </a:pPr>
            <a:r>
              <a:rPr lang="en" sz="1800"/>
              <a:t>ICCAD</a:t>
            </a:r>
            <a:endParaRPr/>
          </a:p>
          <a:p>
            <a:pPr indent="-121443" lvl="1" marL="520700" rtl="0" algn="l">
              <a:lnSpc>
                <a:spcPct val="90000"/>
              </a:lnSpc>
              <a:spcBef>
                <a:spcPts val="800"/>
              </a:spcBef>
              <a:spcAft>
                <a:spcPts val="0"/>
              </a:spcAft>
              <a:buClr>
                <a:schemeClr val="dk1"/>
              </a:buClr>
              <a:buSzPct val="100000"/>
              <a:buChar char="•"/>
            </a:pPr>
            <a:r>
              <a:rPr lang="en" sz="1500"/>
              <a:t>Co-sponsored YP events with SIGDA: SRC, CADathlon, … etc.</a:t>
            </a:r>
            <a:endParaRPr sz="1500"/>
          </a:p>
          <a:p>
            <a:pPr indent="-121443" lvl="1" marL="520700" rtl="0" algn="l">
              <a:lnSpc>
                <a:spcPct val="90000"/>
              </a:lnSpc>
              <a:spcBef>
                <a:spcPts val="800"/>
              </a:spcBef>
              <a:spcAft>
                <a:spcPts val="0"/>
              </a:spcAft>
              <a:buClr>
                <a:schemeClr val="dk1"/>
              </a:buClr>
              <a:buSzPct val="100000"/>
              <a:buChar char="•"/>
            </a:pPr>
            <a:r>
              <a:rPr lang="en" sz="1500"/>
              <a:t>CEDA sponsored event: CAD Contest</a:t>
            </a:r>
            <a:endParaRPr sz="1500"/>
          </a:p>
          <a:p>
            <a:pPr indent="-117792" lvl="0" marL="177800" rtl="0" algn="l">
              <a:lnSpc>
                <a:spcPct val="90000"/>
              </a:lnSpc>
              <a:spcBef>
                <a:spcPts val="1200"/>
              </a:spcBef>
              <a:spcAft>
                <a:spcPts val="0"/>
              </a:spcAft>
              <a:buClr>
                <a:schemeClr val="dk1"/>
              </a:buClr>
              <a:buSzPct val="100000"/>
              <a:buChar char="•"/>
            </a:pPr>
            <a:r>
              <a:rPr lang="en" sz="1800"/>
              <a:t>ESWEEK</a:t>
            </a:r>
            <a:endParaRPr/>
          </a:p>
          <a:p>
            <a:pPr indent="-121443" lvl="1" marL="520700" rtl="0" algn="l">
              <a:lnSpc>
                <a:spcPct val="90000"/>
              </a:lnSpc>
              <a:spcBef>
                <a:spcPts val="800"/>
              </a:spcBef>
              <a:spcAft>
                <a:spcPts val="0"/>
              </a:spcAft>
              <a:buClr>
                <a:schemeClr val="dk1"/>
              </a:buClr>
              <a:buSzPct val="100000"/>
              <a:buChar char="•"/>
            </a:pPr>
            <a:r>
              <a:rPr lang="en" sz="1500"/>
              <a:t>Co-sponsor with SIGDA: Fair and intelligent contest (led by SIGDA)</a:t>
            </a:r>
            <a:endParaRPr/>
          </a:p>
          <a:p>
            <a:pPr indent="-117792" lvl="0" marL="177800" rtl="0" algn="l">
              <a:lnSpc>
                <a:spcPct val="90000"/>
              </a:lnSpc>
              <a:spcBef>
                <a:spcPts val="1200"/>
              </a:spcBef>
              <a:spcAft>
                <a:spcPts val="0"/>
              </a:spcAft>
              <a:buClr>
                <a:schemeClr val="dk1"/>
              </a:buClr>
              <a:buSzPct val="100000"/>
              <a:buChar char="•"/>
            </a:pPr>
            <a:r>
              <a:rPr lang="en" sz="1800"/>
              <a:t>SMACD</a:t>
            </a:r>
            <a:endParaRPr/>
          </a:p>
          <a:p>
            <a:pPr indent="-121443" lvl="1" marL="520700" rtl="0" algn="l">
              <a:lnSpc>
                <a:spcPct val="90000"/>
              </a:lnSpc>
              <a:spcBef>
                <a:spcPts val="800"/>
              </a:spcBef>
              <a:spcAft>
                <a:spcPts val="0"/>
              </a:spcAft>
              <a:buClr>
                <a:schemeClr val="dk1"/>
              </a:buClr>
              <a:buSzPct val="100000"/>
              <a:buChar char="•"/>
            </a:pPr>
            <a:r>
              <a:rPr lang="en" sz="1500"/>
              <a:t>EDA Competition approved in Feb. EC meeting</a:t>
            </a:r>
            <a:endParaRPr/>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0" lvl="0" marL="0" rtl="0" algn="l">
              <a:lnSpc>
                <a:spcPct val="90000"/>
              </a:lnSpc>
              <a:spcBef>
                <a:spcPts val="1200"/>
              </a:spcBef>
              <a:spcAft>
                <a:spcPts val="0"/>
              </a:spcAft>
              <a:buClr>
                <a:schemeClr val="dk1"/>
              </a:buClr>
              <a:buSzPct val="100000"/>
              <a:buNone/>
            </a:pPr>
            <a:r>
              <a:t/>
            </a:r>
            <a:endParaRPr sz="1800"/>
          </a:p>
          <a:p>
            <a:pPr indent="-63500" lvl="0" marL="177800" rtl="0" algn="l">
              <a:lnSpc>
                <a:spcPct val="90000"/>
              </a:lnSpc>
              <a:spcBef>
                <a:spcPts val="1200"/>
              </a:spcBef>
              <a:spcAft>
                <a:spcPts val="0"/>
              </a:spcAft>
              <a:buClr>
                <a:schemeClr val="dk1"/>
              </a:buClr>
              <a:buSzPct val="100000"/>
              <a:buNone/>
            </a:pPr>
            <a:r>
              <a:t/>
            </a:r>
            <a:endParaRPr sz="1800"/>
          </a:p>
          <a:p>
            <a:pPr indent="-76200" lvl="1" marL="520700" rtl="0" algn="l">
              <a:lnSpc>
                <a:spcPct val="90000"/>
              </a:lnSpc>
              <a:spcBef>
                <a:spcPts val="800"/>
              </a:spcBef>
              <a:spcAft>
                <a:spcPts val="0"/>
              </a:spcAft>
              <a:buClr>
                <a:schemeClr val="dk1"/>
              </a:buClr>
              <a:buSzPct val="100000"/>
              <a:buNone/>
            </a:pPr>
            <a:r>
              <a:t/>
            </a:r>
            <a:endParaRPr sz="15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6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Student Travel Grants Plan</a:t>
            </a:r>
            <a:endParaRPr/>
          </a:p>
        </p:txBody>
      </p:sp>
      <p:sp>
        <p:nvSpPr>
          <p:cNvPr id="973" name="Google Shape;973;p160"/>
          <p:cNvSpPr txBox="1"/>
          <p:nvPr>
            <p:ph idx="1" type="body"/>
          </p:nvPr>
        </p:nvSpPr>
        <p:spPr>
          <a:xfrm>
            <a:off x="628650" y="1369219"/>
            <a:ext cx="8249400" cy="3044400"/>
          </a:xfrm>
          <a:prstGeom prst="rect">
            <a:avLst/>
          </a:prstGeom>
          <a:noFill/>
          <a:ln>
            <a:noFill/>
          </a:ln>
        </p:spPr>
        <p:txBody>
          <a:bodyPr anchorCtr="0" anchor="t" bIns="34275" lIns="68575" spcFirstLastPara="1" rIns="68575" wrap="square" tIns="34275">
            <a:normAutofit fontScale="92500" lnSpcReduction="20000"/>
          </a:bodyPr>
          <a:lstStyle/>
          <a:p>
            <a:pPr indent="-169227" lvl="0" marL="177800" rtl="0" algn="l">
              <a:lnSpc>
                <a:spcPct val="90000"/>
              </a:lnSpc>
              <a:spcBef>
                <a:spcPts val="0"/>
              </a:spcBef>
              <a:spcAft>
                <a:spcPts val="0"/>
              </a:spcAft>
              <a:buClr>
                <a:schemeClr val="dk1"/>
              </a:buClr>
              <a:buSzPct val="100000"/>
              <a:buChar char="•"/>
            </a:pPr>
            <a:r>
              <a:rPr lang="en" sz="1800"/>
              <a:t>ESWEEK: proposing 6K (5K in 2023)</a:t>
            </a:r>
            <a:endParaRPr/>
          </a:p>
          <a:p>
            <a:pPr indent="-169227" lvl="0" marL="177800" rtl="0" algn="l">
              <a:lnSpc>
                <a:spcPct val="90000"/>
              </a:lnSpc>
              <a:spcBef>
                <a:spcPts val="1200"/>
              </a:spcBef>
              <a:spcAft>
                <a:spcPts val="0"/>
              </a:spcAft>
              <a:buClr>
                <a:schemeClr val="dk1"/>
              </a:buClr>
              <a:buSzPct val="100000"/>
              <a:buChar char="•"/>
            </a:pPr>
            <a:r>
              <a:rPr lang="en" sz="1800"/>
              <a:t>ICCAD: proposing 6K (5K in 2023) for student presenters</a:t>
            </a:r>
            <a:endParaRPr/>
          </a:p>
          <a:p>
            <a:pPr indent="0" lvl="0" marL="0" rtl="0" algn="l">
              <a:lnSpc>
                <a:spcPct val="90000"/>
              </a:lnSpc>
              <a:spcBef>
                <a:spcPts val="1200"/>
              </a:spcBef>
              <a:spcAft>
                <a:spcPts val="0"/>
              </a:spcAft>
              <a:buClr>
                <a:schemeClr val="dk1"/>
              </a:buClr>
              <a:buSzPct val="100000"/>
              <a:buNone/>
            </a:pPr>
            <a:r>
              <a:rPr lang="en" sz="1800"/>
              <a:t>               [proposing 5K (4.8K in 2023) for CAD contest winners]</a:t>
            </a:r>
            <a:endParaRPr sz="1800"/>
          </a:p>
          <a:p>
            <a:pPr indent="-169227" lvl="0" marL="177800" rtl="0" algn="l">
              <a:lnSpc>
                <a:spcPct val="90000"/>
              </a:lnSpc>
              <a:spcBef>
                <a:spcPts val="1200"/>
              </a:spcBef>
              <a:spcAft>
                <a:spcPts val="0"/>
              </a:spcAft>
              <a:buClr>
                <a:schemeClr val="dk1"/>
              </a:buClr>
              <a:buSzPct val="100000"/>
              <a:buChar char="•"/>
            </a:pPr>
            <a:r>
              <a:rPr lang="en" sz="1800"/>
              <a:t>DAC / DATE / ASP-DAC: merge with YP events</a:t>
            </a:r>
            <a:endParaRPr/>
          </a:p>
          <a:p>
            <a:pPr indent="-169227" lvl="0" marL="177800" rtl="0" algn="l">
              <a:lnSpc>
                <a:spcPct val="90000"/>
              </a:lnSpc>
              <a:spcBef>
                <a:spcPts val="1200"/>
              </a:spcBef>
              <a:spcAft>
                <a:spcPts val="0"/>
              </a:spcAft>
              <a:buClr>
                <a:schemeClr val="dk1"/>
              </a:buClr>
              <a:buSzPct val="100000"/>
              <a:buChar char="•"/>
            </a:pPr>
            <a:r>
              <a:rPr lang="en" sz="1800"/>
              <a:t>MLCAD 2024: 3K (approved in March)</a:t>
            </a:r>
            <a:endParaRPr/>
          </a:p>
          <a:p>
            <a:pPr indent="-169227" lvl="0" marL="177800" rtl="0" algn="l">
              <a:lnSpc>
                <a:spcPct val="90000"/>
              </a:lnSpc>
              <a:spcBef>
                <a:spcPts val="1200"/>
              </a:spcBef>
              <a:spcAft>
                <a:spcPts val="0"/>
              </a:spcAft>
              <a:buClr>
                <a:schemeClr val="dk1"/>
              </a:buClr>
              <a:buSzPct val="100000"/>
              <a:buChar char="•"/>
            </a:pPr>
            <a:r>
              <a:rPr lang="en" sz="1800"/>
              <a:t>Other workshops: planning up to 5K</a:t>
            </a:r>
            <a:endParaRPr/>
          </a:p>
          <a:p>
            <a:pPr indent="-169227" lvl="0" marL="177800" rtl="0" algn="l">
              <a:lnSpc>
                <a:spcPct val="90000"/>
              </a:lnSpc>
              <a:spcBef>
                <a:spcPts val="800"/>
              </a:spcBef>
              <a:spcAft>
                <a:spcPts val="0"/>
              </a:spcAft>
              <a:buClr>
                <a:schemeClr val="dk1"/>
              </a:buClr>
              <a:buSzPct val="100000"/>
              <a:buChar char="•"/>
            </a:pPr>
            <a:r>
              <a:rPr lang="en" sz="1800"/>
              <a:t>Ad-hoc applications: planning up to 5K</a:t>
            </a:r>
            <a:endParaRPr/>
          </a:p>
          <a:p>
            <a:pPr indent="-164306" lvl="1" marL="520700" rtl="0" algn="l">
              <a:lnSpc>
                <a:spcPct val="90000"/>
              </a:lnSpc>
              <a:spcBef>
                <a:spcPts val="400"/>
              </a:spcBef>
              <a:spcAft>
                <a:spcPts val="0"/>
              </a:spcAft>
              <a:buClr>
                <a:schemeClr val="dk1"/>
              </a:buClr>
              <a:buSzPct val="100000"/>
              <a:buChar char="•"/>
            </a:pPr>
            <a:r>
              <a:rPr lang="en" sz="1500"/>
              <a:t>https://ieee-ceda.org/ieee-ceda-student-travel-grant-program</a:t>
            </a:r>
            <a:endParaRPr sz="1500"/>
          </a:p>
          <a:p>
            <a:pPr indent="-63500" lvl="0" marL="177800" rtl="0" algn="l">
              <a:lnSpc>
                <a:spcPct val="90000"/>
              </a:lnSpc>
              <a:spcBef>
                <a:spcPts val="800"/>
              </a:spcBef>
              <a:spcAft>
                <a:spcPts val="0"/>
              </a:spcAft>
              <a:buClr>
                <a:schemeClr val="dk1"/>
              </a:buClr>
              <a:buSzPct val="100000"/>
              <a:buNone/>
            </a:pPr>
            <a:r>
              <a:t/>
            </a:r>
            <a:endParaRPr sz="1800"/>
          </a:p>
          <a:p>
            <a:pPr indent="-63500" lvl="1" marL="5207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Budget 2025</a:t>
            </a:r>
            <a:endParaRPr/>
          </a:p>
        </p:txBody>
      </p:sp>
      <p:sp>
        <p:nvSpPr>
          <p:cNvPr id="303" name="Google Shape;303;p62"/>
          <p:cNvSpPr txBox="1"/>
          <p:nvPr>
            <p:ph idx="1" type="body"/>
          </p:nvPr>
        </p:nvSpPr>
        <p:spPr>
          <a:xfrm>
            <a:off x="781492" y="1073765"/>
            <a:ext cx="8173800" cy="3417300"/>
          </a:xfrm>
          <a:prstGeom prst="rect">
            <a:avLst/>
          </a:prstGeom>
          <a:noFill/>
          <a:ln>
            <a:noFill/>
          </a:ln>
        </p:spPr>
        <p:txBody>
          <a:bodyPr anchorCtr="0" anchor="t" bIns="34275" lIns="68575" spcFirstLastPara="1" rIns="68575" wrap="square" tIns="34275">
            <a:normAutofit fontScale="77500" lnSpcReduction="20000"/>
          </a:bodyPr>
          <a:lstStyle/>
          <a:p>
            <a:pPr indent="-170497" lvl="0" marL="177800" rtl="0" algn="l">
              <a:lnSpc>
                <a:spcPct val="90000"/>
              </a:lnSpc>
              <a:spcBef>
                <a:spcPts val="0"/>
              </a:spcBef>
              <a:spcAft>
                <a:spcPts val="0"/>
              </a:spcAft>
              <a:buClr>
                <a:schemeClr val="dk1"/>
              </a:buClr>
              <a:buSzPct val="100000"/>
              <a:buChar char="•"/>
            </a:pPr>
            <a:r>
              <a:rPr lang="en" sz="1400"/>
              <a:t>Contractors (Editorial services): 		~67K </a:t>
            </a:r>
            <a:endParaRPr/>
          </a:p>
          <a:p>
            <a:pPr indent="-170497" lvl="0" marL="177800" rtl="0" algn="l">
              <a:lnSpc>
                <a:spcPct val="90000"/>
              </a:lnSpc>
              <a:spcBef>
                <a:spcPts val="800"/>
              </a:spcBef>
              <a:spcAft>
                <a:spcPts val="0"/>
              </a:spcAft>
              <a:buClr>
                <a:schemeClr val="dk1"/>
              </a:buClr>
              <a:buSzPct val="100000"/>
              <a:buChar char="•"/>
            </a:pPr>
            <a:r>
              <a:rPr lang="en" sz="1400"/>
              <a:t>Operational - Conference Catalyst:	 88k (secretary + web) + 2K (Zoom)</a:t>
            </a:r>
            <a:endParaRPr/>
          </a:p>
          <a:p>
            <a:pPr indent="-170497" lvl="0" marL="177800" rtl="0" algn="l">
              <a:lnSpc>
                <a:spcPct val="90000"/>
              </a:lnSpc>
              <a:spcBef>
                <a:spcPts val="800"/>
              </a:spcBef>
              <a:spcAft>
                <a:spcPts val="0"/>
              </a:spcAft>
              <a:buClr>
                <a:schemeClr val="dk1"/>
              </a:buClr>
              <a:buSzPct val="100000"/>
              <a:buChar char="•"/>
            </a:pPr>
            <a:r>
              <a:rPr lang="en" sz="1400"/>
              <a:t>Meetings venue expenses  : 		13K</a:t>
            </a:r>
            <a:endParaRPr/>
          </a:p>
          <a:p>
            <a:pPr indent="-170497" lvl="0" marL="177800" rtl="0" algn="l">
              <a:lnSpc>
                <a:spcPct val="90000"/>
              </a:lnSpc>
              <a:spcBef>
                <a:spcPts val="800"/>
              </a:spcBef>
              <a:spcAft>
                <a:spcPts val="0"/>
              </a:spcAft>
              <a:buClr>
                <a:schemeClr val="dk1"/>
              </a:buClr>
              <a:buSzPct val="100000"/>
              <a:buChar char="•"/>
            </a:pPr>
            <a:r>
              <a:rPr lang="en" sz="1400"/>
              <a:t>Volunteer travel : 			70k (52k in 2023, increase due to 3 EC meetings instead of 2) </a:t>
            </a:r>
            <a:endParaRPr/>
          </a:p>
          <a:p>
            <a:pPr indent="-170497" lvl="0" marL="177800" rtl="0" algn="l">
              <a:lnSpc>
                <a:spcPct val="90000"/>
              </a:lnSpc>
              <a:spcBef>
                <a:spcPts val="800"/>
              </a:spcBef>
              <a:spcAft>
                <a:spcPts val="0"/>
              </a:spcAft>
              <a:buClr>
                <a:schemeClr val="dk1"/>
              </a:buClr>
              <a:buSzPct val="100000"/>
              <a:buChar char="•"/>
            </a:pPr>
            <a:r>
              <a:rPr lang="en" sz="1400"/>
              <a:t>CEDA Luncheons 			~ 56K</a:t>
            </a:r>
            <a:br>
              <a:rPr lang="en" sz="1400"/>
            </a:br>
            <a:r>
              <a:rPr lang="en" sz="1400"/>
              <a:t>DATE, DAC, ICCAD, ASP-DAC</a:t>
            </a:r>
            <a:endParaRPr/>
          </a:p>
          <a:p>
            <a:pPr indent="-170497" lvl="0" marL="177800" rtl="0" algn="l">
              <a:lnSpc>
                <a:spcPct val="90000"/>
              </a:lnSpc>
              <a:spcBef>
                <a:spcPts val="800"/>
              </a:spcBef>
              <a:spcAft>
                <a:spcPts val="0"/>
              </a:spcAft>
              <a:buClr>
                <a:schemeClr val="dk1"/>
              </a:buClr>
              <a:buSzPct val="100000"/>
              <a:buChar char="•"/>
            </a:pPr>
            <a:r>
              <a:rPr lang="en" sz="1400"/>
              <a:t>Distinguished Lecturer 		~ 26K </a:t>
            </a:r>
            <a:endParaRPr/>
          </a:p>
          <a:p>
            <a:pPr indent="-170497" lvl="0" marL="177800" rtl="0" algn="l">
              <a:lnSpc>
                <a:spcPct val="90000"/>
              </a:lnSpc>
              <a:spcBef>
                <a:spcPts val="800"/>
              </a:spcBef>
              <a:spcAft>
                <a:spcPts val="0"/>
              </a:spcAft>
              <a:buClr>
                <a:schemeClr val="dk1"/>
              </a:buClr>
              <a:buSzPct val="100000"/>
              <a:buChar char="•"/>
            </a:pPr>
            <a:r>
              <a:rPr lang="en" sz="1400"/>
              <a:t>Contests	 			~ 50K</a:t>
            </a:r>
            <a:br>
              <a:rPr lang="en" sz="1400"/>
            </a:br>
            <a:r>
              <a:rPr lang="en" sz="1400"/>
              <a:t>PhD Forum, Univ. Demo (DATE, DAC, …)</a:t>
            </a:r>
            <a:endParaRPr/>
          </a:p>
          <a:p>
            <a:pPr indent="-170497" lvl="0" marL="177800" rtl="0" algn="l">
              <a:lnSpc>
                <a:spcPct val="90000"/>
              </a:lnSpc>
              <a:spcBef>
                <a:spcPts val="800"/>
              </a:spcBef>
              <a:spcAft>
                <a:spcPts val="0"/>
              </a:spcAft>
              <a:buClr>
                <a:schemeClr val="dk1"/>
              </a:buClr>
              <a:buSzPct val="100000"/>
              <a:buChar char="•"/>
            </a:pPr>
            <a:r>
              <a:rPr lang="en" sz="1400"/>
              <a:t>Awards             			~ 28K</a:t>
            </a:r>
            <a:endParaRPr/>
          </a:p>
          <a:p>
            <a:pPr indent="-170497" lvl="0" marL="177800" rtl="0" algn="l">
              <a:lnSpc>
                <a:spcPct val="90000"/>
              </a:lnSpc>
              <a:spcBef>
                <a:spcPts val="800"/>
              </a:spcBef>
              <a:spcAft>
                <a:spcPts val="0"/>
              </a:spcAft>
              <a:buClr>
                <a:schemeClr val="dk1"/>
              </a:buClr>
              <a:buSzPct val="100000"/>
              <a:buChar char="•"/>
            </a:pPr>
            <a:r>
              <a:rPr lang="en" sz="1400"/>
              <a:t>Local Chapters 			40K </a:t>
            </a:r>
            <a:endParaRPr/>
          </a:p>
          <a:p>
            <a:pPr indent="-170497" lvl="0" marL="177800" rtl="0" algn="l">
              <a:lnSpc>
                <a:spcPct val="90000"/>
              </a:lnSpc>
              <a:spcBef>
                <a:spcPts val="800"/>
              </a:spcBef>
              <a:spcAft>
                <a:spcPts val="0"/>
              </a:spcAft>
              <a:buClr>
                <a:schemeClr val="dk1"/>
              </a:buClr>
              <a:buSzPct val="100000"/>
              <a:buChar char="•"/>
            </a:pPr>
            <a:r>
              <a:rPr lang="en" sz="1400"/>
              <a:t>Technical committee 		</a:t>
            </a:r>
            <a:r>
              <a:rPr lang="en" sz="1400">
                <a:solidFill>
                  <a:schemeClr val="accent6"/>
                </a:solidFill>
              </a:rPr>
              <a:t>~ 15K </a:t>
            </a:r>
            <a:br>
              <a:rPr lang="en" sz="1400"/>
            </a:br>
            <a:r>
              <a:rPr lang="en" sz="1400"/>
              <a:t>DATC, SVDTC, TCCPS, HSTTC</a:t>
            </a:r>
            <a:endParaRPr/>
          </a:p>
          <a:p>
            <a:pPr indent="-170497" lvl="0" marL="177800" rtl="0" algn="l">
              <a:lnSpc>
                <a:spcPct val="90000"/>
              </a:lnSpc>
              <a:spcBef>
                <a:spcPts val="800"/>
              </a:spcBef>
              <a:spcAft>
                <a:spcPts val="0"/>
              </a:spcAft>
              <a:buClr>
                <a:schemeClr val="dk1"/>
              </a:buClr>
              <a:buSzPct val="100000"/>
              <a:buChar char="•"/>
            </a:pPr>
            <a:r>
              <a:rPr lang="en" sz="1400"/>
              <a:t>MoU Initiatives (Smartcities, IoT): 	</a:t>
            </a:r>
            <a:r>
              <a:rPr lang="en" sz="1400">
                <a:solidFill>
                  <a:schemeClr val="accent6"/>
                </a:solidFill>
              </a:rPr>
              <a:t>60K  </a:t>
            </a:r>
            <a:r>
              <a:rPr lang="en" sz="1400">
                <a:solidFill>
                  <a:schemeClr val="accent6"/>
                </a:solidFill>
              </a:rPr>
              <a:t>  </a:t>
            </a:r>
            <a:endParaRPr/>
          </a:p>
          <a:p>
            <a:pPr indent="-170497" lvl="0" marL="177800" rtl="0" algn="l">
              <a:lnSpc>
                <a:spcPct val="90000"/>
              </a:lnSpc>
              <a:spcBef>
                <a:spcPts val="800"/>
              </a:spcBef>
              <a:spcAft>
                <a:spcPts val="0"/>
              </a:spcAft>
              <a:buClr>
                <a:schemeClr val="dk1"/>
              </a:buClr>
              <a:buSzPct val="100000"/>
              <a:buChar char="•"/>
            </a:pPr>
            <a:r>
              <a:rPr lang="en" sz="1400"/>
              <a:t>Marketing &amp; Advertising:		25K</a:t>
            </a:r>
            <a:endParaRPr/>
          </a:p>
          <a:p>
            <a:pPr indent="-170497" lvl="0" marL="177800" rtl="0" algn="l">
              <a:lnSpc>
                <a:spcPct val="90000"/>
              </a:lnSpc>
              <a:spcBef>
                <a:spcPts val="800"/>
              </a:spcBef>
              <a:spcAft>
                <a:spcPts val="0"/>
              </a:spcAft>
              <a:buClr>
                <a:schemeClr val="dk1"/>
              </a:buClr>
              <a:buSzPct val="100000"/>
              <a:buChar char="•"/>
            </a:pPr>
            <a:r>
              <a:rPr lang="en" sz="1400"/>
              <a:t>Standards commitee:		5K (budget for meetings and traveling)</a:t>
            </a:r>
            <a:endParaRPr/>
          </a:p>
          <a:p>
            <a:pPr indent="-170497" lvl="0" marL="177800" rtl="0" algn="l">
              <a:lnSpc>
                <a:spcPct val="90000"/>
              </a:lnSpc>
              <a:spcBef>
                <a:spcPts val="800"/>
              </a:spcBef>
              <a:spcAft>
                <a:spcPts val="0"/>
              </a:spcAft>
              <a:buClr>
                <a:schemeClr val="dk1"/>
              </a:buClr>
              <a:buSzPct val="100000"/>
              <a:buChar char="•"/>
            </a:pPr>
            <a:r>
              <a:rPr lang="en" sz="1400"/>
              <a:t>Publications: 			5K (face-to-face journal meeting/luncheon with editorial board)</a:t>
            </a:r>
            <a:endParaRPr/>
          </a:p>
        </p:txBody>
      </p:sp>
      <p:sp>
        <p:nvSpPr>
          <p:cNvPr id="304" name="Google Shape;304;p62"/>
          <p:cNvSpPr txBox="1"/>
          <p:nvPr/>
        </p:nvSpPr>
        <p:spPr>
          <a:xfrm>
            <a:off x="7000211" y="493931"/>
            <a:ext cx="1811400" cy="5772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100">
                <a:solidFill>
                  <a:schemeClr val="dk1"/>
                </a:solidFill>
                <a:latin typeface="Calibri"/>
                <a:ea typeface="Calibri"/>
                <a:cs typeface="Calibri"/>
                <a:sym typeface="Calibri"/>
              </a:rPr>
              <a:t>Legend: </a:t>
            </a:r>
            <a:br>
              <a:rPr lang="en" sz="1100">
                <a:solidFill>
                  <a:schemeClr val="dk1"/>
                </a:solidFill>
                <a:latin typeface="Calibri"/>
                <a:ea typeface="Calibri"/>
                <a:cs typeface="Calibri"/>
                <a:sym typeface="Calibri"/>
              </a:rPr>
            </a:br>
            <a:r>
              <a:rPr lang="en" sz="1100">
                <a:solidFill>
                  <a:schemeClr val="dk1"/>
                </a:solidFill>
                <a:latin typeface="Calibri"/>
                <a:ea typeface="Calibri"/>
                <a:cs typeface="Calibri"/>
                <a:sym typeface="Calibri"/>
              </a:rPr>
              <a:t>Black:  same than last year</a:t>
            </a:r>
            <a:endParaRPr sz="1100"/>
          </a:p>
          <a:p>
            <a:pPr indent="0" lvl="0" marL="0" marR="0" rtl="0" algn="l">
              <a:spcBef>
                <a:spcPts val="0"/>
              </a:spcBef>
              <a:spcAft>
                <a:spcPts val="0"/>
              </a:spcAft>
              <a:buNone/>
            </a:pPr>
            <a:r>
              <a:rPr lang="en" sz="1100">
                <a:solidFill>
                  <a:srgbClr val="FF0000"/>
                </a:solidFill>
                <a:latin typeface="Calibri"/>
                <a:ea typeface="Calibri"/>
                <a:cs typeface="Calibri"/>
                <a:sym typeface="Calibri"/>
              </a:rPr>
              <a:t>Red:    </a:t>
            </a:r>
            <a:r>
              <a:rPr lang="en" sz="1100">
                <a:solidFill>
                  <a:schemeClr val="dk1"/>
                </a:solidFill>
                <a:latin typeface="Calibri"/>
                <a:ea typeface="Calibri"/>
                <a:cs typeface="Calibri"/>
                <a:sym typeface="Calibri"/>
              </a:rPr>
              <a:t>requesting an increase</a:t>
            </a:r>
            <a:endParaRPr sz="110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Technical Committees</a:t>
            </a:r>
            <a:endParaRPr/>
          </a:p>
        </p:txBody>
      </p:sp>
      <p:sp>
        <p:nvSpPr>
          <p:cNvPr id="979" name="Google Shape;979;p161"/>
          <p:cNvSpPr txBox="1"/>
          <p:nvPr>
            <p:ph idx="1" type="body"/>
          </p:nvPr>
        </p:nvSpPr>
        <p:spPr>
          <a:xfrm>
            <a:off x="628650" y="1170325"/>
            <a:ext cx="7428600" cy="2362200"/>
          </a:xfrm>
          <a:prstGeom prst="rect">
            <a:avLst/>
          </a:prstGeom>
          <a:noFill/>
          <a:ln>
            <a:noFill/>
          </a:ln>
        </p:spPr>
        <p:txBody>
          <a:bodyPr anchorCtr="0" anchor="t" bIns="34275" lIns="68575" spcFirstLastPara="1" rIns="68575" wrap="square" tIns="34275">
            <a:spAutoFit/>
          </a:bodyPr>
          <a:lstStyle/>
          <a:p>
            <a:pPr indent="-317500" lvl="0" marL="457200" rtl="0" algn="l">
              <a:lnSpc>
                <a:spcPct val="90000"/>
              </a:lnSpc>
              <a:spcBef>
                <a:spcPts val="400"/>
              </a:spcBef>
              <a:spcAft>
                <a:spcPts val="0"/>
              </a:spcAft>
              <a:buSzPts val="1400"/>
              <a:buChar char="•"/>
            </a:pPr>
            <a:r>
              <a:rPr lang="en"/>
              <a:t>HSTTC (Qu)</a:t>
            </a:r>
            <a:endParaRPr/>
          </a:p>
          <a:p>
            <a:pPr indent="-317500" lvl="0" marL="457200" rtl="0" algn="l">
              <a:lnSpc>
                <a:spcPct val="90000"/>
              </a:lnSpc>
              <a:spcBef>
                <a:spcPts val="0"/>
              </a:spcBef>
              <a:spcAft>
                <a:spcPts val="0"/>
              </a:spcAft>
              <a:buSzPts val="1400"/>
              <a:buChar char="•"/>
            </a:pPr>
            <a:r>
              <a:rPr lang="en"/>
              <a:t>SVDTC (Prudvi)</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62"/>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Calibri"/>
              <a:buNone/>
            </a:pPr>
            <a:r>
              <a:rPr lang="en"/>
              <a:t>Hardware Security and Trust Technical Committee (HSTTC)</a:t>
            </a:r>
            <a:br>
              <a:rPr lang="en"/>
            </a:br>
            <a:r>
              <a:rPr lang="en"/>
              <a:t>BoG Report</a:t>
            </a:r>
            <a:endParaRPr/>
          </a:p>
        </p:txBody>
      </p:sp>
      <p:sp>
        <p:nvSpPr>
          <p:cNvPr id="985" name="Google Shape;985;p162"/>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Gang Qu</a:t>
            </a:r>
            <a:endParaRPr/>
          </a:p>
          <a:p>
            <a:pPr indent="0" lvl="0" marL="0" rtl="0" algn="ctr">
              <a:lnSpc>
                <a:spcPct val="90000"/>
              </a:lnSpc>
              <a:spcBef>
                <a:spcPts val="800"/>
              </a:spcBef>
              <a:spcAft>
                <a:spcPts val="0"/>
              </a:spcAft>
              <a:buClr>
                <a:srgbClr val="BFBFBF"/>
              </a:buClr>
              <a:buSzPts val="1800"/>
              <a:buNone/>
            </a:pPr>
            <a:r>
              <a:rPr lang="en"/>
              <a:t>InterContinental, San Francisco</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Current Status</a:t>
            </a:r>
            <a:endParaRPr/>
          </a:p>
        </p:txBody>
      </p:sp>
      <p:sp>
        <p:nvSpPr>
          <p:cNvPr id="992" name="Google Shape;992;p163"/>
          <p:cNvSpPr txBox="1"/>
          <p:nvPr>
            <p:ph idx="1" type="body"/>
          </p:nvPr>
        </p:nvSpPr>
        <p:spPr>
          <a:xfrm>
            <a:off x="508000" y="1113638"/>
            <a:ext cx="8250300" cy="3417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Conferences </a:t>
            </a:r>
            <a:endParaRPr/>
          </a:p>
          <a:p>
            <a:pPr indent="-177800" lvl="1" marL="520700" rtl="0" algn="l">
              <a:lnSpc>
                <a:spcPct val="90000"/>
              </a:lnSpc>
              <a:spcBef>
                <a:spcPts val="400"/>
              </a:spcBef>
              <a:spcAft>
                <a:spcPts val="0"/>
              </a:spcAft>
              <a:buClr>
                <a:srgbClr val="FF0000"/>
              </a:buClr>
              <a:buSzPts val="1800"/>
              <a:buChar char="•"/>
            </a:pPr>
            <a:r>
              <a:rPr lang="en">
                <a:solidFill>
                  <a:srgbClr val="FF0000"/>
                </a:solidFill>
              </a:rPr>
              <a:t>Asian Hardware Oriented Security and Trust Symposium</a:t>
            </a:r>
            <a:r>
              <a:rPr lang="en"/>
              <a:t> </a:t>
            </a:r>
            <a:endParaRPr/>
          </a:p>
          <a:p>
            <a:pPr indent="0" lvl="2" marL="685800" rtl="0" algn="l">
              <a:lnSpc>
                <a:spcPct val="90000"/>
              </a:lnSpc>
              <a:spcBef>
                <a:spcPts val="400"/>
              </a:spcBef>
              <a:spcAft>
                <a:spcPts val="0"/>
              </a:spcAft>
              <a:buClr>
                <a:schemeClr val="dk1"/>
              </a:buClr>
              <a:buSzPts val="1500"/>
              <a:buNone/>
            </a:pPr>
            <a:r>
              <a:rPr lang="en"/>
              <a:t>Founded in 2016.</a:t>
            </a:r>
            <a:endParaRPr/>
          </a:p>
          <a:p>
            <a:pPr indent="0" lvl="2" marL="685800" rtl="0" algn="l">
              <a:lnSpc>
                <a:spcPct val="90000"/>
              </a:lnSpc>
              <a:spcBef>
                <a:spcPts val="400"/>
              </a:spcBef>
              <a:spcAft>
                <a:spcPts val="0"/>
              </a:spcAft>
              <a:buClr>
                <a:schemeClr val="dk1"/>
              </a:buClr>
              <a:buSzPts val="1500"/>
              <a:buNone/>
            </a:pPr>
            <a:r>
              <a:rPr lang="en"/>
              <a:t>Taipei, Beijing, Hong Kong, Xi’An, Kolkata (virtual), Shanghai (hybrid), Singapore (hybrid), Tianjin.</a:t>
            </a:r>
            <a:endParaRPr/>
          </a:p>
          <a:p>
            <a:pPr indent="-177800" lvl="1" marL="520700" rtl="0" algn="l">
              <a:lnSpc>
                <a:spcPct val="90000"/>
              </a:lnSpc>
              <a:spcBef>
                <a:spcPts val="400"/>
              </a:spcBef>
              <a:spcAft>
                <a:spcPts val="0"/>
              </a:spcAft>
              <a:buClr>
                <a:srgbClr val="FF0000"/>
              </a:buClr>
              <a:buSzPts val="1800"/>
              <a:buChar char="•"/>
            </a:pPr>
            <a:r>
              <a:rPr lang="en">
                <a:solidFill>
                  <a:srgbClr val="FF0000"/>
                </a:solidFill>
              </a:rPr>
              <a:t>Top Picks in Hardware and Embedded Security</a:t>
            </a:r>
            <a:r>
              <a:rPr lang="en"/>
              <a:t> </a:t>
            </a:r>
            <a:endParaRPr/>
          </a:p>
          <a:p>
            <a:pPr indent="0" lvl="2" marL="685800" rtl="0" algn="l">
              <a:lnSpc>
                <a:spcPct val="90000"/>
              </a:lnSpc>
              <a:spcBef>
                <a:spcPts val="400"/>
              </a:spcBef>
              <a:spcAft>
                <a:spcPts val="0"/>
              </a:spcAft>
              <a:buClr>
                <a:schemeClr val="dk1"/>
              </a:buClr>
              <a:buSzPts val="1500"/>
              <a:buNone/>
            </a:pPr>
            <a:r>
              <a:rPr lang="en"/>
              <a:t>founded 2018, co-located with ICCAD, special section in Design &amp; Test magazine </a:t>
            </a:r>
            <a:endParaRPr/>
          </a:p>
          <a:p>
            <a:pPr indent="-177800" lvl="1" marL="520700" rtl="0" algn="l">
              <a:lnSpc>
                <a:spcPct val="90000"/>
              </a:lnSpc>
              <a:spcBef>
                <a:spcPts val="400"/>
              </a:spcBef>
              <a:spcAft>
                <a:spcPts val="0"/>
              </a:spcAft>
              <a:buClr>
                <a:srgbClr val="FF0000"/>
              </a:buClr>
              <a:buSzPts val="1800"/>
              <a:buChar char="•"/>
            </a:pPr>
            <a:r>
              <a:rPr lang="en">
                <a:solidFill>
                  <a:srgbClr val="FF0000"/>
                </a:solidFill>
              </a:rPr>
              <a:t>Sustainable Hardware Security Workshop (SUSHI)</a:t>
            </a:r>
            <a:endParaRPr/>
          </a:p>
          <a:p>
            <a:pPr indent="0" lvl="2" marL="685800" rtl="0" algn="l">
              <a:lnSpc>
                <a:spcPct val="90000"/>
              </a:lnSpc>
              <a:spcBef>
                <a:spcPts val="400"/>
              </a:spcBef>
              <a:spcAft>
                <a:spcPts val="0"/>
              </a:spcAft>
              <a:buClr>
                <a:schemeClr val="dk1"/>
              </a:buClr>
              <a:buSzPts val="1500"/>
              <a:buNone/>
            </a:pPr>
            <a:r>
              <a:rPr lang="en"/>
              <a:t>Founded 2022, sponsored by NFS, co-located with ICCAD.</a:t>
            </a:r>
            <a:endParaRPr/>
          </a:p>
          <a:p>
            <a:pPr indent="-177800" lvl="1" marL="520700" rtl="0" algn="l">
              <a:lnSpc>
                <a:spcPct val="90000"/>
              </a:lnSpc>
              <a:spcBef>
                <a:spcPts val="400"/>
              </a:spcBef>
              <a:spcAft>
                <a:spcPts val="0"/>
              </a:spcAft>
              <a:buClr>
                <a:schemeClr val="dk1"/>
              </a:buClr>
              <a:buSzPts val="1800"/>
              <a:buChar char="•"/>
            </a:pPr>
            <a:r>
              <a:rPr lang="en"/>
              <a:t>Special sessions, tutorials, and panels. </a:t>
            </a:r>
            <a:endParaRPr/>
          </a:p>
          <a:p>
            <a:pPr indent="-171450" lvl="0" marL="177800" rtl="0" algn="l">
              <a:lnSpc>
                <a:spcPct val="90000"/>
              </a:lnSpc>
              <a:spcBef>
                <a:spcPts val="800"/>
              </a:spcBef>
              <a:spcAft>
                <a:spcPts val="0"/>
              </a:spcAft>
              <a:buClr>
                <a:schemeClr val="dk1"/>
              </a:buClr>
              <a:buSzPts val="2100"/>
              <a:buChar char="•"/>
            </a:pPr>
            <a:r>
              <a:rPr lang="en"/>
              <a:t>CADforAssurance Webinars and Panels</a:t>
            </a:r>
            <a:endParaRPr/>
          </a:p>
          <a:p>
            <a:pPr indent="-177800" lvl="1" marL="520700" rtl="0" algn="l">
              <a:lnSpc>
                <a:spcPct val="90000"/>
              </a:lnSpc>
              <a:spcBef>
                <a:spcPts val="400"/>
              </a:spcBef>
              <a:spcAft>
                <a:spcPts val="0"/>
              </a:spcAft>
              <a:buClr>
                <a:schemeClr val="dk1"/>
              </a:buClr>
              <a:buSzPts val="1800"/>
              <a:buChar char="•"/>
            </a:pPr>
            <a:r>
              <a:rPr lang="en"/>
              <a:t>Joint efforts with </a:t>
            </a:r>
            <a:r>
              <a:rPr i="1" lang="en" u="sng"/>
              <a:t>CADforAssurance.org </a:t>
            </a:r>
            <a:r>
              <a:rPr lang="en"/>
              <a:t>(established in October 2020)</a:t>
            </a:r>
            <a:endParaRPr/>
          </a:p>
          <a:p>
            <a:pPr indent="-171450" lvl="0" marL="177800" rtl="0" algn="l">
              <a:lnSpc>
                <a:spcPct val="90000"/>
              </a:lnSpc>
              <a:spcBef>
                <a:spcPts val="800"/>
              </a:spcBef>
              <a:spcAft>
                <a:spcPts val="0"/>
              </a:spcAft>
              <a:buClr>
                <a:schemeClr val="dk1"/>
              </a:buClr>
              <a:buSzPts val="2100"/>
              <a:buChar char="•"/>
            </a:pPr>
            <a:r>
              <a:rPr lang="en"/>
              <a:t>Online database of papers, benchmarks, and tools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Achievement Highlights and Challenges</a:t>
            </a:r>
            <a:endParaRPr/>
          </a:p>
        </p:txBody>
      </p:sp>
      <p:sp>
        <p:nvSpPr>
          <p:cNvPr id="999" name="Google Shape;999;p164"/>
          <p:cNvSpPr txBox="1"/>
          <p:nvPr>
            <p:ph idx="1" type="body"/>
          </p:nvPr>
        </p:nvSpPr>
        <p:spPr>
          <a:xfrm>
            <a:off x="508000" y="1113638"/>
            <a:ext cx="81843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Conferences and workshops</a:t>
            </a:r>
            <a:endParaRPr/>
          </a:p>
          <a:p>
            <a:pPr indent="-177800" lvl="1" marL="520700" rtl="0" algn="l">
              <a:lnSpc>
                <a:spcPct val="90000"/>
              </a:lnSpc>
              <a:spcBef>
                <a:spcPts val="400"/>
              </a:spcBef>
              <a:spcAft>
                <a:spcPts val="0"/>
              </a:spcAft>
              <a:buClr>
                <a:schemeClr val="dk1"/>
              </a:buClr>
              <a:buSzPts val="1800"/>
              <a:buChar char="•"/>
            </a:pPr>
            <a:r>
              <a:rPr lang="en"/>
              <a:t>AsianHOST’23: ~90 attendees, 60+ submissions to TCAS-I SI</a:t>
            </a:r>
            <a:endParaRPr/>
          </a:p>
          <a:p>
            <a:pPr indent="-177800" lvl="1" marL="520700" rtl="0" algn="l">
              <a:lnSpc>
                <a:spcPct val="90000"/>
              </a:lnSpc>
              <a:spcBef>
                <a:spcPts val="400"/>
              </a:spcBef>
              <a:spcAft>
                <a:spcPts val="0"/>
              </a:spcAft>
              <a:buClr>
                <a:schemeClr val="dk1"/>
              </a:buClr>
              <a:buSzPts val="1800"/>
              <a:buChar char="•"/>
            </a:pPr>
            <a:r>
              <a:rPr lang="en"/>
              <a:t>SUSHI’22, ‘23: instant success</a:t>
            </a:r>
            <a:endParaRPr/>
          </a:p>
          <a:p>
            <a:pPr indent="-177800" lvl="1" marL="520700" rtl="0" algn="l">
              <a:lnSpc>
                <a:spcPct val="90000"/>
              </a:lnSpc>
              <a:spcBef>
                <a:spcPts val="400"/>
              </a:spcBef>
              <a:spcAft>
                <a:spcPts val="0"/>
              </a:spcAft>
              <a:buClr>
                <a:schemeClr val="dk1"/>
              </a:buClr>
              <a:buSzPts val="1800"/>
              <a:buChar char="•"/>
            </a:pPr>
            <a:r>
              <a:rPr lang="en"/>
              <a:t>Contacted by other relevant conference/workshop for collaboration</a:t>
            </a:r>
            <a:endParaRPr/>
          </a:p>
          <a:p>
            <a:pPr indent="-171450" lvl="0" marL="177800" rtl="0" algn="l">
              <a:lnSpc>
                <a:spcPct val="90000"/>
              </a:lnSpc>
              <a:spcBef>
                <a:spcPts val="800"/>
              </a:spcBef>
              <a:spcAft>
                <a:spcPts val="0"/>
              </a:spcAft>
              <a:buClr>
                <a:schemeClr val="dk1"/>
              </a:buClr>
              <a:buSzPts val="2100"/>
              <a:buChar char="•"/>
            </a:pPr>
            <a:r>
              <a:rPr lang="en"/>
              <a:t>Journal publication venues </a:t>
            </a:r>
            <a:endParaRPr/>
          </a:p>
          <a:p>
            <a:pPr indent="-177800" lvl="1" marL="520700" rtl="0" algn="l">
              <a:lnSpc>
                <a:spcPct val="90000"/>
              </a:lnSpc>
              <a:spcBef>
                <a:spcPts val="400"/>
              </a:spcBef>
              <a:spcAft>
                <a:spcPts val="0"/>
              </a:spcAft>
              <a:buClr>
                <a:schemeClr val="dk1"/>
              </a:buClr>
              <a:buSzPts val="1800"/>
              <a:buChar char="•"/>
            </a:pPr>
            <a:r>
              <a:rPr lang="en"/>
              <a:t>AsianHOST: TCAD, TCAS-I </a:t>
            </a:r>
            <a:endParaRPr/>
          </a:p>
          <a:p>
            <a:pPr indent="-177800" lvl="1" marL="520700" rtl="0" algn="l">
              <a:lnSpc>
                <a:spcPct val="90000"/>
              </a:lnSpc>
              <a:spcBef>
                <a:spcPts val="400"/>
              </a:spcBef>
              <a:spcAft>
                <a:spcPts val="0"/>
              </a:spcAft>
              <a:buClr>
                <a:schemeClr val="dk1"/>
              </a:buClr>
              <a:buSzPts val="1800"/>
              <a:buChar char="•"/>
            </a:pPr>
            <a:r>
              <a:rPr lang="en"/>
              <a:t>TopPicks: Design and Test</a:t>
            </a:r>
            <a:endParaRPr/>
          </a:p>
          <a:p>
            <a:pPr indent="-171450" lvl="0" marL="177800" rtl="0" algn="l">
              <a:lnSpc>
                <a:spcPct val="90000"/>
              </a:lnSpc>
              <a:spcBef>
                <a:spcPts val="800"/>
              </a:spcBef>
              <a:spcAft>
                <a:spcPts val="0"/>
              </a:spcAft>
              <a:buClr>
                <a:schemeClr val="dk1"/>
              </a:buClr>
              <a:buSzPts val="2100"/>
              <a:buChar char="•"/>
            </a:pPr>
            <a:r>
              <a:rPr lang="en"/>
              <a:t>More volunteers </a:t>
            </a:r>
            <a:endParaRPr/>
          </a:p>
          <a:p>
            <a:pPr indent="-177800" lvl="1" marL="520700" rtl="0" algn="l">
              <a:lnSpc>
                <a:spcPct val="90000"/>
              </a:lnSpc>
              <a:spcBef>
                <a:spcPts val="400"/>
              </a:spcBef>
              <a:spcAft>
                <a:spcPts val="0"/>
              </a:spcAft>
              <a:buClr>
                <a:schemeClr val="dk1"/>
              </a:buClr>
              <a:buSzPts val="1800"/>
              <a:buChar char="•"/>
            </a:pPr>
            <a:r>
              <a:rPr lang="en"/>
              <a:t>Advisory board and TC officers</a:t>
            </a:r>
            <a:endParaRPr/>
          </a:p>
          <a:p>
            <a:pPr indent="-177800" lvl="1" marL="520700" rtl="0" algn="l">
              <a:lnSpc>
                <a:spcPct val="90000"/>
              </a:lnSpc>
              <a:spcBef>
                <a:spcPts val="400"/>
              </a:spcBef>
              <a:spcAft>
                <a:spcPts val="0"/>
              </a:spcAft>
              <a:buClr>
                <a:srgbClr val="FF0000"/>
              </a:buClr>
              <a:buSzPts val="1800"/>
              <a:buChar char="•"/>
            </a:pPr>
            <a:r>
              <a:rPr lang="en">
                <a:solidFill>
                  <a:srgbClr val="FF0000"/>
                </a:solidFill>
              </a:rPr>
              <a:t>How to incentive/motivate volunteers?  </a:t>
            </a:r>
            <a:endParaRPr>
              <a:solidFill>
                <a:srgbClr val="FF0000"/>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1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Action Items</a:t>
            </a:r>
            <a:endParaRPr/>
          </a:p>
        </p:txBody>
      </p:sp>
      <p:sp>
        <p:nvSpPr>
          <p:cNvPr id="1006" name="Google Shape;1006;p165"/>
          <p:cNvSpPr txBox="1"/>
          <p:nvPr>
            <p:ph idx="1" type="body"/>
          </p:nvPr>
        </p:nvSpPr>
        <p:spPr>
          <a:xfrm>
            <a:off x="508000" y="1113638"/>
            <a:ext cx="6492900" cy="3417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Continue supporting conferences </a:t>
            </a:r>
            <a:endParaRPr/>
          </a:p>
          <a:p>
            <a:pPr indent="-177800" lvl="1" marL="520700" rtl="0" algn="l">
              <a:lnSpc>
                <a:spcPct val="90000"/>
              </a:lnSpc>
              <a:spcBef>
                <a:spcPts val="400"/>
              </a:spcBef>
              <a:spcAft>
                <a:spcPts val="0"/>
              </a:spcAft>
              <a:buClr>
                <a:schemeClr val="dk1"/>
              </a:buClr>
              <a:buSzPts val="1800"/>
              <a:buChar char="•"/>
            </a:pPr>
            <a:r>
              <a:rPr lang="en"/>
              <a:t>impact of AsianHOST</a:t>
            </a:r>
            <a:endParaRPr/>
          </a:p>
          <a:p>
            <a:pPr indent="-177800" lvl="1" marL="520700" rtl="0" algn="l">
              <a:lnSpc>
                <a:spcPct val="90000"/>
              </a:lnSpc>
              <a:spcBef>
                <a:spcPts val="400"/>
              </a:spcBef>
              <a:spcAft>
                <a:spcPts val="0"/>
              </a:spcAft>
              <a:buClr>
                <a:schemeClr val="dk1"/>
              </a:buClr>
              <a:buSzPts val="1800"/>
              <a:buChar char="•"/>
            </a:pPr>
            <a:r>
              <a:rPr lang="en"/>
              <a:t>(near) future of SUSHI</a:t>
            </a:r>
            <a:endParaRPr/>
          </a:p>
          <a:p>
            <a:pPr indent="-177800" lvl="1" marL="520700" rtl="0" algn="l">
              <a:lnSpc>
                <a:spcPct val="90000"/>
              </a:lnSpc>
              <a:spcBef>
                <a:spcPts val="400"/>
              </a:spcBef>
              <a:spcAft>
                <a:spcPts val="0"/>
              </a:spcAft>
              <a:buClr>
                <a:schemeClr val="dk1"/>
              </a:buClr>
              <a:buSzPts val="1800"/>
              <a:buChar char="•"/>
            </a:pPr>
            <a:r>
              <a:rPr lang="en"/>
              <a:t>HSTTC lead tutorials/special sessions</a:t>
            </a:r>
            <a:endParaRPr/>
          </a:p>
          <a:p>
            <a:pPr indent="-177800" lvl="1" marL="520700" rtl="0" algn="l">
              <a:lnSpc>
                <a:spcPct val="90000"/>
              </a:lnSpc>
              <a:spcBef>
                <a:spcPts val="400"/>
              </a:spcBef>
              <a:spcAft>
                <a:spcPts val="0"/>
              </a:spcAft>
              <a:buClr>
                <a:schemeClr val="dk1"/>
              </a:buClr>
              <a:buSzPts val="1800"/>
              <a:buChar char="•"/>
            </a:pPr>
            <a:r>
              <a:rPr lang="en"/>
              <a:t>support of (new) conferences/workshops</a:t>
            </a:r>
            <a:endParaRPr/>
          </a:p>
          <a:p>
            <a:pPr indent="-171450" lvl="0" marL="177800" rtl="0" algn="l">
              <a:lnSpc>
                <a:spcPct val="90000"/>
              </a:lnSpc>
              <a:spcBef>
                <a:spcPts val="800"/>
              </a:spcBef>
              <a:spcAft>
                <a:spcPts val="0"/>
              </a:spcAft>
              <a:buClr>
                <a:schemeClr val="dk1"/>
              </a:buClr>
              <a:buSzPts val="2100"/>
              <a:buChar char="•"/>
            </a:pPr>
            <a:r>
              <a:rPr lang="en"/>
              <a:t>HSTTC leadership</a:t>
            </a:r>
            <a:endParaRPr/>
          </a:p>
          <a:p>
            <a:pPr indent="-177800" lvl="1" marL="520700" rtl="0" algn="l">
              <a:lnSpc>
                <a:spcPct val="90000"/>
              </a:lnSpc>
              <a:spcBef>
                <a:spcPts val="400"/>
              </a:spcBef>
              <a:spcAft>
                <a:spcPts val="0"/>
              </a:spcAft>
              <a:buClr>
                <a:schemeClr val="dk1"/>
              </a:buClr>
              <a:buSzPts val="1800"/>
              <a:buChar char="•"/>
            </a:pPr>
            <a:r>
              <a:rPr lang="en"/>
              <a:t>form the advisory board</a:t>
            </a:r>
            <a:endParaRPr/>
          </a:p>
          <a:p>
            <a:pPr indent="-177800" lvl="1" marL="520700" rtl="0" algn="l">
              <a:lnSpc>
                <a:spcPct val="90000"/>
              </a:lnSpc>
              <a:spcBef>
                <a:spcPts val="400"/>
              </a:spcBef>
              <a:spcAft>
                <a:spcPts val="0"/>
              </a:spcAft>
              <a:buClr>
                <a:schemeClr val="dk1"/>
              </a:buClr>
              <a:buSzPts val="1800"/>
              <a:buChar char="•"/>
            </a:pPr>
            <a:r>
              <a:rPr lang="en"/>
              <a:t>appoint TC officers</a:t>
            </a:r>
            <a:endParaRPr/>
          </a:p>
          <a:p>
            <a:pPr indent="-171450" lvl="0" marL="177800" rtl="0" algn="l">
              <a:lnSpc>
                <a:spcPct val="90000"/>
              </a:lnSpc>
              <a:spcBef>
                <a:spcPts val="800"/>
              </a:spcBef>
              <a:spcAft>
                <a:spcPts val="0"/>
              </a:spcAft>
              <a:buClr>
                <a:schemeClr val="dk1"/>
              </a:buClr>
              <a:buSzPts val="2100"/>
              <a:buChar char="•"/>
            </a:pPr>
            <a:r>
              <a:rPr lang="en"/>
              <a:t>One flagship in-person activity </a:t>
            </a:r>
            <a:endParaRPr/>
          </a:p>
          <a:p>
            <a:pPr indent="-177800" lvl="1" marL="520700" rtl="0" algn="l">
              <a:lnSpc>
                <a:spcPct val="90000"/>
              </a:lnSpc>
              <a:spcBef>
                <a:spcPts val="400"/>
              </a:spcBef>
              <a:spcAft>
                <a:spcPts val="0"/>
              </a:spcAft>
              <a:buClr>
                <a:schemeClr val="dk1"/>
              </a:buClr>
              <a:buSzPts val="1800"/>
              <a:buChar char="•"/>
            </a:pPr>
            <a:r>
              <a:rPr lang="en"/>
              <a:t>students oriented </a:t>
            </a:r>
            <a:endParaRPr/>
          </a:p>
          <a:p>
            <a:pPr indent="-177800" lvl="1" marL="520700" rtl="0" algn="l">
              <a:lnSpc>
                <a:spcPct val="90000"/>
              </a:lnSpc>
              <a:spcBef>
                <a:spcPts val="400"/>
              </a:spcBef>
              <a:spcAft>
                <a:spcPts val="0"/>
              </a:spcAft>
              <a:buClr>
                <a:schemeClr val="dk1"/>
              </a:buClr>
              <a:buSzPts val="1800"/>
              <a:buChar char="•"/>
            </a:pPr>
            <a:r>
              <a:rPr lang="en"/>
              <a:t>co-located with DAC/ICCAD/AsianHOST</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0" name="Shape 1010"/>
        <p:cNvGrpSpPr/>
        <p:nvPr/>
      </p:nvGrpSpPr>
      <p:grpSpPr>
        <a:xfrm>
          <a:off x="0" y="0"/>
          <a:ext cx="0" cy="0"/>
          <a:chOff x="0" y="0"/>
          <a:chExt cx="0" cy="0"/>
        </a:xfrm>
      </p:grpSpPr>
      <p:sp>
        <p:nvSpPr>
          <p:cNvPr id="1011" name="Google Shape;1011;p1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Report Overview</a:t>
            </a:r>
            <a:endParaRPr/>
          </a:p>
        </p:txBody>
      </p:sp>
      <p:sp>
        <p:nvSpPr>
          <p:cNvPr id="1012" name="Google Shape;1012;p166"/>
          <p:cNvSpPr txBox="1"/>
          <p:nvPr>
            <p:ph idx="1" type="body"/>
          </p:nvPr>
        </p:nvSpPr>
        <p:spPr>
          <a:xfrm>
            <a:off x="508000" y="1113638"/>
            <a:ext cx="64476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Use “Rule of 7”</a:t>
            </a:r>
            <a:endParaRPr/>
          </a:p>
          <a:p>
            <a:pPr indent="-171450" lvl="0" marL="177800" rtl="0" algn="l">
              <a:lnSpc>
                <a:spcPct val="90000"/>
              </a:lnSpc>
              <a:spcBef>
                <a:spcPts val="800"/>
              </a:spcBef>
              <a:spcAft>
                <a:spcPts val="0"/>
              </a:spcAft>
              <a:buClr>
                <a:schemeClr val="dk1"/>
              </a:buClr>
              <a:buSzPts val="2100"/>
              <a:buChar char="•"/>
            </a:pPr>
            <a:r>
              <a:rPr lang="en"/>
              <a:t>No more than 7 bullets per slide</a:t>
            </a:r>
            <a:endParaRPr/>
          </a:p>
          <a:p>
            <a:pPr indent="-171450" lvl="0" marL="177800" rtl="0" algn="l">
              <a:lnSpc>
                <a:spcPct val="90000"/>
              </a:lnSpc>
              <a:spcBef>
                <a:spcPts val="800"/>
              </a:spcBef>
              <a:spcAft>
                <a:spcPts val="0"/>
              </a:spcAft>
              <a:buClr>
                <a:schemeClr val="dk1"/>
              </a:buClr>
              <a:buSzPts val="2100"/>
              <a:buChar char="•"/>
            </a:pPr>
            <a:r>
              <a:rPr lang="en"/>
              <a:t>No more than 7 words per bullet</a:t>
            </a:r>
            <a:endParaRPr/>
          </a:p>
          <a:p>
            <a:pPr indent="-171450" lvl="0" marL="177800" rtl="0" algn="l">
              <a:lnSpc>
                <a:spcPct val="90000"/>
              </a:lnSpc>
              <a:spcBef>
                <a:spcPts val="800"/>
              </a:spcBef>
              <a:spcAft>
                <a:spcPts val="0"/>
              </a:spcAft>
              <a:buClr>
                <a:schemeClr val="dk1"/>
              </a:buClr>
              <a:buSzPts val="2100"/>
              <a:buChar char="•"/>
            </a:pPr>
            <a:r>
              <a:rPr lang="en"/>
              <a:t>Speaker notes contain what you say</a:t>
            </a:r>
            <a:endParaRPr/>
          </a:p>
          <a:p>
            <a:pPr indent="-171450" lvl="0" marL="177800" rtl="0" algn="l">
              <a:lnSpc>
                <a:spcPct val="90000"/>
              </a:lnSpc>
              <a:spcBef>
                <a:spcPts val="800"/>
              </a:spcBef>
              <a:spcAft>
                <a:spcPts val="0"/>
              </a:spcAft>
              <a:buClr>
                <a:schemeClr val="dk1"/>
              </a:buClr>
              <a:buSzPts val="2100"/>
              <a:buChar char="•"/>
            </a:pPr>
            <a:r>
              <a:rPr lang="en"/>
              <a:t>Slide contains main points; clear graphics</a:t>
            </a:r>
            <a:endParaRPr/>
          </a:p>
          <a:p>
            <a:pPr indent="-171450" lvl="0" marL="177800" rtl="0" algn="l">
              <a:lnSpc>
                <a:spcPct val="90000"/>
              </a:lnSpc>
              <a:spcBef>
                <a:spcPts val="800"/>
              </a:spcBef>
              <a:spcAft>
                <a:spcPts val="0"/>
              </a:spcAft>
              <a:buClr>
                <a:schemeClr val="dk1"/>
              </a:buClr>
              <a:buSzPts val="2100"/>
              <a:buChar char="•"/>
            </a:pPr>
            <a:r>
              <a:rPr lang="en"/>
              <a:t>~2 minutes average per slide presented</a:t>
            </a:r>
            <a:endParaRPr/>
          </a:p>
          <a:p>
            <a:pPr indent="-171450" lvl="0" marL="177800" rtl="0" algn="l">
              <a:lnSpc>
                <a:spcPct val="90000"/>
              </a:lnSpc>
              <a:spcBef>
                <a:spcPts val="800"/>
              </a:spcBef>
              <a:spcAft>
                <a:spcPts val="0"/>
              </a:spcAft>
              <a:buClr>
                <a:schemeClr val="dk1"/>
              </a:buClr>
              <a:buSzPts val="2100"/>
              <a:buChar char="•"/>
            </a:pPr>
            <a:r>
              <a:rPr lang="en"/>
              <a:t>Save discussion for end of presentation</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6" name="Shape 1016"/>
        <p:cNvGrpSpPr/>
        <p:nvPr/>
      </p:nvGrpSpPr>
      <p:grpSpPr>
        <a:xfrm>
          <a:off x="0" y="0"/>
          <a:ext cx="0" cy="0"/>
          <a:chOff x="0" y="0"/>
          <a:chExt cx="0" cy="0"/>
        </a:xfrm>
      </p:grpSpPr>
      <p:sp>
        <p:nvSpPr>
          <p:cNvPr id="1017" name="Google Shape;1017;p1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Motion(s)</a:t>
            </a:r>
            <a:endParaRPr/>
          </a:p>
        </p:txBody>
      </p:sp>
      <p:sp>
        <p:nvSpPr>
          <p:cNvPr id="1018" name="Google Shape;1018;p167"/>
          <p:cNvSpPr txBox="1"/>
          <p:nvPr>
            <p:ph idx="1" type="body"/>
          </p:nvPr>
        </p:nvSpPr>
        <p:spPr>
          <a:xfrm>
            <a:off x="508000" y="1113638"/>
            <a:ext cx="6447600" cy="3417300"/>
          </a:xfrm>
          <a:prstGeom prst="rect">
            <a:avLst/>
          </a:prstGeom>
          <a:noFill/>
          <a:ln>
            <a:noFill/>
          </a:ln>
        </p:spPr>
        <p:txBody>
          <a:bodyPr anchorCtr="0" anchor="t" bIns="34275" lIns="68575" spcFirstLastPara="1" rIns="68575" wrap="square" tIns="34275">
            <a:normAutofit lnSpcReduction="20000"/>
          </a:bodyPr>
          <a:lstStyle/>
          <a:p>
            <a:pPr indent="-184150" lvl="0" marL="177800" rtl="0" algn="l">
              <a:lnSpc>
                <a:spcPct val="90000"/>
              </a:lnSpc>
              <a:spcBef>
                <a:spcPts val="0"/>
              </a:spcBef>
              <a:spcAft>
                <a:spcPts val="0"/>
              </a:spcAft>
              <a:buClr>
                <a:schemeClr val="dk1"/>
              </a:buClr>
              <a:buSzPts val="2100"/>
              <a:buChar char="•"/>
            </a:pPr>
            <a:r>
              <a:rPr lang="en"/>
              <a:t>Provide precise text that the EC is voting on.</a:t>
            </a:r>
            <a:endParaRPr/>
          </a:p>
          <a:p>
            <a:pPr indent="-184150" lvl="0" marL="177800" rtl="0" algn="l">
              <a:lnSpc>
                <a:spcPct val="90000"/>
              </a:lnSpc>
              <a:spcBef>
                <a:spcPts val="800"/>
              </a:spcBef>
              <a:spcAft>
                <a:spcPts val="0"/>
              </a:spcAft>
              <a:buClr>
                <a:schemeClr val="dk1"/>
              </a:buClr>
              <a:buSzPts val="2100"/>
              <a:buChar char="•"/>
            </a:pPr>
            <a:r>
              <a:rPr lang="en"/>
              <a:t>Below the motion, please include pros, cons and any financial implications. </a:t>
            </a:r>
            <a:endParaRPr/>
          </a:p>
          <a:p>
            <a:pPr indent="-184150" lvl="0" marL="177800" rtl="0" algn="l">
              <a:lnSpc>
                <a:spcPct val="90000"/>
              </a:lnSpc>
              <a:spcBef>
                <a:spcPts val="800"/>
              </a:spcBef>
              <a:spcAft>
                <a:spcPts val="0"/>
              </a:spcAft>
              <a:buClr>
                <a:schemeClr val="dk1"/>
              </a:buClr>
              <a:buSzPts val="2100"/>
              <a:buChar char="•"/>
            </a:pPr>
            <a:r>
              <a:rPr lang="en"/>
              <a:t>One slide per motion.</a:t>
            </a:r>
            <a:endParaRPr/>
          </a:p>
          <a:p>
            <a:pPr indent="-50800" lvl="0" marL="177800" rtl="0" algn="l">
              <a:lnSpc>
                <a:spcPct val="90000"/>
              </a:lnSpc>
              <a:spcBef>
                <a:spcPts val="800"/>
              </a:spcBef>
              <a:spcAft>
                <a:spcPts val="0"/>
              </a:spcAft>
              <a:buClr>
                <a:schemeClr val="dk1"/>
              </a:buClr>
              <a:buSzPts val="2100"/>
              <a:buNone/>
            </a:pPr>
            <a:r>
              <a:t/>
            </a:r>
            <a:endParaRPr/>
          </a:p>
          <a:p>
            <a:pPr indent="-184150" lvl="0" marL="177800" rtl="0" algn="l">
              <a:lnSpc>
                <a:spcPct val="90000"/>
              </a:lnSpc>
              <a:spcBef>
                <a:spcPts val="800"/>
              </a:spcBef>
              <a:spcAft>
                <a:spcPts val="0"/>
              </a:spcAft>
              <a:buClr>
                <a:schemeClr val="dk1"/>
              </a:buClr>
              <a:buSzPts val="2100"/>
              <a:buChar char="•"/>
            </a:pPr>
            <a:r>
              <a:rPr b="1" lang="en"/>
              <a:t>Example</a:t>
            </a:r>
            <a:r>
              <a:rPr lang="en"/>
              <a:t>: To increase the budget for overlength page charges for 2019 to $125k.</a:t>
            </a:r>
            <a:endParaRPr/>
          </a:p>
          <a:p>
            <a:pPr indent="-190500" lvl="1" marL="520700" rtl="0" algn="l">
              <a:lnSpc>
                <a:spcPct val="90000"/>
              </a:lnSpc>
              <a:spcBef>
                <a:spcPts val="400"/>
              </a:spcBef>
              <a:spcAft>
                <a:spcPts val="0"/>
              </a:spcAft>
              <a:buClr>
                <a:schemeClr val="dk1"/>
              </a:buClr>
              <a:buSzPts val="1800"/>
              <a:buChar char="•"/>
            </a:pPr>
            <a:r>
              <a:rPr lang="en"/>
              <a:t>Pros: </a:t>
            </a:r>
            <a:endParaRPr/>
          </a:p>
          <a:p>
            <a:pPr indent="-184150" lvl="2" marL="863600" rtl="0" algn="l">
              <a:lnSpc>
                <a:spcPct val="90000"/>
              </a:lnSpc>
              <a:spcBef>
                <a:spcPts val="400"/>
              </a:spcBef>
              <a:spcAft>
                <a:spcPts val="0"/>
              </a:spcAft>
              <a:buClr>
                <a:schemeClr val="dk1"/>
              </a:buClr>
              <a:buSzPts val="1500"/>
              <a:buChar char="•"/>
            </a:pPr>
            <a:r>
              <a:rPr lang="en"/>
              <a:t>XYZ</a:t>
            </a:r>
            <a:endParaRPr/>
          </a:p>
          <a:p>
            <a:pPr indent="-190500" lvl="1" marL="520700" rtl="0" algn="l">
              <a:lnSpc>
                <a:spcPct val="90000"/>
              </a:lnSpc>
              <a:spcBef>
                <a:spcPts val="400"/>
              </a:spcBef>
              <a:spcAft>
                <a:spcPts val="0"/>
              </a:spcAft>
              <a:buClr>
                <a:schemeClr val="dk1"/>
              </a:buClr>
              <a:buSzPts val="1800"/>
              <a:buChar char="•"/>
            </a:pPr>
            <a:r>
              <a:rPr lang="en"/>
              <a:t>Cons: </a:t>
            </a:r>
            <a:endParaRPr/>
          </a:p>
          <a:p>
            <a:pPr indent="-184150" lvl="2" marL="863600" rtl="0" algn="l">
              <a:lnSpc>
                <a:spcPct val="90000"/>
              </a:lnSpc>
              <a:spcBef>
                <a:spcPts val="400"/>
              </a:spcBef>
              <a:spcAft>
                <a:spcPts val="0"/>
              </a:spcAft>
              <a:buClr>
                <a:schemeClr val="dk1"/>
              </a:buClr>
              <a:buSzPts val="1500"/>
              <a:buChar char="•"/>
            </a:pPr>
            <a:r>
              <a:rPr lang="en"/>
              <a:t>XYZ</a:t>
            </a:r>
            <a:endParaRPr/>
          </a:p>
          <a:p>
            <a:pPr indent="-190500" lvl="1" marL="520700" rtl="0" algn="l">
              <a:lnSpc>
                <a:spcPct val="90000"/>
              </a:lnSpc>
              <a:spcBef>
                <a:spcPts val="400"/>
              </a:spcBef>
              <a:spcAft>
                <a:spcPts val="0"/>
              </a:spcAft>
              <a:buClr>
                <a:schemeClr val="dk1"/>
              </a:buClr>
              <a:buSzPts val="1800"/>
              <a:buChar char="•"/>
            </a:pPr>
            <a:r>
              <a:rPr lang="en"/>
              <a:t>Financial Implications: Amount in USD</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68"/>
          <p:cNvSpPr txBox="1"/>
          <p:nvPr>
            <p:ph type="ctrTitle"/>
          </p:nvPr>
        </p:nvSpPr>
        <p:spPr>
          <a:xfrm>
            <a:off x="376147" y="854324"/>
            <a:ext cx="7563600" cy="23070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Clr>
                <a:srgbClr val="0070C0"/>
              </a:buClr>
              <a:buSzPts val="2700"/>
              <a:buFont typeface="Calibri"/>
              <a:buNone/>
            </a:pPr>
            <a:r>
              <a:rPr b="1" lang="en" sz="2700">
                <a:solidFill>
                  <a:srgbClr val="0070C0"/>
                </a:solidFill>
                <a:latin typeface="Calibri"/>
                <a:ea typeface="Calibri"/>
                <a:cs typeface="Calibri"/>
                <a:sym typeface="Calibri"/>
              </a:rPr>
              <a:t>SVDTC (System Validation and </a:t>
            </a:r>
            <a:br>
              <a:rPr b="1" lang="en" sz="2700">
                <a:solidFill>
                  <a:srgbClr val="0070C0"/>
                </a:solidFill>
                <a:latin typeface="Calibri"/>
                <a:ea typeface="Calibri"/>
                <a:cs typeface="Calibri"/>
                <a:sym typeface="Calibri"/>
              </a:rPr>
            </a:br>
            <a:r>
              <a:rPr b="1" lang="en" sz="2700">
                <a:solidFill>
                  <a:srgbClr val="0070C0"/>
                </a:solidFill>
                <a:latin typeface="Calibri"/>
                <a:ea typeface="Calibri"/>
                <a:cs typeface="Calibri"/>
                <a:sym typeface="Calibri"/>
              </a:rPr>
              <a:t>Debug Technology Council) Update</a:t>
            </a:r>
            <a:br>
              <a:rPr b="1" lang="en" sz="2700">
                <a:solidFill>
                  <a:srgbClr val="0070C0"/>
                </a:solidFill>
                <a:latin typeface="Calibri"/>
                <a:ea typeface="Calibri"/>
                <a:cs typeface="Calibri"/>
                <a:sym typeface="Calibri"/>
              </a:rPr>
            </a:br>
            <a:br>
              <a:rPr lang="en" sz="2700">
                <a:latin typeface="Calibri"/>
                <a:ea typeface="Calibri"/>
                <a:cs typeface="Calibri"/>
                <a:sym typeface="Calibri"/>
              </a:rPr>
            </a:br>
            <a:r>
              <a:rPr b="1" lang="en" sz="2700">
                <a:latin typeface="Calibri"/>
                <a:ea typeface="Calibri"/>
                <a:cs typeface="Calibri"/>
                <a:sym typeface="Calibri"/>
              </a:rPr>
              <a:t>        </a:t>
            </a:r>
            <a:r>
              <a:rPr b="1" lang="en" sz="2700">
                <a:solidFill>
                  <a:srgbClr val="0070C0"/>
                </a:solidFill>
                <a:latin typeface="Calibri"/>
                <a:ea typeface="Calibri"/>
                <a:cs typeface="Calibri"/>
                <a:sym typeface="Calibri"/>
              </a:rPr>
              <a:t>(23</a:t>
            </a:r>
            <a:r>
              <a:rPr b="1" baseline="30000" lang="en" sz="2700">
                <a:solidFill>
                  <a:srgbClr val="0070C0"/>
                </a:solidFill>
                <a:latin typeface="Calibri"/>
                <a:ea typeface="Calibri"/>
                <a:cs typeface="Calibri"/>
                <a:sym typeface="Calibri"/>
              </a:rPr>
              <a:t>rd</a:t>
            </a:r>
            <a:r>
              <a:rPr b="1" lang="en" sz="2700">
                <a:solidFill>
                  <a:srgbClr val="0070C0"/>
                </a:solidFill>
                <a:latin typeface="Calibri"/>
                <a:ea typeface="Calibri"/>
                <a:cs typeface="Calibri"/>
                <a:sym typeface="Calibri"/>
              </a:rPr>
              <a:t> June 2024)    </a:t>
            </a:r>
            <a:br>
              <a:rPr b="1" lang="en" sz="2700">
                <a:solidFill>
                  <a:srgbClr val="0070C0"/>
                </a:solidFill>
                <a:latin typeface="Calibri"/>
                <a:ea typeface="Calibri"/>
                <a:cs typeface="Calibri"/>
                <a:sym typeface="Calibri"/>
              </a:rPr>
            </a:br>
            <a:endParaRPr b="1" sz="2700">
              <a:solidFill>
                <a:srgbClr val="0070C0"/>
              </a:solidFill>
              <a:latin typeface="Calibri"/>
              <a:ea typeface="Calibri"/>
              <a:cs typeface="Calibri"/>
              <a:sym typeface="Calibri"/>
            </a:endParaRPr>
          </a:p>
        </p:txBody>
      </p:sp>
      <p:sp>
        <p:nvSpPr>
          <p:cNvPr id="1025" name="Google Shape;1025;p168"/>
          <p:cNvSpPr txBox="1"/>
          <p:nvPr/>
        </p:nvSpPr>
        <p:spPr>
          <a:xfrm>
            <a:off x="615465" y="3084632"/>
            <a:ext cx="7324200" cy="1177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500" u="none" cap="none" strike="noStrike">
                <a:solidFill>
                  <a:schemeClr val="dk1"/>
                </a:solidFill>
                <a:latin typeface="Trebuchet MS"/>
                <a:ea typeface="Trebuchet MS"/>
                <a:cs typeface="Trebuchet MS"/>
                <a:sym typeface="Trebuchet MS"/>
              </a:rPr>
              <a:t>Chinna Prudvi (President/Chair), Al Czamara (Vice President)</a:t>
            </a:r>
            <a:endParaRPr sz="1100"/>
          </a:p>
          <a:p>
            <a:pPr indent="0" lvl="0" marL="0" marR="0" rtl="0" algn="ctr">
              <a:spcBef>
                <a:spcPts val="0"/>
              </a:spcBef>
              <a:spcAft>
                <a:spcPts val="0"/>
              </a:spcAft>
              <a:buNone/>
            </a:pPr>
            <a:r>
              <a:rPr b="0" i="0" lang="en" sz="1500" u="none" cap="none" strike="noStrike">
                <a:solidFill>
                  <a:schemeClr val="dk1"/>
                </a:solidFill>
                <a:latin typeface="Trebuchet MS"/>
                <a:ea typeface="Trebuchet MS"/>
                <a:cs typeface="Trebuchet MS"/>
                <a:sym typeface="Trebuchet MS"/>
              </a:rPr>
              <a:t>Eric Rentschler (Comms/Tech), Sankaran Menon (General Secretary)</a:t>
            </a:r>
            <a:endParaRPr sz="1100"/>
          </a:p>
          <a:p>
            <a:pPr indent="0" lvl="0" marL="0" marR="0" rtl="0" algn="ctr">
              <a:spcBef>
                <a:spcPts val="0"/>
              </a:spcBef>
              <a:spcAft>
                <a:spcPts val="0"/>
              </a:spcAft>
              <a:buNone/>
            </a:pPr>
            <a:r>
              <a:rPr b="0" i="0" lang="en" sz="1500" u="none" cap="none" strike="noStrike">
                <a:solidFill>
                  <a:schemeClr val="dk1"/>
                </a:solidFill>
                <a:latin typeface="Trebuchet MS"/>
                <a:ea typeface="Trebuchet MS"/>
                <a:cs typeface="Trebuchet MS"/>
                <a:sym typeface="Trebuchet MS"/>
              </a:rPr>
              <a:t>BP Mathur (Coverage/AI WG Lead)</a:t>
            </a:r>
            <a:endParaRPr sz="1100"/>
          </a:p>
          <a:p>
            <a:pPr indent="0" lvl="0" marL="0" marR="0" rtl="0" algn="ctr">
              <a:spcBef>
                <a:spcPts val="0"/>
              </a:spcBef>
              <a:spcAft>
                <a:spcPts val="0"/>
              </a:spcAft>
              <a:buNone/>
            </a:pPr>
            <a:r>
              <a:t/>
            </a:r>
            <a:endParaRPr b="0" i="0" sz="1200" u="none" cap="none" strike="noStrike">
              <a:solidFill>
                <a:schemeClr val="dk1"/>
              </a:solidFill>
              <a:latin typeface="Trebuchet MS"/>
              <a:ea typeface="Trebuchet MS"/>
              <a:cs typeface="Trebuchet MS"/>
              <a:sym typeface="Trebuchet MS"/>
            </a:endParaRPr>
          </a:p>
          <a:p>
            <a:pPr indent="0" lvl="0" marL="0" marR="0" rtl="0" algn="ctr">
              <a:spcBef>
                <a:spcPts val="0"/>
              </a:spcBef>
              <a:spcAft>
                <a:spcPts val="0"/>
              </a:spcAft>
              <a:buNone/>
            </a:pPr>
            <a:r>
              <a:t/>
            </a:r>
            <a:endParaRPr b="0" i="0" sz="15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69"/>
          <p:cNvSpPr txBox="1"/>
          <p:nvPr>
            <p:ph type="title"/>
          </p:nvPr>
        </p:nvSpPr>
        <p:spPr>
          <a:xfrm>
            <a:off x="612858" y="19318"/>
            <a:ext cx="5877000" cy="4227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0070C0"/>
              </a:buClr>
              <a:buSzPts val="2700"/>
              <a:buFont typeface="Calibri"/>
              <a:buNone/>
            </a:pPr>
            <a:r>
              <a:rPr lang="en" sz="2700">
                <a:solidFill>
                  <a:srgbClr val="0070C0"/>
                </a:solidFill>
                <a:latin typeface="Calibri"/>
                <a:ea typeface="Calibri"/>
                <a:cs typeface="Calibri"/>
                <a:sym typeface="Calibri"/>
              </a:rPr>
              <a:t>Current Status &amp; Achievements</a:t>
            </a:r>
            <a:endParaRPr/>
          </a:p>
        </p:txBody>
      </p:sp>
      <p:sp>
        <p:nvSpPr>
          <p:cNvPr id="1031" name="Google Shape;1031;p169"/>
          <p:cNvSpPr txBox="1"/>
          <p:nvPr>
            <p:ph idx="1" type="body"/>
          </p:nvPr>
        </p:nvSpPr>
        <p:spPr>
          <a:xfrm>
            <a:off x="112837" y="411480"/>
            <a:ext cx="8280900" cy="4731900"/>
          </a:xfrm>
          <a:prstGeom prst="rect">
            <a:avLst/>
          </a:prstGeom>
          <a:noFill/>
          <a:ln>
            <a:noFill/>
          </a:ln>
        </p:spPr>
        <p:txBody>
          <a:bodyPr anchorCtr="0" anchor="t" bIns="34275" lIns="68575" spcFirstLastPara="1" rIns="68575" wrap="square" tIns="34275">
            <a:noAutofit/>
          </a:bodyPr>
          <a:lstStyle/>
          <a:p>
            <a:pPr indent="-260350" lvl="0" marL="304800" rtl="0" algn="l">
              <a:spcBef>
                <a:spcPts val="0"/>
              </a:spcBef>
              <a:spcAft>
                <a:spcPts val="0"/>
              </a:spcAft>
              <a:buClr>
                <a:schemeClr val="accent2"/>
              </a:buClr>
              <a:buSzPts val="1100"/>
              <a:buFont typeface="Arial"/>
              <a:buChar char="•"/>
            </a:pPr>
            <a:r>
              <a:rPr lang="en">
                <a:solidFill>
                  <a:srgbClr val="000000"/>
                </a:solidFill>
                <a:latin typeface="Calibri"/>
                <a:ea typeface="Calibri"/>
                <a:cs typeface="Calibri"/>
                <a:sym typeface="Calibri"/>
              </a:rPr>
              <a:t>2023-2024:</a:t>
            </a:r>
            <a:endParaRPr/>
          </a:p>
          <a:p>
            <a:pPr indent="-254000" lvl="1" marL="647700" rtl="0" algn="l">
              <a:spcBef>
                <a:spcPts val="500"/>
              </a:spcBef>
              <a:spcAft>
                <a:spcPts val="0"/>
              </a:spcAft>
              <a:buClr>
                <a:schemeClr val="accent2"/>
              </a:buClr>
              <a:buSzPts val="1000"/>
              <a:buFont typeface="Arial"/>
              <a:buChar char="•"/>
            </a:pPr>
            <a:r>
              <a:rPr b="1" lang="en">
                <a:solidFill>
                  <a:srgbClr val="0070C0"/>
                </a:solidFill>
                <a:latin typeface="Calibri"/>
                <a:ea typeface="Calibri"/>
                <a:cs typeface="Calibri"/>
                <a:sym typeface="Calibri"/>
              </a:rPr>
              <a:t>IEEE P2929 Scan and Array Debug Standards WG</a:t>
            </a:r>
            <a:r>
              <a:rPr lang="en">
                <a:solidFill>
                  <a:srgbClr val="0070C0"/>
                </a:solidFill>
                <a:latin typeface="Calibri"/>
                <a:ea typeface="Calibri"/>
                <a:cs typeface="Calibri"/>
                <a:sym typeface="Calibri"/>
              </a:rPr>
              <a:t>: The Standards WG has been making steady progress in developing the Scan and Array Debug Standards.  Team has been meeting every Thursday with ~15-20 highly motivated attendees on a regular basis.  Meetings/Minutes distribution and iMeet site updates being done on a regular basis.</a:t>
            </a:r>
            <a:endParaRPr/>
          </a:p>
          <a:p>
            <a:pPr indent="-254000" lvl="2" marL="1168400" rtl="0" algn="l">
              <a:spcBef>
                <a:spcPts val="500"/>
              </a:spcBef>
              <a:spcAft>
                <a:spcPts val="0"/>
              </a:spcAft>
              <a:buClr>
                <a:schemeClr val="accent2"/>
              </a:buClr>
              <a:buSzPts val="800"/>
              <a:buFont typeface="Arial"/>
              <a:buChar char="•"/>
            </a:pPr>
            <a:r>
              <a:rPr lang="en">
                <a:solidFill>
                  <a:srgbClr val="7030A0"/>
                </a:solidFill>
                <a:latin typeface="Calibri"/>
                <a:ea typeface="Calibri"/>
                <a:cs typeface="Calibri"/>
                <a:sym typeface="Calibri"/>
              </a:rPr>
              <a:t>Scan and Array extraction chapters are 50% complete. Globals is 40% complete. Expect to complete by Mid to End of 2025.</a:t>
            </a:r>
            <a:endParaRPr/>
          </a:p>
          <a:p>
            <a:pPr indent="-254000" lvl="2" marL="1168400" rtl="0" algn="l">
              <a:spcBef>
                <a:spcPts val="500"/>
              </a:spcBef>
              <a:spcAft>
                <a:spcPts val="0"/>
              </a:spcAft>
              <a:buClr>
                <a:schemeClr val="accent2"/>
              </a:buClr>
              <a:buSzPts val="800"/>
              <a:buFont typeface="Arial"/>
              <a:buChar char="•"/>
            </a:pPr>
            <a:r>
              <a:rPr lang="en">
                <a:solidFill>
                  <a:srgbClr val="7030A0"/>
                </a:solidFill>
                <a:latin typeface="Calibri"/>
                <a:ea typeface="Calibri"/>
                <a:cs typeface="Calibri"/>
                <a:sym typeface="Calibri"/>
              </a:rPr>
              <a:t>Presented and discussed synergy with 1687.1 standard (IJTAG standard) </a:t>
            </a:r>
            <a:endParaRPr/>
          </a:p>
          <a:p>
            <a:pPr indent="-190500" lvl="1" marL="647700" rtl="0" algn="l">
              <a:spcBef>
                <a:spcPts val="500"/>
              </a:spcBef>
              <a:spcAft>
                <a:spcPts val="0"/>
              </a:spcAft>
              <a:buClr>
                <a:schemeClr val="accent2"/>
              </a:buClr>
              <a:buSzPts val="1000"/>
              <a:buFont typeface="Arial"/>
              <a:buNone/>
            </a:pPr>
            <a:r>
              <a:t/>
            </a:r>
            <a:endParaRPr>
              <a:solidFill>
                <a:srgbClr val="0070C0"/>
              </a:solidFill>
              <a:latin typeface="Calibri"/>
              <a:ea typeface="Calibri"/>
              <a:cs typeface="Calibri"/>
              <a:sym typeface="Calibri"/>
            </a:endParaRPr>
          </a:p>
          <a:p>
            <a:pPr indent="-254000" lvl="1" marL="647700" rtl="0" algn="l">
              <a:spcBef>
                <a:spcPts val="500"/>
              </a:spcBef>
              <a:spcAft>
                <a:spcPts val="0"/>
              </a:spcAft>
              <a:buClr>
                <a:schemeClr val="accent2"/>
              </a:buClr>
              <a:buSzPts val="1000"/>
              <a:buFont typeface="Arial"/>
              <a:buChar char="•"/>
            </a:pPr>
            <a:r>
              <a:rPr b="1" lang="en">
                <a:solidFill>
                  <a:srgbClr val="0070C0"/>
                </a:solidFill>
                <a:latin typeface="Calibri"/>
                <a:ea typeface="Calibri"/>
                <a:cs typeface="Calibri"/>
                <a:sym typeface="Calibri"/>
              </a:rPr>
              <a:t>IEEE SVDTC AI/ML for Validation WG</a:t>
            </a:r>
            <a:r>
              <a:rPr lang="en">
                <a:solidFill>
                  <a:srgbClr val="0070C0"/>
                </a:solidFill>
                <a:latin typeface="Calibri"/>
                <a:ea typeface="Calibri"/>
                <a:cs typeface="Calibri"/>
                <a:sym typeface="Calibri"/>
              </a:rPr>
              <a:t>:  This Work Group has been going on very well with about 8 to 10 attendees once every two weeks.  Lots of interesting discussions are being held by attendees from various industries to improve the state of validation by using AI/ML techniques</a:t>
            </a:r>
            <a:endParaRPr/>
          </a:p>
          <a:p>
            <a:pPr indent="-254000" lvl="2" marL="1168400" rtl="0" algn="l">
              <a:spcBef>
                <a:spcPts val="500"/>
              </a:spcBef>
              <a:spcAft>
                <a:spcPts val="0"/>
              </a:spcAft>
              <a:buClr>
                <a:schemeClr val="accent2"/>
              </a:buClr>
              <a:buSzPts val="800"/>
              <a:buFont typeface="Arial"/>
              <a:buChar char="•"/>
            </a:pPr>
            <a:r>
              <a:rPr lang="en">
                <a:solidFill>
                  <a:srgbClr val="7030A0"/>
                </a:solidFill>
                <a:latin typeface="Calibri"/>
                <a:ea typeface="Calibri"/>
                <a:cs typeface="Calibri"/>
                <a:sym typeface="Calibri"/>
              </a:rPr>
              <a:t>Making progress on White-Paper on AI/ML for Validation</a:t>
            </a:r>
            <a:endParaRPr/>
          </a:p>
          <a:p>
            <a:pPr indent="-254000" lvl="2" marL="1168400" rtl="0" algn="l">
              <a:spcBef>
                <a:spcPts val="500"/>
              </a:spcBef>
              <a:spcAft>
                <a:spcPts val="0"/>
              </a:spcAft>
              <a:buClr>
                <a:schemeClr val="accent2"/>
              </a:buClr>
              <a:buSzPts val="800"/>
              <a:buFont typeface="Arial"/>
              <a:buChar char="•"/>
            </a:pPr>
            <a:r>
              <a:rPr lang="en">
                <a:solidFill>
                  <a:srgbClr val="7030A0"/>
                </a:solidFill>
                <a:latin typeface="Calibri"/>
                <a:ea typeface="Calibri"/>
                <a:cs typeface="Calibri"/>
                <a:sym typeface="Calibri"/>
              </a:rPr>
              <a:t>Exploring symbolic models for AI/ML based assertions both simulation and for use in silicon</a:t>
            </a:r>
            <a:endParaRPr>
              <a:solidFill>
                <a:srgbClr val="0070C0"/>
              </a:solidFill>
              <a:latin typeface="Calibri"/>
              <a:ea typeface="Calibri"/>
              <a:cs typeface="Calibri"/>
              <a:sym typeface="Calibri"/>
            </a:endParaRPr>
          </a:p>
          <a:p>
            <a:pPr indent="-171450" lvl="0" marL="177800" marR="0" rtl="0" algn="l">
              <a:lnSpc>
                <a:spcPct val="90000"/>
              </a:lnSpc>
              <a:spcBef>
                <a:spcPts val="1200"/>
              </a:spcBef>
              <a:spcAft>
                <a:spcPts val="0"/>
              </a:spcAft>
              <a:buClr>
                <a:srgbClr val="000000"/>
              </a:buClr>
              <a:buSzPts val="1500"/>
              <a:buFont typeface="Arial"/>
              <a:buChar char="•"/>
            </a:pPr>
            <a:r>
              <a:rPr b="0" i="0" lang="en" sz="1500" u="none" cap="none" strike="noStrike">
                <a:solidFill>
                  <a:srgbClr val="000000"/>
                </a:solidFill>
                <a:latin typeface="Calibri"/>
                <a:ea typeface="Calibri"/>
                <a:cs typeface="Calibri"/>
                <a:sym typeface="Calibri"/>
              </a:rPr>
              <a:t>2016 – 2023</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Formed in 2016. ~70 members. ~25 active members. </a:t>
            </a:r>
            <a:r>
              <a:rPr b="0" i="0" lang="en" sz="1100" u="sng" cap="none" strike="noStrike">
                <a:solidFill>
                  <a:srgbClr val="000000"/>
                </a:solidFill>
                <a:latin typeface="Calibri"/>
                <a:ea typeface="Calibri"/>
                <a:cs typeface="Calibri"/>
                <a:sym typeface="Calibri"/>
                <a:hlinkClick r:id="rId3">
                  <a:extLst>
                    <a:ext uri="{A12FA001-AC4F-418D-AE19-62706E023703}">
                      <ahyp:hlinkClr val="tx"/>
                    </a:ext>
                  </a:extLst>
                </a:hlinkClick>
              </a:rPr>
              <a:t>SVDTC Link</a:t>
            </a:r>
            <a:r>
              <a:rPr b="0" i="0" lang="en" sz="1100" u="none" cap="none" strike="noStrike">
                <a:solidFill>
                  <a:srgbClr val="000000"/>
                </a:solidFill>
                <a:latin typeface="Calibri"/>
                <a:ea typeface="Calibri"/>
                <a:cs typeface="Calibri"/>
                <a:sym typeface="Calibri"/>
              </a:rPr>
              <a:t> </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Met F2F at 2016/2017/2018 DAC. 2016 Student Awards &amp; 2017 DAC tutorial on SVDTC topics</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Completed 30-page SOC debug infra. white paper &amp; published on SVDTC/CEDA website (2018)</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Released white paper on “Scan and Array dump and extraction for debug”, Dec 2019. Post-Si Debug: Presented @ VTS’20 and MTV’19. </a:t>
            </a:r>
            <a:r>
              <a:rPr b="1" i="0" lang="en" sz="1100" u="none" cap="none" strike="noStrike">
                <a:solidFill>
                  <a:srgbClr val="0070C0"/>
                </a:solidFill>
                <a:latin typeface="Calibri"/>
                <a:ea typeface="Calibri"/>
                <a:cs typeface="Calibri"/>
                <a:sym typeface="Calibri"/>
              </a:rPr>
              <a:t>Standardization work: </a:t>
            </a:r>
            <a:r>
              <a:rPr b="0" i="0" lang="en" sz="1100" u="none" cap="none" strike="noStrike">
                <a:solidFill>
                  <a:srgbClr val="0070C0"/>
                </a:solidFill>
                <a:latin typeface="Calibri"/>
                <a:ea typeface="Calibri"/>
                <a:cs typeface="Calibri"/>
                <a:sym typeface="Calibri"/>
              </a:rPr>
              <a:t>Completed study group activities on Scan &amp; Array dump. </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Validation Coverage: Tutorial: “Extending validation continuum from Pre to Post-Si” VLSI conf, ’19 New Delhi, India. </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Published coverage white </a:t>
            </a:r>
            <a:r>
              <a:rPr b="0" i="0" lang="en" sz="1100" u="sng" cap="none" strike="noStrike">
                <a:solidFill>
                  <a:srgbClr val="0070C0"/>
                </a:solidFill>
                <a:latin typeface="Calibri"/>
                <a:ea typeface="Calibri"/>
                <a:cs typeface="Calibri"/>
                <a:sym typeface="Calibri"/>
                <a:hlinkClick r:id="rId4">
                  <a:extLst>
                    <a:ext uri="{A12FA001-AC4F-418D-AE19-62706E023703}">
                      <ahyp:hlinkClr val="tx"/>
                    </a:ext>
                  </a:extLst>
                </a:hlinkClick>
              </a:rPr>
              <a:t>paper</a:t>
            </a:r>
            <a:r>
              <a:rPr b="0" i="0" lang="en" sz="1100" u="none" cap="none" strike="noStrike">
                <a:solidFill>
                  <a:srgbClr val="0070C0"/>
                </a:solidFill>
                <a:latin typeface="Calibri"/>
                <a:ea typeface="Calibri"/>
                <a:cs typeface="Calibri"/>
                <a:sym typeface="Calibri"/>
              </a:rPr>
              <a:t> in March 2021. Details published in the CEDA monthly newsletter.</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IEEE P2929 scan &amp; array debug standards WG approved by standards cmte. 3 Tiger teams formed and making good progress</a:t>
            </a:r>
            <a:endParaRPr/>
          </a:p>
          <a:p>
            <a:pPr indent="-184150" lvl="1" marL="520700" marR="0" rtl="0" algn="l">
              <a:lnSpc>
                <a:spcPct val="90000"/>
              </a:lnSpc>
              <a:spcBef>
                <a:spcPts val="400"/>
              </a:spcBef>
              <a:spcAft>
                <a:spcPts val="0"/>
              </a:spcAft>
              <a:buClr>
                <a:srgbClr val="0070C0"/>
              </a:buClr>
              <a:buSzPts val="1100"/>
              <a:buFont typeface="Arial"/>
              <a:buChar char="•"/>
            </a:pPr>
            <a:r>
              <a:rPr b="0" i="0" lang="en" sz="1100" u="none" cap="none" strike="noStrike">
                <a:solidFill>
                  <a:srgbClr val="0070C0"/>
                </a:solidFill>
                <a:latin typeface="Calibri"/>
                <a:ea typeface="Calibri"/>
                <a:cs typeface="Calibri"/>
                <a:sym typeface="Calibri"/>
              </a:rPr>
              <a:t>AI/ML for post-silicon validation WG commenced April 2021. Three invited </a:t>
            </a:r>
            <a:r>
              <a:rPr lang="en" sz="1100">
                <a:solidFill>
                  <a:srgbClr val="0070C0"/>
                </a:solidFill>
                <a:latin typeface="Calibri"/>
                <a:ea typeface="Calibri"/>
                <a:cs typeface="Calibri"/>
                <a:sym typeface="Calibri"/>
              </a:rPr>
              <a:t>talks fr</a:t>
            </a:r>
            <a:r>
              <a:rPr b="0" i="0" lang="en" sz="1100" u="none" cap="none" strike="noStrike">
                <a:solidFill>
                  <a:srgbClr val="0070C0"/>
                </a:solidFill>
                <a:latin typeface="Calibri"/>
                <a:ea typeface="Calibri"/>
                <a:cs typeface="Calibri"/>
                <a:sym typeface="Calibri"/>
              </a:rPr>
              <a:t>om AI academic &amp; industry experts.</a:t>
            </a:r>
            <a:endParaRPr sz="1400">
              <a:solidFill>
                <a:srgbClr val="0070C0"/>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70"/>
          <p:cNvSpPr txBox="1"/>
          <p:nvPr>
            <p:ph type="title"/>
          </p:nvPr>
        </p:nvSpPr>
        <p:spPr>
          <a:xfrm>
            <a:off x="622517" y="39473"/>
            <a:ext cx="4679700" cy="4227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0070C0"/>
              </a:buClr>
              <a:buSzPts val="2700"/>
              <a:buFont typeface="Calibri"/>
              <a:buNone/>
            </a:pPr>
            <a:r>
              <a:rPr lang="en" sz="2700">
                <a:solidFill>
                  <a:srgbClr val="0070C0"/>
                </a:solidFill>
                <a:latin typeface="Calibri"/>
                <a:ea typeface="Calibri"/>
                <a:cs typeface="Calibri"/>
                <a:sym typeface="Calibri"/>
              </a:rPr>
              <a:t>Challenges &amp; Actions</a:t>
            </a:r>
            <a:endParaRPr/>
          </a:p>
        </p:txBody>
      </p:sp>
      <p:sp>
        <p:nvSpPr>
          <p:cNvPr id="1037" name="Google Shape;1037;p170"/>
          <p:cNvSpPr txBox="1"/>
          <p:nvPr>
            <p:ph idx="1" type="body"/>
          </p:nvPr>
        </p:nvSpPr>
        <p:spPr>
          <a:xfrm>
            <a:off x="112836" y="581555"/>
            <a:ext cx="7962300" cy="4579800"/>
          </a:xfrm>
          <a:prstGeom prst="rect">
            <a:avLst/>
          </a:prstGeom>
          <a:noFill/>
          <a:ln>
            <a:noFill/>
          </a:ln>
        </p:spPr>
        <p:txBody>
          <a:bodyPr anchorCtr="0" anchor="t" bIns="34275" lIns="68575" spcFirstLastPara="1" rIns="68575" wrap="square" tIns="34275">
            <a:noAutofit/>
          </a:bodyPr>
          <a:lstStyle/>
          <a:p>
            <a:pPr indent="-254000" lvl="0" marL="304800" rtl="0" algn="l">
              <a:spcBef>
                <a:spcPts val="0"/>
              </a:spcBef>
              <a:spcAft>
                <a:spcPts val="0"/>
              </a:spcAft>
              <a:buClr>
                <a:schemeClr val="accent2"/>
              </a:buClr>
              <a:buSzPts val="1400"/>
              <a:buFont typeface="Arial"/>
              <a:buChar char="•"/>
            </a:pPr>
            <a:r>
              <a:rPr lang="en" sz="1800">
                <a:solidFill>
                  <a:srgbClr val="000000"/>
                </a:solidFill>
                <a:latin typeface="Calibri"/>
                <a:ea typeface="Calibri"/>
                <a:cs typeface="Calibri"/>
                <a:sym typeface="Calibri"/>
              </a:rPr>
              <a:t>Challenges:</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Converge on a few problem statements for the AI/ML WG </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Investigate GenAI in validation and debug space</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Challenge is to scale and make it a bigger council with lots of members/activities</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Explore more international participation (Outside US)</a:t>
            </a:r>
            <a:endParaRPr/>
          </a:p>
          <a:p>
            <a:pPr indent="-165100" lvl="0" marL="304800" rtl="0" algn="l">
              <a:spcBef>
                <a:spcPts val="500"/>
              </a:spcBef>
              <a:spcAft>
                <a:spcPts val="0"/>
              </a:spcAft>
              <a:buClr>
                <a:schemeClr val="accent2"/>
              </a:buClr>
              <a:buSzPts val="1400"/>
              <a:buFont typeface="Arial"/>
              <a:buNone/>
            </a:pPr>
            <a:r>
              <a:t/>
            </a:r>
            <a:endParaRPr sz="1800">
              <a:solidFill>
                <a:srgbClr val="000000"/>
              </a:solidFill>
              <a:latin typeface="Calibri"/>
              <a:ea typeface="Calibri"/>
              <a:cs typeface="Calibri"/>
              <a:sym typeface="Calibri"/>
            </a:endParaRPr>
          </a:p>
          <a:p>
            <a:pPr indent="-254000" lvl="0" marL="304800" rtl="0" algn="l">
              <a:spcBef>
                <a:spcPts val="500"/>
              </a:spcBef>
              <a:spcAft>
                <a:spcPts val="0"/>
              </a:spcAft>
              <a:buClr>
                <a:schemeClr val="accent2"/>
              </a:buClr>
              <a:buSzPts val="1400"/>
              <a:buFont typeface="Arial"/>
              <a:buChar char="•"/>
            </a:pPr>
            <a:r>
              <a:rPr lang="en" sz="1800">
                <a:solidFill>
                  <a:srgbClr val="000000"/>
                </a:solidFill>
                <a:latin typeface="Calibri"/>
                <a:ea typeface="Calibri"/>
                <a:cs typeface="Calibri"/>
                <a:sym typeface="Calibri"/>
              </a:rPr>
              <a:t>Actions:</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Complete the AI/ML White-Paper</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Increase academia and International participation in the AI/ML WG</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Continue to make progress on P2929 standards</a:t>
            </a:r>
            <a:endParaRPr/>
          </a:p>
          <a:p>
            <a:pPr indent="-254000" lvl="1" marL="647700" rtl="0" algn="l">
              <a:spcBef>
                <a:spcPts val="500"/>
              </a:spcBef>
              <a:spcAft>
                <a:spcPts val="0"/>
              </a:spcAft>
              <a:buClr>
                <a:schemeClr val="accent2"/>
              </a:buClr>
              <a:buSzPts val="1200"/>
              <a:buFont typeface="Arial"/>
              <a:buChar char="•"/>
            </a:pPr>
            <a:r>
              <a:rPr lang="en" sz="1500">
                <a:solidFill>
                  <a:srgbClr val="0070C0"/>
                </a:solidFill>
                <a:latin typeface="Calibri"/>
                <a:ea typeface="Calibri"/>
                <a:cs typeface="Calibri"/>
                <a:sym typeface="Calibri"/>
              </a:rPr>
              <a:t>Expand SVDTC activities through adding additional activities outside US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Motions</a:t>
            </a:r>
            <a:endParaRPr/>
          </a:p>
        </p:txBody>
      </p:sp>
      <p:sp>
        <p:nvSpPr>
          <p:cNvPr id="310" name="Google Shape;310;p63"/>
          <p:cNvSpPr txBox="1"/>
          <p:nvPr>
            <p:ph idx="1" type="body"/>
          </p:nvPr>
        </p:nvSpPr>
        <p:spPr>
          <a:xfrm>
            <a:off x="628650" y="1113638"/>
            <a:ext cx="77661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Approval of Budget 2025</a:t>
            </a:r>
            <a:endParaRPr/>
          </a:p>
          <a:p>
            <a:pPr indent="-177800" lvl="1" marL="520700" rtl="0" algn="l">
              <a:lnSpc>
                <a:spcPct val="90000"/>
              </a:lnSpc>
              <a:spcBef>
                <a:spcPts val="400"/>
              </a:spcBef>
              <a:spcAft>
                <a:spcPts val="0"/>
              </a:spcAft>
              <a:buClr>
                <a:schemeClr val="dk1"/>
              </a:buClr>
              <a:buSzPts val="1800"/>
              <a:buChar char="•"/>
            </a:pPr>
            <a:r>
              <a:rPr lang="en"/>
              <a:t>Forecasts for 2025 needs to be submitted on August 8th</a:t>
            </a:r>
            <a:endParaRPr/>
          </a:p>
          <a:p>
            <a:pPr indent="-177800" lvl="1" marL="520700" rtl="0" algn="l">
              <a:lnSpc>
                <a:spcPct val="90000"/>
              </a:lnSpc>
              <a:spcBef>
                <a:spcPts val="400"/>
              </a:spcBef>
              <a:spcAft>
                <a:spcPts val="0"/>
              </a:spcAft>
              <a:buClr>
                <a:schemeClr val="dk1"/>
              </a:buClr>
              <a:buSzPts val="1800"/>
              <a:buChar char="•"/>
            </a:pPr>
            <a:r>
              <a:rPr lang="en"/>
              <a:t>In preliminary version still until it is double-checked with IEEE</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71"/>
          <p:cNvSpPr txBox="1"/>
          <p:nvPr>
            <p:ph type="ctrTitle"/>
          </p:nvPr>
        </p:nvSpPr>
        <p:spPr>
          <a:xfrm>
            <a:off x="857250" y="1003904"/>
            <a:ext cx="5143500" cy="13431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chemeClr val="accent1"/>
              </a:buClr>
              <a:buSzPts val="4100"/>
              <a:buFont typeface="Calibri"/>
              <a:buNone/>
            </a:pPr>
            <a:r>
              <a:rPr lang="en">
                <a:latin typeface="Calibri"/>
                <a:ea typeface="Calibri"/>
                <a:cs typeface="Calibri"/>
                <a:sym typeface="Calibri"/>
              </a:rPr>
              <a:t>Backup Slides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72"/>
          <p:cNvSpPr txBox="1"/>
          <p:nvPr>
            <p:ph type="title"/>
          </p:nvPr>
        </p:nvSpPr>
        <p:spPr>
          <a:xfrm>
            <a:off x="612857" y="-11059"/>
            <a:ext cx="6519300" cy="4227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Clr>
                <a:srgbClr val="0070C0"/>
              </a:buClr>
              <a:buSzPts val="2700"/>
              <a:buFont typeface="Calibri"/>
              <a:buNone/>
            </a:pPr>
            <a:r>
              <a:rPr lang="en" sz="2700">
                <a:solidFill>
                  <a:srgbClr val="0070C0"/>
                </a:solidFill>
                <a:latin typeface="Calibri"/>
                <a:ea typeface="Calibri"/>
                <a:cs typeface="Calibri"/>
                <a:sym typeface="Calibri"/>
              </a:rPr>
              <a:t>Scope and Purpose of IEEE P2929 (in PAR)</a:t>
            </a:r>
            <a:endParaRPr/>
          </a:p>
        </p:txBody>
      </p:sp>
      <p:sp>
        <p:nvSpPr>
          <p:cNvPr id="1048" name="Google Shape;1048;p172"/>
          <p:cNvSpPr txBox="1"/>
          <p:nvPr>
            <p:ph idx="1" type="body"/>
          </p:nvPr>
        </p:nvSpPr>
        <p:spPr>
          <a:xfrm>
            <a:off x="54882" y="462012"/>
            <a:ext cx="7719900" cy="4579800"/>
          </a:xfrm>
          <a:prstGeom prst="rect">
            <a:avLst/>
          </a:prstGeom>
          <a:noFill/>
          <a:ln>
            <a:noFill/>
          </a:ln>
        </p:spPr>
        <p:txBody>
          <a:bodyPr anchorCtr="0" anchor="t" bIns="34275" lIns="68575" spcFirstLastPara="1" rIns="68575" wrap="square" tIns="34275">
            <a:noAutofit/>
          </a:bodyPr>
          <a:lstStyle/>
          <a:p>
            <a:pPr indent="0" lvl="0" marL="50800" rtl="0" algn="l">
              <a:spcBef>
                <a:spcPts val="0"/>
              </a:spcBef>
              <a:spcAft>
                <a:spcPts val="0"/>
              </a:spcAft>
              <a:buClr>
                <a:schemeClr val="accent2"/>
              </a:buClr>
              <a:buSzPts val="1400"/>
              <a:buNone/>
            </a:pPr>
            <a:r>
              <a:rPr lang="en" sz="1800">
                <a:solidFill>
                  <a:srgbClr val="000000"/>
                </a:solidFill>
                <a:latin typeface="Calibri"/>
                <a:ea typeface="Calibri"/>
                <a:cs typeface="Calibri"/>
                <a:sym typeface="Calibri"/>
              </a:rPr>
              <a:t>1. Scope:</a:t>
            </a:r>
            <a:endParaRPr/>
          </a:p>
          <a:p>
            <a:pPr indent="-342900" lvl="1" marL="736600" rtl="0" algn="l">
              <a:spcBef>
                <a:spcPts val="500"/>
              </a:spcBef>
              <a:spcAft>
                <a:spcPts val="0"/>
              </a:spcAft>
              <a:buClr>
                <a:schemeClr val="accent2"/>
              </a:buClr>
              <a:buSzPts val="1200"/>
              <a:buFont typeface="Trebuchet MS"/>
              <a:buAutoNum type="alphaLcPeriod"/>
            </a:pPr>
            <a:r>
              <a:rPr lang="en" sz="1500">
                <a:solidFill>
                  <a:srgbClr val="0070C0"/>
                </a:solidFill>
                <a:latin typeface="Calibri"/>
                <a:ea typeface="Calibri"/>
                <a:cs typeface="Calibri"/>
                <a:sym typeface="Calibri"/>
              </a:rPr>
              <a:t>Scope of proposed standard: This standard leverages existing standards-based test access mechanisms to capture and retrieve flip-flop and array/memory states. This standard defines a methodology for scan and memory/array debug data extraction for effective functional debug of System-on-Chip (SoC) and addresses other essential architectural modifications needed to support this, such as power-management changes. This standard provides a reliable and consistent methodology on trigger-based freezing of SoC scan and array states, and retrieval of those states.</a:t>
            </a:r>
            <a:endParaRPr/>
          </a:p>
          <a:p>
            <a:pPr indent="-165100" lvl="0" marL="304800" rtl="0" algn="l">
              <a:spcBef>
                <a:spcPts val="500"/>
              </a:spcBef>
              <a:spcAft>
                <a:spcPts val="0"/>
              </a:spcAft>
              <a:buClr>
                <a:schemeClr val="accent2"/>
              </a:buClr>
              <a:buSzPts val="1400"/>
              <a:buFont typeface="Arial"/>
              <a:buNone/>
            </a:pPr>
            <a:r>
              <a:t/>
            </a:r>
            <a:endParaRPr sz="1800">
              <a:solidFill>
                <a:srgbClr val="000000"/>
              </a:solidFill>
              <a:latin typeface="Calibri"/>
              <a:ea typeface="Calibri"/>
              <a:cs typeface="Calibri"/>
              <a:sym typeface="Calibri"/>
            </a:endParaRPr>
          </a:p>
          <a:p>
            <a:pPr indent="0" lvl="0" marL="50800" rtl="0" algn="l">
              <a:spcBef>
                <a:spcPts val="500"/>
              </a:spcBef>
              <a:spcAft>
                <a:spcPts val="0"/>
              </a:spcAft>
              <a:buClr>
                <a:schemeClr val="accent2"/>
              </a:buClr>
              <a:buSzPts val="1400"/>
              <a:buNone/>
            </a:pPr>
            <a:r>
              <a:rPr lang="en" sz="1800">
                <a:solidFill>
                  <a:srgbClr val="000000"/>
                </a:solidFill>
                <a:latin typeface="Calibri"/>
                <a:ea typeface="Calibri"/>
                <a:cs typeface="Calibri"/>
                <a:sym typeface="Calibri"/>
              </a:rPr>
              <a:t>2. Purpose:</a:t>
            </a:r>
            <a:endParaRPr/>
          </a:p>
          <a:p>
            <a:pPr indent="-342900" lvl="1" marL="736600" rtl="0" algn="l">
              <a:spcBef>
                <a:spcPts val="500"/>
              </a:spcBef>
              <a:spcAft>
                <a:spcPts val="0"/>
              </a:spcAft>
              <a:buClr>
                <a:schemeClr val="accent2"/>
              </a:buClr>
              <a:buSzPts val="1200"/>
              <a:buFont typeface="Trebuchet MS"/>
              <a:buAutoNum type="alphaLcPeriod"/>
            </a:pPr>
            <a:r>
              <a:rPr lang="en" sz="1500">
                <a:solidFill>
                  <a:srgbClr val="0070C0"/>
                </a:solidFill>
                <a:latin typeface="Calibri"/>
                <a:ea typeface="Calibri"/>
                <a:cs typeface="Calibri"/>
                <a:sym typeface="Calibri"/>
              </a:rPr>
              <a:t>Purpose: The methodology described allows simpler and quicker debugging of hardware and software, software testing, and performance analysis. Its output data format supports Machine Learning, Artificial Intelligence, and other efficient algorithms. Lastly, the methodology supports development of better Electronic Design Automation (EDA) tools to accomplish these tasks</a:t>
            </a:r>
            <a:endParaRPr/>
          </a:p>
          <a:p>
            <a:pPr indent="0" lvl="1" marL="393700" rtl="0" algn="l">
              <a:spcBef>
                <a:spcPts val="500"/>
              </a:spcBef>
              <a:spcAft>
                <a:spcPts val="0"/>
              </a:spcAft>
              <a:buClr>
                <a:schemeClr val="accent2"/>
              </a:buClr>
              <a:buSzPts val="1100"/>
              <a:buNone/>
            </a:pPr>
            <a:r>
              <a:t/>
            </a:r>
            <a:endParaRPr sz="1400">
              <a:solidFill>
                <a:srgbClr val="000000"/>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Member Societies</a:t>
            </a:r>
            <a:endParaRPr/>
          </a:p>
        </p:txBody>
      </p:sp>
      <p:sp>
        <p:nvSpPr>
          <p:cNvPr id="1054" name="Google Shape;1054;p173"/>
          <p:cNvSpPr txBox="1"/>
          <p:nvPr>
            <p:ph idx="1" type="body"/>
          </p:nvPr>
        </p:nvSpPr>
        <p:spPr>
          <a:xfrm>
            <a:off x="628650" y="1170325"/>
            <a:ext cx="7428600" cy="1814700"/>
          </a:xfrm>
          <a:prstGeom prst="rect">
            <a:avLst/>
          </a:prstGeom>
          <a:noFill/>
          <a:ln>
            <a:noFill/>
          </a:ln>
        </p:spPr>
        <p:txBody>
          <a:bodyPr anchorCtr="0" anchor="t" bIns="34275" lIns="68575" spcFirstLastPara="1" rIns="68575" wrap="square" tIns="34275">
            <a:spAutoFit/>
          </a:bodyPr>
          <a:lstStyle/>
          <a:p>
            <a:pPr indent="-317500" lvl="0" marL="457200" rtl="0" algn="l">
              <a:spcBef>
                <a:spcPts val="800"/>
              </a:spcBef>
              <a:spcAft>
                <a:spcPts val="0"/>
              </a:spcAft>
              <a:buSzPts val="1400"/>
              <a:buChar char="•"/>
            </a:pPr>
            <a:r>
              <a:rPr lang="en"/>
              <a:t>APS (Okhmatovski)</a:t>
            </a:r>
            <a:endParaRPr/>
          </a:p>
          <a:p>
            <a:pPr indent="-317500" lvl="0" marL="457200" rtl="0" algn="l">
              <a:spcBef>
                <a:spcPts val="0"/>
              </a:spcBef>
              <a:spcAft>
                <a:spcPts val="0"/>
              </a:spcAft>
              <a:buSzPts val="1400"/>
              <a:buChar char="•"/>
            </a:pPr>
            <a:r>
              <a:rPr lang="en"/>
              <a:t>CAS (Takahashi)</a:t>
            </a:r>
            <a:endParaRPr/>
          </a:p>
          <a:p>
            <a:pPr indent="-317500" lvl="0" marL="457200" rtl="0" algn="l">
              <a:spcBef>
                <a:spcPts val="0"/>
              </a:spcBef>
              <a:spcAft>
                <a:spcPts val="0"/>
              </a:spcAft>
              <a:buSzPts val="1400"/>
              <a:buChar char="•"/>
            </a:pPr>
            <a:r>
              <a:rPr lang="en"/>
              <a:t>CS (Hemmady)</a:t>
            </a:r>
            <a:endParaRPr/>
          </a:p>
          <a:p>
            <a:pPr indent="-317500" lvl="0" marL="457200" rtl="0" algn="l">
              <a:spcBef>
                <a:spcPts val="0"/>
              </a:spcBef>
              <a:spcAft>
                <a:spcPts val="0"/>
              </a:spcAft>
              <a:buSzPts val="1400"/>
              <a:buChar char="•"/>
            </a:pPr>
            <a:r>
              <a:rPr lang="en"/>
              <a:t>EPS (Schutt-Aine)</a:t>
            </a:r>
            <a:endParaRPr/>
          </a:p>
          <a:p>
            <a:pPr indent="-317500" lvl="0" marL="457200" rtl="0" algn="l">
              <a:spcBef>
                <a:spcPts val="0"/>
              </a:spcBef>
              <a:spcAft>
                <a:spcPts val="0"/>
              </a:spcAft>
              <a:buSzPts val="1400"/>
              <a:buChar char="•"/>
            </a:pPr>
            <a:r>
              <a:rPr lang="en"/>
              <a:t>MTTS (Rayas-Sanchez)</a:t>
            </a:r>
            <a:endParaRPr/>
          </a:p>
          <a:p>
            <a:pPr indent="-317500" lvl="0" marL="457200" rtl="0" algn="l">
              <a:spcBef>
                <a:spcPts val="0"/>
              </a:spcBef>
              <a:spcAft>
                <a:spcPts val="0"/>
              </a:spcAft>
              <a:buSzPts val="1400"/>
              <a:buChar char="•"/>
            </a:pPr>
            <a:r>
              <a:rPr lang="en"/>
              <a:t>SSCS (Tiwari)</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74"/>
          <p:cNvSpPr txBox="1"/>
          <p:nvPr>
            <p:ph type="title"/>
          </p:nvPr>
        </p:nvSpPr>
        <p:spPr>
          <a:xfrm>
            <a:off x="207400" y="0"/>
            <a:ext cx="6160800" cy="664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2400"/>
              <a:buFont typeface="Calibri"/>
              <a:buNone/>
            </a:pPr>
            <a:r>
              <a:rPr lang="en"/>
              <a:t>IEEE Electronic Packaging Society</a:t>
            </a:r>
            <a:endParaRPr/>
          </a:p>
        </p:txBody>
      </p:sp>
      <p:sp>
        <p:nvSpPr>
          <p:cNvPr id="1060" name="Google Shape;1060;p174"/>
          <p:cNvSpPr txBox="1"/>
          <p:nvPr>
            <p:ph idx="12" type="sldNum"/>
          </p:nvPr>
        </p:nvSpPr>
        <p:spPr>
          <a:xfrm>
            <a:off x="8601892" y="4874555"/>
            <a:ext cx="477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66A1"/>
              </a:buClr>
              <a:buSzPts val="900"/>
              <a:buFont typeface="Calibri"/>
              <a:buNone/>
            </a:pPr>
            <a:fld id="{00000000-1234-1234-1234-123412341234}" type="slidenum">
              <a:rPr lang="en"/>
              <a:t>‹#›</a:t>
            </a:fld>
            <a:endParaRPr/>
          </a:p>
        </p:txBody>
      </p:sp>
      <p:sp>
        <p:nvSpPr>
          <p:cNvPr id="1061" name="Google Shape;1061;p174"/>
          <p:cNvSpPr txBox="1"/>
          <p:nvPr/>
        </p:nvSpPr>
        <p:spPr>
          <a:xfrm>
            <a:off x="1349417" y="3036868"/>
            <a:ext cx="5829300" cy="5229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400"/>
              <a:buFont typeface="Calibri"/>
              <a:buNone/>
            </a:pPr>
            <a:r>
              <a:rPr b="0" i="0" lang="en" sz="2400" u="none" cap="none" strike="noStrike">
                <a:solidFill>
                  <a:srgbClr val="548135"/>
                </a:solidFill>
                <a:latin typeface="Calibri"/>
                <a:ea typeface="Calibri"/>
                <a:cs typeface="Calibri"/>
                <a:sym typeface="Calibri"/>
              </a:rPr>
              <a:t>         CEDA Report 2024</a:t>
            </a:r>
            <a:endParaRPr b="0" i="0" sz="2400" u="none" cap="none" strike="noStrike">
              <a:solidFill>
                <a:schemeClr val="lt1"/>
              </a:solidFill>
              <a:latin typeface="Calibri"/>
              <a:ea typeface="Calibri"/>
              <a:cs typeface="Calibri"/>
              <a:sym typeface="Calibri"/>
            </a:endParaRPr>
          </a:p>
        </p:txBody>
      </p:sp>
      <p:sp>
        <p:nvSpPr>
          <p:cNvPr id="1062" name="Google Shape;1062;p174"/>
          <p:cNvSpPr txBox="1"/>
          <p:nvPr/>
        </p:nvSpPr>
        <p:spPr>
          <a:xfrm>
            <a:off x="1654262" y="3899858"/>
            <a:ext cx="5829300" cy="956700"/>
          </a:xfrm>
          <a:prstGeom prst="rect">
            <a:avLst/>
          </a:prstGeom>
          <a:noFill/>
          <a:ln>
            <a:noFill/>
          </a:ln>
        </p:spPr>
        <p:txBody>
          <a:bodyPr anchorCtr="0" anchor="t" bIns="34275" lIns="68575" spcFirstLastPara="1" rIns="68575" wrap="square" tIns="34275">
            <a:normAutofit fontScale="70000" lnSpcReduction="20000"/>
          </a:bodyPr>
          <a:lstStyle/>
          <a:p>
            <a:pPr indent="0" lvl="0" marL="38100" marR="0" rtl="0" algn="ctr">
              <a:lnSpc>
                <a:spcPct val="90000"/>
              </a:lnSpc>
              <a:spcBef>
                <a:spcPts val="800"/>
              </a:spcBef>
              <a:spcAft>
                <a:spcPts val="0"/>
              </a:spcAft>
              <a:buClr>
                <a:srgbClr val="2F486E"/>
              </a:buClr>
              <a:buSzPct val="116666"/>
              <a:buFont typeface="Arial"/>
              <a:buNone/>
            </a:pPr>
            <a:r>
              <a:rPr b="0" i="0" lang="en" sz="1800" u="none" cap="none" strike="noStrike">
                <a:solidFill>
                  <a:srgbClr val="2F486E"/>
                </a:solidFill>
                <a:latin typeface="Calibri"/>
                <a:ea typeface="Calibri"/>
                <a:cs typeface="Calibri"/>
                <a:sym typeface="Calibri"/>
              </a:rPr>
              <a:t>Jose Schutt-Aine</a:t>
            </a:r>
            <a:endParaRPr sz="1100"/>
          </a:p>
          <a:p>
            <a:pPr indent="0" lvl="0" marL="38100" marR="0" rtl="0" algn="ctr">
              <a:lnSpc>
                <a:spcPct val="90000"/>
              </a:lnSpc>
              <a:spcBef>
                <a:spcPts val="800"/>
              </a:spcBef>
              <a:spcAft>
                <a:spcPts val="0"/>
              </a:spcAft>
              <a:buClr>
                <a:srgbClr val="2F486E"/>
              </a:buClr>
              <a:buSzPct val="116666"/>
              <a:buFont typeface="Arial"/>
              <a:buNone/>
            </a:pPr>
            <a:r>
              <a:rPr b="0" i="0" lang="en" sz="1800" u="none" cap="none" strike="noStrike">
                <a:solidFill>
                  <a:srgbClr val="2F486E"/>
                </a:solidFill>
                <a:latin typeface="Calibri"/>
                <a:ea typeface="Calibri"/>
                <a:cs typeface="Calibri"/>
                <a:sym typeface="Calibri"/>
              </a:rPr>
              <a:t>Electronics Packaging Society</a:t>
            </a:r>
            <a:endParaRPr sz="1100"/>
          </a:p>
          <a:p>
            <a:pPr indent="-165100" lvl="0" marL="342900" marR="0" rtl="0" algn="l">
              <a:lnSpc>
                <a:spcPct val="90000"/>
              </a:lnSpc>
              <a:spcBef>
                <a:spcPts val="800"/>
              </a:spcBef>
              <a:spcAft>
                <a:spcPts val="0"/>
              </a:spcAft>
              <a:buClr>
                <a:srgbClr val="2F486E"/>
              </a:buClr>
              <a:buSzPct val="100000"/>
              <a:buFont typeface="Arial"/>
              <a:buNone/>
            </a:pPr>
            <a:r>
              <a:t/>
            </a:r>
            <a:endParaRPr b="0" i="0" sz="2100" u="none" cap="none" strike="noStrike">
              <a:solidFill>
                <a:srgbClr val="2F486E"/>
              </a:solidFill>
              <a:latin typeface="Calibri"/>
              <a:ea typeface="Calibri"/>
              <a:cs typeface="Calibri"/>
              <a:sym typeface="Calibri"/>
            </a:endParaRPr>
          </a:p>
          <a:p>
            <a:pPr indent="-165100" lvl="0" marL="342900" marR="0" rtl="0" algn="l">
              <a:lnSpc>
                <a:spcPct val="90000"/>
              </a:lnSpc>
              <a:spcBef>
                <a:spcPts val="800"/>
              </a:spcBef>
              <a:spcAft>
                <a:spcPts val="0"/>
              </a:spcAft>
              <a:buClr>
                <a:srgbClr val="2F486E"/>
              </a:buClr>
              <a:buSzPct val="100000"/>
              <a:buFont typeface="Arial"/>
              <a:buNone/>
            </a:pPr>
            <a:r>
              <a:t/>
            </a:r>
            <a:endParaRPr b="0" i="0" sz="2100" u="none" cap="none" strike="noStrike">
              <a:solidFill>
                <a:srgbClr val="2F486E"/>
              </a:solidFill>
              <a:latin typeface="Calibri"/>
              <a:ea typeface="Calibri"/>
              <a:cs typeface="Calibri"/>
              <a:sym typeface="Calibri"/>
            </a:endParaRPr>
          </a:p>
        </p:txBody>
      </p:sp>
      <p:grpSp>
        <p:nvGrpSpPr>
          <p:cNvPr id="1063" name="Google Shape;1063;p174"/>
          <p:cNvGrpSpPr/>
          <p:nvPr/>
        </p:nvGrpSpPr>
        <p:grpSpPr>
          <a:xfrm>
            <a:off x="303916" y="624630"/>
            <a:ext cx="8632684" cy="2167308"/>
            <a:chOff x="405221" y="832840"/>
            <a:chExt cx="11510246" cy="2889744"/>
          </a:xfrm>
        </p:grpSpPr>
        <p:pic>
          <p:nvPicPr>
            <p:cNvPr id="1064" name="Google Shape;1064;p174"/>
            <p:cNvPicPr preferRelativeResize="0"/>
            <p:nvPr/>
          </p:nvPicPr>
          <p:blipFill rotWithShape="1">
            <a:blip r:embed="rId3">
              <a:alphaModFix/>
            </a:blip>
            <a:srcRect b="0" l="0" r="0" t="0"/>
            <a:stretch/>
          </p:blipFill>
          <p:spPr>
            <a:xfrm>
              <a:off x="405221" y="857555"/>
              <a:ext cx="2205822" cy="2738261"/>
            </a:xfrm>
            <a:prstGeom prst="rect">
              <a:avLst/>
            </a:prstGeom>
            <a:noFill/>
            <a:ln>
              <a:noFill/>
            </a:ln>
          </p:spPr>
        </p:pic>
        <p:pic>
          <p:nvPicPr>
            <p:cNvPr id="1065" name="Google Shape;1065;p174"/>
            <p:cNvPicPr preferRelativeResize="0"/>
            <p:nvPr/>
          </p:nvPicPr>
          <p:blipFill rotWithShape="1">
            <a:blip r:embed="rId4">
              <a:alphaModFix/>
            </a:blip>
            <a:srcRect b="0" l="0" r="0" t="0"/>
            <a:stretch/>
          </p:blipFill>
          <p:spPr>
            <a:xfrm>
              <a:off x="2577679" y="857554"/>
              <a:ext cx="2380610" cy="2824759"/>
            </a:xfrm>
            <a:prstGeom prst="rect">
              <a:avLst/>
            </a:prstGeom>
            <a:noFill/>
            <a:ln>
              <a:noFill/>
            </a:ln>
          </p:spPr>
        </p:pic>
        <p:pic>
          <p:nvPicPr>
            <p:cNvPr id="1066" name="Google Shape;1066;p174"/>
            <p:cNvPicPr preferRelativeResize="0"/>
            <p:nvPr/>
          </p:nvPicPr>
          <p:blipFill rotWithShape="1">
            <a:blip r:embed="rId5">
              <a:alphaModFix/>
            </a:blip>
            <a:srcRect b="0" l="0" r="0" t="0"/>
            <a:stretch/>
          </p:blipFill>
          <p:spPr>
            <a:xfrm>
              <a:off x="4932015" y="832840"/>
              <a:ext cx="2811815" cy="2869791"/>
            </a:xfrm>
            <a:prstGeom prst="rect">
              <a:avLst/>
            </a:prstGeom>
            <a:noFill/>
            <a:ln>
              <a:noFill/>
            </a:ln>
          </p:spPr>
        </p:pic>
        <p:pic>
          <p:nvPicPr>
            <p:cNvPr id="1067" name="Google Shape;1067;p174"/>
            <p:cNvPicPr preferRelativeResize="0"/>
            <p:nvPr/>
          </p:nvPicPr>
          <p:blipFill rotWithShape="1">
            <a:blip r:embed="rId6">
              <a:alphaModFix/>
            </a:blip>
            <a:srcRect b="0" l="0" r="0" t="0"/>
            <a:stretch/>
          </p:blipFill>
          <p:spPr>
            <a:xfrm>
              <a:off x="7728310" y="832840"/>
              <a:ext cx="2342444" cy="2889744"/>
            </a:xfrm>
            <a:prstGeom prst="rect">
              <a:avLst/>
            </a:prstGeom>
            <a:noFill/>
            <a:ln>
              <a:noFill/>
            </a:ln>
          </p:spPr>
        </p:pic>
        <p:pic>
          <p:nvPicPr>
            <p:cNvPr id="1068" name="Google Shape;1068;p174"/>
            <p:cNvPicPr preferRelativeResize="0"/>
            <p:nvPr/>
          </p:nvPicPr>
          <p:blipFill rotWithShape="1">
            <a:blip r:embed="rId7">
              <a:alphaModFix/>
            </a:blip>
            <a:srcRect b="0" l="0" r="0" t="0"/>
            <a:stretch/>
          </p:blipFill>
          <p:spPr>
            <a:xfrm>
              <a:off x="10020281" y="861718"/>
              <a:ext cx="1895186" cy="2820595"/>
            </a:xfrm>
            <a:prstGeom prst="rect">
              <a:avLst/>
            </a:prstGeom>
            <a:noFill/>
            <a:ln>
              <a:noFill/>
            </a:ln>
          </p:spPr>
        </p:pic>
      </p:gr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75"/>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066A1"/>
              </a:buClr>
              <a:buSzPts val="2600"/>
              <a:buFont typeface="Calibri"/>
              <a:buNone/>
            </a:pPr>
            <a:r>
              <a:rPr lang="en"/>
              <a:t>IEEE Electronic Packaging Society</a:t>
            </a:r>
            <a:endParaRPr/>
          </a:p>
        </p:txBody>
      </p:sp>
      <p:sp>
        <p:nvSpPr>
          <p:cNvPr id="1075" name="Google Shape;1075;p175"/>
          <p:cNvSpPr txBox="1"/>
          <p:nvPr>
            <p:ph idx="2" type="body"/>
          </p:nvPr>
        </p:nvSpPr>
        <p:spPr>
          <a:xfrm>
            <a:off x="628650" y="829649"/>
            <a:ext cx="7886700" cy="2676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0"/>
              </a:spcBef>
              <a:spcAft>
                <a:spcPts val="0"/>
              </a:spcAft>
              <a:buSzPts val="1800"/>
              <a:buNone/>
            </a:pPr>
            <a:r>
              <a:rPr lang="en"/>
              <a:t>Significant Worldwide Footprint</a:t>
            </a:r>
            <a:endParaRPr/>
          </a:p>
        </p:txBody>
      </p:sp>
      <p:sp>
        <p:nvSpPr>
          <p:cNvPr id="1076" name="Google Shape;1076;p175"/>
          <p:cNvSpPr txBox="1"/>
          <p:nvPr>
            <p:ph idx="1" type="body"/>
          </p:nvPr>
        </p:nvSpPr>
        <p:spPr>
          <a:xfrm>
            <a:off x="805992" y="1207464"/>
            <a:ext cx="4670700" cy="3250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90000"/>
              </a:lnSpc>
              <a:spcBef>
                <a:spcPts val="0"/>
              </a:spcBef>
              <a:spcAft>
                <a:spcPts val="0"/>
              </a:spcAft>
              <a:buSzPct val="100000"/>
              <a:buNone/>
            </a:pPr>
            <a:r>
              <a:rPr lang="en" sz="1400"/>
              <a:t>EPS is a small part of the IEEE organization, with just ~2800 members compared to the 400,000+ IEEE members worldwide</a:t>
            </a:r>
            <a:endParaRPr/>
          </a:p>
          <a:p>
            <a:pPr indent="-171132" lvl="0" marL="177800" rtl="0" algn="l">
              <a:lnSpc>
                <a:spcPct val="90000"/>
              </a:lnSpc>
              <a:spcBef>
                <a:spcPts val="800"/>
              </a:spcBef>
              <a:spcAft>
                <a:spcPts val="0"/>
              </a:spcAft>
              <a:buSzPct val="100000"/>
              <a:buFont typeface="Noto Sans Symbols"/>
              <a:buChar char="✔"/>
            </a:pPr>
            <a:r>
              <a:rPr lang="en" sz="1400"/>
              <a:t>EPS has 43 Chapters, 36 Student/Branch Chapters</a:t>
            </a:r>
            <a:endParaRPr/>
          </a:p>
          <a:p>
            <a:pPr indent="-171132" lvl="0" marL="177800" rtl="0" algn="l">
              <a:lnSpc>
                <a:spcPct val="90000"/>
              </a:lnSpc>
              <a:spcBef>
                <a:spcPts val="800"/>
              </a:spcBef>
              <a:spcAft>
                <a:spcPts val="0"/>
              </a:spcAft>
              <a:buSzPct val="100000"/>
              <a:buFont typeface="Noto Sans Symbols"/>
              <a:buChar char="✔"/>
            </a:pPr>
            <a:r>
              <a:rPr lang="en" sz="1400"/>
              <a:t>12 Technical Committees</a:t>
            </a:r>
            <a:endParaRPr/>
          </a:p>
          <a:p>
            <a:pPr indent="-171132" lvl="0" marL="177800" rtl="0" algn="l">
              <a:lnSpc>
                <a:spcPct val="90000"/>
              </a:lnSpc>
              <a:spcBef>
                <a:spcPts val="800"/>
              </a:spcBef>
              <a:spcAft>
                <a:spcPts val="0"/>
              </a:spcAft>
              <a:buSzPct val="100000"/>
              <a:buFont typeface="Noto Sans Symbols"/>
              <a:buChar char="✔"/>
            </a:pPr>
            <a:r>
              <a:rPr lang="en" sz="1400"/>
              <a:t>Peer Reviewed Transactions</a:t>
            </a:r>
            <a:endParaRPr/>
          </a:p>
          <a:p>
            <a:pPr indent="-171132" lvl="0" marL="177800" rtl="0" algn="l">
              <a:lnSpc>
                <a:spcPct val="90000"/>
              </a:lnSpc>
              <a:spcBef>
                <a:spcPts val="800"/>
              </a:spcBef>
              <a:spcAft>
                <a:spcPts val="0"/>
              </a:spcAft>
              <a:buSzPct val="100000"/>
              <a:buFont typeface="Noto Sans Symbols"/>
              <a:buChar char="✔"/>
            </a:pPr>
            <a:r>
              <a:rPr lang="en" sz="1400"/>
              <a:t>Supports Financially and/or Technically Sponsors /Cosponsors more than 25 Conferences </a:t>
            </a:r>
            <a:endParaRPr/>
          </a:p>
          <a:p>
            <a:pPr indent="-171132" lvl="0" marL="177800" rtl="0" algn="l">
              <a:lnSpc>
                <a:spcPct val="90000"/>
              </a:lnSpc>
              <a:spcBef>
                <a:spcPts val="800"/>
              </a:spcBef>
              <a:spcAft>
                <a:spcPts val="0"/>
              </a:spcAft>
              <a:buSzPct val="100000"/>
              <a:buFont typeface="Noto Sans Symbols"/>
              <a:buChar char="✔"/>
            </a:pPr>
            <a:r>
              <a:rPr lang="en" sz="1400"/>
              <a:t>Solid Education Program</a:t>
            </a:r>
            <a:endParaRPr/>
          </a:p>
          <a:p>
            <a:pPr indent="-171132" lvl="0" marL="177800" rtl="0" algn="l">
              <a:lnSpc>
                <a:spcPct val="90000"/>
              </a:lnSpc>
              <a:spcBef>
                <a:spcPts val="800"/>
              </a:spcBef>
              <a:spcAft>
                <a:spcPts val="0"/>
              </a:spcAft>
              <a:buSzPct val="100000"/>
              <a:buFont typeface="Noto Sans Symbols"/>
              <a:buChar char="✔"/>
            </a:pPr>
            <a:r>
              <a:rPr lang="en" sz="1400"/>
              <a:t>Heterogeneous Integration Roadmap </a:t>
            </a:r>
            <a:endParaRPr/>
          </a:p>
          <a:p>
            <a:pPr indent="0" lvl="0" marL="0" rtl="0" algn="l">
              <a:lnSpc>
                <a:spcPct val="90000"/>
              </a:lnSpc>
              <a:spcBef>
                <a:spcPts val="800"/>
              </a:spcBef>
              <a:spcAft>
                <a:spcPts val="0"/>
              </a:spcAft>
              <a:buSzPct val="100000"/>
              <a:buNone/>
            </a:pPr>
            <a:r>
              <a:rPr lang="en" sz="1400"/>
              <a:t>All the Above Supported by our Strategic Plan (2019 – 2024)</a:t>
            </a:r>
            <a:endParaRPr/>
          </a:p>
          <a:p>
            <a:pPr indent="-76200" lvl="0" marL="177800" rtl="0" algn="l">
              <a:lnSpc>
                <a:spcPct val="90000"/>
              </a:lnSpc>
              <a:spcBef>
                <a:spcPts val="800"/>
              </a:spcBef>
              <a:spcAft>
                <a:spcPts val="0"/>
              </a:spcAft>
              <a:buSzPct val="100000"/>
              <a:buFont typeface="Noto Sans Symbols"/>
              <a:buNone/>
            </a:pPr>
            <a:r>
              <a:t/>
            </a:r>
            <a:endParaRPr sz="1500"/>
          </a:p>
          <a:p>
            <a:pPr indent="-76200" lvl="0" marL="177800" rtl="0" algn="l">
              <a:lnSpc>
                <a:spcPct val="90000"/>
              </a:lnSpc>
              <a:spcBef>
                <a:spcPts val="800"/>
              </a:spcBef>
              <a:spcAft>
                <a:spcPts val="0"/>
              </a:spcAft>
              <a:buSzPct val="100000"/>
              <a:buNone/>
            </a:pPr>
            <a:r>
              <a:t/>
            </a:r>
            <a:endParaRPr sz="1500"/>
          </a:p>
          <a:p>
            <a:pPr indent="-76200" lvl="0" marL="177800" rtl="0" algn="l">
              <a:lnSpc>
                <a:spcPct val="90000"/>
              </a:lnSpc>
              <a:spcBef>
                <a:spcPts val="800"/>
              </a:spcBef>
              <a:spcAft>
                <a:spcPts val="0"/>
              </a:spcAft>
              <a:buSzPct val="100000"/>
              <a:buNone/>
            </a:pPr>
            <a:r>
              <a:t/>
            </a:r>
            <a:endParaRPr/>
          </a:p>
          <a:p>
            <a:pPr indent="-76200" lvl="0" marL="177800" rtl="0" algn="l">
              <a:lnSpc>
                <a:spcPct val="90000"/>
              </a:lnSpc>
              <a:spcBef>
                <a:spcPts val="800"/>
              </a:spcBef>
              <a:spcAft>
                <a:spcPts val="0"/>
              </a:spcAft>
              <a:buSzPct val="100000"/>
              <a:buNone/>
            </a:pPr>
            <a:r>
              <a:t/>
            </a:r>
            <a:endParaRPr/>
          </a:p>
        </p:txBody>
      </p:sp>
      <p:pic>
        <p:nvPicPr>
          <p:cNvPr id="1077" name="Google Shape;1077;p175"/>
          <p:cNvPicPr preferRelativeResize="0"/>
          <p:nvPr/>
        </p:nvPicPr>
        <p:blipFill rotWithShape="1">
          <a:blip r:embed="rId3">
            <a:alphaModFix/>
          </a:blip>
          <a:srcRect b="0" l="0" r="0" t="0"/>
          <a:stretch/>
        </p:blipFill>
        <p:spPr>
          <a:xfrm>
            <a:off x="5580311" y="1370142"/>
            <a:ext cx="1232963" cy="1600229"/>
          </a:xfrm>
          <a:prstGeom prst="rect">
            <a:avLst/>
          </a:prstGeom>
          <a:noFill/>
          <a:ln cap="flat" cmpd="sng" w="22225">
            <a:solidFill>
              <a:schemeClr val="dk1"/>
            </a:solidFill>
            <a:prstDash val="solid"/>
            <a:round/>
            <a:headEnd len="sm" w="sm" type="none"/>
            <a:tailEnd len="sm" w="sm" type="none"/>
          </a:ln>
        </p:spPr>
      </p:pic>
      <p:sp>
        <p:nvSpPr>
          <p:cNvPr id="1078" name="Google Shape;1078;p175"/>
          <p:cNvSpPr/>
          <p:nvPr/>
        </p:nvSpPr>
        <p:spPr>
          <a:xfrm>
            <a:off x="3408995" y="4567972"/>
            <a:ext cx="21714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1800" u="none" cap="none" strike="noStrike">
                <a:solidFill>
                  <a:srgbClr val="C00000"/>
                </a:solidFill>
                <a:latin typeface="Calibri"/>
                <a:ea typeface="Calibri"/>
                <a:cs typeface="Calibri"/>
                <a:sym typeface="Calibri"/>
              </a:rPr>
              <a:t>https://eps.ieee.org/</a:t>
            </a:r>
            <a:endParaRPr sz="1100"/>
          </a:p>
        </p:txBody>
      </p:sp>
      <p:pic>
        <p:nvPicPr>
          <p:cNvPr id="1079" name="Google Shape;1079;p175"/>
          <p:cNvPicPr preferRelativeResize="0"/>
          <p:nvPr/>
        </p:nvPicPr>
        <p:blipFill rotWithShape="1">
          <a:blip r:embed="rId4">
            <a:alphaModFix/>
          </a:blip>
          <a:srcRect b="0" l="0" r="0" t="0"/>
          <a:stretch/>
        </p:blipFill>
        <p:spPr>
          <a:xfrm>
            <a:off x="5580311" y="3023627"/>
            <a:ext cx="1232964" cy="1605975"/>
          </a:xfrm>
          <a:prstGeom prst="rect">
            <a:avLst/>
          </a:prstGeom>
          <a:noFill/>
          <a:ln cap="flat" cmpd="sng" w="22225">
            <a:solidFill>
              <a:schemeClr val="dk1"/>
            </a:solidFill>
            <a:prstDash val="solid"/>
            <a:miter lim="800000"/>
            <a:headEnd len="sm" w="sm" type="none"/>
            <a:tailEnd len="sm" w="sm" type="none"/>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76"/>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066A1"/>
              </a:buClr>
              <a:buSzPts val="2600"/>
              <a:buFont typeface="Calibri"/>
              <a:buNone/>
            </a:pPr>
            <a:r>
              <a:rPr lang="en"/>
              <a:t>Technical Communities</a:t>
            </a:r>
            <a:endParaRPr/>
          </a:p>
        </p:txBody>
      </p:sp>
      <p:grpSp>
        <p:nvGrpSpPr>
          <p:cNvPr id="1085" name="Google Shape;1085;p176"/>
          <p:cNvGrpSpPr/>
          <p:nvPr/>
        </p:nvGrpSpPr>
        <p:grpSpPr>
          <a:xfrm>
            <a:off x="1265054" y="1225819"/>
            <a:ext cx="4459658" cy="2670483"/>
            <a:chOff x="162745" y="1634349"/>
            <a:chExt cx="7316913" cy="4090814"/>
          </a:xfrm>
        </p:grpSpPr>
        <p:sp>
          <p:nvSpPr>
            <p:cNvPr id="1086" name="Google Shape;1086;p176"/>
            <p:cNvSpPr/>
            <p:nvPr/>
          </p:nvSpPr>
          <p:spPr>
            <a:xfrm>
              <a:off x="252611" y="1651299"/>
              <a:ext cx="20781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Materials &amp; Processes</a:t>
              </a:r>
              <a:endParaRPr sz="1100"/>
            </a:p>
          </p:txBody>
        </p:sp>
        <p:sp>
          <p:nvSpPr>
            <p:cNvPr id="1087" name="Google Shape;1087;p176"/>
            <p:cNvSpPr/>
            <p:nvPr/>
          </p:nvSpPr>
          <p:spPr>
            <a:xfrm>
              <a:off x="2716129" y="1634349"/>
              <a:ext cx="22812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200">
                  <a:solidFill>
                    <a:schemeClr val="lt1"/>
                  </a:solidFill>
                  <a:latin typeface="Calibri"/>
                  <a:ea typeface="Calibri"/>
                  <a:cs typeface="Calibri"/>
                  <a:sym typeface="Calibri"/>
                </a:rPr>
                <a:t>High Density Substrates &amp; Boards</a:t>
              </a:r>
              <a:endParaRPr sz="1100"/>
            </a:p>
          </p:txBody>
        </p:sp>
        <p:sp>
          <p:nvSpPr>
            <p:cNvPr id="1088" name="Google Shape;1088;p176"/>
            <p:cNvSpPr/>
            <p:nvPr/>
          </p:nvSpPr>
          <p:spPr>
            <a:xfrm>
              <a:off x="252611" y="2746035"/>
              <a:ext cx="27096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200">
                  <a:solidFill>
                    <a:schemeClr val="lt1"/>
                  </a:solidFill>
                  <a:latin typeface="Calibri"/>
                  <a:ea typeface="Calibri"/>
                  <a:cs typeface="Calibri"/>
                  <a:sym typeface="Calibri"/>
                </a:rPr>
                <a:t>Electrical Design Modelling and Simulation</a:t>
              </a:r>
              <a:endParaRPr sz="1100"/>
            </a:p>
          </p:txBody>
        </p:sp>
        <p:sp>
          <p:nvSpPr>
            <p:cNvPr id="1089" name="Google Shape;1089;p176"/>
            <p:cNvSpPr/>
            <p:nvPr/>
          </p:nvSpPr>
          <p:spPr>
            <a:xfrm>
              <a:off x="252611" y="3840771"/>
              <a:ext cx="27096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Thermal &amp; Mechanical </a:t>
              </a:r>
              <a:endParaRPr sz="1100"/>
            </a:p>
          </p:txBody>
        </p:sp>
        <p:sp>
          <p:nvSpPr>
            <p:cNvPr id="1090" name="Google Shape;1090;p176"/>
            <p:cNvSpPr/>
            <p:nvPr/>
          </p:nvSpPr>
          <p:spPr>
            <a:xfrm>
              <a:off x="4770058" y="4949363"/>
              <a:ext cx="27096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Emerging Technologies</a:t>
              </a:r>
              <a:endParaRPr sz="1100"/>
            </a:p>
          </p:txBody>
        </p:sp>
        <p:sp>
          <p:nvSpPr>
            <p:cNvPr id="1091" name="Google Shape;1091;p176"/>
            <p:cNvSpPr/>
            <p:nvPr/>
          </p:nvSpPr>
          <p:spPr>
            <a:xfrm>
              <a:off x="3222019" y="2690356"/>
              <a:ext cx="2224200" cy="7620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Nanotechnology</a:t>
              </a:r>
              <a:endParaRPr sz="1100"/>
            </a:p>
          </p:txBody>
        </p:sp>
        <p:sp>
          <p:nvSpPr>
            <p:cNvPr id="1092" name="Google Shape;1092;p176"/>
            <p:cNvSpPr/>
            <p:nvPr/>
          </p:nvSpPr>
          <p:spPr>
            <a:xfrm>
              <a:off x="5372535" y="1663420"/>
              <a:ext cx="19884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Power &amp; Energy </a:t>
              </a:r>
              <a:endParaRPr sz="1100"/>
            </a:p>
          </p:txBody>
        </p:sp>
        <p:sp>
          <p:nvSpPr>
            <p:cNvPr id="1093" name="Google Shape;1093;p176"/>
            <p:cNvSpPr/>
            <p:nvPr/>
          </p:nvSpPr>
          <p:spPr>
            <a:xfrm>
              <a:off x="162745" y="4935508"/>
              <a:ext cx="27096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RF &amp; TZ Technologies</a:t>
              </a:r>
              <a:endParaRPr sz="1100"/>
            </a:p>
          </p:txBody>
        </p:sp>
        <p:sp>
          <p:nvSpPr>
            <p:cNvPr id="1094" name="Google Shape;1094;p176"/>
            <p:cNvSpPr/>
            <p:nvPr/>
          </p:nvSpPr>
          <p:spPr>
            <a:xfrm>
              <a:off x="5770925" y="2758734"/>
              <a:ext cx="15900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Photonics</a:t>
              </a:r>
              <a:endParaRPr sz="1100"/>
            </a:p>
          </p:txBody>
        </p:sp>
        <p:sp>
          <p:nvSpPr>
            <p:cNvPr id="1095" name="Google Shape;1095;p176"/>
            <p:cNvSpPr/>
            <p:nvPr/>
          </p:nvSpPr>
          <p:spPr>
            <a:xfrm>
              <a:off x="3353449" y="3835121"/>
              <a:ext cx="17118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3D/TSV</a:t>
              </a:r>
              <a:endParaRPr sz="1100"/>
            </a:p>
          </p:txBody>
        </p:sp>
        <p:sp>
          <p:nvSpPr>
            <p:cNvPr id="1096" name="Google Shape;1096;p176"/>
            <p:cNvSpPr/>
            <p:nvPr/>
          </p:nvSpPr>
          <p:spPr>
            <a:xfrm>
              <a:off x="3222018" y="4935508"/>
              <a:ext cx="11763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Test</a:t>
              </a:r>
              <a:endParaRPr sz="1100"/>
            </a:p>
          </p:txBody>
        </p:sp>
        <p:sp>
          <p:nvSpPr>
            <p:cNvPr id="1097" name="Google Shape;1097;p176"/>
            <p:cNvSpPr/>
            <p:nvPr/>
          </p:nvSpPr>
          <p:spPr>
            <a:xfrm>
              <a:off x="5338089" y="3854048"/>
              <a:ext cx="1269600" cy="775800"/>
            </a:xfrm>
            <a:prstGeom prst="roundRect">
              <a:avLst>
                <a:gd fmla="val 16667"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Calibri"/>
                  <a:ea typeface="Calibri"/>
                  <a:cs typeface="Calibri"/>
                  <a:sym typeface="Calibri"/>
                </a:rPr>
                <a:t>Reliability</a:t>
              </a:r>
              <a:endParaRPr sz="1100"/>
            </a:p>
          </p:txBody>
        </p:sp>
      </p:grpSp>
      <p:pic>
        <p:nvPicPr>
          <p:cNvPr id="1098" name="Google Shape;1098;p176"/>
          <p:cNvPicPr preferRelativeResize="0"/>
          <p:nvPr/>
        </p:nvPicPr>
        <p:blipFill rotWithShape="1">
          <a:blip r:embed="rId3">
            <a:alphaModFix/>
          </a:blip>
          <a:srcRect b="43204" l="0" r="0" t="0"/>
          <a:stretch/>
        </p:blipFill>
        <p:spPr>
          <a:xfrm>
            <a:off x="5784574" y="1130311"/>
            <a:ext cx="2113570" cy="797879"/>
          </a:xfrm>
          <a:prstGeom prst="rect">
            <a:avLst/>
          </a:prstGeom>
          <a:noFill/>
          <a:ln>
            <a:noFill/>
          </a:ln>
        </p:spPr>
      </p:pic>
      <p:pic>
        <p:nvPicPr>
          <p:cNvPr id="1099" name="Google Shape;1099;p176"/>
          <p:cNvPicPr preferRelativeResize="0"/>
          <p:nvPr/>
        </p:nvPicPr>
        <p:blipFill rotWithShape="1">
          <a:blip r:embed="rId4">
            <a:alphaModFix/>
          </a:blip>
          <a:srcRect b="0" l="0" r="0" t="0"/>
          <a:stretch/>
        </p:blipFill>
        <p:spPr>
          <a:xfrm>
            <a:off x="5756279" y="1863020"/>
            <a:ext cx="2180918" cy="227258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pic>
        <p:nvPicPr>
          <p:cNvPr id="1104" name="Google Shape;1104;p177"/>
          <p:cNvPicPr preferRelativeResize="0"/>
          <p:nvPr/>
        </p:nvPicPr>
        <p:blipFill rotWithShape="1">
          <a:blip r:embed="rId3">
            <a:alphaModFix/>
          </a:blip>
          <a:srcRect b="0" l="0" r="0" t="17019"/>
          <a:stretch/>
        </p:blipFill>
        <p:spPr>
          <a:xfrm>
            <a:off x="-678" y="7874"/>
            <a:ext cx="9161931" cy="4264158"/>
          </a:xfrm>
          <a:prstGeom prst="rect">
            <a:avLst/>
          </a:prstGeom>
          <a:noFill/>
          <a:ln>
            <a:noFill/>
          </a:ln>
        </p:spPr>
      </p:pic>
      <p:sp>
        <p:nvSpPr>
          <p:cNvPr id="1105" name="Google Shape;1105;p177"/>
          <p:cNvSpPr/>
          <p:nvPr/>
        </p:nvSpPr>
        <p:spPr>
          <a:xfrm>
            <a:off x="1044551" y="163582"/>
            <a:ext cx="7224900" cy="684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4000" u="sng">
                <a:solidFill>
                  <a:schemeClr val="lt1"/>
                </a:solidFill>
                <a:latin typeface="Calibri"/>
                <a:ea typeface="Calibri"/>
                <a:cs typeface="Calibri"/>
                <a:sym typeface="Calibri"/>
                <a:hlinkClick r:id="rId4">
                  <a:extLst>
                    <a:ext uri="{A12FA001-AC4F-418D-AE19-62706E023703}">
                      <ahyp:hlinkClr val="tx"/>
                    </a:ext>
                  </a:extLst>
                </a:hlinkClick>
              </a:rPr>
              <a:t>https://cmte.ieee.org/eps-edms/</a:t>
            </a:r>
            <a:endParaRPr b="1" sz="4000">
              <a:solidFill>
                <a:schemeClr val="lt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78"/>
          <p:cNvSpPr txBox="1"/>
          <p:nvPr>
            <p:ph idx="1" type="body"/>
          </p:nvPr>
        </p:nvSpPr>
        <p:spPr>
          <a:xfrm>
            <a:off x="197329" y="849391"/>
            <a:ext cx="7886700" cy="32295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120000"/>
              </a:lnSpc>
              <a:spcBef>
                <a:spcPts val="0"/>
              </a:spcBef>
              <a:spcAft>
                <a:spcPts val="0"/>
              </a:spcAft>
              <a:buSzPts val="1600"/>
              <a:buChar char="▸"/>
            </a:pPr>
            <a:r>
              <a:rPr b="1" i="1" lang="en" sz="1600"/>
              <a:t>Leadership</a:t>
            </a:r>
            <a:r>
              <a:rPr b="1" lang="en" sz="1600"/>
              <a:t>:</a:t>
            </a:r>
            <a:r>
              <a:rPr lang="en" sz="1600"/>
              <a:t> </a:t>
            </a:r>
            <a:endParaRPr/>
          </a:p>
          <a:p>
            <a:pPr indent="-228600" lvl="1" marL="444500" rtl="0" algn="l">
              <a:lnSpc>
                <a:spcPct val="120000"/>
              </a:lnSpc>
              <a:spcBef>
                <a:spcPts val="500"/>
              </a:spcBef>
              <a:spcAft>
                <a:spcPts val="0"/>
              </a:spcAft>
              <a:buSzPts val="1200"/>
              <a:buChar char="-"/>
            </a:pPr>
            <a:r>
              <a:rPr b="1" lang="en" sz="1200"/>
              <a:t>Prof. Rohit Sharma, Indian Institute of Technology Ropar, India (chair)</a:t>
            </a:r>
            <a:endParaRPr b="1"/>
          </a:p>
          <a:p>
            <a:pPr indent="-228600" lvl="1" marL="444500" rtl="0" algn="l">
              <a:lnSpc>
                <a:spcPct val="120000"/>
              </a:lnSpc>
              <a:spcBef>
                <a:spcPts val="500"/>
              </a:spcBef>
              <a:spcAft>
                <a:spcPts val="0"/>
              </a:spcAft>
              <a:buSzPts val="1200"/>
              <a:buChar char="-"/>
            </a:pPr>
            <a:r>
              <a:rPr lang="en" sz="1200"/>
              <a:t>Dr. Kemal Aygun, Intel Corporation, Chandler, Az, USA (co-chair)</a:t>
            </a:r>
            <a:endParaRPr/>
          </a:p>
          <a:p>
            <a:pPr indent="-228600" lvl="1" marL="444500" rtl="0" algn="l">
              <a:lnSpc>
                <a:spcPct val="120000"/>
              </a:lnSpc>
              <a:spcBef>
                <a:spcPts val="500"/>
              </a:spcBef>
              <a:spcAft>
                <a:spcPts val="0"/>
              </a:spcAft>
              <a:buSzPts val="1200"/>
              <a:buChar char="-"/>
            </a:pPr>
            <a:r>
              <a:rPr lang="en" sz="1200"/>
              <a:t>Prof. Antonio Maffucci, Univ. Cassino and South. Lazio, Italy (co-chair)</a:t>
            </a:r>
            <a:endParaRPr sz="1200"/>
          </a:p>
          <a:p>
            <a:pPr indent="-228600" lvl="0" marL="228600" rtl="0" algn="l">
              <a:lnSpc>
                <a:spcPct val="120000"/>
              </a:lnSpc>
              <a:spcBef>
                <a:spcPts val="1000"/>
              </a:spcBef>
              <a:spcAft>
                <a:spcPts val="0"/>
              </a:spcAft>
              <a:buSzPts val="1600"/>
              <a:buChar char="▸"/>
            </a:pPr>
            <a:r>
              <a:rPr b="1" i="1" lang="en" sz="1600"/>
              <a:t>Subcommittee: Packaging Benchmarks</a:t>
            </a:r>
            <a:endParaRPr b="1"/>
          </a:p>
          <a:p>
            <a:pPr indent="-228600" lvl="1" marL="685800" rtl="0" algn="l">
              <a:lnSpc>
                <a:spcPct val="120000"/>
              </a:lnSpc>
              <a:spcBef>
                <a:spcPts val="500"/>
              </a:spcBef>
              <a:spcAft>
                <a:spcPts val="0"/>
              </a:spcAft>
              <a:buSzPts val="1200"/>
              <a:buChar char="-"/>
            </a:pPr>
            <a:r>
              <a:rPr i="1" lang="en" sz="1200"/>
              <a:t>Dr. Heidi Barnes, Keysight (Chair) </a:t>
            </a:r>
            <a:endParaRPr/>
          </a:p>
          <a:p>
            <a:pPr indent="-228600" lvl="1" marL="685800" rtl="0" algn="l">
              <a:lnSpc>
                <a:spcPct val="120000"/>
              </a:lnSpc>
              <a:spcBef>
                <a:spcPts val="500"/>
              </a:spcBef>
              <a:spcAft>
                <a:spcPts val="0"/>
              </a:spcAft>
              <a:buSzPts val="1200"/>
              <a:buChar char="-"/>
            </a:pPr>
            <a:r>
              <a:rPr i="1" lang="en" sz="1200"/>
              <a:t>Prof. Vladimir Okhmatovski, Univ. Manitoba, (co-Chair)</a:t>
            </a:r>
            <a:endParaRPr/>
          </a:p>
          <a:p>
            <a:pPr indent="-228600" lvl="1" marL="685800" rtl="0" algn="l">
              <a:lnSpc>
                <a:spcPct val="120000"/>
              </a:lnSpc>
              <a:spcBef>
                <a:spcPts val="500"/>
              </a:spcBef>
              <a:spcAft>
                <a:spcPts val="0"/>
              </a:spcAft>
              <a:buSzPts val="1200"/>
              <a:buChar char="-"/>
            </a:pPr>
            <a:r>
              <a:rPr i="1" lang="en" sz="1200"/>
              <a:t>Three Benchmark subcommittees</a:t>
            </a:r>
            <a:endParaRPr/>
          </a:p>
          <a:p>
            <a:pPr indent="-228600" lvl="0" marL="228600" rtl="0" algn="l">
              <a:lnSpc>
                <a:spcPct val="120000"/>
              </a:lnSpc>
              <a:spcBef>
                <a:spcPts val="1000"/>
              </a:spcBef>
              <a:spcAft>
                <a:spcPts val="0"/>
              </a:spcAft>
              <a:buSzPts val="1600"/>
              <a:buChar char="▸"/>
            </a:pPr>
            <a:r>
              <a:rPr b="1" i="1" lang="en" sz="1600"/>
              <a:t>Members</a:t>
            </a:r>
            <a:r>
              <a:rPr i="1" lang="en" sz="1600"/>
              <a:t> – 78 on mailing list</a:t>
            </a:r>
            <a:endParaRPr i="1" sz="1600">
              <a:solidFill>
                <a:srgbClr val="FF0000"/>
              </a:solidFill>
              <a:highlight>
                <a:srgbClr val="FFFF00"/>
              </a:highlight>
            </a:endParaRPr>
          </a:p>
          <a:p>
            <a:pPr indent="-228600" lvl="0" marL="228600" rtl="0" algn="l">
              <a:lnSpc>
                <a:spcPct val="120000"/>
              </a:lnSpc>
              <a:spcBef>
                <a:spcPts val="1000"/>
              </a:spcBef>
              <a:spcAft>
                <a:spcPts val="0"/>
              </a:spcAft>
              <a:buSzPts val="1600"/>
              <a:buChar char="▸"/>
            </a:pPr>
            <a:r>
              <a:rPr b="1" i="1" lang="en" sz="1600"/>
              <a:t>Website</a:t>
            </a:r>
            <a:r>
              <a:rPr i="1" lang="en" sz="1600"/>
              <a:t>: </a:t>
            </a:r>
            <a:r>
              <a:rPr i="1" lang="en" sz="1600" u="sng">
                <a:solidFill>
                  <a:schemeClr val="hlink"/>
                </a:solidFill>
                <a:hlinkClick r:id="rId3"/>
              </a:rPr>
              <a:t>https://cmte.ieee.org/eps-edms/</a:t>
            </a:r>
            <a:endParaRPr i="1" sz="1600"/>
          </a:p>
        </p:txBody>
      </p:sp>
      <p:sp>
        <p:nvSpPr>
          <p:cNvPr id="1111" name="Google Shape;1111;p178"/>
          <p:cNvSpPr txBox="1"/>
          <p:nvPr>
            <p:ph type="title"/>
          </p:nvPr>
        </p:nvSpPr>
        <p:spPr>
          <a:xfrm>
            <a:off x="197329" y="434389"/>
            <a:ext cx="7886700" cy="4149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2600"/>
              <a:buFont typeface="Calibri"/>
              <a:buNone/>
            </a:pPr>
            <a:r>
              <a:rPr lang="en"/>
              <a:t>The Technical Committee</a:t>
            </a:r>
            <a:endParaRPr/>
          </a:p>
        </p:txBody>
      </p:sp>
      <p:pic>
        <p:nvPicPr>
          <p:cNvPr id="1112" name="Google Shape;1112;p178"/>
          <p:cNvPicPr preferRelativeResize="0"/>
          <p:nvPr/>
        </p:nvPicPr>
        <p:blipFill rotWithShape="1">
          <a:blip r:embed="rId4">
            <a:alphaModFix/>
          </a:blip>
          <a:srcRect b="0" l="0" r="0" t="0"/>
          <a:stretch/>
        </p:blipFill>
        <p:spPr>
          <a:xfrm>
            <a:off x="5330615" y="746137"/>
            <a:ext cx="1202633" cy="1227303"/>
          </a:xfrm>
          <a:prstGeom prst="rect">
            <a:avLst/>
          </a:prstGeom>
          <a:noFill/>
          <a:ln>
            <a:noFill/>
          </a:ln>
        </p:spPr>
      </p:pic>
      <p:pic>
        <p:nvPicPr>
          <p:cNvPr descr="A person in a suit and tie&#10;&#10;Description automatically generated" id="1113" name="Google Shape;1113;p178"/>
          <p:cNvPicPr preferRelativeResize="0"/>
          <p:nvPr/>
        </p:nvPicPr>
        <p:blipFill rotWithShape="1">
          <a:blip r:embed="rId5">
            <a:alphaModFix/>
          </a:blip>
          <a:srcRect b="0" l="0" r="0" t="0"/>
          <a:stretch/>
        </p:blipFill>
        <p:spPr>
          <a:xfrm>
            <a:off x="6639356" y="740617"/>
            <a:ext cx="1081286" cy="1227302"/>
          </a:xfrm>
          <a:prstGeom prst="rect">
            <a:avLst/>
          </a:prstGeom>
          <a:noFill/>
          <a:ln>
            <a:noFill/>
          </a:ln>
        </p:spPr>
      </p:pic>
      <p:pic>
        <p:nvPicPr>
          <p:cNvPr descr="A person smiling for the camera&#10;&#10;Description automatically generated with medium confidence" id="1114" name="Google Shape;1114;p178"/>
          <p:cNvPicPr preferRelativeResize="0"/>
          <p:nvPr/>
        </p:nvPicPr>
        <p:blipFill rotWithShape="1">
          <a:blip r:embed="rId6">
            <a:alphaModFix/>
          </a:blip>
          <a:srcRect b="0" l="0" r="0" t="0"/>
          <a:stretch/>
        </p:blipFill>
        <p:spPr>
          <a:xfrm>
            <a:off x="7826751" y="740617"/>
            <a:ext cx="1227302" cy="1227302"/>
          </a:xfrm>
          <a:prstGeom prst="rect">
            <a:avLst/>
          </a:prstGeom>
          <a:noFill/>
          <a:ln>
            <a:noFill/>
          </a:ln>
        </p:spPr>
      </p:pic>
      <p:pic>
        <p:nvPicPr>
          <p:cNvPr id="1115" name="Google Shape;1115;p178"/>
          <p:cNvPicPr preferRelativeResize="0"/>
          <p:nvPr/>
        </p:nvPicPr>
        <p:blipFill rotWithShape="1">
          <a:blip r:embed="rId7">
            <a:alphaModFix/>
          </a:blip>
          <a:srcRect b="10055" l="0" r="0" t="0"/>
          <a:stretch/>
        </p:blipFill>
        <p:spPr>
          <a:xfrm>
            <a:off x="5330615" y="2123770"/>
            <a:ext cx="1211158" cy="1227303"/>
          </a:xfrm>
          <a:prstGeom prst="rect">
            <a:avLst/>
          </a:prstGeom>
          <a:noFill/>
          <a:ln>
            <a:noFill/>
          </a:ln>
        </p:spPr>
      </p:pic>
      <p:pic>
        <p:nvPicPr>
          <p:cNvPr id="1116" name="Google Shape;1116;p178"/>
          <p:cNvPicPr preferRelativeResize="0"/>
          <p:nvPr/>
        </p:nvPicPr>
        <p:blipFill rotWithShape="1">
          <a:blip r:embed="rId8">
            <a:alphaModFix/>
          </a:blip>
          <a:srcRect b="0" l="0" r="0" t="0"/>
          <a:stretch/>
        </p:blipFill>
        <p:spPr>
          <a:xfrm>
            <a:off x="6639355" y="2123770"/>
            <a:ext cx="1081285" cy="1279268"/>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pic>
        <p:nvPicPr>
          <p:cNvPr id="1121" name="Google Shape;1121;p179"/>
          <p:cNvPicPr preferRelativeResize="0"/>
          <p:nvPr/>
        </p:nvPicPr>
        <p:blipFill rotWithShape="1">
          <a:blip r:embed="rId3">
            <a:alphaModFix/>
          </a:blip>
          <a:srcRect b="0" l="0" r="0" t="0"/>
          <a:stretch/>
        </p:blipFill>
        <p:spPr>
          <a:xfrm>
            <a:off x="6870943" y="1695556"/>
            <a:ext cx="2143782" cy="1133914"/>
          </a:xfrm>
          <a:prstGeom prst="rect">
            <a:avLst/>
          </a:prstGeom>
          <a:noFill/>
          <a:ln>
            <a:noFill/>
          </a:ln>
        </p:spPr>
      </p:pic>
      <p:sp>
        <p:nvSpPr>
          <p:cNvPr id="1122" name="Google Shape;1122;p179"/>
          <p:cNvSpPr/>
          <p:nvPr/>
        </p:nvSpPr>
        <p:spPr>
          <a:xfrm>
            <a:off x="228085" y="277487"/>
            <a:ext cx="8553300" cy="4162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000">
                <a:solidFill>
                  <a:srgbClr val="0066A1"/>
                </a:solidFill>
                <a:latin typeface="Calibri"/>
                <a:ea typeface="Calibri"/>
                <a:cs typeface="Calibri"/>
                <a:sym typeface="Calibri"/>
              </a:rPr>
              <a:t>Mission</a:t>
            </a:r>
            <a:endParaRPr sz="1100"/>
          </a:p>
          <a:p>
            <a:pPr indent="0" lvl="0" marL="0" marR="0" rtl="0" algn="l">
              <a:spcBef>
                <a:spcPts val="0"/>
              </a:spcBef>
              <a:spcAft>
                <a:spcPts val="0"/>
              </a:spcAft>
              <a:buNone/>
            </a:pPr>
            <a:r>
              <a:t/>
            </a:r>
            <a:endParaRPr b="1" sz="1000">
              <a:solidFill>
                <a:srgbClr val="0066A1"/>
              </a:solidFill>
              <a:latin typeface="Calibri"/>
              <a:ea typeface="Calibri"/>
              <a:cs typeface="Calibri"/>
              <a:sym typeface="Calibri"/>
            </a:endParaRPr>
          </a:p>
          <a:p>
            <a:pPr indent="0" lvl="0" marL="0" marR="0" rtl="0" algn="l">
              <a:spcBef>
                <a:spcPts val="0"/>
              </a:spcBef>
              <a:spcAft>
                <a:spcPts val="0"/>
              </a:spcAft>
              <a:buNone/>
            </a:pPr>
            <a:r>
              <a:rPr lang="en" sz="1800">
                <a:solidFill>
                  <a:srgbClr val="333333"/>
                </a:solidFill>
                <a:latin typeface="Open Sans"/>
                <a:ea typeface="Open Sans"/>
                <a:cs typeface="Open Sans"/>
                <a:sym typeface="Open Sans"/>
              </a:rPr>
              <a:t>The EDMS TC addresses the electrical aspects of package and system design. </a:t>
            </a:r>
            <a:endParaRPr sz="1100"/>
          </a:p>
          <a:p>
            <a:pPr indent="0" lvl="0" marL="0" marR="0" rtl="0" algn="l">
              <a:spcBef>
                <a:spcPts val="0"/>
              </a:spcBef>
              <a:spcAft>
                <a:spcPts val="0"/>
              </a:spcAft>
              <a:buNone/>
            </a:pPr>
            <a:r>
              <a:t/>
            </a:r>
            <a:endParaRPr sz="1800">
              <a:solidFill>
                <a:srgbClr val="333333"/>
              </a:solidFill>
              <a:latin typeface="Open Sans"/>
              <a:ea typeface="Open Sans"/>
              <a:cs typeface="Open Sans"/>
              <a:sym typeface="Open Sans"/>
            </a:endParaRPr>
          </a:p>
          <a:p>
            <a:pPr indent="0" lvl="0" marL="0" marR="0" rtl="0" algn="l">
              <a:spcBef>
                <a:spcPts val="0"/>
              </a:spcBef>
              <a:spcAft>
                <a:spcPts val="0"/>
              </a:spcAft>
              <a:buNone/>
            </a:pPr>
            <a:r>
              <a:rPr lang="en" sz="1800">
                <a:solidFill>
                  <a:srgbClr val="333333"/>
                </a:solidFill>
                <a:latin typeface="Open Sans"/>
                <a:ea typeface="Open Sans"/>
                <a:cs typeface="Open Sans"/>
                <a:sym typeface="Open Sans"/>
              </a:rPr>
              <a:t>The committee strives to balance industry and academic participation to guide the members of the EPS society in this area.</a:t>
            </a:r>
            <a:endParaRPr sz="1100"/>
          </a:p>
          <a:p>
            <a:pPr indent="0" lvl="0" marL="0" marR="0" rtl="0" algn="l">
              <a:spcBef>
                <a:spcPts val="0"/>
              </a:spcBef>
              <a:spcAft>
                <a:spcPts val="0"/>
              </a:spcAft>
              <a:buNone/>
            </a:pPr>
            <a:r>
              <a:t/>
            </a:r>
            <a:endParaRPr sz="1800">
              <a:solidFill>
                <a:srgbClr val="333333"/>
              </a:solidFill>
              <a:latin typeface="Open Sans"/>
              <a:ea typeface="Open Sans"/>
              <a:cs typeface="Open Sans"/>
              <a:sym typeface="Open Sans"/>
            </a:endParaRPr>
          </a:p>
          <a:p>
            <a:pPr indent="0" lvl="0" marL="0" marR="0" rtl="0" algn="l">
              <a:spcBef>
                <a:spcPts val="0"/>
              </a:spcBef>
              <a:spcAft>
                <a:spcPts val="0"/>
              </a:spcAft>
              <a:buNone/>
            </a:pPr>
            <a:r>
              <a:rPr b="1" lang="en" sz="2000">
                <a:solidFill>
                  <a:srgbClr val="0066A1"/>
                </a:solidFill>
                <a:latin typeface="Calibri"/>
                <a:ea typeface="Calibri"/>
                <a:cs typeface="Calibri"/>
                <a:sym typeface="Calibri"/>
              </a:rPr>
              <a:t>Activities</a:t>
            </a:r>
            <a:endParaRPr sz="1100"/>
          </a:p>
          <a:p>
            <a:pPr indent="0" lvl="0" marL="0" marR="0" rtl="0" algn="l">
              <a:spcBef>
                <a:spcPts val="0"/>
              </a:spcBef>
              <a:spcAft>
                <a:spcPts val="0"/>
              </a:spcAft>
              <a:buNone/>
            </a:pPr>
            <a:r>
              <a:t/>
            </a:r>
            <a:endParaRPr sz="1800">
              <a:solidFill>
                <a:srgbClr val="333333"/>
              </a:solidFill>
              <a:latin typeface="Open Sans"/>
              <a:ea typeface="Open Sans"/>
              <a:cs typeface="Open Sans"/>
              <a:sym typeface="Open Sans"/>
            </a:endParaRPr>
          </a:p>
          <a:p>
            <a:pPr indent="0" lvl="0" marL="0" marR="0" rtl="0" algn="l">
              <a:spcBef>
                <a:spcPts val="0"/>
              </a:spcBef>
              <a:spcAft>
                <a:spcPts val="0"/>
              </a:spcAft>
              <a:buNone/>
            </a:pPr>
            <a:r>
              <a:rPr lang="en" sz="1800">
                <a:solidFill>
                  <a:srgbClr val="333333"/>
                </a:solidFill>
                <a:latin typeface="Open Sans"/>
                <a:ea typeface="Open Sans"/>
                <a:cs typeface="Open Sans"/>
                <a:sym typeface="Open Sans"/>
              </a:rPr>
              <a:t>EDMS is involved in several chapters of the </a:t>
            </a:r>
            <a:r>
              <a:rPr lang="en" sz="1800" u="sng">
                <a:solidFill>
                  <a:srgbClr val="006699"/>
                </a:solidFill>
                <a:latin typeface="Open Sans"/>
                <a:ea typeface="Open Sans"/>
                <a:cs typeface="Open Sans"/>
                <a:sym typeface="Open Sans"/>
                <a:hlinkClick r:id="rId4">
                  <a:extLst>
                    <a:ext uri="{A12FA001-AC4F-418D-AE19-62706E023703}">
                      <ahyp:hlinkClr val="tx"/>
                    </a:ext>
                  </a:extLst>
                </a:hlinkClick>
              </a:rPr>
              <a:t>Heterogeneous Integration Roadmap</a:t>
            </a:r>
            <a:r>
              <a:rPr lang="en" sz="1800">
                <a:solidFill>
                  <a:srgbClr val="333333"/>
                </a:solidFill>
                <a:latin typeface="Open Sans"/>
                <a:ea typeface="Open Sans"/>
                <a:cs typeface="Open Sans"/>
                <a:sym typeface="Open Sans"/>
              </a:rPr>
              <a:t>, chairing two of them. </a:t>
            </a:r>
            <a:endParaRPr sz="1100"/>
          </a:p>
          <a:p>
            <a:pPr indent="0" lvl="0" marL="0" marR="0" rtl="0" algn="l">
              <a:spcBef>
                <a:spcPts val="0"/>
              </a:spcBef>
              <a:spcAft>
                <a:spcPts val="0"/>
              </a:spcAft>
              <a:buNone/>
            </a:pPr>
            <a:r>
              <a:t/>
            </a:r>
            <a:endParaRPr sz="1800">
              <a:solidFill>
                <a:srgbClr val="333333"/>
              </a:solidFill>
              <a:latin typeface="Open Sans"/>
              <a:ea typeface="Open Sans"/>
              <a:cs typeface="Open Sans"/>
              <a:sym typeface="Open Sans"/>
            </a:endParaRPr>
          </a:p>
          <a:p>
            <a:pPr indent="0" lvl="0" marL="0" marR="0" rtl="0" algn="l">
              <a:spcBef>
                <a:spcPts val="0"/>
              </a:spcBef>
              <a:spcAft>
                <a:spcPts val="0"/>
              </a:spcAft>
              <a:buNone/>
            </a:pPr>
            <a:r>
              <a:rPr b="1" lang="en" sz="1800" u="sng">
                <a:solidFill>
                  <a:srgbClr val="333333"/>
                </a:solidFill>
                <a:latin typeface="Open Sans"/>
                <a:ea typeface="Open Sans"/>
                <a:cs typeface="Open Sans"/>
                <a:sym typeface="Open Sans"/>
              </a:rPr>
              <a:t>A benchmark subcommittee </a:t>
            </a:r>
            <a:r>
              <a:rPr lang="en" sz="1800">
                <a:solidFill>
                  <a:srgbClr val="333333"/>
                </a:solidFill>
                <a:latin typeface="Open Sans"/>
                <a:ea typeface="Open Sans"/>
                <a:cs typeface="Open Sans"/>
                <a:sym typeface="Open Sans"/>
              </a:rPr>
              <a:t>is providing designs for researchers to develop their electrical design methodologies.  </a:t>
            </a:r>
            <a:endParaRPr sz="1100"/>
          </a:p>
          <a:p>
            <a:pPr indent="0" lvl="0" marL="0" marR="0" rtl="0" algn="l">
              <a:spcBef>
                <a:spcPts val="0"/>
              </a:spcBef>
              <a:spcAft>
                <a:spcPts val="0"/>
              </a:spcAft>
              <a:buNone/>
            </a:pPr>
            <a:r>
              <a:t/>
            </a:r>
            <a:endParaRPr sz="1800">
              <a:solidFill>
                <a:srgbClr val="333333"/>
              </a:solidFill>
              <a:latin typeface="Open Sans"/>
              <a:ea typeface="Open Sans"/>
              <a:cs typeface="Open Sans"/>
              <a:sym typeface="Open Sans"/>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80"/>
          <p:cNvSpPr txBox="1"/>
          <p:nvPr>
            <p:ph type="title"/>
          </p:nvPr>
        </p:nvSpPr>
        <p:spPr>
          <a:xfrm>
            <a:off x="296603" y="302792"/>
            <a:ext cx="7886700" cy="41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066A1"/>
              </a:buClr>
              <a:buSzPts val="2000"/>
              <a:buFont typeface="Calibri"/>
              <a:buNone/>
            </a:pPr>
            <a:r>
              <a:rPr lang="en" sz="2000"/>
              <a:t>EDMS Outreach Areas</a:t>
            </a:r>
            <a:endParaRPr/>
          </a:p>
        </p:txBody>
      </p:sp>
      <p:sp>
        <p:nvSpPr>
          <p:cNvPr id="1128" name="Google Shape;1128;p180"/>
          <p:cNvSpPr txBox="1"/>
          <p:nvPr>
            <p:ph idx="1" type="body"/>
          </p:nvPr>
        </p:nvSpPr>
        <p:spPr>
          <a:xfrm>
            <a:off x="296603" y="717795"/>
            <a:ext cx="8623200" cy="3871200"/>
          </a:xfrm>
          <a:prstGeom prst="rect">
            <a:avLst/>
          </a:prstGeom>
          <a:noFill/>
          <a:ln>
            <a:noFill/>
          </a:ln>
        </p:spPr>
        <p:txBody>
          <a:bodyPr anchorCtr="0" anchor="t" bIns="34275" lIns="68575" spcFirstLastPara="1" rIns="68575" wrap="square" tIns="34275">
            <a:noAutofit/>
          </a:bodyPr>
          <a:lstStyle/>
          <a:p>
            <a:pPr indent="-184150" lvl="0" marL="177800" rtl="0" algn="l">
              <a:lnSpc>
                <a:spcPct val="110000"/>
              </a:lnSpc>
              <a:spcBef>
                <a:spcPts val="0"/>
              </a:spcBef>
              <a:spcAft>
                <a:spcPts val="0"/>
              </a:spcAft>
              <a:buSzPts val="1300"/>
              <a:buChar char="▸"/>
            </a:pPr>
            <a:r>
              <a:rPr b="1" lang="en" sz="1300"/>
              <a:t>IEEE Heterogenous Integration Roadmap (HIR):</a:t>
            </a:r>
            <a:endParaRPr/>
          </a:p>
          <a:p>
            <a:pPr indent="-184150" lvl="1" marL="520700" rtl="0" algn="l">
              <a:lnSpc>
                <a:spcPct val="110000"/>
              </a:lnSpc>
              <a:spcBef>
                <a:spcPts val="200"/>
              </a:spcBef>
              <a:spcAft>
                <a:spcPts val="0"/>
              </a:spcAft>
              <a:buSzPts val="1300"/>
              <a:buChar char="-"/>
            </a:pPr>
            <a:r>
              <a:rPr lang="en" sz="1300"/>
              <a:t>HPC and Co-Design Chapters Leadership and Participation in others such as 2D/3D and simulation</a:t>
            </a:r>
            <a:endParaRPr/>
          </a:p>
          <a:p>
            <a:pPr indent="-184150" lvl="1" marL="520700" rtl="0" algn="l">
              <a:lnSpc>
                <a:spcPct val="110000"/>
              </a:lnSpc>
              <a:spcBef>
                <a:spcPts val="200"/>
              </a:spcBef>
              <a:spcAft>
                <a:spcPts val="0"/>
              </a:spcAft>
              <a:buSzPts val="1300"/>
              <a:buChar char="-"/>
            </a:pPr>
            <a:r>
              <a:rPr lang="en" sz="1300"/>
              <a:t>Workshop and Seminar Presentations by members of TC-EDMS</a:t>
            </a:r>
            <a:endParaRPr/>
          </a:p>
          <a:p>
            <a:pPr indent="-184150" lvl="1" marL="520700" rtl="0" algn="l">
              <a:lnSpc>
                <a:spcPct val="110000"/>
              </a:lnSpc>
              <a:spcBef>
                <a:spcPts val="200"/>
              </a:spcBef>
              <a:spcAft>
                <a:spcPts val="0"/>
              </a:spcAft>
              <a:buSzPts val="1300"/>
              <a:buChar char="-"/>
            </a:pPr>
            <a:r>
              <a:rPr lang="en" sz="1300" u="sng">
                <a:solidFill>
                  <a:schemeClr val="hlink"/>
                </a:solidFill>
                <a:hlinkClick r:id="rId3"/>
              </a:rPr>
              <a:t>https://eps.ieee.org/technology/heterogeneous-integration-roadmap/2023-edition.html</a:t>
            </a:r>
            <a:endParaRPr sz="1300"/>
          </a:p>
          <a:p>
            <a:pPr indent="-184150" lvl="0" marL="177800" rtl="0" algn="l">
              <a:lnSpc>
                <a:spcPct val="110000"/>
              </a:lnSpc>
              <a:spcBef>
                <a:spcPts val="200"/>
              </a:spcBef>
              <a:spcAft>
                <a:spcPts val="0"/>
              </a:spcAft>
              <a:buSzPts val="1300"/>
              <a:buChar char="▸"/>
            </a:pPr>
            <a:r>
              <a:rPr b="1" lang="en" sz="1300"/>
              <a:t>TCPMT Special Sections</a:t>
            </a:r>
            <a:endParaRPr/>
          </a:p>
          <a:p>
            <a:pPr indent="-184150" lvl="1" marL="520700" rtl="0" algn="l">
              <a:lnSpc>
                <a:spcPct val="110000"/>
              </a:lnSpc>
              <a:spcBef>
                <a:spcPts val="200"/>
              </a:spcBef>
              <a:spcAft>
                <a:spcPts val="0"/>
              </a:spcAft>
              <a:buSzPts val="1300"/>
              <a:buChar char="-"/>
            </a:pPr>
            <a:r>
              <a:rPr lang="en" sz="1300"/>
              <a:t>“Advances in Electrical Modeling and Validation of Electronic Packaging and Systems” (Sept 2021, Guest Ed: Kemal Aygün, Intel and Xu Chen, UIUC):  </a:t>
            </a:r>
            <a:r>
              <a:rPr lang="en" sz="1300" u="sng">
                <a:solidFill>
                  <a:schemeClr val="hlink"/>
                </a:solidFill>
                <a:hlinkClick r:id="rId4"/>
              </a:rPr>
              <a:t>https://ieeexplore.ieee.org/xpl/tocresult.jsp?isnumber=9534856</a:t>
            </a:r>
            <a:r>
              <a:rPr lang="en" sz="1300"/>
              <a:t> </a:t>
            </a:r>
            <a:endParaRPr/>
          </a:p>
          <a:p>
            <a:pPr indent="-184150" lvl="0" marL="177800" rtl="0" algn="l">
              <a:lnSpc>
                <a:spcPct val="110000"/>
              </a:lnSpc>
              <a:spcBef>
                <a:spcPts val="200"/>
              </a:spcBef>
              <a:spcAft>
                <a:spcPts val="0"/>
              </a:spcAft>
              <a:buSzPts val="1300"/>
              <a:buChar char="▸"/>
            </a:pPr>
            <a:r>
              <a:rPr b="1" lang="en" sz="1300"/>
              <a:t>EPS Newsletter articles</a:t>
            </a:r>
            <a:endParaRPr/>
          </a:p>
          <a:p>
            <a:pPr indent="-184150" lvl="1" marL="520700" rtl="0" algn="l">
              <a:lnSpc>
                <a:spcPct val="110000"/>
              </a:lnSpc>
              <a:spcBef>
                <a:spcPts val="200"/>
              </a:spcBef>
              <a:spcAft>
                <a:spcPts val="0"/>
              </a:spcAft>
              <a:buSzPts val="1300"/>
              <a:buChar char="-"/>
            </a:pPr>
            <a:r>
              <a:rPr lang="en" sz="1300"/>
              <a:t>Available at: </a:t>
            </a:r>
            <a:r>
              <a:rPr lang="en" sz="1300" u="sng">
                <a:solidFill>
                  <a:schemeClr val="hlink"/>
                </a:solidFill>
                <a:hlinkClick r:id="rId5"/>
              </a:rPr>
              <a:t>https://eps.ieee.org/publications/eps-newsletter.html</a:t>
            </a:r>
            <a:r>
              <a:rPr lang="en" sz="1300"/>
              <a:t> </a:t>
            </a:r>
            <a:endParaRPr/>
          </a:p>
          <a:p>
            <a:pPr indent="-184150" lvl="0" marL="177800" rtl="0" algn="l">
              <a:lnSpc>
                <a:spcPct val="110000"/>
              </a:lnSpc>
              <a:spcBef>
                <a:spcPts val="200"/>
              </a:spcBef>
              <a:spcAft>
                <a:spcPts val="0"/>
              </a:spcAft>
              <a:buSzPts val="1300"/>
              <a:buChar char="▸"/>
            </a:pPr>
            <a:r>
              <a:rPr b="1" lang="en" sz="1300"/>
              <a:t>Packaging Benchmarks</a:t>
            </a:r>
            <a:endParaRPr/>
          </a:p>
          <a:p>
            <a:pPr indent="-184150" lvl="1" marL="520700" rtl="0" algn="l">
              <a:lnSpc>
                <a:spcPct val="110000"/>
              </a:lnSpc>
              <a:spcBef>
                <a:spcPts val="200"/>
              </a:spcBef>
              <a:spcAft>
                <a:spcPts val="0"/>
              </a:spcAft>
              <a:buSzPts val="1300"/>
              <a:buChar char="-"/>
            </a:pPr>
            <a:r>
              <a:rPr lang="en" sz="1300"/>
              <a:t>Website launched with  4 peer reviewed benchmarks: </a:t>
            </a:r>
            <a:r>
              <a:rPr lang="en" sz="1300" u="sng">
                <a:solidFill>
                  <a:schemeClr val="hlink"/>
                </a:solidFill>
                <a:hlinkClick r:id="rId6"/>
              </a:rPr>
              <a:t>https://packaging-benchmarks.org/</a:t>
            </a:r>
            <a:r>
              <a:rPr lang="en" sz="1300"/>
              <a:t> </a:t>
            </a:r>
            <a:endParaRPr/>
          </a:p>
          <a:p>
            <a:pPr indent="-184150" lvl="0" marL="177800" rtl="0" algn="l">
              <a:lnSpc>
                <a:spcPct val="110000"/>
              </a:lnSpc>
              <a:spcBef>
                <a:spcPts val="200"/>
              </a:spcBef>
              <a:spcAft>
                <a:spcPts val="0"/>
              </a:spcAft>
              <a:buSzPts val="1300"/>
              <a:buChar char="▸"/>
            </a:pPr>
            <a:r>
              <a:rPr b="1" lang="en" sz="1300"/>
              <a:t>Distinguished Lecturers (DLs)</a:t>
            </a:r>
            <a:endParaRPr/>
          </a:p>
          <a:p>
            <a:pPr indent="-184150" lvl="1" marL="520700" rtl="0" algn="l">
              <a:lnSpc>
                <a:spcPct val="110000"/>
              </a:lnSpc>
              <a:spcBef>
                <a:spcPts val="200"/>
              </a:spcBef>
              <a:spcAft>
                <a:spcPts val="0"/>
              </a:spcAft>
              <a:buSzPts val="1300"/>
              <a:buChar char="-"/>
            </a:pPr>
            <a:r>
              <a:rPr lang="en" sz="1300"/>
              <a:t>Wendem Beyene, Kemal Aygun, Ram Achar, José Schutt-Ainé, Rohit Sharma, Rajen Murugan</a:t>
            </a:r>
            <a:endParaRPr sz="1300"/>
          </a:p>
          <a:p>
            <a:pPr indent="-184150" lvl="1" marL="520700" rtl="0" algn="l">
              <a:lnSpc>
                <a:spcPct val="110000"/>
              </a:lnSpc>
              <a:spcBef>
                <a:spcPts val="200"/>
              </a:spcBef>
              <a:spcAft>
                <a:spcPts val="0"/>
              </a:spcAft>
              <a:buSzPts val="1300"/>
              <a:buChar char="-"/>
            </a:pPr>
            <a:r>
              <a:rPr lang="en" sz="1300"/>
              <a:t>Complete list of EPS DLs at: </a:t>
            </a:r>
            <a:r>
              <a:rPr lang="en" sz="1300" u="sng">
                <a:solidFill>
                  <a:schemeClr val="hlink"/>
                </a:solidFill>
                <a:hlinkClick r:id="rId7"/>
              </a:rPr>
              <a:t>https://eps.ieee.org/education/distinguished-lecturer-program.html</a:t>
            </a:r>
            <a:r>
              <a:rPr lang="en" sz="1300"/>
              <a:t> </a:t>
            </a:r>
            <a:endParaRPr/>
          </a:p>
          <a:p>
            <a:pPr indent="-184150" lvl="0" marL="177800" rtl="0" algn="l">
              <a:lnSpc>
                <a:spcPct val="110000"/>
              </a:lnSpc>
              <a:spcBef>
                <a:spcPts val="200"/>
              </a:spcBef>
              <a:spcAft>
                <a:spcPts val="0"/>
              </a:spcAft>
              <a:buSzPts val="1300"/>
              <a:buChar char="▸"/>
            </a:pPr>
            <a:r>
              <a:rPr lang="en" sz="1300">
                <a:solidFill>
                  <a:srgbClr val="C00000"/>
                </a:solidFill>
              </a:rPr>
              <a:t>Conferences sponsored by IEEE EPS Society and TC-EDMS: SPI, EPEPS, EDAPS and DTMES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64"/>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Finance</a:t>
            </a:r>
            <a:endParaRPr/>
          </a:p>
        </p:txBody>
      </p:sp>
      <p:sp>
        <p:nvSpPr>
          <p:cNvPr id="316" name="Google Shape;316;p64"/>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Backup slides</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81"/>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066A1"/>
              </a:buClr>
              <a:buSzPts val="2600"/>
              <a:buFont typeface="Calibri"/>
              <a:buNone/>
            </a:pPr>
            <a:r>
              <a:rPr lang="en"/>
              <a:t>Education</a:t>
            </a:r>
            <a:endParaRPr/>
          </a:p>
        </p:txBody>
      </p:sp>
      <p:sp>
        <p:nvSpPr>
          <p:cNvPr id="1134" name="Google Shape;1134;p181"/>
          <p:cNvSpPr txBox="1"/>
          <p:nvPr>
            <p:ph idx="1" type="body"/>
          </p:nvPr>
        </p:nvSpPr>
        <p:spPr>
          <a:xfrm>
            <a:off x="1489842" y="1150883"/>
            <a:ext cx="6039600" cy="3481800"/>
          </a:xfrm>
          <a:prstGeom prst="rect">
            <a:avLst/>
          </a:prstGeom>
          <a:noFill/>
          <a:ln>
            <a:noFill/>
          </a:ln>
        </p:spPr>
        <p:txBody>
          <a:bodyPr anchorCtr="0" anchor="t" bIns="34275" lIns="68575" spcFirstLastPara="1" rIns="68575" wrap="square" tIns="34275">
            <a:normAutofit fontScale="85000" lnSpcReduction="20000"/>
          </a:bodyPr>
          <a:lstStyle/>
          <a:p>
            <a:pPr indent="-167957" lvl="0" marL="177800" rtl="0" algn="l">
              <a:lnSpc>
                <a:spcPct val="90000"/>
              </a:lnSpc>
              <a:spcBef>
                <a:spcPts val="0"/>
              </a:spcBef>
              <a:spcAft>
                <a:spcPts val="0"/>
              </a:spcAft>
              <a:buSzPct val="100000"/>
              <a:buChar char="▸"/>
            </a:pPr>
            <a:r>
              <a:rPr lang="en"/>
              <a:t>Certificate Programs</a:t>
            </a:r>
            <a:endParaRPr/>
          </a:p>
          <a:p>
            <a:pPr indent="-177165" lvl="1" marL="520700" rtl="0" algn="l">
              <a:lnSpc>
                <a:spcPct val="90000"/>
              </a:lnSpc>
              <a:spcBef>
                <a:spcPts val="400"/>
              </a:spcBef>
              <a:spcAft>
                <a:spcPts val="0"/>
              </a:spcAft>
              <a:buSzPct val="100000"/>
              <a:buChar char="-"/>
            </a:pPr>
            <a:r>
              <a:rPr lang="en"/>
              <a:t>Achievement</a:t>
            </a:r>
            <a:endParaRPr/>
          </a:p>
          <a:p>
            <a:pPr indent="-177165" lvl="1" marL="520700" rtl="0" algn="l">
              <a:lnSpc>
                <a:spcPct val="90000"/>
              </a:lnSpc>
              <a:spcBef>
                <a:spcPts val="400"/>
              </a:spcBef>
              <a:spcAft>
                <a:spcPts val="0"/>
              </a:spcAft>
              <a:buSzPct val="100000"/>
              <a:buChar char="-"/>
            </a:pPr>
            <a:r>
              <a:rPr lang="en"/>
              <a:t>Distinguished Achievement for Technical Leadership and Expertise</a:t>
            </a:r>
            <a:endParaRPr/>
          </a:p>
          <a:p>
            <a:pPr indent="-177165" lvl="1" marL="520700" rtl="0" algn="l">
              <a:lnSpc>
                <a:spcPct val="90000"/>
              </a:lnSpc>
              <a:spcBef>
                <a:spcPts val="400"/>
              </a:spcBef>
              <a:spcAft>
                <a:spcPts val="0"/>
              </a:spcAft>
              <a:buSzPct val="100000"/>
              <a:buChar char="-"/>
            </a:pPr>
            <a:r>
              <a:rPr lang="en" sz="1400"/>
              <a:t>Distinguished Achievement Certificate for Professional Engagement and Service</a:t>
            </a:r>
            <a:endParaRPr/>
          </a:p>
          <a:p>
            <a:pPr indent="-101600" lvl="1" marL="520700" rtl="0" algn="l">
              <a:lnSpc>
                <a:spcPct val="90000"/>
              </a:lnSpc>
              <a:spcBef>
                <a:spcPts val="400"/>
              </a:spcBef>
              <a:spcAft>
                <a:spcPts val="0"/>
              </a:spcAft>
              <a:buSzPct val="100000"/>
              <a:buNone/>
            </a:pPr>
            <a:r>
              <a:t/>
            </a:r>
            <a:endParaRPr/>
          </a:p>
          <a:p>
            <a:pPr indent="-167957" lvl="0" marL="177800" rtl="0" algn="l">
              <a:lnSpc>
                <a:spcPct val="90000"/>
              </a:lnSpc>
              <a:spcBef>
                <a:spcPts val="800"/>
              </a:spcBef>
              <a:spcAft>
                <a:spcPts val="0"/>
              </a:spcAft>
              <a:buSzPct val="100000"/>
              <a:buChar char="▸"/>
            </a:pPr>
            <a:r>
              <a:rPr lang="en"/>
              <a:t>Webinars on Resource Center</a:t>
            </a:r>
            <a:endParaRPr/>
          </a:p>
          <a:p>
            <a:pPr indent="-177165" lvl="1" marL="520700" rtl="0" algn="l">
              <a:lnSpc>
                <a:spcPct val="90000"/>
              </a:lnSpc>
              <a:spcBef>
                <a:spcPts val="400"/>
              </a:spcBef>
              <a:spcAft>
                <a:spcPts val="0"/>
              </a:spcAft>
              <a:buSzPct val="100000"/>
              <a:buChar char="-"/>
            </a:pPr>
            <a:r>
              <a:rPr lang="en"/>
              <a:t>Technical Committee webinars are held monthly</a:t>
            </a:r>
            <a:endParaRPr/>
          </a:p>
          <a:p>
            <a:pPr indent="-101600" lvl="1" marL="520700" rtl="0" algn="l">
              <a:lnSpc>
                <a:spcPct val="90000"/>
              </a:lnSpc>
              <a:spcBef>
                <a:spcPts val="400"/>
              </a:spcBef>
              <a:spcAft>
                <a:spcPts val="0"/>
              </a:spcAft>
              <a:buSzPct val="100000"/>
              <a:buNone/>
            </a:pPr>
            <a:r>
              <a:t/>
            </a:r>
            <a:endParaRPr/>
          </a:p>
          <a:p>
            <a:pPr indent="-167957" lvl="0" marL="177800" rtl="0" algn="l">
              <a:lnSpc>
                <a:spcPct val="90000"/>
              </a:lnSpc>
              <a:spcBef>
                <a:spcPts val="800"/>
              </a:spcBef>
              <a:spcAft>
                <a:spcPts val="0"/>
              </a:spcAft>
              <a:buSzPct val="100000"/>
              <a:buChar char="▸"/>
            </a:pPr>
            <a:r>
              <a:rPr lang="en"/>
              <a:t>Professional Development Courses at conferences</a:t>
            </a:r>
            <a:endParaRPr/>
          </a:p>
          <a:p>
            <a:pPr indent="-76200" lvl="0" marL="177800" rtl="0" algn="l">
              <a:lnSpc>
                <a:spcPct val="90000"/>
              </a:lnSpc>
              <a:spcBef>
                <a:spcPts val="800"/>
              </a:spcBef>
              <a:spcAft>
                <a:spcPts val="0"/>
              </a:spcAft>
              <a:buSzPct val="100000"/>
              <a:buNone/>
            </a:pPr>
            <a:r>
              <a:t/>
            </a:r>
            <a:endParaRPr/>
          </a:p>
          <a:p>
            <a:pPr indent="-167957" lvl="0" marL="177800" rtl="0" algn="l">
              <a:lnSpc>
                <a:spcPct val="90000"/>
              </a:lnSpc>
              <a:spcBef>
                <a:spcPts val="800"/>
              </a:spcBef>
              <a:spcAft>
                <a:spcPts val="0"/>
              </a:spcAft>
              <a:buSzPct val="100000"/>
              <a:buChar char="▸"/>
            </a:pPr>
            <a:r>
              <a:rPr lang="en"/>
              <a:t>Distinguished Lecturers </a:t>
            </a:r>
            <a:endParaRPr/>
          </a:p>
          <a:p>
            <a:pPr indent="-76200" lvl="0" marL="177800" rtl="0" algn="l">
              <a:lnSpc>
                <a:spcPct val="90000"/>
              </a:lnSpc>
              <a:spcBef>
                <a:spcPts val="800"/>
              </a:spcBef>
              <a:spcAft>
                <a:spcPts val="0"/>
              </a:spcAft>
              <a:buSzPct val="100000"/>
              <a:buNone/>
            </a:pPr>
            <a:r>
              <a:t/>
            </a:r>
            <a:endParaRPr/>
          </a:p>
          <a:p>
            <a:pPr indent="-167957" lvl="0" marL="177800" rtl="0" algn="l">
              <a:lnSpc>
                <a:spcPct val="90000"/>
              </a:lnSpc>
              <a:spcBef>
                <a:spcPts val="800"/>
              </a:spcBef>
              <a:spcAft>
                <a:spcPts val="0"/>
              </a:spcAft>
              <a:buSzPct val="100000"/>
              <a:buChar char="▸"/>
            </a:pPr>
            <a:r>
              <a:rPr lang="en"/>
              <a:t>Student Competitions at conferences</a:t>
            </a:r>
            <a:endParaRPr/>
          </a:p>
          <a:p>
            <a:pPr indent="-177165" lvl="1" marL="520700" rtl="0" algn="l">
              <a:lnSpc>
                <a:spcPct val="90000"/>
              </a:lnSpc>
              <a:spcBef>
                <a:spcPts val="400"/>
              </a:spcBef>
              <a:spcAft>
                <a:spcPts val="0"/>
              </a:spcAft>
              <a:buSzPct val="100000"/>
              <a:buChar char="-"/>
            </a:pPr>
            <a:r>
              <a:rPr lang="en"/>
              <a:t>Heat Sink Design Challenge </a:t>
            </a:r>
            <a:endParaRPr/>
          </a:p>
          <a:p>
            <a:pPr indent="-177165" lvl="1" marL="520700" rtl="0" algn="l">
              <a:lnSpc>
                <a:spcPct val="90000"/>
              </a:lnSpc>
              <a:spcBef>
                <a:spcPts val="400"/>
              </a:spcBef>
              <a:spcAft>
                <a:spcPts val="0"/>
              </a:spcAft>
              <a:buSzPct val="100000"/>
              <a:buChar char="-"/>
            </a:pPr>
            <a:r>
              <a:rPr lang="en"/>
              <a:t>Itherm Student Poster competition</a:t>
            </a:r>
            <a:endParaRPr/>
          </a:p>
          <a:p>
            <a:pPr indent="-76200" lvl="0" marL="177800" rtl="0" algn="l">
              <a:lnSpc>
                <a:spcPct val="90000"/>
              </a:lnSpc>
              <a:spcBef>
                <a:spcPts val="800"/>
              </a:spcBef>
              <a:spcAft>
                <a:spcPts val="0"/>
              </a:spcAft>
              <a:buSzPct val="100000"/>
              <a:buNone/>
            </a:pPr>
            <a:r>
              <a:t/>
            </a:r>
            <a:endParaRPr/>
          </a:p>
        </p:txBody>
      </p:sp>
      <p:sp>
        <p:nvSpPr>
          <p:cNvPr id="1135" name="Google Shape;1135;p181"/>
          <p:cNvSpPr txBox="1"/>
          <p:nvPr>
            <p:ph idx="12" type="sldNum"/>
          </p:nvPr>
        </p:nvSpPr>
        <p:spPr>
          <a:xfrm>
            <a:off x="385321" y="4654045"/>
            <a:ext cx="486600" cy="2739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82"/>
          <p:cNvSpPr txBox="1"/>
          <p:nvPr>
            <p:ph type="title"/>
          </p:nvPr>
        </p:nvSpPr>
        <p:spPr>
          <a:xfrm>
            <a:off x="628650" y="417136"/>
            <a:ext cx="7886700" cy="4149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0066A1"/>
              </a:buClr>
              <a:buSzPts val="2600"/>
              <a:buFont typeface="Calibri"/>
              <a:buNone/>
            </a:pPr>
            <a:r>
              <a:rPr lang="en"/>
              <a:t>EPS Sponsored Conferences</a:t>
            </a:r>
            <a:endParaRPr/>
          </a:p>
        </p:txBody>
      </p:sp>
      <p:pic>
        <p:nvPicPr>
          <p:cNvPr id="1141" name="Google Shape;1141;p182"/>
          <p:cNvPicPr preferRelativeResize="0"/>
          <p:nvPr/>
        </p:nvPicPr>
        <p:blipFill rotWithShape="1">
          <a:blip r:embed="rId3">
            <a:alphaModFix/>
          </a:blip>
          <a:srcRect b="0" l="0" r="0" t="0"/>
          <a:stretch/>
        </p:blipFill>
        <p:spPr>
          <a:xfrm>
            <a:off x="1778794" y="907677"/>
            <a:ext cx="2402085" cy="2914294"/>
          </a:xfrm>
          <a:prstGeom prst="rect">
            <a:avLst/>
          </a:prstGeom>
          <a:noFill/>
          <a:ln>
            <a:noFill/>
          </a:ln>
        </p:spPr>
      </p:pic>
      <p:pic>
        <p:nvPicPr>
          <p:cNvPr id="1142" name="Google Shape;1142;p182"/>
          <p:cNvPicPr preferRelativeResize="0"/>
          <p:nvPr/>
        </p:nvPicPr>
        <p:blipFill rotWithShape="1">
          <a:blip r:embed="rId4">
            <a:alphaModFix/>
          </a:blip>
          <a:srcRect b="0" l="0" r="0" t="0"/>
          <a:stretch/>
        </p:blipFill>
        <p:spPr>
          <a:xfrm>
            <a:off x="4839863" y="851397"/>
            <a:ext cx="2228852" cy="3496237"/>
          </a:xfrm>
          <a:prstGeom prst="rect">
            <a:avLst/>
          </a:prstGeom>
          <a:noFill/>
          <a:ln>
            <a:noFill/>
          </a:ln>
        </p:spPr>
      </p:pic>
      <p:sp>
        <p:nvSpPr>
          <p:cNvPr id="1143" name="Google Shape;1143;p182"/>
          <p:cNvSpPr txBox="1"/>
          <p:nvPr/>
        </p:nvSpPr>
        <p:spPr>
          <a:xfrm>
            <a:off x="1655532" y="3897511"/>
            <a:ext cx="31845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DTMES – 3</a:t>
            </a:r>
            <a:r>
              <a:rPr baseline="30000" lang="en" sz="1400">
                <a:solidFill>
                  <a:schemeClr val="dk1"/>
                </a:solidFill>
                <a:latin typeface="Calibri"/>
                <a:ea typeface="Calibri"/>
                <a:cs typeface="Calibri"/>
                <a:sym typeface="Calibri"/>
              </a:rPr>
              <a:t>rd</a:t>
            </a:r>
            <a:r>
              <a:rPr lang="en" sz="1400">
                <a:solidFill>
                  <a:schemeClr val="dk1"/>
                </a:solidFill>
                <a:latin typeface="Calibri"/>
                <a:ea typeface="Calibri"/>
                <a:cs typeface="Calibri"/>
                <a:sym typeface="Calibri"/>
              </a:rPr>
              <a:t> annual conference in Ethiopia</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EPS-IESA – 2</a:t>
            </a:r>
            <a:r>
              <a:rPr baseline="30000" lang="en" sz="1400">
                <a:solidFill>
                  <a:schemeClr val="dk1"/>
                </a:solidFill>
                <a:latin typeface="Calibri"/>
                <a:ea typeface="Calibri"/>
                <a:cs typeface="Calibri"/>
                <a:sym typeface="Calibri"/>
              </a:rPr>
              <a:t>nd</a:t>
            </a:r>
            <a:r>
              <a:rPr lang="en" sz="1400">
                <a:solidFill>
                  <a:schemeClr val="dk1"/>
                </a:solidFill>
                <a:latin typeface="Calibri"/>
                <a:ea typeface="Calibri"/>
                <a:cs typeface="Calibri"/>
                <a:sym typeface="Calibri"/>
              </a:rPr>
              <a:t> annual conference in India</a:t>
            </a:r>
            <a:endParaRPr sz="110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id="1148" name="Google Shape;1148;p183"/>
          <p:cNvPicPr preferRelativeResize="0"/>
          <p:nvPr/>
        </p:nvPicPr>
        <p:blipFill rotWithShape="1">
          <a:blip r:embed="rId3">
            <a:alphaModFix/>
          </a:blip>
          <a:srcRect b="0" l="0" r="0" t="0"/>
          <a:stretch/>
        </p:blipFill>
        <p:spPr>
          <a:xfrm>
            <a:off x="2757368" y="3467313"/>
            <a:ext cx="4089400" cy="1460125"/>
          </a:xfrm>
          <a:prstGeom prst="rect">
            <a:avLst/>
          </a:prstGeom>
          <a:noFill/>
          <a:ln>
            <a:noFill/>
          </a:ln>
        </p:spPr>
      </p:pic>
      <p:pic>
        <p:nvPicPr>
          <p:cNvPr id="1149" name="Google Shape;1149;p183"/>
          <p:cNvPicPr preferRelativeResize="0"/>
          <p:nvPr/>
        </p:nvPicPr>
        <p:blipFill rotWithShape="1">
          <a:blip r:embed="rId4">
            <a:alphaModFix/>
          </a:blip>
          <a:srcRect b="0" l="0" r="0" t="0"/>
          <a:stretch/>
        </p:blipFill>
        <p:spPr>
          <a:xfrm>
            <a:off x="5437729" y="1357319"/>
            <a:ext cx="2818076" cy="1578944"/>
          </a:xfrm>
          <a:prstGeom prst="rect">
            <a:avLst/>
          </a:prstGeom>
          <a:noFill/>
          <a:ln>
            <a:noFill/>
          </a:ln>
        </p:spPr>
      </p:pic>
      <p:pic>
        <p:nvPicPr>
          <p:cNvPr id="1150" name="Google Shape;1150;p183"/>
          <p:cNvPicPr preferRelativeResize="0"/>
          <p:nvPr/>
        </p:nvPicPr>
        <p:blipFill rotWithShape="1">
          <a:blip r:embed="rId5">
            <a:alphaModFix/>
          </a:blip>
          <a:srcRect b="0" l="0" r="0" t="0"/>
          <a:stretch/>
        </p:blipFill>
        <p:spPr>
          <a:xfrm>
            <a:off x="510022" y="1076946"/>
            <a:ext cx="3303323" cy="2068887"/>
          </a:xfrm>
          <a:prstGeom prst="rect">
            <a:avLst/>
          </a:prstGeom>
          <a:noFill/>
          <a:ln>
            <a:noFill/>
          </a:ln>
        </p:spPr>
      </p:pic>
      <p:sp>
        <p:nvSpPr>
          <p:cNvPr id="1151" name="Google Shape;1151;p183"/>
          <p:cNvSpPr txBox="1"/>
          <p:nvPr/>
        </p:nvSpPr>
        <p:spPr>
          <a:xfrm>
            <a:off x="4200140" y="2976697"/>
            <a:ext cx="8073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ESTC</a:t>
            </a:r>
            <a:endParaRPr sz="1100"/>
          </a:p>
        </p:txBody>
      </p:sp>
      <p:sp>
        <p:nvSpPr>
          <p:cNvPr id="1152" name="Google Shape;1152;p183"/>
          <p:cNvSpPr txBox="1"/>
          <p:nvPr/>
        </p:nvSpPr>
        <p:spPr>
          <a:xfrm>
            <a:off x="6348710" y="872571"/>
            <a:ext cx="8367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EPTC</a:t>
            </a:r>
            <a:endParaRPr sz="1100"/>
          </a:p>
        </p:txBody>
      </p:sp>
      <p:sp>
        <p:nvSpPr>
          <p:cNvPr id="1153" name="Google Shape;1153;p183"/>
          <p:cNvSpPr txBox="1"/>
          <p:nvPr/>
        </p:nvSpPr>
        <p:spPr>
          <a:xfrm>
            <a:off x="1574117" y="663002"/>
            <a:ext cx="8367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ECTC</a:t>
            </a:r>
            <a:endParaRPr sz="1100"/>
          </a:p>
        </p:txBody>
      </p:sp>
      <p:sp>
        <p:nvSpPr>
          <p:cNvPr id="1154" name="Google Shape;1154;p183"/>
          <p:cNvSpPr txBox="1"/>
          <p:nvPr/>
        </p:nvSpPr>
        <p:spPr>
          <a:xfrm>
            <a:off x="183233" y="238682"/>
            <a:ext cx="7886700" cy="414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66A1"/>
              </a:buClr>
              <a:buSzPts val="2600"/>
              <a:buFont typeface="Calibri"/>
              <a:buNone/>
            </a:pPr>
            <a:r>
              <a:rPr b="1" i="0" lang="en" sz="2600">
                <a:solidFill>
                  <a:srgbClr val="0066A1"/>
                </a:solidFill>
                <a:latin typeface="Calibri"/>
                <a:ea typeface="Calibri"/>
                <a:cs typeface="Calibri"/>
                <a:sym typeface="Calibri"/>
              </a:rPr>
              <a:t>EPS Sponsored Conferences</a:t>
            </a:r>
            <a:endParaRPr sz="1100"/>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pic>
        <p:nvPicPr>
          <p:cNvPr id="1159" name="Google Shape;1159;p184"/>
          <p:cNvPicPr preferRelativeResize="0"/>
          <p:nvPr/>
        </p:nvPicPr>
        <p:blipFill rotWithShape="1">
          <a:blip r:embed="rId3">
            <a:alphaModFix/>
          </a:blip>
          <a:srcRect b="0" l="0" r="0" t="0"/>
          <a:stretch/>
        </p:blipFill>
        <p:spPr>
          <a:xfrm>
            <a:off x="406929" y="1328144"/>
            <a:ext cx="3355446" cy="971965"/>
          </a:xfrm>
          <a:prstGeom prst="rect">
            <a:avLst/>
          </a:prstGeom>
          <a:noFill/>
          <a:ln>
            <a:noFill/>
          </a:ln>
        </p:spPr>
      </p:pic>
      <p:pic>
        <p:nvPicPr>
          <p:cNvPr id="1160" name="Google Shape;1160;p184"/>
          <p:cNvPicPr preferRelativeResize="0"/>
          <p:nvPr/>
        </p:nvPicPr>
        <p:blipFill rotWithShape="1">
          <a:blip r:embed="rId4">
            <a:alphaModFix/>
          </a:blip>
          <a:srcRect b="0" l="0" r="0" t="0"/>
          <a:stretch/>
        </p:blipFill>
        <p:spPr>
          <a:xfrm>
            <a:off x="5180759" y="1021932"/>
            <a:ext cx="3363828" cy="1225286"/>
          </a:xfrm>
          <a:prstGeom prst="rect">
            <a:avLst/>
          </a:prstGeom>
          <a:noFill/>
          <a:ln>
            <a:noFill/>
          </a:ln>
        </p:spPr>
      </p:pic>
      <p:pic>
        <p:nvPicPr>
          <p:cNvPr id="1161" name="Google Shape;1161;p184"/>
          <p:cNvPicPr preferRelativeResize="0"/>
          <p:nvPr/>
        </p:nvPicPr>
        <p:blipFill rotWithShape="1">
          <a:blip r:embed="rId5">
            <a:alphaModFix/>
          </a:blip>
          <a:srcRect b="0" l="0" r="0" t="0"/>
          <a:stretch/>
        </p:blipFill>
        <p:spPr>
          <a:xfrm>
            <a:off x="406929" y="3362743"/>
            <a:ext cx="3839652" cy="758825"/>
          </a:xfrm>
          <a:prstGeom prst="rect">
            <a:avLst/>
          </a:prstGeom>
          <a:noFill/>
          <a:ln>
            <a:noFill/>
          </a:ln>
        </p:spPr>
      </p:pic>
      <p:pic>
        <p:nvPicPr>
          <p:cNvPr id="1162" name="Google Shape;1162;p184"/>
          <p:cNvPicPr preferRelativeResize="0"/>
          <p:nvPr/>
        </p:nvPicPr>
        <p:blipFill rotWithShape="1">
          <a:blip r:embed="rId6">
            <a:alphaModFix/>
          </a:blip>
          <a:srcRect b="0" l="0" r="0" t="0"/>
          <a:stretch/>
        </p:blipFill>
        <p:spPr>
          <a:xfrm>
            <a:off x="5085821" y="2811274"/>
            <a:ext cx="3458767" cy="1310295"/>
          </a:xfrm>
          <a:prstGeom prst="rect">
            <a:avLst/>
          </a:prstGeom>
          <a:noFill/>
          <a:ln>
            <a:noFill/>
          </a:ln>
        </p:spPr>
      </p:pic>
      <p:sp>
        <p:nvSpPr>
          <p:cNvPr id="1163" name="Google Shape;1163;p184"/>
          <p:cNvSpPr txBox="1"/>
          <p:nvPr/>
        </p:nvSpPr>
        <p:spPr>
          <a:xfrm>
            <a:off x="1581389" y="833396"/>
            <a:ext cx="10065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EPEPS</a:t>
            </a:r>
            <a:endParaRPr sz="1100"/>
          </a:p>
        </p:txBody>
      </p:sp>
      <p:sp>
        <p:nvSpPr>
          <p:cNvPr id="1164" name="Google Shape;1164;p184"/>
          <p:cNvSpPr txBox="1"/>
          <p:nvPr/>
        </p:nvSpPr>
        <p:spPr>
          <a:xfrm>
            <a:off x="6355220" y="547184"/>
            <a:ext cx="578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SPI</a:t>
            </a:r>
            <a:endParaRPr sz="1100"/>
          </a:p>
        </p:txBody>
      </p:sp>
      <p:sp>
        <p:nvSpPr>
          <p:cNvPr id="1165" name="Google Shape;1165;p184"/>
          <p:cNvSpPr txBox="1"/>
          <p:nvPr/>
        </p:nvSpPr>
        <p:spPr>
          <a:xfrm>
            <a:off x="1709830" y="2843391"/>
            <a:ext cx="10752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EDAPS</a:t>
            </a:r>
            <a:endParaRPr sz="1100"/>
          </a:p>
        </p:txBody>
      </p:sp>
      <p:sp>
        <p:nvSpPr>
          <p:cNvPr id="1166" name="Google Shape;1166;p184"/>
          <p:cNvSpPr txBox="1"/>
          <p:nvPr/>
        </p:nvSpPr>
        <p:spPr>
          <a:xfrm>
            <a:off x="6277532" y="2411535"/>
            <a:ext cx="11559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chemeClr val="dk1"/>
                </a:solidFill>
                <a:latin typeface="Calibri"/>
                <a:ea typeface="Calibri"/>
                <a:cs typeface="Calibri"/>
                <a:sym typeface="Calibri"/>
              </a:rPr>
              <a:t>DTMES</a:t>
            </a:r>
            <a:endParaRPr sz="1100"/>
          </a:p>
        </p:txBody>
      </p:sp>
      <p:sp>
        <p:nvSpPr>
          <p:cNvPr id="1167" name="Google Shape;1167;p184"/>
          <p:cNvSpPr txBox="1"/>
          <p:nvPr/>
        </p:nvSpPr>
        <p:spPr>
          <a:xfrm>
            <a:off x="183233" y="238682"/>
            <a:ext cx="7886700" cy="414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66A1"/>
              </a:buClr>
              <a:buSzPts val="2600"/>
              <a:buFont typeface="Calibri"/>
              <a:buNone/>
            </a:pPr>
            <a:r>
              <a:rPr b="1" i="0" lang="en" sz="2600">
                <a:solidFill>
                  <a:srgbClr val="0066A1"/>
                </a:solidFill>
                <a:latin typeface="Calibri"/>
                <a:ea typeface="Calibri"/>
                <a:cs typeface="Calibri"/>
                <a:sym typeface="Calibri"/>
              </a:rPr>
              <a:t>EPS Sponsored Workshops</a:t>
            </a:r>
            <a:endParaRPr sz="11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85"/>
          <p:cNvSpPr txBox="1"/>
          <p:nvPr/>
        </p:nvSpPr>
        <p:spPr>
          <a:xfrm>
            <a:off x="204379" y="2707186"/>
            <a:ext cx="5376000" cy="1038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100">
                <a:solidFill>
                  <a:schemeClr val="dk1"/>
                </a:solidFill>
                <a:latin typeface="Calibri"/>
                <a:ea typeface="Calibri"/>
                <a:cs typeface="Calibri"/>
                <a:sym typeface="Calibri"/>
              </a:rPr>
              <a:t>Training a large language model like </a:t>
            </a:r>
            <a:r>
              <a:rPr b="1" lang="en" sz="2100">
                <a:solidFill>
                  <a:schemeClr val="dk1"/>
                </a:solidFill>
                <a:latin typeface="Calibri"/>
                <a:ea typeface="Calibri"/>
                <a:cs typeface="Calibri"/>
                <a:sym typeface="Calibri"/>
              </a:rPr>
              <a:t>GPT-3 </a:t>
            </a:r>
            <a:r>
              <a:rPr lang="en" sz="2100">
                <a:solidFill>
                  <a:schemeClr val="dk1"/>
                </a:solidFill>
                <a:latin typeface="Calibri"/>
                <a:ea typeface="Calibri"/>
                <a:cs typeface="Calibri"/>
                <a:sym typeface="Calibri"/>
              </a:rPr>
              <a:t>is estimated to use </a:t>
            </a:r>
            <a:r>
              <a:rPr b="1" lang="en" sz="2100">
                <a:solidFill>
                  <a:srgbClr val="FF0000"/>
                </a:solidFill>
                <a:latin typeface="Calibri"/>
                <a:ea typeface="Calibri"/>
                <a:cs typeface="Calibri"/>
                <a:sym typeface="Calibri"/>
              </a:rPr>
              <a:t>1,300 megawatt hours (MWh)</a:t>
            </a:r>
            <a:r>
              <a:rPr lang="en" sz="2100">
                <a:solidFill>
                  <a:schemeClr val="dk1"/>
                </a:solidFill>
                <a:latin typeface="Calibri"/>
                <a:ea typeface="Calibri"/>
                <a:cs typeface="Calibri"/>
                <a:sym typeface="Calibri"/>
              </a:rPr>
              <a:t> of electricity.</a:t>
            </a:r>
            <a:endParaRPr sz="1100"/>
          </a:p>
        </p:txBody>
      </p:sp>
      <p:sp>
        <p:nvSpPr>
          <p:cNvPr id="1173" name="Google Shape;1173;p185"/>
          <p:cNvSpPr txBox="1"/>
          <p:nvPr/>
        </p:nvSpPr>
        <p:spPr>
          <a:xfrm>
            <a:off x="145737" y="272881"/>
            <a:ext cx="74901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rgbClr val="2E75B5"/>
                </a:solidFill>
                <a:latin typeface="Helvetica Neue"/>
                <a:ea typeface="Helvetica Neue"/>
                <a:cs typeface="Helvetica Neue"/>
                <a:sym typeface="Helvetica Neue"/>
              </a:rPr>
              <a:t>Packaging Main Focus: AI Energy Requirements</a:t>
            </a:r>
            <a:endParaRPr sz="1100"/>
          </a:p>
        </p:txBody>
      </p:sp>
      <p:pic>
        <p:nvPicPr>
          <p:cNvPr id="1174" name="Google Shape;1174;p185"/>
          <p:cNvPicPr preferRelativeResize="0"/>
          <p:nvPr/>
        </p:nvPicPr>
        <p:blipFill rotWithShape="1">
          <a:blip r:embed="rId3">
            <a:alphaModFix/>
          </a:blip>
          <a:srcRect b="0" l="0" r="0" t="0"/>
          <a:stretch/>
        </p:blipFill>
        <p:spPr>
          <a:xfrm>
            <a:off x="5803514" y="1054591"/>
            <a:ext cx="3136106" cy="2578894"/>
          </a:xfrm>
          <a:prstGeom prst="rect">
            <a:avLst/>
          </a:prstGeom>
          <a:noFill/>
          <a:ln>
            <a:noFill/>
          </a:ln>
        </p:spPr>
      </p:pic>
      <p:sp>
        <p:nvSpPr>
          <p:cNvPr id="1175" name="Google Shape;1175;p185"/>
          <p:cNvSpPr/>
          <p:nvPr/>
        </p:nvSpPr>
        <p:spPr>
          <a:xfrm>
            <a:off x="204379" y="897174"/>
            <a:ext cx="4779900" cy="1809900"/>
          </a:xfrm>
          <a:prstGeom prst="rect">
            <a:avLst/>
          </a:prstGeom>
          <a:noFill/>
          <a:ln>
            <a:noFill/>
          </a:ln>
        </p:spPr>
        <p:txBody>
          <a:bodyPr anchorCtr="0" anchor="t" bIns="34275" lIns="68575" spcFirstLastPara="1" rIns="68575" wrap="square" tIns="34275">
            <a:noAutofit/>
          </a:bodyPr>
          <a:lstStyle/>
          <a:p>
            <a:pPr indent="-260350" lvl="0" marL="254000" marR="0" rtl="0" algn="l">
              <a:spcBef>
                <a:spcPts val="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Data centers used 2.5% of US electricity in 2022</a:t>
            </a:r>
            <a:endParaRPr sz="1100"/>
          </a:p>
          <a:p>
            <a:pPr indent="-260350" lvl="0" marL="254000" marR="0" rtl="0" algn="l">
              <a:spcBef>
                <a:spcPts val="50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Projected to increase to 20% by 2030</a:t>
            </a:r>
            <a:endParaRPr sz="1100"/>
          </a:p>
        </p:txBody>
      </p:sp>
      <p:sp>
        <p:nvSpPr>
          <p:cNvPr id="1176" name="Google Shape;1176;p185"/>
          <p:cNvSpPr txBox="1"/>
          <p:nvPr/>
        </p:nvSpPr>
        <p:spPr>
          <a:xfrm>
            <a:off x="712524" y="3892702"/>
            <a:ext cx="74901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100">
                <a:solidFill>
                  <a:schemeClr val="dk1"/>
                </a:solidFill>
                <a:latin typeface="Helvetica Neue"/>
                <a:ea typeface="Helvetica Neue"/>
                <a:cs typeface="Helvetica Neue"/>
                <a:sym typeface="Helvetica Neue"/>
              </a:rPr>
              <a:t>Solution: Advanced Packaging</a:t>
            </a:r>
            <a:endParaRPr sz="11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86"/>
          <p:cNvSpPr txBox="1"/>
          <p:nvPr/>
        </p:nvSpPr>
        <p:spPr>
          <a:xfrm>
            <a:off x="8439850" y="4869975"/>
            <a:ext cx="380400" cy="235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900"/>
              <a:buFont typeface="PT Sans"/>
              <a:buNone/>
            </a:pPr>
            <a:fld id="{00000000-1234-1234-1234-123412341234}" type="slidenum">
              <a:rPr b="0" i="0" lang="en" sz="900" u="none" cap="none" strike="noStrike">
                <a:solidFill>
                  <a:srgbClr val="FFFFFF"/>
                </a:solidFill>
                <a:latin typeface="PT Sans"/>
                <a:ea typeface="PT Sans"/>
                <a:cs typeface="PT Sans"/>
                <a:sym typeface="PT Sans"/>
              </a:rPr>
              <a:t>‹#›</a:t>
            </a:fld>
            <a:endParaRPr b="0" i="0" sz="900" u="none" cap="none" strike="noStrike">
              <a:solidFill>
                <a:srgbClr val="FFFFFF"/>
              </a:solidFill>
              <a:latin typeface="PT Sans"/>
              <a:ea typeface="PT Sans"/>
              <a:cs typeface="PT Sans"/>
              <a:sym typeface="PT Sans"/>
            </a:endParaRPr>
          </a:p>
        </p:txBody>
      </p:sp>
      <p:sp>
        <p:nvSpPr>
          <p:cNvPr id="1182" name="Google Shape;1182;p186"/>
          <p:cNvSpPr/>
          <p:nvPr/>
        </p:nvSpPr>
        <p:spPr>
          <a:xfrm>
            <a:off x="661782" y="938828"/>
            <a:ext cx="8089200" cy="3456300"/>
          </a:xfrm>
          <a:prstGeom prst="rect">
            <a:avLst/>
          </a:prstGeom>
          <a:noFill/>
          <a:ln>
            <a:noFill/>
          </a:ln>
        </p:spPr>
        <p:txBody>
          <a:bodyPr anchorCtr="0" anchor="t" bIns="34275" lIns="68575" spcFirstLastPara="1" rIns="68575" wrap="square" tIns="34275">
            <a:noAutofit/>
          </a:bodyPr>
          <a:lstStyle/>
          <a:p>
            <a:pPr indent="-260350" lvl="0" marL="254000" marR="0" rtl="0" algn="l">
              <a:spcBef>
                <a:spcPts val="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Motivation: Ubiquitous materials and technologies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Die, interposer, substrate</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Scaling is with wavelength rather than technology</a:t>
            </a:r>
            <a:endParaRPr b="1" i="0" sz="1700" u="none" cap="none" strike="noStrike">
              <a:solidFill>
                <a:schemeClr val="accent2"/>
              </a:solidFill>
              <a:latin typeface="Calibri"/>
              <a:ea typeface="Calibri"/>
              <a:cs typeface="Calibri"/>
              <a:sym typeface="Calibri"/>
            </a:endParaRPr>
          </a:p>
          <a:p>
            <a:pPr indent="-260350" lvl="0" marL="254000" marR="0" rtl="0" algn="l">
              <a:spcBef>
                <a:spcPts val="50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Opportunity:  New interconnect technologies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Increased density of I/Os, finer pitches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2.5D/3D integration</a:t>
            </a:r>
            <a:endParaRPr sz="1100"/>
          </a:p>
          <a:p>
            <a:pPr indent="-260350" lvl="0" marL="254000" marR="0" rtl="0" algn="l">
              <a:spcBef>
                <a:spcPts val="50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Performance objective: minimize </a:t>
            </a:r>
            <a:r>
              <a:rPr b="1" lang="en" sz="2400">
                <a:solidFill>
                  <a:srgbClr val="FF0000"/>
                </a:solidFill>
                <a:latin typeface="Calibri"/>
                <a:ea typeface="Calibri"/>
                <a:cs typeface="Calibri"/>
                <a:sym typeface="Calibri"/>
              </a:rPr>
              <a:t>energy</a:t>
            </a:r>
            <a:r>
              <a:rPr b="1" lang="en" sz="2400">
                <a:solidFill>
                  <a:srgbClr val="0070C0"/>
                </a:solidFill>
                <a:latin typeface="Calibri"/>
                <a:ea typeface="Calibri"/>
                <a:cs typeface="Calibri"/>
                <a:sym typeface="Calibri"/>
              </a:rPr>
              <a:t> and </a:t>
            </a:r>
            <a:r>
              <a:rPr b="1" lang="en" sz="2400">
                <a:solidFill>
                  <a:srgbClr val="FF0000"/>
                </a:solidFill>
                <a:latin typeface="Calibri"/>
                <a:ea typeface="Calibri"/>
                <a:cs typeface="Calibri"/>
                <a:sym typeface="Calibri"/>
              </a:rPr>
              <a:t>delay</a:t>
            </a:r>
            <a:endParaRPr sz="1100"/>
          </a:p>
          <a:p>
            <a:pPr indent="-260350" lvl="0" marL="254000" marR="0" rtl="0" algn="l">
              <a:spcBef>
                <a:spcPts val="50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Approach: Use chiplets</a:t>
            </a:r>
            <a:endParaRPr b="1" sz="2100">
              <a:solidFill>
                <a:srgbClr val="7030A0"/>
              </a:solidFill>
              <a:latin typeface="Calibri"/>
              <a:ea typeface="Calibri"/>
              <a:cs typeface="Calibri"/>
              <a:sym typeface="Calibri"/>
            </a:endParaRPr>
          </a:p>
          <a:p>
            <a:pPr indent="0" lvl="0" marL="0" marR="0" rtl="0" algn="l">
              <a:spcBef>
                <a:spcPts val="300"/>
              </a:spcBef>
              <a:spcAft>
                <a:spcPts val="0"/>
              </a:spcAft>
              <a:buNone/>
            </a:pPr>
            <a:r>
              <a:t/>
            </a:r>
            <a:endParaRPr b="1" sz="1700">
              <a:solidFill>
                <a:schemeClr val="accent2"/>
              </a:solidFill>
              <a:latin typeface="Calibri"/>
              <a:ea typeface="Calibri"/>
              <a:cs typeface="Calibri"/>
              <a:sym typeface="Calibri"/>
            </a:endParaRPr>
          </a:p>
          <a:p>
            <a:pPr indent="0" lvl="0" marL="0" marR="0" rtl="0" algn="l">
              <a:spcBef>
                <a:spcPts val="300"/>
              </a:spcBef>
              <a:spcAft>
                <a:spcPts val="0"/>
              </a:spcAft>
              <a:buNone/>
            </a:pPr>
            <a:r>
              <a:t/>
            </a:r>
            <a:endParaRPr b="1" sz="1700">
              <a:solidFill>
                <a:schemeClr val="accent2"/>
              </a:solidFill>
              <a:latin typeface="Calibri"/>
              <a:ea typeface="Calibri"/>
              <a:cs typeface="Calibri"/>
              <a:sym typeface="Calibri"/>
            </a:endParaRPr>
          </a:p>
        </p:txBody>
      </p:sp>
      <p:sp>
        <p:nvSpPr>
          <p:cNvPr id="1183" name="Google Shape;1183;p186"/>
          <p:cNvSpPr txBox="1"/>
          <p:nvPr/>
        </p:nvSpPr>
        <p:spPr>
          <a:xfrm>
            <a:off x="587477" y="217567"/>
            <a:ext cx="72234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000">
                <a:solidFill>
                  <a:srgbClr val="2E75B5"/>
                </a:solidFill>
                <a:latin typeface="Helvetica Neue"/>
                <a:ea typeface="Helvetica Neue"/>
                <a:cs typeface="Helvetica Neue"/>
                <a:sym typeface="Helvetica Neue"/>
              </a:rPr>
              <a:t>Need for: Heterogeneous Integration</a:t>
            </a:r>
            <a:endParaRPr b="1" sz="3000">
              <a:solidFill>
                <a:srgbClr val="2E75B5"/>
              </a:solidFill>
              <a:latin typeface="Helvetica Neue"/>
              <a:ea typeface="Helvetica Neue"/>
              <a:cs typeface="Helvetica Neue"/>
              <a:sym typeface="Helvetica Neue"/>
            </a:endParaRPr>
          </a:p>
        </p:txBody>
      </p:sp>
      <p:pic>
        <p:nvPicPr>
          <p:cNvPr descr="A chip with different colors&#10;&#10;Description automatically generated" id="1184" name="Google Shape;1184;p186"/>
          <p:cNvPicPr preferRelativeResize="0"/>
          <p:nvPr/>
        </p:nvPicPr>
        <p:blipFill rotWithShape="1">
          <a:blip r:embed="rId3">
            <a:alphaModFix/>
          </a:blip>
          <a:srcRect b="0" l="0" r="0" t="0"/>
          <a:stretch/>
        </p:blipFill>
        <p:spPr>
          <a:xfrm>
            <a:off x="6100261" y="4095244"/>
            <a:ext cx="1053004" cy="792236"/>
          </a:xfrm>
          <a:prstGeom prst="rect">
            <a:avLst/>
          </a:prstGeom>
          <a:noFill/>
          <a:ln>
            <a:noFill/>
          </a:ln>
        </p:spPr>
      </p:pic>
      <p:pic>
        <p:nvPicPr>
          <p:cNvPr descr="A computer chip with different colored blocks&#10;&#10;Description automatically generated" id="1185" name="Google Shape;1185;p186"/>
          <p:cNvPicPr preferRelativeResize="0"/>
          <p:nvPr/>
        </p:nvPicPr>
        <p:blipFill rotWithShape="1">
          <a:blip r:embed="rId4">
            <a:alphaModFix/>
          </a:blip>
          <a:srcRect b="0" l="0" r="0" t="0"/>
          <a:stretch/>
        </p:blipFill>
        <p:spPr>
          <a:xfrm>
            <a:off x="4307594" y="4126076"/>
            <a:ext cx="864956" cy="753349"/>
          </a:xfrm>
          <a:prstGeom prst="rect">
            <a:avLst/>
          </a:prstGeom>
          <a:noFill/>
          <a:ln>
            <a:noFill/>
          </a:ln>
        </p:spPr>
      </p:pic>
      <p:sp>
        <p:nvSpPr>
          <p:cNvPr id="1186" name="Google Shape;1186;p186"/>
          <p:cNvSpPr/>
          <p:nvPr/>
        </p:nvSpPr>
        <p:spPr>
          <a:xfrm>
            <a:off x="5315279" y="4395019"/>
            <a:ext cx="721500" cy="314100"/>
          </a:xfrm>
          <a:prstGeom prst="rightArrow">
            <a:avLst>
              <a:gd fmla="val 50000" name="adj1"/>
              <a:gd fmla="val 50000" name="adj2"/>
            </a:avLst>
          </a:prstGeom>
          <a:solidFill>
            <a:schemeClr val="accent1"/>
          </a:solidFill>
          <a:ln cap="flat" cmpd="sng" w="12700">
            <a:solidFill>
              <a:srgbClr val="26415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7" name="Google Shape;1187;p186"/>
          <p:cNvSpPr txBox="1"/>
          <p:nvPr/>
        </p:nvSpPr>
        <p:spPr>
          <a:xfrm>
            <a:off x="6941836" y="4610482"/>
            <a:ext cx="7623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rgbClr val="FF0000"/>
                </a:solidFill>
                <a:latin typeface="Calibri"/>
                <a:ea typeface="Calibri"/>
                <a:cs typeface="Calibri"/>
                <a:sym typeface="Calibri"/>
              </a:rPr>
              <a:t>SiP</a:t>
            </a:r>
            <a:endParaRPr b="1" sz="1400">
              <a:solidFill>
                <a:srgbClr val="FF0000"/>
              </a:solidFill>
              <a:latin typeface="Calibri"/>
              <a:ea typeface="Calibri"/>
              <a:cs typeface="Calibri"/>
              <a:sym typeface="Calibri"/>
            </a:endParaRPr>
          </a:p>
        </p:txBody>
      </p:sp>
      <p:sp>
        <p:nvSpPr>
          <p:cNvPr id="1188" name="Google Shape;1188;p186"/>
          <p:cNvSpPr txBox="1"/>
          <p:nvPr/>
        </p:nvSpPr>
        <p:spPr>
          <a:xfrm>
            <a:off x="3708084" y="4611257"/>
            <a:ext cx="7623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400">
                <a:solidFill>
                  <a:srgbClr val="FF0000"/>
                </a:solidFill>
                <a:latin typeface="Calibri"/>
                <a:ea typeface="Calibri"/>
                <a:cs typeface="Calibri"/>
                <a:sym typeface="Calibri"/>
              </a:rPr>
              <a:t>SOC</a:t>
            </a:r>
            <a:endParaRPr sz="11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87"/>
          <p:cNvSpPr txBox="1"/>
          <p:nvPr/>
        </p:nvSpPr>
        <p:spPr>
          <a:xfrm>
            <a:off x="196007" y="176986"/>
            <a:ext cx="70863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3000">
                <a:solidFill>
                  <a:srgbClr val="2E75B5"/>
                </a:solidFill>
                <a:latin typeface="Helvetica Neue"/>
                <a:ea typeface="Helvetica Neue"/>
                <a:cs typeface="Helvetica Neue"/>
                <a:sym typeface="Helvetica Neue"/>
              </a:rPr>
              <a:t>Barriers to Heterogeneous Integration</a:t>
            </a:r>
            <a:endParaRPr sz="1100"/>
          </a:p>
        </p:txBody>
      </p:sp>
      <p:sp>
        <p:nvSpPr>
          <p:cNvPr id="1194" name="Google Shape;1194;p187"/>
          <p:cNvSpPr/>
          <p:nvPr/>
        </p:nvSpPr>
        <p:spPr>
          <a:xfrm>
            <a:off x="627283" y="707901"/>
            <a:ext cx="7690200" cy="3727800"/>
          </a:xfrm>
          <a:prstGeom prst="rect">
            <a:avLst/>
          </a:prstGeom>
          <a:noFill/>
          <a:ln>
            <a:noFill/>
          </a:ln>
        </p:spPr>
        <p:txBody>
          <a:bodyPr anchorCtr="0" anchor="t" bIns="34275" lIns="68575" spcFirstLastPara="1" rIns="68575" wrap="square" tIns="34275">
            <a:noAutofit/>
          </a:bodyPr>
          <a:lstStyle/>
          <a:p>
            <a:pPr indent="-260350" lvl="0" marL="254000" marR="0" rtl="0" algn="l">
              <a:spcBef>
                <a:spcPts val="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Technical Challenges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problem size and complexity 🡺 computational bottleneck</a:t>
            </a:r>
            <a:endParaRPr b="1" i="0" sz="2100" u="none" cap="none" strike="noStrike">
              <a:solidFill>
                <a:srgbClr val="7030A0"/>
              </a:solidFill>
              <a:latin typeface="Calibri"/>
              <a:ea typeface="Calibri"/>
              <a:cs typeface="Calibri"/>
              <a:sym typeface="Calibri"/>
            </a:endParaRPr>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design tools need more intelligent interfaces</a:t>
            </a:r>
            <a:endParaRPr b="1" i="0" sz="1700" u="none" cap="none" strike="noStrike">
              <a:solidFill>
                <a:schemeClr val="accent2"/>
              </a:solidFill>
              <a:latin typeface="Calibri"/>
              <a:ea typeface="Calibri"/>
              <a:cs typeface="Calibri"/>
              <a:sym typeface="Calibri"/>
            </a:endParaRPr>
          </a:p>
          <a:p>
            <a:pPr indent="-260350" lvl="0" marL="254000" marR="0" rtl="0" algn="l">
              <a:spcBef>
                <a:spcPts val="500"/>
              </a:spcBef>
              <a:spcAft>
                <a:spcPts val="0"/>
              </a:spcAft>
              <a:buClr>
                <a:srgbClr val="00B0F0"/>
              </a:buClr>
              <a:buSzPts val="2900"/>
              <a:buFont typeface="Calibri"/>
              <a:buChar char="•"/>
            </a:pPr>
            <a:r>
              <a:rPr b="1" lang="en" sz="2400">
                <a:solidFill>
                  <a:srgbClr val="0070C0"/>
                </a:solidFill>
                <a:latin typeface="Calibri"/>
                <a:ea typeface="Calibri"/>
                <a:cs typeface="Calibri"/>
                <a:sym typeface="Calibri"/>
              </a:rPr>
              <a:t>Socio-Academic Challenges</a:t>
            </a:r>
            <a:endParaRPr b="1" sz="2100">
              <a:solidFill>
                <a:srgbClr val="7030A0"/>
              </a:solidFill>
              <a:latin typeface="Calibri"/>
              <a:ea typeface="Calibri"/>
              <a:cs typeface="Calibri"/>
              <a:sym typeface="Calibri"/>
            </a:endParaRPr>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lack of information sharing within entities (data)</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lack of common standardized formats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lack of access to low-volume manufacturing for validation</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lack of access to design tools for exploration purposes</a:t>
            </a:r>
            <a:endParaRPr sz="1100"/>
          </a:p>
          <a:p>
            <a:pPr indent="-209550" lvl="1" marL="558800" marR="0" rtl="0" algn="l">
              <a:spcBef>
                <a:spcPts val="400"/>
              </a:spcBef>
              <a:spcAft>
                <a:spcPts val="0"/>
              </a:spcAft>
              <a:buClr>
                <a:srgbClr val="F56F00"/>
              </a:buClr>
              <a:buSzPts val="2100"/>
              <a:buFont typeface="Noto Sans Symbols"/>
              <a:buChar char="⮚"/>
            </a:pPr>
            <a:r>
              <a:rPr b="1" i="0" lang="en" sz="2100" u="none" cap="none" strike="noStrike">
                <a:solidFill>
                  <a:srgbClr val="7030A0"/>
                </a:solidFill>
                <a:latin typeface="Calibri"/>
                <a:ea typeface="Calibri"/>
                <a:cs typeface="Calibri"/>
                <a:sym typeface="Calibri"/>
              </a:rPr>
              <a:t>lack of multidisciplinary curriculum in advanced packaging</a:t>
            </a:r>
            <a:endParaRPr sz="1100"/>
          </a:p>
          <a:p>
            <a:pPr indent="0" lvl="0" marL="0" marR="0" rtl="0" algn="l">
              <a:spcBef>
                <a:spcPts val="300"/>
              </a:spcBef>
              <a:spcAft>
                <a:spcPts val="0"/>
              </a:spcAft>
              <a:buNone/>
            </a:pPr>
            <a:r>
              <a:t/>
            </a:r>
            <a:endParaRPr b="1" sz="1700">
              <a:solidFill>
                <a:schemeClr val="accent2"/>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88"/>
          <p:cNvSpPr txBox="1"/>
          <p:nvPr>
            <p:ph type="ctrTitle"/>
          </p:nvPr>
        </p:nvSpPr>
        <p:spPr>
          <a:xfrm>
            <a:off x="857250" y="1003904"/>
            <a:ext cx="5143500" cy="13431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MTT-S Report</a:t>
            </a:r>
            <a:endParaRPr/>
          </a:p>
        </p:txBody>
      </p:sp>
      <p:sp>
        <p:nvSpPr>
          <p:cNvPr id="1200" name="Google Shape;1200;p188"/>
          <p:cNvSpPr txBox="1"/>
          <p:nvPr>
            <p:ph idx="1" type="subTitle"/>
          </p:nvPr>
        </p:nvSpPr>
        <p:spPr>
          <a:xfrm>
            <a:off x="857250" y="2398721"/>
            <a:ext cx="5143500" cy="9312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rgbClr val="BFBFBF"/>
              </a:buClr>
              <a:buSzPts val="1800"/>
              <a:buNone/>
            </a:pPr>
            <a:r>
              <a:rPr lang="en"/>
              <a:t>José Rayas-Sánchez</a:t>
            </a:r>
            <a:endParaRPr/>
          </a:p>
          <a:p>
            <a:pPr indent="0" lvl="0" marL="0" rtl="0" algn="ctr">
              <a:lnSpc>
                <a:spcPct val="90000"/>
              </a:lnSpc>
              <a:spcBef>
                <a:spcPts val="800"/>
              </a:spcBef>
              <a:spcAft>
                <a:spcPts val="0"/>
              </a:spcAft>
              <a:buClr>
                <a:srgbClr val="BFBFBF"/>
              </a:buClr>
              <a:buSzPts val="1800"/>
              <a:buNone/>
            </a:pPr>
            <a:r>
              <a:rPr lang="en"/>
              <a:t>San Francisco, CA</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8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MTT-S Report</a:t>
            </a:r>
            <a:endParaRPr/>
          </a:p>
        </p:txBody>
      </p:sp>
      <p:sp>
        <p:nvSpPr>
          <p:cNvPr id="1206" name="Google Shape;1206;p189"/>
          <p:cNvSpPr txBox="1"/>
          <p:nvPr>
            <p:ph idx="1" type="body"/>
          </p:nvPr>
        </p:nvSpPr>
        <p:spPr>
          <a:xfrm>
            <a:off x="508000" y="1113638"/>
            <a:ext cx="7076400" cy="1747200"/>
          </a:xfrm>
          <a:prstGeom prst="rect">
            <a:avLst/>
          </a:prstGeom>
          <a:noFill/>
          <a:ln>
            <a:noFill/>
          </a:ln>
        </p:spPr>
        <p:txBody>
          <a:bodyPr anchorCtr="0" anchor="t" bIns="34275" lIns="68575" spcFirstLastPara="1" rIns="68575" wrap="square" tIns="34275">
            <a:normAutofit fontScale="85000" lnSpcReduction="20000"/>
          </a:bodyPr>
          <a:lstStyle/>
          <a:p>
            <a:pPr indent="-151447" lvl="0" marL="177800" rtl="0" algn="l">
              <a:lnSpc>
                <a:spcPct val="90000"/>
              </a:lnSpc>
              <a:spcBef>
                <a:spcPts val="0"/>
              </a:spcBef>
              <a:spcAft>
                <a:spcPts val="0"/>
              </a:spcAft>
              <a:buClr>
                <a:schemeClr val="dk1"/>
              </a:buClr>
              <a:buSzPct val="100000"/>
              <a:buChar char="•"/>
            </a:pPr>
            <a:r>
              <a:rPr lang="en"/>
              <a:t>MTT-S Inter-Society Committee</a:t>
            </a:r>
            <a:endParaRPr/>
          </a:p>
          <a:p>
            <a:pPr indent="-151447" lvl="0" marL="177800" rtl="0" algn="l">
              <a:lnSpc>
                <a:spcPct val="90000"/>
              </a:lnSpc>
              <a:spcBef>
                <a:spcPts val="800"/>
              </a:spcBef>
              <a:spcAft>
                <a:spcPts val="0"/>
              </a:spcAft>
              <a:buClr>
                <a:schemeClr val="dk1"/>
              </a:buClr>
              <a:buSzPct val="100000"/>
              <a:buChar char="•"/>
            </a:pPr>
            <a:r>
              <a:rPr lang="en"/>
              <a:t>MTT-S and CEDA recent collaborations </a:t>
            </a:r>
            <a:endParaRPr/>
          </a:p>
          <a:p>
            <a:pPr indent="-151447" lvl="0" marL="177800" rtl="0" algn="l">
              <a:lnSpc>
                <a:spcPct val="90000"/>
              </a:lnSpc>
              <a:spcBef>
                <a:spcPts val="800"/>
              </a:spcBef>
              <a:spcAft>
                <a:spcPts val="0"/>
              </a:spcAft>
              <a:buClr>
                <a:schemeClr val="dk1"/>
              </a:buClr>
              <a:buSzPct val="100000"/>
              <a:buChar char="•"/>
            </a:pPr>
            <a:r>
              <a:rPr lang="en"/>
              <a:t>MTT-S Technical Committee on Design Automation (TC-2)</a:t>
            </a:r>
            <a:endParaRPr/>
          </a:p>
          <a:p>
            <a:pPr indent="-151447" lvl="0" marL="177800" rtl="0" algn="l">
              <a:lnSpc>
                <a:spcPct val="90000"/>
              </a:lnSpc>
              <a:spcBef>
                <a:spcPts val="800"/>
              </a:spcBef>
              <a:spcAft>
                <a:spcPts val="0"/>
              </a:spcAft>
              <a:buClr>
                <a:schemeClr val="dk1"/>
              </a:buClr>
              <a:buSzPct val="100000"/>
              <a:buChar char="•"/>
            </a:pPr>
            <a:r>
              <a:rPr lang="en"/>
              <a:t>Recent TC-2 events</a:t>
            </a:r>
            <a:endParaRPr/>
          </a:p>
          <a:p>
            <a:pPr indent="-151447" lvl="0" marL="177800" rtl="0" algn="l">
              <a:lnSpc>
                <a:spcPct val="90000"/>
              </a:lnSpc>
              <a:spcBef>
                <a:spcPts val="800"/>
              </a:spcBef>
              <a:spcAft>
                <a:spcPts val="0"/>
              </a:spcAft>
              <a:buClr>
                <a:schemeClr val="dk1"/>
              </a:buClr>
              <a:buSzPct val="100000"/>
              <a:buChar char="•"/>
            </a:pPr>
            <a:r>
              <a:rPr lang="en"/>
              <a:t>CEDA related MTT-S Conferences</a:t>
            </a:r>
            <a:endParaRPr/>
          </a:p>
          <a:p>
            <a:pPr indent="-38100" lvl="0" marL="177800" rtl="0" algn="l">
              <a:lnSpc>
                <a:spcPct val="90000"/>
              </a:lnSpc>
              <a:spcBef>
                <a:spcPts val="800"/>
              </a:spcBef>
              <a:spcAft>
                <a:spcPts val="0"/>
              </a:spcAft>
              <a:buClr>
                <a:schemeClr val="dk1"/>
              </a:buClr>
              <a:buSzPct val="100000"/>
              <a:buNone/>
            </a:pPr>
            <a:r>
              <a:t/>
            </a:r>
            <a:endParaRPr/>
          </a:p>
        </p:txBody>
      </p:sp>
      <p:pic>
        <p:nvPicPr>
          <p:cNvPr descr="Texto&#10;&#10;Descripción generada automáticamente" id="1207" name="Google Shape;1207;p189"/>
          <p:cNvPicPr preferRelativeResize="0"/>
          <p:nvPr/>
        </p:nvPicPr>
        <p:blipFill rotWithShape="1">
          <a:blip r:embed="rId3">
            <a:alphaModFix/>
          </a:blip>
          <a:srcRect b="21794" l="15629" r="19435" t="30733"/>
          <a:stretch/>
        </p:blipFill>
        <p:spPr>
          <a:xfrm>
            <a:off x="5624945" y="2964872"/>
            <a:ext cx="3248892" cy="130233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9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MTT-S Inter-Society Committee</a:t>
            </a:r>
            <a:endParaRPr/>
          </a:p>
        </p:txBody>
      </p:sp>
      <p:sp>
        <p:nvSpPr>
          <p:cNvPr id="1213" name="Google Shape;1213;p190"/>
          <p:cNvSpPr txBox="1"/>
          <p:nvPr>
            <p:ph idx="1" type="body"/>
          </p:nvPr>
        </p:nvSpPr>
        <p:spPr>
          <a:xfrm>
            <a:off x="508000" y="1113638"/>
            <a:ext cx="64476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MTT-S Inter-Society Committee oversees cultivating relationships with IEEE Councils and other technical societies</a:t>
            </a:r>
            <a:endParaRPr/>
          </a:p>
          <a:p>
            <a:pPr indent="-171450" lvl="0" marL="177800" rtl="0" algn="l">
              <a:lnSpc>
                <a:spcPct val="90000"/>
              </a:lnSpc>
              <a:spcBef>
                <a:spcPts val="800"/>
              </a:spcBef>
              <a:spcAft>
                <a:spcPts val="0"/>
              </a:spcAft>
              <a:buClr>
                <a:schemeClr val="dk1"/>
              </a:buClr>
              <a:buSzPts val="2100"/>
              <a:buChar char="•"/>
            </a:pPr>
            <a:r>
              <a:rPr lang="en"/>
              <a:t>Inter-Society Committee is aiming at encouraging a stronger participation of MTT-S in IEEE Councils</a:t>
            </a:r>
            <a:endParaRPr/>
          </a:p>
          <a:p>
            <a:pPr indent="-171450" lvl="0" marL="177800" rtl="0" algn="l">
              <a:lnSpc>
                <a:spcPct val="90000"/>
              </a:lnSpc>
              <a:spcBef>
                <a:spcPts val="800"/>
              </a:spcBef>
              <a:spcAft>
                <a:spcPts val="0"/>
              </a:spcAft>
              <a:buClr>
                <a:schemeClr val="dk1"/>
              </a:buClr>
              <a:buSzPts val="2100"/>
              <a:buChar char="•"/>
            </a:pPr>
            <a:r>
              <a:rPr lang="en"/>
              <a:t>MTT-S currently has official representation in 7 councils</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1214" name="Google Shape;1214;p190"/>
          <p:cNvPicPr preferRelativeResize="0"/>
          <p:nvPr/>
        </p:nvPicPr>
        <p:blipFill rotWithShape="1">
          <a:blip r:embed="rId3">
            <a:alphaModFix/>
          </a:blip>
          <a:srcRect b="0" l="0" r="0" t="0"/>
          <a:stretch/>
        </p:blipFill>
        <p:spPr>
          <a:xfrm>
            <a:off x="6698693" y="54953"/>
            <a:ext cx="2369108" cy="6387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Closing numbers 2022</a:t>
            </a:r>
            <a:endParaRPr/>
          </a:p>
        </p:txBody>
      </p:sp>
      <p:sp>
        <p:nvSpPr>
          <p:cNvPr id="322" name="Google Shape;322;p65"/>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323" name="Google Shape;323;p65"/>
          <p:cNvPicPr preferRelativeResize="0"/>
          <p:nvPr/>
        </p:nvPicPr>
        <p:blipFill rotWithShape="1">
          <a:blip r:embed="rId3">
            <a:alphaModFix/>
          </a:blip>
          <a:srcRect b="0" l="0" r="0" t="0"/>
          <a:stretch/>
        </p:blipFill>
        <p:spPr>
          <a:xfrm>
            <a:off x="259163" y="1012980"/>
            <a:ext cx="8884835" cy="334105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9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MTT-S Representation in 7 IEEE Councils</a:t>
            </a:r>
            <a:endParaRPr/>
          </a:p>
        </p:txBody>
      </p:sp>
      <p:pic>
        <p:nvPicPr>
          <p:cNvPr descr="IEEE Nanotechnology Council" id="1220" name="Google Shape;1220;p191"/>
          <p:cNvPicPr preferRelativeResize="0"/>
          <p:nvPr/>
        </p:nvPicPr>
        <p:blipFill rotWithShape="1">
          <a:blip r:embed="rId3">
            <a:alphaModFix/>
          </a:blip>
          <a:srcRect b="0" l="0" r="0" t="0"/>
          <a:stretch/>
        </p:blipFill>
        <p:spPr>
          <a:xfrm>
            <a:off x="4668453" y="2443204"/>
            <a:ext cx="1388089" cy="607340"/>
          </a:xfrm>
          <a:prstGeom prst="rect">
            <a:avLst/>
          </a:prstGeom>
          <a:noFill/>
          <a:ln>
            <a:noFill/>
          </a:ln>
        </p:spPr>
      </p:pic>
      <p:pic>
        <p:nvPicPr>
          <p:cNvPr descr="IEEE Sensors Council" id="1221" name="Google Shape;1221;p191"/>
          <p:cNvPicPr preferRelativeResize="0"/>
          <p:nvPr/>
        </p:nvPicPr>
        <p:blipFill rotWithShape="1">
          <a:blip r:embed="rId4">
            <a:alphaModFix/>
          </a:blip>
          <a:srcRect b="0" l="0" r="0" t="0"/>
          <a:stretch/>
        </p:blipFill>
        <p:spPr>
          <a:xfrm>
            <a:off x="4668453" y="3435557"/>
            <a:ext cx="2099910" cy="484595"/>
          </a:xfrm>
          <a:prstGeom prst="rect">
            <a:avLst/>
          </a:prstGeom>
          <a:noFill/>
          <a:ln>
            <a:noFill/>
          </a:ln>
        </p:spPr>
      </p:pic>
      <p:pic>
        <p:nvPicPr>
          <p:cNvPr descr="IEEE Council on Superconductivity" id="1222" name="Google Shape;1222;p191"/>
          <p:cNvPicPr preferRelativeResize="0"/>
          <p:nvPr/>
        </p:nvPicPr>
        <p:blipFill rotWithShape="1">
          <a:blip r:embed="rId5">
            <a:alphaModFix/>
          </a:blip>
          <a:srcRect b="0" l="0" r="0" t="0"/>
          <a:stretch/>
        </p:blipFill>
        <p:spPr>
          <a:xfrm>
            <a:off x="7278463" y="1387736"/>
            <a:ext cx="773415" cy="654430"/>
          </a:xfrm>
          <a:prstGeom prst="rect">
            <a:avLst/>
          </a:prstGeom>
          <a:noFill/>
          <a:ln>
            <a:noFill/>
          </a:ln>
        </p:spPr>
      </p:pic>
      <p:pic>
        <p:nvPicPr>
          <p:cNvPr descr="IEEE Systems Council" id="1223" name="Google Shape;1223;p191"/>
          <p:cNvPicPr preferRelativeResize="0"/>
          <p:nvPr/>
        </p:nvPicPr>
        <p:blipFill rotWithShape="1">
          <a:blip r:embed="rId6">
            <a:alphaModFix/>
          </a:blip>
          <a:srcRect b="0" l="0" r="0" t="0"/>
          <a:stretch/>
        </p:blipFill>
        <p:spPr>
          <a:xfrm>
            <a:off x="7212308" y="2294156"/>
            <a:ext cx="902114" cy="756388"/>
          </a:xfrm>
          <a:prstGeom prst="rect">
            <a:avLst/>
          </a:prstGeom>
          <a:noFill/>
          <a:ln>
            <a:noFill/>
          </a:ln>
        </p:spPr>
      </p:pic>
      <p:pic>
        <p:nvPicPr>
          <p:cNvPr descr="IEEE Council on RFID" id="1224" name="Google Shape;1224;p191"/>
          <p:cNvPicPr preferRelativeResize="0"/>
          <p:nvPr/>
        </p:nvPicPr>
        <p:blipFill rotWithShape="1">
          <a:blip r:embed="rId7">
            <a:alphaModFix/>
          </a:blip>
          <a:srcRect b="0" l="0" r="0" t="0"/>
          <a:stretch/>
        </p:blipFill>
        <p:spPr>
          <a:xfrm>
            <a:off x="7278463" y="3267853"/>
            <a:ext cx="902115" cy="652298"/>
          </a:xfrm>
          <a:prstGeom prst="rect">
            <a:avLst/>
          </a:prstGeom>
          <a:noFill/>
          <a:ln>
            <a:noFill/>
          </a:ln>
        </p:spPr>
      </p:pic>
      <p:pic>
        <p:nvPicPr>
          <p:cNvPr id="1225" name="Google Shape;1225;p191"/>
          <p:cNvPicPr preferRelativeResize="0"/>
          <p:nvPr/>
        </p:nvPicPr>
        <p:blipFill rotWithShape="1">
          <a:blip r:embed="rId8">
            <a:alphaModFix/>
          </a:blip>
          <a:srcRect b="0" l="0" r="0" t="0"/>
          <a:stretch/>
        </p:blipFill>
        <p:spPr>
          <a:xfrm>
            <a:off x="4668453" y="1468341"/>
            <a:ext cx="1503421" cy="573825"/>
          </a:xfrm>
          <a:prstGeom prst="rect">
            <a:avLst/>
          </a:prstGeom>
          <a:noFill/>
          <a:ln>
            <a:noFill/>
          </a:ln>
        </p:spPr>
      </p:pic>
      <p:sp>
        <p:nvSpPr>
          <p:cNvPr id="1226" name="Google Shape;1226;p191"/>
          <p:cNvSpPr/>
          <p:nvPr/>
        </p:nvSpPr>
        <p:spPr>
          <a:xfrm>
            <a:off x="3612837" y="2115989"/>
            <a:ext cx="587100" cy="654600"/>
          </a:xfrm>
          <a:prstGeom prst="mathPlus">
            <a:avLst>
              <a:gd fmla="val 23520" name="adj1"/>
            </a:avLst>
          </a:prstGeom>
          <a:solidFill>
            <a:srgbClr val="FF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227" name="Google Shape;1227;p191"/>
          <p:cNvPicPr preferRelativeResize="0"/>
          <p:nvPr/>
        </p:nvPicPr>
        <p:blipFill rotWithShape="1">
          <a:blip r:embed="rId9">
            <a:alphaModFix/>
          </a:blip>
          <a:srcRect b="0" l="0" r="0" t="0"/>
          <a:stretch/>
        </p:blipFill>
        <p:spPr>
          <a:xfrm>
            <a:off x="680939" y="1879714"/>
            <a:ext cx="2463280" cy="1384072"/>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92"/>
          <p:cNvSpPr txBox="1"/>
          <p:nvPr>
            <p:ph type="title"/>
          </p:nvPr>
        </p:nvSpPr>
        <p:spPr>
          <a:xfrm>
            <a:off x="628650" y="273844"/>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MTT-S and CEDA Recent Collaborations </a:t>
            </a:r>
            <a:endParaRPr/>
          </a:p>
        </p:txBody>
      </p:sp>
      <p:sp>
        <p:nvSpPr>
          <p:cNvPr id="1233" name="Google Shape;1233;p192"/>
          <p:cNvSpPr txBox="1"/>
          <p:nvPr>
            <p:ph idx="1" type="body"/>
          </p:nvPr>
        </p:nvSpPr>
        <p:spPr>
          <a:xfrm>
            <a:off x="507999" y="1113638"/>
            <a:ext cx="62322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The MoU between MTT-S and CEDA was recently renewed for 2024‐2026</a:t>
            </a:r>
            <a:endParaRPr/>
          </a:p>
          <a:p>
            <a:pPr indent="-171450" lvl="0" marL="177800" rtl="0" algn="l">
              <a:lnSpc>
                <a:spcPct val="90000"/>
              </a:lnSpc>
              <a:spcBef>
                <a:spcPts val="800"/>
              </a:spcBef>
              <a:spcAft>
                <a:spcPts val="0"/>
              </a:spcAft>
              <a:buClr>
                <a:schemeClr val="dk1"/>
              </a:buClr>
              <a:buSzPts val="2100"/>
              <a:buChar char="•"/>
            </a:pPr>
            <a:r>
              <a:rPr lang="en"/>
              <a:t>Miguel Silveira, IEEE CEDA President (2024‐2025), was a special guest of the MTT-S AdCom meeting in Porto, Portugal (Sep. 2023)</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pic>
        <p:nvPicPr>
          <p:cNvPr descr="Un hombre sentado frente a una mesa con un traje de color negro&#10;&#10;Descripción generada automáticamente con confianza media" id="1234" name="Google Shape;1234;p192"/>
          <p:cNvPicPr preferRelativeResize="0"/>
          <p:nvPr/>
        </p:nvPicPr>
        <p:blipFill rotWithShape="1">
          <a:blip r:embed="rId3">
            <a:alphaModFix/>
          </a:blip>
          <a:srcRect b="0" l="0" r="0" t="0"/>
          <a:stretch/>
        </p:blipFill>
        <p:spPr>
          <a:xfrm>
            <a:off x="7247332" y="2230582"/>
            <a:ext cx="1760132" cy="1999731"/>
          </a:xfrm>
          <a:prstGeom prst="rect">
            <a:avLst/>
          </a:prstGeom>
          <a:noFill/>
          <a:ln>
            <a:noFill/>
          </a:ln>
        </p:spPr>
      </p:pic>
      <p:cxnSp>
        <p:nvCxnSpPr>
          <p:cNvPr id="1235" name="Google Shape;1235;p192"/>
          <p:cNvCxnSpPr/>
          <p:nvPr/>
        </p:nvCxnSpPr>
        <p:spPr>
          <a:xfrm>
            <a:off x="6341860" y="2524798"/>
            <a:ext cx="796800" cy="228300"/>
          </a:xfrm>
          <a:prstGeom prst="straightConnector1">
            <a:avLst/>
          </a:prstGeom>
          <a:noFill/>
          <a:ln cap="flat" cmpd="sng" w="57150">
            <a:solidFill>
              <a:srgbClr val="FF0000"/>
            </a:solidFill>
            <a:prstDash val="solid"/>
            <a:miter lim="800000"/>
            <a:headEnd len="sm" w="sm" type="none"/>
            <a:tailEnd len="med" w="med" type="triangle"/>
          </a:ln>
        </p:spPr>
      </p:cxnSp>
      <p:pic>
        <p:nvPicPr>
          <p:cNvPr descr="Grupo de personas posando por un foto&#10;&#10;Descripción generada automáticamente" id="1236" name="Google Shape;1236;p192"/>
          <p:cNvPicPr preferRelativeResize="0"/>
          <p:nvPr/>
        </p:nvPicPr>
        <p:blipFill rotWithShape="1">
          <a:blip r:embed="rId4">
            <a:alphaModFix/>
          </a:blip>
          <a:srcRect b="0" l="0" r="0" t="0"/>
          <a:stretch/>
        </p:blipFill>
        <p:spPr>
          <a:xfrm>
            <a:off x="741103" y="2730884"/>
            <a:ext cx="4849092" cy="169018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93"/>
          <p:cNvSpPr txBox="1"/>
          <p:nvPr>
            <p:ph type="title"/>
          </p:nvPr>
        </p:nvSpPr>
        <p:spPr>
          <a:xfrm>
            <a:off x="628650" y="273844"/>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MTT-S Tech. Committee on Design Automation </a:t>
            </a:r>
            <a:endParaRPr/>
          </a:p>
        </p:txBody>
      </p:sp>
      <p:sp>
        <p:nvSpPr>
          <p:cNvPr id="1242" name="Google Shape;1242;p193"/>
          <p:cNvSpPr txBox="1"/>
          <p:nvPr>
            <p:ph idx="1" type="body"/>
          </p:nvPr>
        </p:nvSpPr>
        <p:spPr>
          <a:xfrm>
            <a:off x="508000" y="1113638"/>
            <a:ext cx="79449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MTT-S has 29 technical committees (TC)</a:t>
            </a:r>
            <a:endParaRPr/>
          </a:p>
          <a:p>
            <a:pPr indent="-171450" lvl="0" marL="177800" rtl="0" algn="l">
              <a:lnSpc>
                <a:spcPct val="90000"/>
              </a:lnSpc>
              <a:spcBef>
                <a:spcPts val="800"/>
              </a:spcBef>
              <a:spcAft>
                <a:spcPts val="0"/>
              </a:spcAft>
              <a:buClr>
                <a:schemeClr val="dk1"/>
              </a:buClr>
              <a:buSzPts val="2100"/>
              <a:buChar char="•"/>
            </a:pPr>
            <a:r>
              <a:rPr lang="en"/>
              <a:t>The MTT-S Technical Committee on Design Automation (TC-2) is the closest to CEDA; it focuses on:</a:t>
            </a:r>
            <a:endParaRPr/>
          </a:p>
          <a:p>
            <a:pPr indent="-171450" lvl="1" marL="520700" rtl="0" algn="l">
              <a:lnSpc>
                <a:spcPct val="90000"/>
              </a:lnSpc>
              <a:spcBef>
                <a:spcPts val="400"/>
              </a:spcBef>
              <a:spcAft>
                <a:spcPts val="0"/>
              </a:spcAft>
              <a:buClr>
                <a:schemeClr val="dk1"/>
              </a:buClr>
              <a:buSzPts val="2100"/>
              <a:buChar char="•"/>
            </a:pPr>
            <a:r>
              <a:rPr lang="en" sz="2100"/>
              <a:t>Modelling and simulation of devices, circuits, and systems</a:t>
            </a:r>
            <a:endParaRPr/>
          </a:p>
          <a:p>
            <a:pPr indent="-171450" lvl="1" marL="520700" rtl="0" algn="l">
              <a:lnSpc>
                <a:spcPct val="90000"/>
              </a:lnSpc>
              <a:spcBef>
                <a:spcPts val="400"/>
              </a:spcBef>
              <a:spcAft>
                <a:spcPts val="0"/>
              </a:spcAft>
              <a:buClr>
                <a:schemeClr val="dk1"/>
              </a:buClr>
              <a:buSzPts val="2100"/>
              <a:buChar char="•"/>
            </a:pPr>
            <a:r>
              <a:rPr lang="en" sz="2100"/>
              <a:t>Non-linear analysis</a:t>
            </a:r>
            <a:endParaRPr/>
          </a:p>
          <a:p>
            <a:pPr indent="-171450" lvl="1" marL="520700" rtl="0" algn="l">
              <a:lnSpc>
                <a:spcPct val="90000"/>
              </a:lnSpc>
              <a:spcBef>
                <a:spcPts val="400"/>
              </a:spcBef>
              <a:spcAft>
                <a:spcPts val="0"/>
              </a:spcAft>
              <a:buClr>
                <a:schemeClr val="dk1"/>
              </a:buClr>
              <a:buSzPts val="2100"/>
              <a:buChar char="•"/>
            </a:pPr>
            <a:r>
              <a:rPr lang="en" sz="2100"/>
              <a:t>Optimization techniques</a:t>
            </a:r>
            <a:endParaRPr/>
          </a:p>
          <a:p>
            <a:pPr indent="-171450" lvl="1" marL="520700" rtl="0" algn="l">
              <a:lnSpc>
                <a:spcPct val="90000"/>
              </a:lnSpc>
              <a:spcBef>
                <a:spcPts val="400"/>
              </a:spcBef>
              <a:spcAft>
                <a:spcPts val="0"/>
              </a:spcAft>
              <a:buClr>
                <a:schemeClr val="dk1"/>
              </a:buClr>
              <a:buSzPts val="2100"/>
              <a:buChar char="•"/>
            </a:pPr>
            <a:r>
              <a:rPr lang="en" sz="2100"/>
              <a:t>Multi-physics modelling</a:t>
            </a:r>
            <a:endParaRPr/>
          </a:p>
          <a:p>
            <a:pPr indent="-171450" lvl="1" marL="520700" rtl="0" algn="l">
              <a:lnSpc>
                <a:spcPct val="90000"/>
              </a:lnSpc>
              <a:spcBef>
                <a:spcPts val="400"/>
              </a:spcBef>
              <a:spcAft>
                <a:spcPts val="0"/>
              </a:spcAft>
              <a:buClr>
                <a:schemeClr val="dk1"/>
              </a:buClr>
              <a:buSzPts val="2100"/>
              <a:buChar char="•"/>
            </a:pPr>
            <a:r>
              <a:rPr lang="en" sz="2100"/>
              <a:t>Machine learning and artificial intelligence for design automation</a:t>
            </a:r>
            <a:endParaRPr/>
          </a:p>
          <a:p>
            <a:pPr indent="-171450" lvl="0" marL="177800" rtl="0" algn="l">
              <a:lnSpc>
                <a:spcPct val="90000"/>
              </a:lnSpc>
              <a:spcBef>
                <a:spcPts val="800"/>
              </a:spcBef>
              <a:spcAft>
                <a:spcPts val="0"/>
              </a:spcAft>
              <a:buClr>
                <a:schemeClr val="dk1"/>
              </a:buClr>
              <a:buSzPts val="2100"/>
              <a:buChar char="•"/>
            </a:pPr>
            <a:r>
              <a:rPr lang="en"/>
              <a:t>MTT-2 regularly organizes technical events/initiatives on CAD and EDA </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194"/>
          <p:cNvSpPr txBox="1"/>
          <p:nvPr>
            <p:ph type="title"/>
          </p:nvPr>
        </p:nvSpPr>
        <p:spPr>
          <a:xfrm>
            <a:off x="628650" y="273844"/>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MTT-S Tech. Committee on Design Automation </a:t>
            </a:r>
            <a:endParaRPr/>
          </a:p>
        </p:txBody>
      </p:sp>
      <p:pic>
        <p:nvPicPr>
          <p:cNvPr id="1248" name="Google Shape;1248;p194"/>
          <p:cNvPicPr preferRelativeResize="0"/>
          <p:nvPr/>
        </p:nvPicPr>
        <p:blipFill rotWithShape="1">
          <a:blip r:embed="rId3">
            <a:alphaModFix/>
          </a:blip>
          <a:srcRect b="3312" l="933" r="2829" t="28817"/>
          <a:stretch/>
        </p:blipFill>
        <p:spPr>
          <a:xfrm>
            <a:off x="340739" y="1069382"/>
            <a:ext cx="8469664" cy="2946616"/>
          </a:xfrm>
          <a:prstGeom prst="rect">
            <a:avLst/>
          </a:prstGeom>
          <a:noFill/>
          <a:ln>
            <a:noFill/>
          </a:ln>
        </p:spPr>
      </p:pic>
      <p:sp>
        <p:nvSpPr>
          <p:cNvPr id="1249" name="Google Shape;1249;p194"/>
          <p:cNvSpPr txBox="1"/>
          <p:nvPr/>
        </p:nvSpPr>
        <p:spPr>
          <a:xfrm>
            <a:off x="430078" y="4074118"/>
            <a:ext cx="83112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800" u="none" cap="none" strike="noStrike">
                <a:solidFill>
                  <a:schemeClr val="dk1"/>
                </a:solidFill>
                <a:latin typeface="Calibri"/>
                <a:ea typeface="Calibri"/>
                <a:cs typeface="Calibri"/>
                <a:sym typeface="Calibri"/>
              </a:rPr>
              <a:t>https://mtt.org/technical-committees/tc-2-design-automation-committee/</a:t>
            </a:r>
            <a:endParaRPr sz="1100"/>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pic>
        <p:nvPicPr>
          <p:cNvPr id="1254" name="Google Shape;1254;p195"/>
          <p:cNvPicPr preferRelativeResize="0"/>
          <p:nvPr/>
        </p:nvPicPr>
        <p:blipFill rotWithShape="1">
          <a:blip r:embed="rId3">
            <a:alphaModFix/>
          </a:blip>
          <a:srcRect b="48015" l="2894" r="5201" t="37779"/>
          <a:stretch/>
        </p:blipFill>
        <p:spPr>
          <a:xfrm>
            <a:off x="166253" y="87248"/>
            <a:ext cx="8866581" cy="917207"/>
          </a:xfrm>
          <a:prstGeom prst="rect">
            <a:avLst/>
          </a:prstGeom>
          <a:noFill/>
          <a:ln>
            <a:noFill/>
          </a:ln>
        </p:spPr>
      </p:pic>
      <p:pic>
        <p:nvPicPr>
          <p:cNvPr id="1255" name="Google Shape;1255;p195"/>
          <p:cNvPicPr preferRelativeResize="0"/>
          <p:nvPr/>
        </p:nvPicPr>
        <p:blipFill rotWithShape="1">
          <a:blip r:embed="rId4">
            <a:alphaModFix/>
          </a:blip>
          <a:srcRect b="0" l="0" r="0" t="0"/>
          <a:stretch/>
        </p:blipFill>
        <p:spPr>
          <a:xfrm>
            <a:off x="1620982" y="862337"/>
            <a:ext cx="6404283" cy="3578046"/>
          </a:xfrm>
          <a:prstGeom prst="rect">
            <a:avLst/>
          </a:prstGeom>
          <a:noFill/>
          <a:ln>
            <a:noFill/>
          </a:ln>
        </p:spPr>
      </p:pic>
      <p:pic>
        <p:nvPicPr>
          <p:cNvPr id="1256" name="Google Shape;1256;p195"/>
          <p:cNvPicPr preferRelativeResize="0"/>
          <p:nvPr/>
        </p:nvPicPr>
        <p:blipFill rotWithShape="1">
          <a:blip r:embed="rId5">
            <a:alphaModFix/>
          </a:blip>
          <a:srcRect b="0" l="0" r="0" t="0"/>
          <a:stretch/>
        </p:blipFill>
        <p:spPr>
          <a:xfrm>
            <a:off x="7117480" y="950530"/>
            <a:ext cx="811077" cy="1069374"/>
          </a:xfrm>
          <a:prstGeom prst="rect">
            <a:avLst/>
          </a:prstGeom>
          <a:noFill/>
          <a:ln>
            <a:noFill/>
          </a:ln>
        </p:spPr>
      </p:pic>
      <p:sp>
        <p:nvSpPr>
          <p:cNvPr id="1257" name="Google Shape;1257;p195"/>
          <p:cNvSpPr txBox="1"/>
          <p:nvPr/>
        </p:nvSpPr>
        <p:spPr>
          <a:xfrm>
            <a:off x="96980" y="3692236"/>
            <a:ext cx="1383900" cy="931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 sz="1400" u="none" cap="none" strike="noStrike">
                <a:solidFill>
                  <a:schemeClr val="dk1"/>
                </a:solidFill>
                <a:latin typeface="Calibri"/>
                <a:ea typeface="Calibri"/>
                <a:cs typeface="Calibri"/>
                <a:sym typeface="Calibri"/>
              </a:rPr>
              <a:t>June 19, 2024</a:t>
            </a:r>
            <a:endParaRPr b="0" i="0" sz="14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 sz="1400" u="none" cap="none" strike="noStrike">
                <a:solidFill>
                  <a:schemeClr val="dk1"/>
                </a:solidFill>
                <a:latin typeface="Calibri"/>
                <a:ea typeface="Calibri"/>
                <a:cs typeface="Calibri"/>
                <a:sym typeface="Calibri"/>
              </a:rPr>
              <a:t>1:30pm – 3:10pm</a:t>
            </a:r>
            <a:endParaRPr b="0" i="0" sz="14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0" i="0" lang="en" sz="1400" u="none" cap="none" strike="noStrike">
                <a:solidFill>
                  <a:schemeClr val="dk1"/>
                </a:solidFill>
                <a:latin typeface="Calibri"/>
                <a:ea typeface="Calibri"/>
                <a:cs typeface="Calibri"/>
                <a:sym typeface="Calibri"/>
              </a:rPr>
              <a:t>Room 145AB</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96"/>
          <p:cNvSpPr txBox="1"/>
          <p:nvPr>
            <p:ph type="title"/>
          </p:nvPr>
        </p:nvSpPr>
        <p:spPr>
          <a:xfrm>
            <a:off x="628650" y="273844"/>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Recent TC-2 Invited Paper </a:t>
            </a:r>
            <a:endParaRPr/>
          </a:p>
        </p:txBody>
      </p:sp>
      <p:pic>
        <p:nvPicPr>
          <p:cNvPr id="1263" name="Google Shape;1263;p196"/>
          <p:cNvPicPr preferRelativeResize="0"/>
          <p:nvPr/>
        </p:nvPicPr>
        <p:blipFill rotWithShape="1">
          <a:blip r:embed="rId3">
            <a:alphaModFix/>
          </a:blip>
          <a:srcRect b="0" l="0" r="0" t="0"/>
          <a:stretch/>
        </p:blipFill>
        <p:spPr>
          <a:xfrm>
            <a:off x="0" y="1025864"/>
            <a:ext cx="9144002" cy="3091771"/>
          </a:xfrm>
          <a:prstGeom prst="rect">
            <a:avLst/>
          </a:prstGeom>
          <a:noFill/>
          <a:ln>
            <a:noFill/>
          </a:ln>
        </p:spPr>
      </p:pic>
      <p:sp>
        <p:nvSpPr>
          <p:cNvPr id="1264" name="Google Shape;1264;p196"/>
          <p:cNvSpPr txBox="1"/>
          <p:nvPr/>
        </p:nvSpPr>
        <p:spPr>
          <a:xfrm>
            <a:off x="3221182" y="4117635"/>
            <a:ext cx="25878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dk1"/>
                </a:solidFill>
                <a:latin typeface="Calibri"/>
                <a:ea typeface="Calibri"/>
                <a:cs typeface="Calibri"/>
                <a:sym typeface="Calibri"/>
              </a:rPr>
              <a:t>(to be submitted by June 30, 2024)</a:t>
            </a:r>
            <a:endParaRPr sz="1100"/>
          </a:p>
        </p:txBody>
      </p:sp>
      <p:pic>
        <p:nvPicPr>
          <p:cNvPr descr="Texto&#10;&#10;Descripción generada automáticamente con confianza baja" id="1265" name="Google Shape;1265;p196"/>
          <p:cNvPicPr preferRelativeResize="0"/>
          <p:nvPr/>
        </p:nvPicPr>
        <p:blipFill rotWithShape="1">
          <a:blip r:embed="rId4">
            <a:alphaModFix/>
          </a:blip>
          <a:srcRect b="0" l="0" r="0" t="0"/>
          <a:stretch/>
        </p:blipFill>
        <p:spPr>
          <a:xfrm>
            <a:off x="7282295" y="574310"/>
            <a:ext cx="1653886" cy="45155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p197"/>
          <p:cNvPicPr preferRelativeResize="0"/>
          <p:nvPr/>
        </p:nvPicPr>
        <p:blipFill rotWithShape="1">
          <a:blip r:embed="rId3">
            <a:alphaModFix/>
          </a:blip>
          <a:srcRect b="48015" l="2894" r="5201" t="37779"/>
          <a:stretch/>
        </p:blipFill>
        <p:spPr>
          <a:xfrm>
            <a:off x="166253" y="87248"/>
            <a:ext cx="8866581" cy="917207"/>
          </a:xfrm>
          <a:prstGeom prst="rect">
            <a:avLst/>
          </a:prstGeom>
          <a:noFill/>
          <a:ln>
            <a:noFill/>
          </a:ln>
        </p:spPr>
      </p:pic>
      <p:sp>
        <p:nvSpPr>
          <p:cNvPr id="1271" name="Google Shape;1271;p197"/>
          <p:cNvSpPr txBox="1"/>
          <p:nvPr/>
        </p:nvSpPr>
        <p:spPr>
          <a:xfrm>
            <a:off x="96980" y="3692236"/>
            <a:ext cx="1383900" cy="931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June 16, 2024</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1:30pm – 5:20pm</a:t>
            </a:r>
            <a:endParaRPr sz="1400">
              <a:solidFill>
                <a:schemeClr val="dk1"/>
              </a:solidFill>
              <a:latin typeface="Calibri"/>
              <a:ea typeface="Calibri"/>
              <a:cs typeface="Calibri"/>
              <a:sym typeface="Calibri"/>
            </a:endParaRPr>
          </a:p>
          <a:p>
            <a:pPr indent="0" lvl="0" marL="0" marR="0" rtl="0" algn="ctr">
              <a:spcBef>
                <a:spcPts val="0"/>
              </a:spcBef>
              <a:spcAft>
                <a:spcPts val="0"/>
              </a:spcAft>
              <a:buNone/>
            </a:pPr>
            <a:r>
              <a:rPr lang="en" sz="1400">
                <a:solidFill>
                  <a:schemeClr val="dk1"/>
                </a:solidFill>
                <a:latin typeface="Calibri"/>
                <a:ea typeface="Calibri"/>
                <a:cs typeface="Calibri"/>
                <a:sym typeface="Calibri"/>
              </a:rPr>
              <a:t>Room 206</a:t>
            </a:r>
            <a:endParaRPr sz="1400">
              <a:solidFill>
                <a:schemeClr val="dk1"/>
              </a:solidFill>
              <a:latin typeface="Calibri"/>
              <a:ea typeface="Calibri"/>
              <a:cs typeface="Calibri"/>
              <a:sym typeface="Calibri"/>
            </a:endParaRPr>
          </a:p>
        </p:txBody>
      </p:sp>
      <p:pic>
        <p:nvPicPr>
          <p:cNvPr descr="Interfaz de usuario gráfica, Texto, Sitio web&#10;&#10;Descripción generada automáticamente" id="1272" name="Google Shape;1272;p197"/>
          <p:cNvPicPr preferRelativeResize="0"/>
          <p:nvPr/>
        </p:nvPicPr>
        <p:blipFill rotWithShape="1">
          <a:blip r:embed="rId4">
            <a:alphaModFix/>
          </a:blip>
          <a:srcRect b="2121" l="4144" r="6145" t="77652"/>
          <a:stretch/>
        </p:blipFill>
        <p:spPr>
          <a:xfrm>
            <a:off x="1778402" y="841274"/>
            <a:ext cx="6116256" cy="592671"/>
          </a:xfrm>
          <a:prstGeom prst="rect">
            <a:avLst/>
          </a:prstGeom>
          <a:noFill/>
          <a:ln>
            <a:noFill/>
          </a:ln>
        </p:spPr>
      </p:pic>
      <p:pic>
        <p:nvPicPr>
          <p:cNvPr descr="Interfaz de usuario gráfica, Texto&#10;&#10;Descripción generada automáticamente" id="1273" name="Google Shape;1273;p197"/>
          <p:cNvPicPr preferRelativeResize="0"/>
          <p:nvPr/>
        </p:nvPicPr>
        <p:blipFill rotWithShape="1">
          <a:blip r:embed="rId5">
            <a:alphaModFix/>
          </a:blip>
          <a:srcRect b="1841" l="4935" r="6772" t="44944"/>
          <a:stretch/>
        </p:blipFill>
        <p:spPr>
          <a:xfrm>
            <a:off x="1778402" y="1515276"/>
            <a:ext cx="6366611" cy="2786951"/>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98"/>
          <p:cNvSpPr txBox="1"/>
          <p:nvPr>
            <p:ph type="title"/>
          </p:nvPr>
        </p:nvSpPr>
        <p:spPr>
          <a:xfrm>
            <a:off x="628650" y="273844"/>
            <a:ext cx="85155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CEDA-related MTT-S Conferences </a:t>
            </a:r>
            <a:endParaRPr/>
          </a:p>
        </p:txBody>
      </p:sp>
      <p:sp>
        <p:nvSpPr>
          <p:cNvPr id="1279" name="Google Shape;1279;p198"/>
          <p:cNvSpPr txBox="1"/>
          <p:nvPr/>
        </p:nvSpPr>
        <p:spPr>
          <a:xfrm>
            <a:off x="6673172" y="4060682"/>
            <a:ext cx="2470800" cy="3462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800">
                <a:solidFill>
                  <a:srgbClr val="2E75B5"/>
                </a:solidFill>
                <a:latin typeface="Calibri"/>
                <a:ea typeface="Calibri"/>
                <a:cs typeface="Calibri"/>
                <a:sym typeface="Calibri"/>
              </a:rPr>
              <a:t>http://nemo-ieee.org/ </a:t>
            </a:r>
            <a:endParaRPr sz="1100"/>
          </a:p>
        </p:txBody>
      </p:sp>
      <p:sp>
        <p:nvSpPr>
          <p:cNvPr id="1280" name="Google Shape;1280;p198"/>
          <p:cNvSpPr txBox="1"/>
          <p:nvPr/>
        </p:nvSpPr>
        <p:spPr>
          <a:xfrm>
            <a:off x="5990492" y="1506415"/>
            <a:ext cx="3012600" cy="2285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2024 IEEE MTT-S Int. Conf. on Numerical Electromagnetic and Multiphysics Modeling and Optimization (NEMO’2024)</a:t>
            </a:r>
            <a:endParaRPr sz="1100"/>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 sz="1800">
                <a:solidFill>
                  <a:schemeClr val="dk1"/>
                </a:solidFill>
                <a:latin typeface="Calibri"/>
                <a:ea typeface="Calibri"/>
                <a:cs typeface="Calibri"/>
                <a:sym typeface="Calibri"/>
              </a:rPr>
              <a:t>August 11 - 14, 2024, Montreal, Canada.</a:t>
            </a:r>
            <a:endParaRPr sz="1800">
              <a:solidFill>
                <a:schemeClr val="dk1"/>
              </a:solidFill>
              <a:latin typeface="Calibri"/>
              <a:ea typeface="Calibri"/>
              <a:cs typeface="Calibri"/>
              <a:sym typeface="Calibri"/>
            </a:endParaRPr>
          </a:p>
        </p:txBody>
      </p:sp>
      <p:pic>
        <p:nvPicPr>
          <p:cNvPr descr="Interfaz de usuario gráfica, Aplicación, Sitio web&#10;&#10;Descripción generada automáticamente" id="1281" name="Google Shape;1281;p198"/>
          <p:cNvPicPr preferRelativeResize="0"/>
          <p:nvPr/>
        </p:nvPicPr>
        <p:blipFill rotWithShape="1">
          <a:blip r:embed="rId3">
            <a:alphaModFix/>
          </a:blip>
          <a:srcRect b="3723" l="3257" r="78684" t="66954"/>
          <a:stretch/>
        </p:blipFill>
        <p:spPr>
          <a:xfrm>
            <a:off x="7707797" y="362645"/>
            <a:ext cx="1060185" cy="747848"/>
          </a:xfrm>
          <a:prstGeom prst="rect">
            <a:avLst/>
          </a:prstGeom>
          <a:noFill/>
          <a:ln>
            <a:noFill/>
          </a:ln>
        </p:spPr>
      </p:pic>
      <p:pic>
        <p:nvPicPr>
          <p:cNvPr descr="Interfaz de usuario gráfica, Sitio web&#10;&#10;Descripción generada automáticamente" id="1282" name="Google Shape;1282;p198"/>
          <p:cNvPicPr preferRelativeResize="0"/>
          <p:nvPr/>
        </p:nvPicPr>
        <p:blipFill rotWithShape="1">
          <a:blip r:embed="rId4">
            <a:alphaModFix/>
          </a:blip>
          <a:srcRect b="4060" l="3055" r="6002" t="40543"/>
          <a:stretch/>
        </p:blipFill>
        <p:spPr>
          <a:xfrm>
            <a:off x="81043" y="1363791"/>
            <a:ext cx="5852162" cy="287001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pic>
        <p:nvPicPr>
          <p:cNvPr id="1287" name="Google Shape;1287;p199"/>
          <p:cNvPicPr preferRelativeResize="0"/>
          <p:nvPr/>
        </p:nvPicPr>
        <p:blipFill rotWithShape="1">
          <a:blip r:embed="rId3">
            <a:alphaModFix/>
          </a:blip>
          <a:srcRect b="0" l="0" r="0" t="0"/>
          <a:stretch/>
        </p:blipFill>
        <p:spPr>
          <a:xfrm>
            <a:off x="0" y="2053782"/>
            <a:ext cx="9144001" cy="2493503"/>
          </a:xfrm>
          <a:prstGeom prst="rect">
            <a:avLst/>
          </a:prstGeom>
          <a:noFill/>
          <a:ln>
            <a:noFill/>
          </a:ln>
        </p:spPr>
      </p:pic>
      <p:sp>
        <p:nvSpPr>
          <p:cNvPr id="1288" name="Google Shape;1288;p199"/>
          <p:cNvSpPr txBox="1"/>
          <p:nvPr>
            <p:ph type="title"/>
          </p:nvPr>
        </p:nvSpPr>
        <p:spPr>
          <a:xfrm>
            <a:off x="211207" y="0"/>
            <a:ext cx="89328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LAMC 2025: San Juan, Puerto Rico, Jan. 22-24, 2025</a:t>
            </a:r>
            <a:endParaRPr/>
          </a:p>
        </p:txBody>
      </p:sp>
      <p:sp>
        <p:nvSpPr>
          <p:cNvPr id="1289" name="Google Shape;1289;p199"/>
          <p:cNvSpPr txBox="1"/>
          <p:nvPr/>
        </p:nvSpPr>
        <p:spPr>
          <a:xfrm>
            <a:off x="211206" y="784204"/>
            <a:ext cx="6337500" cy="1285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100">
                <a:solidFill>
                  <a:schemeClr val="dk1"/>
                </a:solidFill>
                <a:latin typeface="Calibri"/>
                <a:ea typeface="Calibri"/>
                <a:cs typeface="Calibri"/>
                <a:sym typeface="Calibri"/>
              </a:rPr>
              <a:t>Seven Main Technical Topics, one of them is on</a:t>
            </a:r>
            <a:endParaRPr sz="1100"/>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ctr">
              <a:spcBef>
                <a:spcPts val="0"/>
              </a:spcBef>
              <a:spcAft>
                <a:spcPts val="0"/>
              </a:spcAft>
              <a:buNone/>
            </a:pPr>
            <a:r>
              <a:rPr b="1" i="1" lang="en" sz="2100">
                <a:solidFill>
                  <a:schemeClr val="dk1"/>
                </a:solidFill>
                <a:latin typeface="Calibri"/>
                <a:ea typeface="Calibri"/>
                <a:cs typeface="Calibri"/>
                <a:sym typeface="Calibri"/>
              </a:rPr>
              <a:t>CAD Techniques for RF and Microwave Engineering</a:t>
            </a:r>
            <a:endParaRPr sz="1100"/>
          </a:p>
          <a:p>
            <a:pPr indent="0" lvl="0" marL="0" marR="0" rtl="0" algn="ctr">
              <a:spcBef>
                <a:spcPts val="0"/>
              </a:spcBef>
              <a:spcAft>
                <a:spcPts val="0"/>
              </a:spcAft>
              <a:buNone/>
            </a:pPr>
            <a:r>
              <a:t/>
            </a:r>
            <a:endParaRPr i="1" sz="800">
              <a:solidFill>
                <a:schemeClr val="dk1"/>
              </a:solidFill>
              <a:latin typeface="Calibri"/>
              <a:ea typeface="Calibri"/>
              <a:cs typeface="Calibri"/>
              <a:sym typeface="Calibri"/>
            </a:endParaRPr>
          </a:p>
          <a:p>
            <a:pPr indent="0" lvl="0" marL="0" marR="0" rtl="0" algn="ctr">
              <a:spcBef>
                <a:spcPts val="0"/>
              </a:spcBef>
              <a:spcAft>
                <a:spcPts val="0"/>
              </a:spcAft>
              <a:buNone/>
            </a:pPr>
            <a:r>
              <a:rPr lang="en" sz="2100">
                <a:solidFill>
                  <a:srgbClr val="FF0000"/>
                </a:solidFill>
                <a:latin typeface="Calibri"/>
                <a:ea typeface="Calibri"/>
                <a:cs typeface="Calibri"/>
                <a:sym typeface="Calibri"/>
              </a:rPr>
              <a:t>Submissions from CEDA members are very welcome!</a:t>
            </a:r>
            <a:endParaRPr sz="1100"/>
          </a:p>
        </p:txBody>
      </p:sp>
      <p:sp>
        <p:nvSpPr>
          <p:cNvPr id="1290" name="Google Shape;1290;p199"/>
          <p:cNvSpPr txBox="1"/>
          <p:nvPr/>
        </p:nvSpPr>
        <p:spPr>
          <a:xfrm>
            <a:off x="6760068" y="1684450"/>
            <a:ext cx="2438400" cy="684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000">
                <a:solidFill>
                  <a:srgbClr val="2E75B5"/>
                </a:solidFill>
                <a:latin typeface="Calibri"/>
                <a:ea typeface="Calibri"/>
                <a:cs typeface="Calibri"/>
                <a:sym typeface="Calibri"/>
              </a:rPr>
              <a:t>https://lamc-ieee.org/ </a:t>
            </a:r>
            <a:endParaRPr sz="1100"/>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200"/>
          <p:cNvSpPr txBox="1"/>
          <p:nvPr>
            <p:ph type="title"/>
          </p:nvPr>
        </p:nvSpPr>
        <p:spPr>
          <a:xfrm>
            <a:off x="122048" y="1006022"/>
            <a:ext cx="88806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32316A"/>
              </a:buClr>
              <a:buSzPts val="3300"/>
              <a:buFont typeface="Calibri"/>
              <a:buNone/>
            </a:pPr>
            <a:r>
              <a:rPr lang="en"/>
              <a:t>Thanks</a:t>
            </a:r>
            <a:endParaRPr/>
          </a:p>
        </p:txBody>
      </p:sp>
      <p:sp>
        <p:nvSpPr>
          <p:cNvPr id="1296" name="Google Shape;1296;p200"/>
          <p:cNvSpPr txBox="1"/>
          <p:nvPr>
            <p:ph idx="1" type="body"/>
          </p:nvPr>
        </p:nvSpPr>
        <p:spPr>
          <a:xfrm>
            <a:off x="508000" y="2024116"/>
            <a:ext cx="8093400" cy="9531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100"/>
              <a:buNone/>
            </a:pPr>
            <a:r>
              <a:rPr lang="en"/>
              <a:t>José Rayas-Sánchez</a:t>
            </a:r>
            <a:endParaRPr/>
          </a:p>
          <a:p>
            <a:pPr indent="0" lvl="0" marL="0" rtl="0" algn="ctr">
              <a:lnSpc>
                <a:spcPct val="90000"/>
              </a:lnSpc>
              <a:spcBef>
                <a:spcPts val="800"/>
              </a:spcBef>
              <a:spcAft>
                <a:spcPts val="0"/>
              </a:spcAft>
              <a:buClr>
                <a:schemeClr val="dk1"/>
              </a:buClr>
              <a:buSzPts val="2100"/>
              <a:buNone/>
            </a:pPr>
            <a:r>
              <a:rPr lang="en"/>
              <a:t>IEEE MTT-S Representative for CEDA</a:t>
            </a:r>
            <a:endParaRPr/>
          </a:p>
        </p:txBody>
      </p:sp>
      <p:pic>
        <p:nvPicPr>
          <p:cNvPr descr="Texto&#10;&#10;Descripción generada automáticamente" id="1297" name="Google Shape;1297;p200"/>
          <p:cNvPicPr preferRelativeResize="0"/>
          <p:nvPr/>
        </p:nvPicPr>
        <p:blipFill rotWithShape="1">
          <a:blip r:embed="rId3">
            <a:alphaModFix/>
          </a:blip>
          <a:srcRect b="41373" l="19616" r="19311" t="26407"/>
          <a:stretch/>
        </p:blipFill>
        <p:spPr>
          <a:xfrm>
            <a:off x="3026970" y="3143306"/>
            <a:ext cx="3055621" cy="8839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Finance Status 2023 (end of May)</a:t>
            </a:r>
            <a:endParaRPr/>
          </a:p>
        </p:txBody>
      </p:sp>
      <p:pic>
        <p:nvPicPr>
          <p:cNvPr id="329" name="Google Shape;329;p66"/>
          <p:cNvPicPr preferRelativeResize="0"/>
          <p:nvPr/>
        </p:nvPicPr>
        <p:blipFill rotWithShape="1">
          <a:blip r:embed="rId3">
            <a:alphaModFix/>
          </a:blip>
          <a:srcRect b="0" l="0" r="0" t="0"/>
          <a:stretch/>
        </p:blipFill>
        <p:spPr>
          <a:xfrm>
            <a:off x="644600" y="1049117"/>
            <a:ext cx="8193371" cy="3249094"/>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201"/>
          <p:cNvSpPr txBox="1"/>
          <p:nvPr>
            <p:ph type="ctrTitle"/>
          </p:nvPr>
        </p:nvSpPr>
        <p:spPr>
          <a:xfrm>
            <a:off x="845820" y="3581400"/>
            <a:ext cx="7772400" cy="759300"/>
          </a:xfrm>
          <a:prstGeom prst="rect">
            <a:avLst/>
          </a:prstGeom>
          <a:noFill/>
          <a:ln>
            <a:noFill/>
          </a:ln>
        </p:spPr>
        <p:txBody>
          <a:bodyPr anchorCtr="0" anchor="b" bIns="34275" lIns="68575" spcFirstLastPara="1" rIns="68575" wrap="square" tIns="34275">
            <a:normAutofit/>
          </a:bodyPr>
          <a:lstStyle/>
          <a:p>
            <a:pPr indent="0" lvl="0" marL="0" rtl="0" algn="ctr">
              <a:lnSpc>
                <a:spcPct val="100000"/>
              </a:lnSpc>
              <a:spcBef>
                <a:spcPts val="0"/>
              </a:spcBef>
              <a:spcAft>
                <a:spcPts val="0"/>
              </a:spcAft>
              <a:buClr>
                <a:schemeClr val="lt1"/>
              </a:buClr>
              <a:buSzPts val="3600"/>
              <a:buFont typeface="Arial"/>
              <a:buNone/>
            </a:pPr>
            <a:r>
              <a:rPr lang="en" sz="3600"/>
              <a:t>Solid State Circuits Society Report</a:t>
            </a:r>
            <a:endParaRPr/>
          </a:p>
        </p:txBody>
      </p:sp>
      <p:sp>
        <p:nvSpPr>
          <p:cNvPr id="1304" name="Google Shape;1304;p201"/>
          <p:cNvSpPr txBox="1"/>
          <p:nvPr>
            <p:ph idx="1" type="subTitle"/>
          </p:nvPr>
        </p:nvSpPr>
        <p:spPr>
          <a:xfrm>
            <a:off x="179615" y="4343399"/>
            <a:ext cx="8964600" cy="350700"/>
          </a:xfrm>
          <a:prstGeom prst="rect">
            <a:avLst/>
          </a:prstGeom>
          <a:noFill/>
          <a:ln>
            <a:noFill/>
          </a:ln>
        </p:spPr>
        <p:txBody>
          <a:bodyPr anchorCtr="0" anchor="t" bIns="34275" lIns="68575" spcFirstLastPara="1" rIns="68575" wrap="square" tIns="34275">
            <a:normAutofit fontScale="32500" lnSpcReduction="20000"/>
          </a:bodyPr>
          <a:lstStyle/>
          <a:p>
            <a:pPr indent="0" lvl="0" marL="0" rtl="0" algn="ctr">
              <a:lnSpc>
                <a:spcPct val="100000"/>
              </a:lnSpc>
              <a:spcBef>
                <a:spcPts val="0"/>
              </a:spcBef>
              <a:spcAft>
                <a:spcPts val="0"/>
              </a:spcAft>
              <a:buClr>
                <a:srgbClr val="BFBFBF"/>
              </a:buClr>
              <a:buSzPct val="100000"/>
              <a:buFont typeface="Arial"/>
              <a:buNone/>
            </a:pPr>
            <a:r>
              <a:rPr lang="en" sz="2100"/>
              <a:t>Vivek Tiwari</a:t>
            </a:r>
            <a:endParaRPr/>
          </a:p>
          <a:p>
            <a:pPr indent="0" lvl="0" marL="0" rtl="0" algn="ctr">
              <a:lnSpc>
                <a:spcPct val="100000"/>
              </a:lnSpc>
              <a:spcBef>
                <a:spcPts val="0"/>
              </a:spcBef>
              <a:spcAft>
                <a:spcPts val="0"/>
              </a:spcAft>
              <a:buClr>
                <a:srgbClr val="BFBFBF"/>
              </a:buClr>
              <a:buSzPct val="100000"/>
              <a:buFont typeface="Arial"/>
              <a:buNone/>
            </a:pPr>
            <a:r>
              <a:rPr lang="en" sz="2100"/>
              <a:t>June 23, 2024</a:t>
            </a:r>
            <a:endParaRPr/>
          </a:p>
          <a:p>
            <a:pPr indent="0" lvl="0" marL="0" rtl="0" algn="ctr">
              <a:lnSpc>
                <a:spcPct val="100000"/>
              </a:lnSpc>
              <a:spcBef>
                <a:spcPts val="0"/>
              </a:spcBef>
              <a:spcAft>
                <a:spcPts val="0"/>
              </a:spcAft>
              <a:buClr>
                <a:srgbClr val="BFBFBF"/>
              </a:buClr>
              <a:buSzPct val="100000"/>
              <a:buFont typeface="Arial"/>
              <a:buNone/>
            </a:pPr>
            <a:r>
              <a:t/>
            </a:r>
            <a:endParaRPr sz="2700"/>
          </a:p>
        </p:txBody>
      </p:sp>
      <p:pic>
        <p:nvPicPr>
          <p:cNvPr id="1305" name="Google Shape;1305;p201">
            <a:hlinkClick r:id="rId3"/>
          </p:cNvPr>
          <p:cNvPicPr preferRelativeResize="0"/>
          <p:nvPr/>
        </p:nvPicPr>
        <p:blipFill rotWithShape="1">
          <a:blip r:embed="rId4">
            <a:alphaModFix/>
          </a:blip>
          <a:srcRect b="0" l="0" r="0" t="0"/>
          <a:stretch/>
        </p:blipFill>
        <p:spPr>
          <a:xfrm>
            <a:off x="426375" y="442236"/>
            <a:ext cx="8352210" cy="2872187"/>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202"/>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Report Overview</a:t>
            </a:r>
            <a:endParaRPr/>
          </a:p>
        </p:txBody>
      </p:sp>
      <p:sp>
        <p:nvSpPr>
          <p:cNvPr id="1311" name="Google Shape;1311;p202"/>
          <p:cNvSpPr txBox="1"/>
          <p:nvPr>
            <p:ph idx="1" type="body"/>
          </p:nvPr>
        </p:nvSpPr>
        <p:spPr>
          <a:xfrm>
            <a:off x="508000" y="1113638"/>
            <a:ext cx="72372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Joint Membership Stats</a:t>
            </a:r>
            <a:endParaRPr/>
          </a:p>
          <a:p>
            <a:pPr indent="-171450" lvl="0" marL="177800" rtl="0" algn="l">
              <a:lnSpc>
                <a:spcPct val="90000"/>
              </a:lnSpc>
              <a:spcBef>
                <a:spcPts val="800"/>
              </a:spcBef>
              <a:spcAft>
                <a:spcPts val="0"/>
              </a:spcAft>
              <a:buClr>
                <a:schemeClr val="accent1"/>
              </a:buClr>
              <a:buSzPts val="2100"/>
              <a:buChar char="•"/>
            </a:pPr>
            <a:r>
              <a:rPr b="1" lang="en">
                <a:solidFill>
                  <a:schemeClr val="accent1"/>
                </a:solidFill>
              </a:rPr>
              <a:t>Quick summary of some key areas of focus</a:t>
            </a:r>
            <a:endParaRPr/>
          </a:p>
          <a:p>
            <a:pPr indent="-171450" lvl="0" marL="177800" rtl="0" algn="l">
              <a:lnSpc>
                <a:spcPct val="90000"/>
              </a:lnSpc>
              <a:spcBef>
                <a:spcPts val="800"/>
              </a:spcBef>
              <a:spcAft>
                <a:spcPts val="0"/>
              </a:spcAft>
              <a:buClr>
                <a:schemeClr val="dk1"/>
              </a:buClr>
              <a:buSzPts val="2100"/>
              <a:buChar char="•"/>
            </a:pPr>
            <a:r>
              <a:rPr lang="en"/>
              <a:t>Backup material for reference – SSCS/CEDA joint activities</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203"/>
          <p:cNvSpPr txBox="1"/>
          <p:nvPr>
            <p:ph type="title"/>
          </p:nvPr>
        </p:nvSpPr>
        <p:spPr>
          <a:xfrm>
            <a:off x="570532" y="378458"/>
            <a:ext cx="7886700" cy="557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CEDA and SSCS - Background</a:t>
            </a:r>
            <a:endParaRPr/>
          </a:p>
        </p:txBody>
      </p:sp>
      <p:sp>
        <p:nvSpPr>
          <p:cNvPr id="1317" name="Google Shape;1317;p203"/>
          <p:cNvSpPr txBox="1"/>
          <p:nvPr>
            <p:ph idx="1" type="body"/>
          </p:nvPr>
        </p:nvSpPr>
        <p:spPr>
          <a:xfrm>
            <a:off x="558908" y="979823"/>
            <a:ext cx="7886700" cy="3541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90000"/>
              </a:lnSpc>
              <a:spcBef>
                <a:spcPts val="0"/>
              </a:spcBef>
              <a:spcAft>
                <a:spcPts val="0"/>
              </a:spcAft>
              <a:buClr>
                <a:schemeClr val="dk1"/>
              </a:buClr>
              <a:buSzPct val="100000"/>
              <a:buNone/>
            </a:pPr>
            <a:r>
              <a:rPr lang="en"/>
              <a:t>Purpose of Engagement:</a:t>
            </a:r>
            <a:endParaRPr/>
          </a:p>
          <a:p>
            <a:pPr indent="-169545" lvl="0" marL="177800" rtl="0" algn="l">
              <a:lnSpc>
                <a:spcPct val="90000"/>
              </a:lnSpc>
              <a:spcBef>
                <a:spcPts val="800"/>
              </a:spcBef>
              <a:spcAft>
                <a:spcPts val="0"/>
              </a:spcAft>
              <a:buClr>
                <a:schemeClr val="dk1"/>
              </a:buClr>
              <a:buSzPct val="100000"/>
              <a:buChar char="•"/>
            </a:pPr>
            <a:r>
              <a:rPr lang="en"/>
              <a:t>Solid state circuit design and electronic design automation are so interdependent that they rely on each other for their very existence. Engagement allows the latest knowledge to be shared at both the organizational and the individual contributor level</a:t>
            </a:r>
            <a:endParaRPr/>
          </a:p>
          <a:p>
            <a:pPr indent="-169545" lvl="0" marL="177800" rtl="0" algn="l">
              <a:lnSpc>
                <a:spcPct val="90000"/>
              </a:lnSpc>
              <a:spcBef>
                <a:spcPts val="800"/>
              </a:spcBef>
              <a:spcAft>
                <a:spcPts val="0"/>
              </a:spcAft>
              <a:buClr>
                <a:schemeClr val="dk1"/>
              </a:buClr>
              <a:buSzPct val="100000"/>
              <a:buChar char="•"/>
            </a:pPr>
            <a:r>
              <a:rPr lang="en"/>
              <a:t>An opportunity for CEDA and SSCS members to share:</a:t>
            </a:r>
            <a:endParaRPr/>
          </a:p>
          <a:p>
            <a:pPr indent="-168909" lvl="1" marL="520700" rtl="0" algn="l">
              <a:lnSpc>
                <a:spcPct val="90000"/>
              </a:lnSpc>
              <a:spcBef>
                <a:spcPts val="400"/>
              </a:spcBef>
              <a:spcAft>
                <a:spcPts val="0"/>
              </a:spcAft>
              <a:buClr>
                <a:schemeClr val="dk1"/>
              </a:buClr>
              <a:buSzPct val="100000"/>
              <a:buChar char="•"/>
            </a:pPr>
            <a:r>
              <a:rPr lang="en"/>
              <a:t>Most troublesome design methodology challenges faced by designers</a:t>
            </a:r>
            <a:endParaRPr/>
          </a:p>
          <a:p>
            <a:pPr indent="-168909" lvl="1" marL="520700" rtl="0" algn="l">
              <a:lnSpc>
                <a:spcPct val="90000"/>
              </a:lnSpc>
              <a:spcBef>
                <a:spcPts val="400"/>
              </a:spcBef>
              <a:spcAft>
                <a:spcPts val="0"/>
              </a:spcAft>
              <a:buClr>
                <a:schemeClr val="dk1"/>
              </a:buClr>
              <a:buSzPct val="100000"/>
              <a:buChar char="•"/>
            </a:pPr>
            <a:r>
              <a:rPr lang="en"/>
              <a:t>Design opportunities created by latest tool developments</a:t>
            </a:r>
            <a:endParaRPr/>
          </a:p>
          <a:p>
            <a:pPr indent="0" lvl="0" marL="0" rtl="0" algn="l">
              <a:lnSpc>
                <a:spcPct val="90000"/>
              </a:lnSpc>
              <a:spcBef>
                <a:spcPts val="800"/>
              </a:spcBef>
              <a:spcAft>
                <a:spcPts val="0"/>
              </a:spcAft>
              <a:buClr>
                <a:schemeClr val="dk1"/>
              </a:buClr>
              <a:buSzPct val="100000"/>
              <a:buNone/>
            </a:pPr>
            <a:r>
              <a:rPr lang="en"/>
              <a:t>       i.e.</a:t>
            </a:r>
            <a:endParaRPr/>
          </a:p>
          <a:p>
            <a:pPr indent="-168909" lvl="1" marL="520700" rtl="0" algn="l">
              <a:lnSpc>
                <a:spcPct val="90000"/>
              </a:lnSpc>
              <a:spcBef>
                <a:spcPts val="400"/>
              </a:spcBef>
              <a:spcAft>
                <a:spcPts val="0"/>
              </a:spcAft>
              <a:buClr>
                <a:schemeClr val="dk1"/>
              </a:buClr>
              <a:buSzPct val="100000"/>
              <a:buChar char="•"/>
            </a:pPr>
            <a:r>
              <a:rPr lang="en"/>
              <a:t>What do designers need from toolmakers, What do toolmakers need from designers</a:t>
            </a:r>
            <a:endParaRPr/>
          </a:p>
          <a:p>
            <a:pPr indent="-114300" lvl="8" marL="2921000" rtl="0" algn="l">
              <a:lnSpc>
                <a:spcPct val="90000"/>
              </a:lnSpc>
              <a:spcBef>
                <a:spcPts val="400"/>
              </a:spcBef>
              <a:spcAft>
                <a:spcPts val="0"/>
              </a:spcAft>
              <a:buClr>
                <a:schemeClr val="dk1"/>
              </a:buClr>
              <a:buSzPct val="100000"/>
              <a:buNone/>
            </a:pPr>
            <a:r>
              <a:t/>
            </a:r>
            <a:endParaRPr/>
          </a:p>
          <a:p>
            <a:pPr indent="-169545" lvl="0" marL="177800" rtl="0" algn="l">
              <a:lnSpc>
                <a:spcPct val="90000"/>
              </a:lnSpc>
              <a:spcBef>
                <a:spcPts val="800"/>
              </a:spcBef>
              <a:spcAft>
                <a:spcPts val="0"/>
              </a:spcAft>
              <a:buClr>
                <a:schemeClr val="dk1"/>
              </a:buClr>
              <a:buSzPct val="100000"/>
              <a:buChar char="•"/>
            </a:pPr>
            <a:r>
              <a:rPr lang="en"/>
              <a:t>Implement using: Co-sponsored Conferences, Publications and cross-visibility and cross-engagement for Workshop/forums, Webinars, Activities, Initiatives</a:t>
            </a:r>
            <a:endParaRPr/>
          </a:p>
          <a:p>
            <a:pPr indent="-76200" lvl="0" marL="177800" rtl="0" algn="l">
              <a:lnSpc>
                <a:spcPct val="90000"/>
              </a:lnSpc>
              <a:spcBef>
                <a:spcPts val="800"/>
              </a:spcBef>
              <a:spcAft>
                <a:spcPts val="0"/>
              </a:spcAft>
              <a:buClr>
                <a:schemeClr val="dk1"/>
              </a:buClr>
              <a:buSzPct val="100000"/>
              <a:buNone/>
            </a:pPr>
            <a:r>
              <a:t/>
            </a:r>
            <a:endParaRPr/>
          </a:p>
          <a:p>
            <a:pPr indent="-169545" lvl="0" marL="177800" rtl="0" algn="l">
              <a:lnSpc>
                <a:spcPct val="90000"/>
              </a:lnSpc>
              <a:spcBef>
                <a:spcPts val="800"/>
              </a:spcBef>
              <a:spcAft>
                <a:spcPts val="0"/>
              </a:spcAft>
              <a:buClr>
                <a:schemeClr val="dk1"/>
              </a:buClr>
              <a:buSzPct val="100000"/>
              <a:buChar char="•"/>
            </a:pPr>
            <a:r>
              <a:rPr lang="en"/>
              <a:t>CEDA membership is free of cost for SSCS members</a:t>
            </a:r>
            <a:endParaRPr/>
          </a:p>
          <a:p>
            <a:pPr indent="-169545" lvl="0" marL="177800" rtl="0" algn="l">
              <a:lnSpc>
                <a:spcPct val="90000"/>
              </a:lnSpc>
              <a:spcBef>
                <a:spcPts val="800"/>
              </a:spcBef>
              <a:spcAft>
                <a:spcPts val="0"/>
              </a:spcAft>
              <a:buClr>
                <a:schemeClr val="dk1"/>
              </a:buClr>
              <a:buSzPct val="100000"/>
              <a:buChar char="•"/>
            </a:pPr>
            <a:r>
              <a:rPr lang="en"/>
              <a:t>Explore opportunities to increase benefits for SSCS members through CEDA</a:t>
            </a:r>
            <a:endParaRPr/>
          </a:p>
          <a:p>
            <a:pPr indent="-76200" lvl="0" marL="1778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204"/>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CEDA-SSCS Joint Membership Stats</a:t>
            </a:r>
            <a:endParaRPr/>
          </a:p>
        </p:txBody>
      </p:sp>
      <p:sp>
        <p:nvSpPr>
          <p:cNvPr id="1324" name="Google Shape;1324;p204"/>
          <p:cNvSpPr txBox="1"/>
          <p:nvPr>
            <p:ph idx="1" type="body"/>
          </p:nvPr>
        </p:nvSpPr>
        <p:spPr>
          <a:xfrm>
            <a:off x="547284" y="3310382"/>
            <a:ext cx="7886700" cy="2757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1500"/>
              <a:buChar char="•"/>
            </a:pPr>
            <a:r>
              <a:rPr lang="en" sz="1500"/>
              <a:t>SSCS AdCom will regularly track joint membership stats for partner Councils and Initiatives</a:t>
            </a:r>
            <a:endParaRPr/>
          </a:p>
          <a:p>
            <a:pPr indent="-171450" lvl="0" marL="177800" rtl="0" algn="l">
              <a:lnSpc>
                <a:spcPct val="90000"/>
              </a:lnSpc>
              <a:spcBef>
                <a:spcPts val="800"/>
              </a:spcBef>
              <a:spcAft>
                <a:spcPts val="0"/>
              </a:spcAft>
              <a:buClr>
                <a:schemeClr val="dk1"/>
              </a:buClr>
              <a:buSzPts val="1500"/>
              <a:buChar char="•"/>
            </a:pPr>
            <a:r>
              <a:rPr lang="en" sz="1500"/>
              <a:t>Looking for ideas for increasing joint membership</a:t>
            </a:r>
            <a:endParaRPr/>
          </a:p>
          <a:p>
            <a:pPr indent="-171450" lvl="0" marL="177800" rtl="0" algn="l">
              <a:lnSpc>
                <a:spcPct val="90000"/>
              </a:lnSpc>
              <a:spcBef>
                <a:spcPts val="800"/>
              </a:spcBef>
              <a:spcAft>
                <a:spcPts val="0"/>
              </a:spcAft>
              <a:buClr>
                <a:schemeClr val="dk1"/>
              </a:buClr>
              <a:buSzPts val="1500"/>
              <a:buChar char="•"/>
            </a:pPr>
            <a:r>
              <a:rPr b="1" lang="en" sz="1500"/>
              <a:t>Increasing visibility about Councils with the SSCS members is an area of focus for the AdCom</a:t>
            </a:r>
            <a:endParaRPr b="1" sz="1500"/>
          </a:p>
        </p:txBody>
      </p:sp>
      <p:sp>
        <p:nvSpPr>
          <p:cNvPr id="1325" name="Google Shape;1325;p204"/>
          <p:cNvSpPr txBox="1"/>
          <p:nvPr/>
        </p:nvSpPr>
        <p:spPr>
          <a:xfrm>
            <a:off x="157346" y="1314342"/>
            <a:ext cx="32109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rgbClr val="000000"/>
                </a:solidFill>
                <a:latin typeface="Arial"/>
                <a:ea typeface="Arial"/>
                <a:cs typeface="Arial"/>
                <a:sym typeface="Arial"/>
              </a:rPr>
              <a:t>Joint Membership Stats</a:t>
            </a:r>
            <a:endParaRPr sz="1100"/>
          </a:p>
        </p:txBody>
      </p:sp>
      <p:graphicFrame>
        <p:nvGraphicFramePr>
          <p:cNvPr id="1326" name="Google Shape;1326;p204"/>
          <p:cNvGraphicFramePr/>
          <p:nvPr/>
        </p:nvGraphicFramePr>
        <p:xfrm>
          <a:off x="1174955" y="1721320"/>
          <a:ext cx="3000000" cy="3000000"/>
        </p:xfrm>
        <a:graphic>
          <a:graphicData uri="http://schemas.openxmlformats.org/drawingml/2006/table">
            <a:tbl>
              <a:tblPr>
                <a:noFill/>
                <a:tableStyleId>{C99474CA-CEAA-4B21-B133-83C595046A51}</a:tableStyleId>
              </a:tblPr>
              <a:tblGrid>
                <a:gridCol w="1764325"/>
                <a:gridCol w="1144550"/>
                <a:gridCol w="1362375"/>
                <a:gridCol w="1258050"/>
              </a:tblGrid>
              <a:tr h="429325">
                <a:tc>
                  <a:txBody>
                    <a:bodyPr/>
                    <a:lstStyle/>
                    <a:p>
                      <a:pPr indent="0" lvl="0" marL="0" marR="0" rtl="0" algn="ctr">
                        <a:spcBef>
                          <a:spcPts val="0"/>
                        </a:spcBef>
                        <a:spcAft>
                          <a:spcPts val="0"/>
                        </a:spcAft>
                        <a:buNone/>
                      </a:pPr>
                      <a:r>
                        <a:rPr b="1" lang="en" sz="1100" u="none" cap="none" strike="noStrike">
                          <a:solidFill>
                            <a:srgbClr val="000000"/>
                          </a:solidFill>
                          <a:latin typeface="Calibri"/>
                          <a:ea typeface="Calibri"/>
                          <a:cs typeface="Calibri"/>
                          <a:sym typeface="Calibri"/>
                        </a:rPr>
                        <a:t>Council on EDA</a:t>
                      </a:r>
                      <a:endParaRPr sz="1100" u="none" cap="none" strike="noStrike">
                        <a:latin typeface="Calibri"/>
                        <a:ea typeface="Calibri"/>
                        <a:cs typeface="Calibri"/>
                        <a:sym typeface="Calibri"/>
                      </a:endParaRPr>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E6E6"/>
                    </a:solidFill>
                  </a:tcPr>
                </a:tc>
                <a:tc>
                  <a:txBody>
                    <a:bodyPr/>
                    <a:lstStyle/>
                    <a:p>
                      <a:pPr indent="0" lvl="0" marL="0" marR="0" rtl="0" algn="ctr">
                        <a:spcBef>
                          <a:spcPts val="0"/>
                        </a:spcBef>
                        <a:spcAft>
                          <a:spcPts val="0"/>
                        </a:spcAft>
                        <a:buNone/>
                      </a:pPr>
                      <a:r>
                        <a:rPr b="1" lang="en" sz="1100" u="none" cap="none" strike="noStrike">
                          <a:solidFill>
                            <a:srgbClr val="000000"/>
                          </a:solidFill>
                          <a:latin typeface="Calibri"/>
                          <a:ea typeface="Calibri"/>
                          <a:cs typeface="Calibri"/>
                          <a:sym typeface="Calibri"/>
                        </a:rPr>
                        <a:t>Active Members</a:t>
                      </a:r>
                      <a:endParaRPr sz="1100" u="none" cap="none" strike="noStrike">
                        <a:latin typeface="Calibri"/>
                        <a:ea typeface="Calibri"/>
                        <a:cs typeface="Calibri"/>
                        <a:sym typeface="Calibri"/>
                      </a:endParaRPr>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E6E6"/>
                    </a:solidFill>
                  </a:tcPr>
                </a:tc>
                <a:tc>
                  <a:txBody>
                    <a:bodyPr/>
                    <a:lstStyle/>
                    <a:p>
                      <a:pPr indent="0" lvl="0" marL="0" marR="0" rtl="0" algn="ctr">
                        <a:spcBef>
                          <a:spcPts val="0"/>
                        </a:spcBef>
                        <a:spcAft>
                          <a:spcPts val="0"/>
                        </a:spcAft>
                        <a:buNone/>
                      </a:pPr>
                      <a:r>
                        <a:rPr b="1" lang="en" sz="1100" u="none" cap="none" strike="noStrike">
                          <a:solidFill>
                            <a:srgbClr val="000000"/>
                          </a:solidFill>
                          <a:latin typeface="Calibri"/>
                          <a:ea typeface="Calibri"/>
                          <a:cs typeface="Calibri"/>
                          <a:sym typeface="Calibri"/>
                        </a:rPr>
                        <a:t>Total Active SSCS Members</a:t>
                      </a:r>
                      <a:endParaRPr sz="1100" u="none" cap="none" strike="noStrike">
                        <a:latin typeface="Calibri"/>
                        <a:ea typeface="Calibri"/>
                        <a:cs typeface="Calibri"/>
                        <a:sym typeface="Calibri"/>
                      </a:endParaRPr>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E6E6"/>
                    </a:solidFill>
                  </a:tcPr>
                </a:tc>
                <a:tc>
                  <a:txBody>
                    <a:bodyPr/>
                    <a:lstStyle/>
                    <a:p>
                      <a:pPr indent="0" lvl="0" marL="0" marR="0" rtl="0" algn="ctr">
                        <a:spcBef>
                          <a:spcPts val="0"/>
                        </a:spcBef>
                        <a:spcAft>
                          <a:spcPts val="0"/>
                        </a:spcAft>
                        <a:buNone/>
                      </a:pPr>
                      <a:r>
                        <a:rPr b="1" lang="en" sz="1100" u="none" cap="none" strike="noStrike">
                          <a:solidFill>
                            <a:srgbClr val="000000"/>
                          </a:solidFill>
                          <a:latin typeface="Calibri"/>
                          <a:ea typeface="Calibri"/>
                          <a:cs typeface="Calibri"/>
                          <a:sym typeface="Calibri"/>
                        </a:rPr>
                        <a:t>Pct. Active SSCS Members</a:t>
                      </a:r>
                      <a:endParaRPr sz="1100" u="none" cap="none" strike="noStrike">
                        <a:latin typeface="Calibri"/>
                        <a:ea typeface="Calibri"/>
                        <a:cs typeface="Calibri"/>
                        <a:sym typeface="Calibri"/>
                      </a:endParaRPr>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7E6E6"/>
                    </a:solidFill>
                  </a:tcPr>
                </a:tc>
              </a:tr>
              <a:tr h="245325">
                <a:tc>
                  <a:txBody>
                    <a:bodyPr/>
                    <a:lstStyle/>
                    <a:p>
                      <a:pPr indent="0" lvl="3" marL="1028700" marR="0" rtl="0" algn="r">
                        <a:spcBef>
                          <a:spcPts val="0"/>
                        </a:spcBef>
                        <a:spcAft>
                          <a:spcPts val="0"/>
                        </a:spcAft>
                        <a:buNone/>
                      </a:pPr>
                      <a:r>
                        <a:rPr b="1" lang="en" sz="900" u="none" cap="none" strike="noStrike">
                          <a:latin typeface="Calibri"/>
                          <a:ea typeface="Calibri"/>
                          <a:cs typeface="Calibri"/>
                          <a:sym typeface="Calibri"/>
                        </a:rPr>
                        <a:t>June 2024</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1" lang="en" sz="900" u="none" cap="none" strike="noStrike">
                          <a:latin typeface="Calibri"/>
                          <a:ea typeface="Calibri"/>
                          <a:cs typeface="Calibri"/>
                          <a:sym typeface="Calibri"/>
                        </a:rPr>
                        <a:t>10,022</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1" lang="en" sz="900" u="none" cap="none" strike="noStrike">
                          <a:latin typeface="Calibri"/>
                          <a:ea typeface="Calibri"/>
                          <a:cs typeface="Calibri"/>
                          <a:sym typeface="Calibri"/>
                        </a:rPr>
                        <a:t>943</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1" lang="en" sz="900" u="none" cap="none" strike="noStrike">
                          <a:latin typeface="Calibri"/>
                          <a:ea typeface="Calibri"/>
                          <a:cs typeface="Calibri"/>
                          <a:sym typeface="Calibri"/>
                        </a:rPr>
                        <a:t>9.67%</a:t>
                      </a:r>
                      <a:endParaRPr sz="1100"/>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45325">
                <a:tc>
                  <a:txBody>
                    <a:bodyPr/>
                    <a:lstStyle/>
                    <a:p>
                      <a:pPr indent="0" lvl="3" marL="1028700" marR="0" rtl="0" algn="r">
                        <a:spcBef>
                          <a:spcPts val="0"/>
                        </a:spcBef>
                        <a:spcAft>
                          <a:spcPts val="0"/>
                        </a:spcAft>
                        <a:buNone/>
                      </a:pPr>
                      <a:r>
                        <a:rPr b="0" lang="en" sz="900" u="none" cap="none" strike="noStrike">
                          <a:solidFill>
                            <a:srgbClr val="000000"/>
                          </a:solidFill>
                          <a:latin typeface="Calibri"/>
                          <a:ea typeface="Calibri"/>
                          <a:cs typeface="Calibri"/>
                          <a:sym typeface="Calibri"/>
                        </a:rPr>
                        <a:t>(Feb 2024)</a:t>
                      </a:r>
                      <a:endParaRPr b="0" sz="900" u="none" cap="none" strike="noStrike">
                        <a:latin typeface="Calibri"/>
                        <a:ea typeface="Calibri"/>
                        <a:cs typeface="Calibri"/>
                        <a:sym typeface="Calibri"/>
                      </a:endParaRPr>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0" lang="en" sz="900" u="none" cap="none" strike="noStrike">
                          <a:solidFill>
                            <a:schemeClr val="dk1"/>
                          </a:solidFill>
                          <a:latin typeface="Calibri"/>
                          <a:ea typeface="Calibri"/>
                          <a:cs typeface="Calibri"/>
                          <a:sym typeface="Calibri"/>
                        </a:rPr>
                        <a:t>11,542</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lang="en" sz="900" u="none" cap="none" strike="noStrike">
                          <a:solidFill>
                            <a:schemeClr val="dk1"/>
                          </a:solidFill>
                          <a:latin typeface="Calibri"/>
                          <a:ea typeface="Calibri"/>
                          <a:cs typeface="Calibri"/>
                          <a:sym typeface="Calibri"/>
                        </a:rPr>
                        <a:t>1,143</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0" lang="en" sz="900" u="none" cap="none" strike="noStrike">
                          <a:solidFill>
                            <a:schemeClr val="dk1"/>
                          </a:solidFill>
                          <a:latin typeface="Calibri"/>
                          <a:ea typeface="Calibri"/>
                          <a:cs typeface="Calibri"/>
                          <a:sym typeface="Calibri"/>
                        </a:rPr>
                        <a:t>9.9%</a:t>
                      </a:r>
                      <a:endParaRPr sz="1100"/>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4650">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(June 2023)</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18,425</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900" u="none" cap="none" strike="noStrike">
                          <a:latin typeface="Calibri"/>
                          <a:ea typeface="Calibri"/>
                          <a:cs typeface="Calibri"/>
                          <a:sym typeface="Calibri"/>
                        </a:rPr>
                        <a:t>997</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5.4%</a:t>
                      </a:r>
                      <a:endParaRPr sz="1100"/>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1675">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(Feb 2023)</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16,594</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lang="en" sz="900" u="none" cap="none" strike="noStrike">
                          <a:latin typeface="Calibri"/>
                          <a:ea typeface="Calibri"/>
                          <a:cs typeface="Calibri"/>
                          <a:sym typeface="Calibri"/>
                        </a:rPr>
                        <a:t>1055</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lang="en" sz="900" u="none" cap="none" strike="noStrike">
                          <a:latin typeface="Calibri"/>
                          <a:ea typeface="Calibri"/>
                          <a:cs typeface="Calibri"/>
                          <a:sym typeface="Calibri"/>
                        </a:rPr>
                        <a:t>6.4%</a:t>
                      </a:r>
                      <a:endParaRPr sz="1100"/>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1675">
                <a:tc>
                  <a:txBody>
                    <a:bodyPr/>
                    <a:lstStyle/>
                    <a:p>
                      <a:pPr indent="0" lvl="0" marL="0" marR="0" rtl="0" algn="r">
                        <a:spcBef>
                          <a:spcPts val="0"/>
                        </a:spcBef>
                        <a:spcAft>
                          <a:spcPts val="0"/>
                        </a:spcAft>
                        <a:buNone/>
                      </a:pPr>
                      <a:r>
                        <a:rPr b="0" lang="en" sz="900" u="none" cap="none" strike="noStrike">
                          <a:latin typeface="Calibri"/>
                          <a:ea typeface="Calibri"/>
                          <a:cs typeface="Calibri"/>
                          <a:sym typeface="Calibri"/>
                        </a:rPr>
                        <a:t>(Dec 2021)</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0" lang="en" sz="900" u="none" cap="none" strike="noStrike">
                          <a:latin typeface="Calibri"/>
                          <a:ea typeface="Calibri"/>
                          <a:cs typeface="Calibri"/>
                          <a:sym typeface="Calibri"/>
                        </a:rPr>
                        <a:t>10,500</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lang="en" sz="900" u="none" cap="none" strike="noStrike">
                          <a:latin typeface="Calibri"/>
                          <a:ea typeface="Calibri"/>
                          <a:cs typeface="Calibri"/>
                          <a:sym typeface="Calibri"/>
                        </a:rPr>
                        <a:t>693</a:t>
                      </a:r>
                      <a:endParaRPr sz="1100"/>
                    </a:p>
                  </a:txBody>
                  <a:tcPr marT="0" marB="0" marR="51425" marL="514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spcBef>
                          <a:spcPts val="0"/>
                        </a:spcBef>
                        <a:spcAft>
                          <a:spcPts val="0"/>
                        </a:spcAft>
                        <a:buNone/>
                      </a:pPr>
                      <a:r>
                        <a:rPr b="0" lang="en" sz="900" u="none" cap="none" strike="noStrike">
                          <a:latin typeface="Calibri"/>
                          <a:ea typeface="Calibri"/>
                          <a:cs typeface="Calibri"/>
                          <a:sym typeface="Calibri"/>
                        </a:rPr>
                        <a:t>6.6%</a:t>
                      </a:r>
                      <a:endParaRPr sz="1100"/>
                    </a:p>
                  </a:txBody>
                  <a:tcPr marT="0" marB="0" marR="51425" marL="514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327" name="Google Shape;1327;p204"/>
          <p:cNvSpPr txBox="1"/>
          <p:nvPr/>
        </p:nvSpPr>
        <p:spPr>
          <a:xfrm>
            <a:off x="6619713" y="1423907"/>
            <a:ext cx="20178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100" u="none" cap="none" strike="noStrike">
                <a:solidFill>
                  <a:schemeClr val="dk1"/>
                </a:solidFill>
                <a:latin typeface="Calibri"/>
                <a:ea typeface="Calibri"/>
                <a:cs typeface="Calibri"/>
                <a:sym typeface="Calibri"/>
              </a:rPr>
              <a:t>Source: Adam Greenberg</a:t>
            </a:r>
            <a:endParaRPr sz="1100"/>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sp>
        <p:nvSpPr>
          <p:cNvPr id="1333" name="Google Shape;1333;p205"/>
          <p:cNvSpPr txBox="1"/>
          <p:nvPr>
            <p:ph type="title"/>
          </p:nvPr>
        </p:nvSpPr>
        <p:spPr>
          <a:xfrm>
            <a:off x="343209" y="85549"/>
            <a:ext cx="8556000" cy="418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2700"/>
              <a:buFont typeface="Calibri"/>
              <a:buNone/>
            </a:pPr>
            <a:r>
              <a:rPr lang="en" sz="2700">
                <a:solidFill>
                  <a:schemeClr val="dk1"/>
                </a:solidFill>
              </a:rPr>
              <a:t>Summary of Key Topics of Discussion </a:t>
            </a:r>
            <a:r>
              <a:rPr lang="en" sz="2700">
                <a:solidFill>
                  <a:schemeClr val="accent1"/>
                </a:solidFill>
              </a:rPr>
              <a:t>(Updates from last BoG)</a:t>
            </a:r>
            <a:endParaRPr/>
          </a:p>
        </p:txBody>
      </p:sp>
      <p:sp>
        <p:nvSpPr>
          <p:cNvPr id="1334" name="Google Shape;1334;p205"/>
          <p:cNvSpPr txBox="1"/>
          <p:nvPr>
            <p:ph idx="1" type="body"/>
          </p:nvPr>
        </p:nvSpPr>
        <p:spPr>
          <a:xfrm>
            <a:off x="130215" y="664028"/>
            <a:ext cx="9013800" cy="3835200"/>
          </a:xfrm>
          <a:prstGeom prst="rect">
            <a:avLst/>
          </a:prstGeom>
          <a:noFill/>
          <a:ln>
            <a:noFill/>
          </a:ln>
        </p:spPr>
        <p:txBody>
          <a:bodyPr anchorCtr="0" anchor="t" bIns="34275" lIns="68575" spcFirstLastPara="1" rIns="68575" wrap="square" tIns="34275">
            <a:normAutofit fontScale="62500" lnSpcReduction="20000"/>
          </a:bodyPr>
          <a:lstStyle/>
          <a:p>
            <a:pPr indent="0" lvl="0" marL="0" rtl="0" algn="l">
              <a:lnSpc>
                <a:spcPct val="90000"/>
              </a:lnSpc>
              <a:spcBef>
                <a:spcPts val="0"/>
              </a:spcBef>
              <a:spcAft>
                <a:spcPts val="0"/>
              </a:spcAft>
              <a:buClr>
                <a:schemeClr val="dk1"/>
              </a:buClr>
              <a:buSzPct val="100000"/>
              <a:buNone/>
            </a:pPr>
            <a:r>
              <a:rPr lang="en"/>
              <a:t>1. </a:t>
            </a:r>
            <a:r>
              <a:rPr b="1" lang="en"/>
              <a:t>Increasing visibility of CEDA within SSCS community, leveraging various channels</a:t>
            </a:r>
            <a:endParaRPr/>
          </a:p>
          <a:p>
            <a:pPr indent="-172243" lvl="0" marL="177800" rtl="0" algn="l">
              <a:lnSpc>
                <a:spcPct val="90000"/>
              </a:lnSpc>
              <a:spcBef>
                <a:spcPts val="800"/>
              </a:spcBef>
              <a:spcAft>
                <a:spcPts val="0"/>
              </a:spcAft>
              <a:buClr>
                <a:schemeClr val="dk1"/>
              </a:buClr>
              <a:buSzPct val="100000"/>
              <a:buChar char="•"/>
            </a:pPr>
            <a:r>
              <a:rPr lang="en"/>
              <a:t>SSCS magazine: Enhance the CEDA Newsletter insert with an introductory statement </a:t>
            </a:r>
            <a:r>
              <a:rPr lang="en">
                <a:solidFill>
                  <a:schemeClr val="accent1"/>
                </a:solidFill>
              </a:rPr>
              <a:t>– Done. Starting Spring ‘24</a:t>
            </a:r>
            <a:endParaRPr/>
          </a:p>
          <a:p>
            <a:pPr indent="-172243" lvl="0" marL="177800" rtl="0" algn="l">
              <a:lnSpc>
                <a:spcPct val="90000"/>
              </a:lnSpc>
              <a:spcBef>
                <a:spcPts val="800"/>
              </a:spcBef>
              <a:spcAft>
                <a:spcPts val="0"/>
              </a:spcAft>
              <a:buClr>
                <a:schemeClr val="dk1"/>
              </a:buClr>
              <a:buSzPct val="100000"/>
              <a:buChar char="•"/>
            </a:pPr>
            <a:r>
              <a:rPr lang="en"/>
              <a:t>SSCS magazine: Submit introductory article on CEDA and CEDA/SSCS collaboration </a:t>
            </a:r>
            <a:r>
              <a:rPr lang="en">
                <a:solidFill>
                  <a:schemeClr val="accent1"/>
                </a:solidFill>
              </a:rPr>
              <a:t>– Done. </a:t>
            </a:r>
            <a:r>
              <a:rPr lang="en" u="sng">
                <a:solidFill>
                  <a:schemeClr val="accent1"/>
                </a:solidFill>
                <a:hlinkClick action="ppaction://hlinksldjump" r:id="rId3">
                  <a:extLst>
                    <a:ext uri="{A12FA001-AC4F-418D-AE19-62706E023703}">
                      <ahyp:hlinkClr val="tx"/>
                    </a:ext>
                  </a:extLst>
                </a:hlinkClick>
              </a:rPr>
              <a:t>Winter’23 Magazine</a:t>
            </a:r>
            <a:endParaRPr>
              <a:solidFill>
                <a:schemeClr val="accent1"/>
              </a:solidFill>
            </a:endParaRPr>
          </a:p>
          <a:p>
            <a:pPr indent="-172243" lvl="0" marL="177800" rtl="0" algn="l">
              <a:lnSpc>
                <a:spcPct val="90000"/>
              </a:lnSpc>
              <a:spcBef>
                <a:spcPts val="800"/>
              </a:spcBef>
              <a:spcAft>
                <a:spcPts val="0"/>
              </a:spcAft>
              <a:buClr>
                <a:schemeClr val="dk1"/>
              </a:buClr>
              <a:buSzPct val="100000"/>
              <a:buChar char="•"/>
            </a:pPr>
            <a:r>
              <a:rPr lang="en"/>
              <a:t>“News from Councils”: Looking to add a “news from Councils” sub-page to the </a:t>
            </a:r>
            <a:r>
              <a:rPr lang="en" u="sng">
                <a:solidFill>
                  <a:schemeClr val="hlink"/>
                </a:solidFill>
                <a:hlinkClick r:id="rId4"/>
              </a:rPr>
              <a:t>SSCS CCI </a:t>
            </a:r>
            <a:r>
              <a:rPr lang="en"/>
              <a:t>webpage – </a:t>
            </a:r>
            <a:r>
              <a:rPr lang="en">
                <a:solidFill>
                  <a:schemeClr val="accent1"/>
                </a:solidFill>
              </a:rPr>
              <a:t>Dropped, for now</a:t>
            </a:r>
            <a:endParaRPr/>
          </a:p>
          <a:p>
            <a:pPr indent="-172243" lvl="0" marL="177800" rtl="0" algn="l">
              <a:lnSpc>
                <a:spcPct val="90000"/>
              </a:lnSpc>
              <a:spcBef>
                <a:spcPts val="800"/>
              </a:spcBef>
              <a:spcAft>
                <a:spcPts val="0"/>
              </a:spcAft>
              <a:buClr>
                <a:schemeClr val="accent1"/>
              </a:buClr>
              <a:buSzPct val="100000"/>
              <a:buChar char="•"/>
            </a:pPr>
            <a:r>
              <a:rPr lang="en">
                <a:solidFill>
                  <a:schemeClr val="accent1"/>
                </a:solidFill>
              </a:rPr>
              <a:t>New: Increase publicity for member society conferences via a section on the Conferences page – </a:t>
            </a:r>
            <a:r>
              <a:rPr lang="en" u="sng">
                <a:solidFill>
                  <a:schemeClr val="accent1"/>
                </a:solidFill>
                <a:hlinkClick action="ppaction://hlinksldjump" r:id="rId5">
                  <a:extLst>
                    <a:ext uri="{A12FA001-AC4F-418D-AE19-62706E023703}">
                      <ahyp:hlinkClr val="tx"/>
                    </a:ext>
                  </a:extLst>
                </a:hlinkClick>
              </a:rPr>
              <a:t>SSCS will follow-up</a:t>
            </a:r>
            <a:endParaRPr>
              <a:solidFill>
                <a:schemeClr val="accent1"/>
              </a:solidFill>
            </a:endParaRPr>
          </a:p>
          <a:p>
            <a:pPr indent="-172243" lvl="0" marL="177800" rtl="0" algn="l">
              <a:lnSpc>
                <a:spcPct val="90000"/>
              </a:lnSpc>
              <a:spcBef>
                <a:spcPts val="800"/>
              </a:spcBef>
              <a:spcAft>
                <a:spcPts val="0"/>
              </a:spcAft>
              <a:buClr>
                <a:schemeClr val="accent1"/>
              </a:buClr>
              <a:buSzPct val="100000"/>
              <a:buChar char="•"/>
            </a:pPr>
            <a:r>
              <a:rPr lang="en">
                <a:solidFill>
                  <a:schemeClr val="accent1"/>
                </a:solidFill>
              </a:rPr>
              <a:t>New: Submit updates to be featured in the news section of Solid-State Circuits Magazine each issue – </a:t>
            </a:r>
            <a:r>
              <a:rPr b="1" lang="en" u="sng">
                <a:solidFill>
                  <a:schemeClr val="accent1"/>
                </a:solidFill>
                <a:hlinkClick action="ppaction://hlinksldjump" r:id="rId6">
                  <a:extLst>
                    <a:ext uri="{A12FA001-AC4F-418D-AE19-62706E023703}">
                      <ahyp:hlinkClr val="tx"/>
                    </a:ext>
                  </a:extLst>
                </a:hlinkClick>
              </a:rPr>
              <a:t>Need contact/help</a:t>
            </a:r>
            <a:endParaRPr b="1">
              <a:solidFill>
                <a:schemeClr val="accent1"/>
              </a:solidFill>
            </a:endParaRPr>
          </a:p>
          <a:p>
            <a:pPr indent="-172243" lvl="0" marL="177800" rtl="0" algn="l">
              <a:lnSpc>
                <a:spcPct val="90000"/>
              </a:lnSpc>
              <a:spcBef>
                <a:spcPts val="800"/>
              </a:spcBef>
              <a:spcAft>
                <a:spcPts val="0"/>
              </a:spcAft>
              <a:buClr>
                <a:schemeClr val="dk1"/>
              </a:buClr>
              <a:buSzPct val="100000"/>
              <a:buChar char="•"/>
            </a:pPr>
            <a:r>
              <a:rPr lang="en"/>
              <a:t>Conferences: good example: CEDA Phil Kaufman award announcement at ISSCC’23/</a:t>
            </a:r>
            <a:r>
              <a:rPr lang="en" u="sng">
                <a:solidFill>
                  <a:schemeClr val="accent1"/>
                </a:solidFill>
                <a:hlinkClick action="ppaction://hlinksldjump" r:id="rId7">
                  <a:extLst>
                    <a:ext uri="{A12FA001-AC4F-418D-AE19-62706E023703}">
                      <ahyp:hlinkClr val="tx"/>
                    </a:ext>
                  </a:extLst>
                </a:hlinkClick>
              </a:rPr>
              <a:t>’24</a:t>
            </a:r>
            <a:r>
              <a:rPr lang="en" u="sng">
                <a:solidFill>
                  <a:schemeClr val="hlink"/>
                </a:solidFill>
                <a:hlinkClick action="ppaction://hlinksldjump" r:id="rId8"/>
              </a:rPr>
              <a:t> Opening Session </a:t>
            </a:r>
            <a:r>
              <a:rPr lang="en">
                <a:solidFill>
                  <a:schemeClr val="accent1"/>
                </a:solidFill>
              </a:rPr>
              <a:t>- Sustain</a:t>
            </a:r>
            <a:endParaRPr/>
          </a:p>
          <a:p>
            <a:pPr indent="-101600" lvl="1" marL="520700" rtl="0" algn="l">
              <a:lnSpc>
                <a:spcPct val="90000"/>
              </a:lnSpc>
              <a:spcBef>
                <a:spcPts val="400"/>
              </a:spcBef>
              <a:spcAft>
                <a:spcPts val="0"/>
              </a:spcAft>
              <a:buClr>
                <a:schemeClr val="dk1"/>
              </a:buClr>
              <a:buSzPct val="100000"/>
              <a:buNone/>
            </a:pPr>
            <a:r>
              <a:t/>
            </a:r>
            <a:endParaRPr/>
          </a:p>
          <a:p>
            <a:pPr indent="0" lvl="0" marL="0" rtl="0" algn="l">
              <a:lnSpc>
                <a:spcPct val="90000"/>
              </a:lnSpc>
              <a:spcBef>
                <a:spcPts val="800"/>
              </a:spcBef>
              <a:spcAft>
                <a:spcPts val="0"/>
              </a:spcAft>
              <a:buClr>
                <a:schemeClr val="dk1"/>
              </a:buClr>
              <a:buSzPct val="100000"/>
              <a:buNone/>
            </a:pPr>
            <a:r>
              <a:rPr lang="en"/>
              <a:t>2. Technical collaboration in strategic areas for Circuits/EDA – Focused opportunity </a:t>
            </a:r>
            <a:r>
              <a:rPr b="1" lang="en"/>
              <a:t>“</a:t>
            </a:r>
            <a:r>
              <a:rPr b="1" lang="en" u="sng">
                <a:solidFill>
                  <a:schemeClr val="hlink"/>
                </a:solidFill>
                <a:hlinkClick action="ppaction://hlinksldjump" r:id="rId9"/>
              </a:rPr>
              <a:t>Generative AI for Circuits</a:t>
            </a:r>
            <a:r>
              <a:rPr b="1" lang="en"/>
              <a:t>”</a:t>
            </a:r>
            <a:endParaRPr/>
          </a:p>
          <a:p>
            <a:pPr indent="-172243" lvl="0" marL="177800" rtl="0" algn="l">
              <a:lnSpc>
                <a:spcPct val="90000"/>
              </a:lnSpc>
              <a:spcBef>
                <a:spcPts val="800"/>
              </a:spcBef>
              <a:spcAft>
                <a:spcPts val="0"/>
              </a:spcAft>
              <a:buClr>
                <a:schemeClr val="accent1"/>
              </a:buClr>
              <a:buSzPct val="100000"/>
              <a:buChar char="•"/>
            </a:pPr>
            <a:r>
              <a:rPr lang="en">
                <a:solidFill>
                  <a:schemeClr val="accent1"/>
                </a:solidFill>
              </a:rPr>
              <a:t>Engagement and support for IEEE “LLM Aided Design” - SSCS very supportive. </a:t>
            </a:r>
            <a:r>
              <a:rPr b="1" lang="en">
                <a:solidFill>
                  <a:schemeClr val="accent1"/>
                </a:solidFill>
              </a:rPr>
              <a:t>WIP on next steps</a:t>
            </a:r>
            <a:endParaRPr b="1">
              <a:solidFill>
                <a:schemeClr val="accent1"/>
              </a:solidFill>
            </a:endParaRPr>
          </a:p>
          <a:p>
            <a:pPr indent="-172243" lvl="0" marL="177800" rtl="0" algn="l">
              <a:lnSpc>
                <a:spcPct val="90000"/>
              </a:lnSpc>
              <a:spcBef>
                <a:spcPts val="800"/>
              </a:spcBef>
              <a:spcAft>
                <a:spcPts val="0"/>
              </a:spcAft>
              <a:buClr>
                <a:schemeClr val="dk1"/>
              </a:buClr>
              <a:buSzPct val="100000"/>
              <a:buChar char="•"/>
            </a:pPr>
            <a:r>
              <a:rPr lang="en"/>
              <a:t>Start engagement with the Solid States Circuits Directions Committee </a:t>
            </a:r>
            <a:r>
              <a:rPr lang="en">
                <a:solidFill>
                  <a:schemeClr val="accent1"/>
                </a:solidFill>
              </a:rPr>
              <a:t>– TBD. Other ideas?</a:t>
            </a:r>
            <a:endParaRPr/>
          </a:p>
          <a:p>
            <a:pPr indent="0" lvl="0" marL="0" rtl="0" algn="l">
              <a:lnSpc>
                <a:spcPct val="90000"/>
              </a:lnSpc>
              <a:spcBef>
                <a:spcPts val="800"/>
              </a:spcBef>
              <a:spcAft>
                <a:spcPts val="0"/>
              </a:spcAft>
              <a:buClr>
                <a:schemeClr val="dk1"/>
              </a:buClr>
              <a:buSzPct val="100000"/>
              <a:buNone/>
            </a:pPr>
            <a:r>
              <a:t/>
            </a:r>
            <a:endParaRPr/>
          </a:p>
          <a:p>
            <a:pPr indent="0" lvl="0" marL="0" rtl="0" algn="l">
              <a:lnSpc>
                <a:spcPct val="90000"/>
              </a:lnSpc>
              <a:spcBef>
                <a:spcPts val="800"/>
              </a:spcBef>
              <a:spcAft>
                <a:spcPts val="0"/>
              </a:spcAft>
              <a:buClr>
                <a:schemeClr val="dk1"/>
              </a:buClr>
              <a:buSzPct val="100000"/>
              <a:buNone/>
            </a:pPr>
            <a:r>
              <a:rPr lang="en"/>
              <a:t>3. </a:t>
            </a:r>
            <a:r>
              <a:rPr b="1" lang="en"/>
              <a:t>Reinvigorate engagement on the Technical Co-Sponsorship conferences  (DAC / DATE) and explore for others</a:t>
            </a:r>
            <a:endParaRPr/>
          </a:p>
          <a:p>
            <a:pPr indent="-172243" lvl="0" marL="177800" rtl="0" algn="l">
              <a:lnSpc>
                <a:spcPct val="90000"/>
              </a:lnSpc>
              <a:spcBef>
                <a:spcPts val="800"/>
              </a:spcBef>
              <a:spcAft>
                <a:spcPts val="0"/>
              </a:spcAft>
              <a:buClr>
                <a:schemeClr val="dk1"/>
              </a:buClr>
              <a:buSzPct val="100000"/>
              <a:buChar char="•"/>
            </a:pPr>
            <a:r>
              <a:rPr lang="en"/>
              <a:t>Alignment for timely and consistent engagement model. </a:t>
            </a:r>
            <a:r>
              <a:rPr lang="en">
                <a:solidFill>
                  <a:schemeClr val="accent1"/>
                </a:solidFill>
              </a:rPr>
              <a:t>DAC MoU executed till ‘26. ISLPED TCS renewed till ’29. Mutual commitment to move fast for any issues wrt conferences.</a:t>
            </a:r>
            <a:endParaRPr>
              <a:solidFill>
                <a:schemeClr val="accent1"/>
              </a:solidFill>
            </a:endParaRPr>
          </a:p>
          <a:p>
            <a:pPr indent="-172243" lvl="0" marL="177800" rtl="0" algn="l">
              <a:lnSpc>
                <a:spcPct val="90000"/>
              </a:lnSpc>
              <a:spcBef>
                <a:spcPts val="800"/>
              </a:spcBef>
              <a:spcAft>
                <a:spcPts val="0"/>
              </a:spcAft>
              <a:buClr>
                <a:schemeClr val="dk1"/>
              </a:buClr>
              <a:buSzPct val="100000"/>
              <a:buChar char="•"/>
            </a:pPr>
            <a:r>
              <a:rPr lang="en"/>
              <a:t>Increase ROI beyond “sharing of logos” for TCS conferences – Special Sessions, Design Contests, Workshops - </a:t>
            </a:r>
            <a:r>
              <a:rPr lang="en" u="sng">
                <a:solidFill>
                  <a:schemeClr val="accent1"/>
                </a:solidFill>
                <a:hlinkClick action="ppaction://hlinksldjump" r:id="rId10">
                  <a:extLst>
                    <a:ext uri="{A12FA001-AC4F-418D-AE19-62706E023703}">
                      <ahyp:hlinkClr val="tx"/>
                    </a:ext>
                  </a:extLst>
                </a:hlinkClick>
              </a:rPr>
              <a:t>Ongoing</a:t>
            </a:r>
            <a:endParaRPr>
              <a:solidFill>
                <a:schemeClr val="accent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206"/>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Action Items/Help Needed</a:t>
            </a:r>
            <a:endParaRPr/>
          </a:p>
        </p:txBody>
      </p:sp>
      <p:sp>
        <p:nvSpPr>
          <p:cNvPr id="1341" name="Google Shape;1341;p206"/>
          <p:cNvSpPr txBox="1"/>
          <p:nvPr>
            <p:ph idx="1" type="body"/>
          </p:nvPr>
        </p:nvSpPr>
        <p:spPr>
          <a:xfrm>
            <a:off x="292100" y="1113638"/>
            <a:ext cx="87630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Submit updates to be featured in the news section of Solid-State Circuits Magazine each issue: CEDA owner/contact?</a:t>
            </a:r>
            <a:endParaRPr/>
          </a:p>
          <a:p>
            <a:pPr indent="-177800" lvl="1" marL="520700" rtl="0" algn="l">
              <a:lnSpc>
                <a:spcPct val="90000"/>
              </a:lnSpc>
              <a:spcBef>
                <a:spcPts val="400"/>
              </a:spcBef>
              <a:spcAft>
                <a:spcPts val="0"/>
              </a:spcAft>
              <a:buClr>
                <a:schemeClr val="accent1"/>
              </a:buClr>
              <a:buSzPts val="1800"/>
              <a:buChar char="•"/>
            </a:pPr>
            <a:r>
              <a:rPr lang="en">
                <a:solidFill>
                  <a:schemeClr val="accent1"/>
                </a:solidFill>
              </a:rPr>
              <a:t>CEDA owner?</a:t>
            </a:r>
            <a:endParaRPr/>
          </a:p>
          <a:p>
            <a:pPr indent="0" lvl="1" marL="342900" rtl="0" algn="l">
              <a:lnSpc>
                <a:spcPct val="90000"/>
              </a:lnSpc>
              <a:spcBef>
                <a:spcPts val="400"/>
              </a:spcBef>
              <a:spcAft>
                <a:spcPts val="0"/>
              </a:spcAft>
              <a:buClr>
                <a:schemeClr val="dk1"/>
              </a:buClr>
              <a:buSzPts val="1800"/>
              <a:buNone/>
            </a:pPr>
            <a:r>
              <a:t/>
            </a:r>
            <a:endParaRPr/>
          </a:p>
          <a:p>
            <a:pPr indent="-171450" lvl="0" marL="177800" rtl="0" algn="l">
              <a:lnSpc>
                <a:spcPct val="90000"/>
              </a:lnSpc>
              <a:spcBef>
                <a:spcPts val="800"/>
              </a:spcBef>
              <a:spcAft>
                <a:spcPts val="0"/>
              </a:spcAft>
              <a:buClr>
                <a:schemeClr val="dk1"/>
              </a:buClr>
              <a:buSzPts val="2100"/>
              <a:buChar char="•"/>
            </a:pPr>
            <a:r>
              <a:rPr lang="en"/>
              <a:t>“Generative AI for Circuit Design” </a:t>
            </a:r>
            <a:endParaRPr/>
          </a:p>
          <a:p>
            <a:pPr indent="-177800" lvl="1" marL="520700" rtl="0" algn="l">
              <a:lnSpc>
                <a:spcPct val="90000"/>
              </a:lnSpc>
              <a:spcBef>
                <a:spcPts val="400"/>
              </a:spcBef>
              <a:spcAft>
                <a:spcPts val="0"/>
              </a:spcAft>
              <a:buClr>
                <a:schemeClr val="dk1"/>
              </a:buClr>
              <a:buSzPts val="1800"/>
              <a:buChar char="•"/>
            </a:pPr>
            <a:r>
              <a:rPr lang="en"/>
              <a:t>SSCS engagement and support for IEEE “LLM Aided Design” – </a:t>
            </a:r>
            <a:r>
              <a:rPr lang="en">
                <a:solidFill>
                  <a:schemeClr val="accent1"/>
                </a:solidFill>
              </a:rPr>
              <a:t>Vivek with SSCS</a:t>
            </a:r>
            <a:endParaRPr b="1">
              <a:solidFill>
                <a:schemeClr val="accent1"/>
              </a:solidFill>
            </a:endParaRPr>
          </a:p>
          <a:p>
            <a:pPr indent="-177800" lvl="1" marL="520700" rtl="0" algn="l">
              <a:lnSpc>
                <a:spcPct val="90000"/>
              </a:lnSpc>
              <a:spcBef>
                <a:spcPts val="400"/>
              </a:spcBef>
              <a:spcAft>
                <a:spcPts val="0"/>
              </a:spcAft>
              <a:buClr>
                <a:schemeClr val="accent1"/>
              </a:buClr>
              <a:buSzPts val="1800"/>
              <a:buChar char="•"/>
            </a:pPr>
            <a:r>
              <a:rPr lang="en">
                <a:solidFill>
                  <a:schemeClr val="accent1"/>
                </a:solidFill>
              </a:rPr>
              <a:t>Other ideas / CEDA owners?</a:t>
            </a:r>
            <a:endParaRPr/>
          </a:p>
          <a:p>
            <a:pPr indent="0" lvl="1" marL="342900" rtl="0" algn="l">
              <a:lnSpc>
                <a:spcPct val="90000"/>
              </a:lnSpc>
              <a:spcBef>
                <a:spcPts val="400"/>
              </a:spcBef>
              <a:spcAft>
                <a:spcPts val="0"/>
              </a:spcAft>
              <a:buClr>
                <a:schemeClr val="dk1"/>
              </a:buClr>
              <a:buSzPts val="1800"/>
              <a:buNone/>
            </a:pPr>
            <a:r>
              <a:t/>
            </a:r>
            <a:endParaRPr i="1"/>
          </a:p>
          <a:p>
            <a:pPr indent="-171450" lvl="0" marL="177800" rtl="0" algn="l">
              <a:lnSpc>
                <a:spcPct val="90000"/>
              </a:lnSpc>
              <a:spcBef>
                <a:spcPts val="800"/>
              </a:spcBef>
              <a:spcAft>
                <a:spcPts val="0"/>
              </a:spcAft>
              <a:buClr>
                <a:schemeClr val="dk1"/>
              </a:buClr>
              <a:buSzPts val="2100"/>
              <a:buChar char="•"/>
            </a:pPr>
            <a:r>
              <a:rPr lang="en"/>
              <a:t>Streamline conference collaboration beyond TCS</a:t>
            </a:r>
            <a:endParaRPr/>
          </a:p>
          <a:p>
            <a:pPr indent="-177800" lvl="1" marL="520700" rtl="0" algn="l">
              <a:lnSpc>
                <a:spcPct val="90000"/>
              </a:lnSpc>
              <a:spcBef>
                <a:spcPts val="400"/>
              </a:spcBef>
              <a:spcAft>
                <a:spcPts val="0"/>
              </a:spcAft>
              <a:buClr>
                <a:schemeClr val="accent1"/>
              </a:buClr>
              <a:buSzPts val="1800"/>
              <a:buChar char="•"/>
            </a:pPr>
            <a:r>
              <a:rPr lang="en">
                <a:solidFill>
                  <a:schemeClr val="accent1"/>
                </a:solidFill>
              </a:rPr>
              <a:t>CEDA owner?</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207"/>
          <p:cNvSpPr txBox="1"/>
          <p:nvPr>
            <p:ph type="ctrTitle"/>
          </p:nvPr>
        </p:nvSpPr>
        <p:spPr>
          <a:xfrm>
            <a:off x="297612" y="328816"/>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Cross-visibility Opportunities</a:t>
            </a:r>
            <a:endParaRPr/>
          </a:p>
        </p:txBody>
      </p:sp>
      <p:sp>
        <p:nvSpPr>
          <p:cNvPr id="1347" name="Google Shape;1347;p207"/>
          <p:cNvSpPr txBox="1"/>
          <p:nvPr/>
        </p:nvSpPr>
        <p:spPr>
          <a:xfrm>
            <a:off x="157316" y="849466"/>
            <a:ext cx="8677200" cy="13407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70000"/>
              </a:lnSpc>
              <a:spcBef>
                <a:spcPts val="0"/>
              </a:spcBef>
              <a:spcAft>
                <a:spcPts val="0"/>
              </a:spcAft>
              <a:buClr>
                <a:srgbClr val="000000"/>
              </a:buClr>
              <a:buSzPts val="1400"/>
              <a:buFont typeface="Arial"/>
              <a:buChar char="•"/>
            </a:pPr>
            <a:r>
              <a:rPr b="0" i="0" lang="en" sz="1400" u="sng" cap="none" strike="noStrike">
                <a:solidFill>
                  <a:srgbClr val="000000"/>
                </a:solidFill>
                <a:latin typeface="Arial"/>
                <a:ea typeface="Arial"/>
                <a:cs typeface="Arial"/>
                <a:sym typeface="Arial"/>
                <a:hlinkClick r:id="rId3">
                  <a:extLst>
                    <a:ext uri="{A12FA001-AC4F-418D-AE19-62706E023703}">
                      <ahyp:hlinkClr val="tx"/>
                    </a:ext>
                  </a:extLst>
                </a:hlinkClick>
              </a:rPr>
              <a:t>CEDA Currents Newsletter </a:t>
            </a:r>
            <a:r>
              <a:rPr b="0" i="0" lang="en" sz="1400" u="none" cap="none" strike="noStrike">
                <a:solidFill>
                  <a:srgbClr val="000000"/>
                </a:solidFill>
                <a:latin typeface="Arial"/>
                <a:ea typeface="Arial"/>
                <a:cs typeface="Arial"/>
                <a:sym typeface="Arial"/>
              </a:rPr>
              <a:t>is published in Solid State Circuits Magazine</a:t>
            </a:r>
            <a:endParaRPr sz="1100"/>
          </a:p>
          <a:p>
            <a:pPr indent="0" lvl="0" marL="0" marR="0" rtl="0" algn="l">
              <a:lnSpc>
                <a:spcPct val="7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215900" lvl="0" marL="215900" marR="0" rtl="0" algn="l">
              <a:lnSpc>
                <a:spcPct val="70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Request: </a:t>
            </a:r>
            <a:r>
              <a:rPr b="0" i="1" lang="en" sz="1400" u="none" cap="none" strike="noStrike">
                <a:solidFill>
                  <a:srgbClr val="2F5496"/>
                </a:solidFill>
                <a:latin typeface="Arial"/>
                <a:ea typeface="Arial"/>
                <a:cs typeface="Arial"/>
                <a:sym typeface="Arial"/>
              </a:rPr>
              <a:t>Enhance the inclusion template to include : </a:t>
            </a:r>
            <a:endParaRPr sz="1100"/>
          </a:p>
          <a:p>
            <a:pPr indent="0" lvl="0" marL="0" marR="0" rtl="0" algn="l">
              <a:lnSpc>
                <a:spcPct val="70000"/>
              </a:lnSpc>
              <a:spcBef>
                <a:spcPts val="0"/>
              </a:spcBef>
              <a:spcAft>
                <a:spcPts val="0"/>
              </a:spcAft>
              <a:buClr>
                <a:schemeClr val="dk1"/>
              </a:buClr>
              <a:buSzPts val="1400"/>
              <a:buFont typeface="Arial"/>
              <a:buNone/>
            </a:pPr>
            <a:r>
              <a:t/>
            </a:r>
            <a:endParaRPr b="0" i="0" sz="1400" u="none" cap="none" strike="noStrike">
              <a:solidFill>
                <a:srgbClr val="2F5496"/>
              </a:solidFill>
              <a:latin typeface="Arial"/>
              <a:ea typeface="Arial"/>
              <a:cs typeface="Arial"/>
              <a:sym typeface="Arial"/>
            </a:endParaRPr>
          </a:p>
          <a:p>
            <a:pPr indent="0" lvl="0" marL="0" marR="0" rtl="0" algn="l">
              <a:lnSpc>
                <a:spcPct val="70000"/>
              </a:lnSpc>
              <a:spcBef>
                <a:spcPts val="0"/>
              </a:spcBef>
              <a:spcAft>
                <a:spcPts val="0"/>
              </a:spcAft>
              <a:buClr>
                <a:srgbClr val="2F5496"/>
              </a:buClr>
              <a:buSzPts val="1400"/>
              <a:buFont typeface="Arial"/>
              <a:buNone/>
            </a:pPr>
            <a:r>
              <a:rPr b="0" i="1" lang="en" sz="1400" u="none" cap="none" strike="noStrike">
                <a:solidFill>
                  <a:srgbClr val="2F5496"/>
                </a:solidFill>
                <a:latin typeface="Arial"/>
                <a:ea typeface="Arial"/>
                <a:cs typeface="Arial"/>
                <a:sym typeface="Arial"/>
              </a:rPr>
              <a:t>“CEDA and SSCS have a strong mutually beneficial relationship. CEDA provides tools/networking/services for circuit designer to connect with the EDA community</a:t>
            </a:r>
            <a:r>
              <a:rPr i="1" lang="en" sz="1400">
                <a:solidFill>
                  <a:srgbClr val="2F5496"/>
                </a:solidFill>
                <a:latin typeface="Arial"/>
                <a:ea typeface="Arial"/>
                <a:cs typeface="Arial"/>
                <a:sym typeface="Arial"/>
              </a:rPr>
              <a:t>”</a:t>
            </a:r>
            <a:endParaRPr b="0" i="0" sz="1400" u="none" cap="none" strike="noStrike">
              <a:solidFill>
                <a:srgbClr val="2F5496"/>
              </a:solidFill>
              <a:latin typeface="Arial"/>
              <a:ea typeface="Arial"/>
              <a:cs typeface="Arial"/>
              <a:sym typeface="Arial"/>
            </a:endParaRPr>
          </a:p>
          <a:p>
            <a:pPr indent="0" lvl="0" marL="0" marR="0" rtl="0" algn="l">
              <a:lnSpc>
                <a:spcPct val="7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207"/>
          <p:cNvSpPr txBox="1"/>
          <p:nvPr/>
        </p:nvSpPr>
        <p:spPr>
          <a:xfrm>
            <a:off x="117988" y="1983659"/>
            <a:ext cx="3647100" cy="1746900"/>
          </a:xfrm>
          <a:prstGeom prst="rect">
            <a:avLst/>
          </a:prstGeom>
          <a:noFill/>
          <a:ln>
            <a:noFill/>
          </a:ln>
        </p:spPr>
        <p:txBody>
          <a:bodyPr anchorCtr="0" anchor="t" bIns="34275" lIns="68575" spcFirstLastPara="1" rIns="68575" wrap="square" tIns="34275">
            <a:spAutoFit/>
          </a:bodyPr>
          <a:lstStyle/>
          <a:p>
            <a:pPr indent="-127000" lvl="0" marL="215900" marR="0" rtl="0" algn="l">
              <a:lnSpc>
                <a:spcPct val="100000"/>
              </a:lnSpc>
              <a:spcBef>
                <a:spcPts val="0"/>
              </a:spcBef>
              <a:spcAft>
                <a:spcPts val="0"/>
              </a:spcAft>
              <a:buClr>
                <a:schemeClr val="dk1"/>
              </a:buClr>
              <a:buSzPts val="1400"/>
              <a:buFont typeface="Arial"/>
              <a:buNone/>
            </a:pPr>
            <a:r>
              <a:t/>
            </a:r>
            <a:endParaRPr b="0" i="0" sz="1400" u="none" cap="none" strike="noStrike">
              <a:solidFill>
                <a:srgbClr val="2F549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2F5496"/>
              </a:solidFill>
              <a:latin typeface="Arial"/>
              <a:ea typeface="Arial"/>
              <a:cs typeface="Arial"/>
              <a:sym typeface="Arial"/>
            </a:endParaRPr>
          </a:p>
          <a:p>
            <a:pPr indent="-215900" lvl="0" marL="215900" marR="0" rtl="0" algn="l">
              <a:lnSpc>
                <a:spcPct val="100000"/>
              </a:lnSpc>
              <a:spcBef>
                <a:spcPts val="0"/>
              </a:spcBef>
              <a:spcAft>
                <a:spcPts val="0"/>
              </a:spcAft>
              <a:buClr>
                <a:srgbClr val="2F5496"/>
              </a:buClr>
              <a:buSzPts val="1400"/>
              <a:buFont typeface="Arial"/>
              <a:buChar char="•"/>
            </a:pPr>
            <a:r>
              <a:rPr b="0" i="0" lang="en" sz="1400" u="none" cap="none" strike="noStrike">
                <a:solidFill>
                  <a:srgbClr val="2F5496"/>
                </a:solidFill>
                <a:latin typeface="Arial"/>
                <a:ea typeface="Arial"/>
                <a:cs typeface="Arial"/>
                <a:sym typeface="Arial"/>
              </a:rPr>
              <a:t>Contributed article on CEDA overview and opportunities for collaboration in circuit design community in SSCS Magazine Winter’24 </a:t>
            </a:r>
            <a:r>
              <a:rPr b="0" i="0" lang="en" sz="1100" u="sng" cap="none" strike="noStrike">
                <a:solidFill>
                  <a:srgbClr val="2F5496"/>
                </a:solidFill>
                <a:latin typeface="Arial"/>
                <a:ea typeface="Arial"/>
                <a:cs typeface="Arial"/>
                <a:sym typeface="Arial"/>
                <a:hlinkClick r:id="rId4">
                  <a:extLst>
                    <a:ext uri="{A12FA001-AC4F-418D-AE19-62706E023703}">
                      <ahyp:hlinkClr val="tx"/>
                    </a:ext>
                  </a:extLst>
                </a:hlinkClick>
              </a:rPr>
              <a:t>https://ieeexplore.ieee.org/document/10410048/</a:t>
            </a:r>
            <a:endParaRPr b="0" i="0" sz="1100" u="none" cap="none" strike="noStrike">
              <a:solidFill>
                <a:srgbClr val="2F5496"/>
              </a:solidFill>
              <a:latin typeface="Arial"/>
              <a:ea typeface="Arial"/>
              <a:cs typeface="Arial"/>
              <a:sym typeface="Arial"/>
            </a:endParaRPr>
          </a:p>
          <a:p>
            <a:pPr indent="-127000" lvl="0" marL="215900" marR="0" rtl="0" algn="l">
              <a:lnSpc>
                <a:spcPct val="100000"/>
              </a:lnSpc>
              <a:spcBef>
                <a:spcPts val="0"/>
              </a:spcBef>
              <a:spcAft>
                <a:spcPts val="0"/>
              </a:spcAft>
              <a:buClr>
                <a:schemeClr val="dk1"/>
              </a:buClr>
              <a:buSzPts val="1400"/>
              <a:buFont typeface="Arial"/>
              <a:buNone/>
            </a:pPr>
            <a:r>
              <a:t/>
            </a:r>
            <a:endParaRPr b="0" i="0" sz="1400" u="none" cap="none" strike="noStrike">
              <a:solidFill>
                <a:srgbClr val="2F5496"/>
              </a:solidFill>
              <a:latin typeface="Arial"/>
              <a:ea typeface="Arial"/>
              <a:cs typeface="Arial"/>
              <a:sym typeface="Arial"/>
            </a:endParaRPr>
          </a:p>
        </p:txBody>
      </p:sp>
      <p:pic>
        <p:nvPicPr>
          <p:cNvPr id="1349" name="Google Shape;1349;p207"/>
          <p:cNvPicPr preferRelativeResize="0"/>
          <p:nvPr/>
        </p:nvPicPr>
        <p:blipFill rotWithShape="1">
          <a:blip r:embed="rId5">
            <a:alphaModFix/>
          </a:blip>
          <a:srcRect b="0" l="0" r="0" t="0"/>
          <a:stretch/>
        </p:blipFill>
        <p:spPr>
          <a:xfrm>
            <a:off x="3709595" y="1837944"/>
            <a:ext cx="2767225" cy="3209544"/>
          </a:xfrm>
          <a:prstGeom prst="rect">
            <a:avLst/>
          </a:prstGeom>
          <a:noFill/>
          <a:ln cap="flat" cmpd="sng" w="9525">
            <a:solidFill>
              <a:schemeClr val="dk1"/>
            </a:solidFill>
            <a:prstDash val="solid"/>
            <a:round/>
            <a:headEnd len="sm" w="sm" type="none"/>
            <a:tailEnd len="sm" w="sm" type="none"/>
          </a:ln>
        </p:spPr>
      </p:pic>
      <p:pic>
        <p:nvPicPr>
          <p:cNvPr id="1350" name="Google Shape;1350;p207"/>
          <p:cNvPicPr preferRelativeResize="0"/>
          <p:nvPr/>
        </p:nvPicPr>
        <p:blipFill rotWithShape="1">
          <a:blip r:embed="rId6">
            <a:alphaModFix/>
          </a:blip>
          <a:srcRect b="0" l="0" r="0" t="0"/>
          <a:stretch/>
        </p:blipFill>
        <p:spPr>
          <a:xfrm>
            <a:off x="6523662" y="1844802"/>
            <a:ext cx="2501466" cy="1089029"/>
          </a:xfrm>
          <a:prstGeom prst="rect">
            <a:avLst/>
          </a:prstGeom>
          <a:noFill/>
          <a:ln cap="flat" cmpd="sng" w="9525">
            <a:solidFill>
              <a:schemeClr val="dk1"/>
            </a:solidFill>
            <a:prstDash val="solid"/>
            <a:round/>
            <a:headEnd len="sm" w="sm" type="none"/>
            <a:tailEnd len="sm" w="sm" type="none"/>
          </a:ln>
        </p:spPr>
      </p:pic>
      <p:sp>
        <p:nvSpPr>
          <p:cNvPr id="1351" name="Google Shape;1351;p207">
            <a:hlinkClick action="ppaction://hlinksldjump" r:id="rId7"/>
          </p:cNvPr>
          <p:cNvSpPr/>
          <p:nvPr/>
        </p:nvSpPr>
        <p:spPr>
          <a:xfrm>
            <a:off x="8773886" y="4060372"/>
            <a:ext cx="223200" cy="206700"/>
          </a:xfrm>
          <a:prstGeom prst="right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208"/>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CEDA Member Society Conferences Publicity</a:t>
            </a:r>
            <a:endParaRPr/>
          </a:p>
        </p:txBody>
      </p:sp>
      <p:sp>
        <p:nvSpPr>
          <p:cNvPr id="1357" name="Google Shape;1357;p208"/>
          <p:cNvSpPr txBox="1"/>
          <p:nvPr>
            <p:ph idx="1" type="body"/>
          </p:nvPr>
        </p:nvSpPr>
        <p:spPr>
          <a:xfrm>
            <a:off x="710293" y="1015433"/>
            <a:ext cx="7886700" cy="3044400"/>
          </a:xfrm>
          <a:prstGeom prst="rect">
            <a:avLst/>
          </a:prstGeom>
          <a:noFill/>
          <a:ln>
            <a:noFill/>
          </a:ln>
        </p:spPr>
        <p:txBody>
          <a:bodyPr anchorCtr="0" anchor="t" bIns="34275" lIns="68575" spcFirstLastPara="1" rIns="68575" wrap="square" tIns="34275">
            <a:normAutofit lnSpcReduction="20000"/>
          </a:bodyPr>
          <a:lstStyle/>
          <a:p>
            <a:pPr indent="0" lvl="0" marL="0" marR="0" rtl="0" algn="l">
              <a:lnSpc>
                <a:spcPct val="90000"/>
              </a:lnSpc>
              <a:spcBef>
                <a:spcPts val="0"/>
              </a:spcBef>
              <a:spcAft>
                <a:spcPts val="0"/>
              </a:spcAft>
              <a:buClr>
                <a:schemeClr val="dk1"/>
              </a:buClr>
              <a:buSzPts val="1400"/>
              <a:buNone/>
            </a:pPr>
            <a:r>
              <a:rPr b="1" lang="en" sz="1400">
                <a:latin typeface="Calibri"/>
                <a:ea typeface="Calibri"/>
                <a:cs typeface="Calibri"/>
                <a:sym typeface="Calibri"/>
              </a:rPr>
              <a:t>From:</a:t>
            </a:r>
            <a:r>
              <a:rPr lang="en" sz="1400">
                <a:latin typeface="Calibri"/>
                <a:ea typeface="Calibri"/>
                <a:cs typeface="Calibri"/>
                <a:sym typeface="Calibri"/>
              </a:rPr>
              <a:t> Laura Paul &lt;</a:t>
            </a:r>
            <a:r>
              <a:rPr lang="en" sz="1400" u="sng">
                <a:solidFill>
                  <a:srgbClr val="0000FF"/>
                </a:solidFill>
                <a:latin typeface="Calibri"/>
                <a:ea typeface="Calibri"/>
                <a:cs typeface="Calibri"/>
                <a:sym typeface="Calibri"/>
                <a:hlinkClick r:id="rId3">
                  <a:extLst>
                    <a:ext uri="{A12FA001-AC4F-418D-AE19-62706E023703}">
                      <ahyp:hlinkClr val="tx"/>
                    </a:ext>
                  </a:extLst>
                </a:hlinkClick>
              </a:rPr>
              <a:t>lpaul@conferencecatalysts.com</a:t>
            </a:r>
            <a:r>
              <a:rPr lang="en" sz="1400">
                <a:latin typeface="Calibri"/>
                <a:ea typeface="Calibri"/>
                <a:cs typeface="Calibri"/>
                <a:sym typeface="Calibri"/>
              </a:rPr>
              <a:t>&gt; </a:t>
            </a:r>
            <a:br>
              <a:rPr lang="en" sz="1400">
                <a:latin typeface="Calibri"/>
                <a:ea typeface="Calibri"/>
                <a:cs typeface="Calibri"/>
                <a:sym typeface="Calibri"/>
              </a:rPr>
            </a:br>
            <a:r>
              <a:rPr b="1" lang="en" sz="1400">
                <a:latin typeface="Calibri"/>
                <a:ea typeface="Calibri"/>
                <a:cs typeface="Calibri"/>
                <a:sym typeface="Calibri"/>
              </a:rPr>
              <a:t>Sent:</a:t>
            </a:r>
            <a:r>
              <a:rPr lang="en" sz="1400">
                <a:latin typeface="Calibri"/>
                <a:ea typeface="Calibri"/>
                <a:cs typeface="Calibri"/>
                <a:sym typeface="Calibri"/>
              </a:rPr>
              <a:t> Thursday, May 30, 2024 10:51 AM</a:t>
            </a:r>
            <a:br>
              <a:rPr lang="en" sz="1400">
                <a:latin typeface="Calibri"/>
                <a:ea typeface="Calibri"/>
                <a:cs typeface="Calibri"/>
                <a:sym typeface="Calibri"/>
              </a:rPr>
            </a:br>
            <a:r>
              <a:rPr b="1" lang="en" sz="1400">
                <a:latin typeface="Calibri"/>
                <a:ea typeface="Calibri"/>
                <a:cs typeface="Calibri"/>
                <a:sym typeface="Calibri"/>
              </a:rPr>
              <a:t>Subject:</a:t>
            </a:r>
            <a:r>
              <a:rPr lang="en" sz="1400">
                <a:latin typeface="Calibri"/>
                <a:ea typeface="Calibri"/>
                <a:cs typeface="Calibri"/>
                <a:sym typeface="Calibri"/>
              </a:rPr>
              <a:t> CEDA Member Society Conferences</a:t>
            </a:r>
            <a:endParaRPr sz="1400">
              <a:latin typeface="Arial"/>
              <a:ea typeface="Arial"/>
              <a:cs typeface="Arial"/>
              <a:sym typeface="Arial"/>
            </a:endParaRPr>
          </a:p>
          <a:p>
            <a:pPr indent="88900" lvl="0" marL="0" marR="0" rtl="0" algn="l">
              <a:lnSpc>
                <a:spcPct val="90000"/>
              </a:lnSpc>
              <a:spcBef>
                <a:spcPts val="0"/>
              </a:spcBef>
              <a:spcAft>
                <a:spcPts val="0"/>
              </a:spcAft>
              <a:buClr>
                <a:schemeClr val="dk1"/>
              </a:buClr>
              <a:buSzPts val="1400"/>
              <a:buNone/>
            </a:pPr>
            <a:r>
              <a:t/>
            </a:r>
            <a:endParaRPr sz="1400">
              <a:latin typeface="Arial"/>
              <a:ea typeface="Arial"/>
              <a:cs typeface="Arial"/>
              <a:sym typeface="Arial"/>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Dear CEDA Member Society Representatives,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CEDA has recently launched a new website! If you have not yet had a moment to look it over, please visit at: </a:t>
            </a:r>
            <a:r>
              <a:rPr lang="en" sz="1400" u="sng">
                <a:solidFill>
                  <a:srgbClr val="0000FF"/>
                </a:solidFill>
                <a:latin typeface="Arial"/>
                <a:ea typeface="Arial"/>
                <a:cs typeface="Arial"/>
                <a:sym typeface="Arial"/>
                <a:hlinkClick r:id="rId4">
                  <a:extLst>
                    <a:ext uri="{A12FA001-AC4F-418D-AE19-62706E023703}">
                      <ahyp:hlinkClr val="tx"/>
                    </a:ext>
                  </a:extLst>
                </a:hlinkClick>
              </a:rPr>
              <a:t>https://ieee-ceda.org/</a:t>
            </a:r>
            <a:endParaRPr sz="1400">
              <a:latin typeface="Arial"/>
              <a:ea typeface="Arial"/>
              <a:cs typeface="Arial"/>
              <a:sym typeface="Arial"/>
            </a:endParaRPr>
          </a:p>
          <a:p>
            <a:pPr indent="0" lvl="0" marL="0" marR="0" rtl="0" algn="l">
              <a:lnSpc>
                <a:spcPct val="90000"/>
              </a:lnSpc>
              <a:spcBef>
                <a:spcPts val="0"/>
              </a:spcBef>
              <a:spcAft>
                <a:spcPts val="0"/>
              </a:spcAft>
              <a:buClr>
                <a:schemeClr val="dk1"/>
              </a:buClr>
              <a:buSzPts val="1400"/>
              <a:buNone/>
            </a:pPr>
            <a:r>
              <a:t/>
            </a:r>
            <a:endParaRPr sz="1400">
              <a:latin typeface="Arial"/>
              <a:ea typeface="Arial"/>
              <a:cs typeface="Arial"/>
              <a:sym typeface="Arial"/>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In an effort to increase publicity, we now have a section on the </a:t>
            </a:r>
            <a:r>
              <a:rPr lang="en" sz="1400" u="sng">
                <a:solidFill>
                  <a:srgbClr val="0000FF"/>
                </a:solidFill>
                <a:latin typeface="Arial"/>
                <a:ea typeface="Arial"/>
                <a:cs typeface="Arial"/>
                <a:sym typeface="Arial"/>
                <a:hlinkClick r:id="rId5">
                  <a:extLst>
                    <a:ext uri="{A12FA001-AC4F-418D-AE19-62706E023703}">
                      <ahyp:hlinkClr val="tx"/>
                    </a:ext>
                  </a:extLst>
                </a:hlinkClick>
              </a:rPr>
              <a:t>Conferences</a:t>
            </a:r>
            <a:r>
              <a:rPr lang="en" sz="1400">
                <a:latin typeface="Arial"/>
                <a:ea typeface="Arial"/>
                <a:cs typeface="Arial"/>
                <a:sym typeface="Arial"/>
              </a:rPr>
              <a:t> page for member society conferences.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If you would like your member society's flagship conferences included on the CEDA webpage, please complete the Google form at the link below.  If your society has more than one flagship conference please submit this form for each event.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 </a:t>
            </a:r>
            <a:endParaRPr/>
          </a:p>
          <a:p>
            <a:pPr indent="0" lvl="0" marL="0" marR="0" rtl="0" algn="l">
              <a:lnSpc>
                <a:spcPct val="90000"/>
              </a:lnSpc>
              <a:spcBef>
                <a:spcPts val="0"/>
              </a:spcBef>
              <a:spcAft>
                <a:spcPts val="0"/>
              </a:spcAft>
              <a:buClr>
                <a:schemeClr val="dk1"/>
              </a:buClr>
              <a:buSzPts val="1400"/>
              <a:buNone/>
            </a:pPr>
            <a:r>
              <a:rPr lang="en" sz="1400">
                <a:latin typeface="Arial"/>
                <a:ea typeface="Arial"/>
                <a:cs typeface="Arial"/>
                <a:sym typeface="Arial"/>
              </a:rPr>
              <a:t>Form link: </a:t>
            </a:r>
            <a:r>
              <a:rPr lang="en" sz="1400" u="sng">
                <a:solidFill>
                  <a:srgbClr val="0000FF"/>
                </a:solidFill>
                <a:latin typeface="Arial"/>
                <a:ea typeface="Arial"/>
                <a:cs typeface="Arial"/>
                <a:sym typeface="Arial"/>
                <a:hlinkClick r:id="rId6">
                  <a:extLst>
                    <a:ext uri="{A12FA001-AC4F-418D-AE19-62706E023703}">
                      <ahyp:hlinkClr val="tx"/>
                    </a:ext>
                  </a:extLst>
                </a:hlinkClick>
              </a:rPr>
              <a:t>https://forms.gle/Gqetr2qczgJSReXE9</a:t>
            </a:r>
            <a:endParaRPr sz="1400">
              <a:latin typeface="Arial"/>
              <a:ea typeface="Arial"/>
              <a:cs typeface="Arial"/>
              <a:sym typeface="Arial"/>
            </a:endParaRPr>
          </a:p>
          <a:p>
            <a:pPr indent="-38100" lvl="0" marL="177800" rtl="0" algn="l">
              <a:lnSpc>
                <a:spcPct val="90000"/>
              </a:lnSpc>
              <a:spcBef>
                <a:spcPts val="800"/>
              </a:spcBef>
              <a:spcAft>
                <a:spcPts val="0"/>
              </a:spcAft>
              <a:buClr>
                <a:schemeClr val="dk1"/>
              </a:buClr>
              <a:buSzPts val="2100"/>
              <a:buNone/>
            </a:pPr>
            <a:r>
              <a:t/>
            </a:r>
            <a:endParaRPr/>
          </a:p>
        </p:txBody>
      </p:sp>
      <p:sp>
        <p:nvSpPr>
          <p:cNvPr id="1358" name="Google Shape;1358;p208"/>
          <p:cNvSpPr txBox="1"/>
          <p:nvPr/>
        </p:nvSpPr>
        <p:spPr>
          <a:xfrm>
            <a:off x="685800" y="4125686"/>
            <a:ext cx="3064200" cy="2847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accent1"/>
              </a:buClr>
              <a:buSzPts val="1400"/>
              <a:buFont typeface="Arial"/>
              <a:buChar char="•"/>
            </a:pPr>
            <a:r>
              <a:rPr lang="en" sz="1400">
                <a:solidFill>
                  <a:schemeClr val="accent1"/>
                </a:solidFill>
                <a:latin typeface="Calibri"/>
                <a:ea typeface="Calibri"/>
                <a:cs typeface="Calibri"/>
                <a:sym typeface="Calibri"/>
              </a:rPr>
              <a:t>SSCS informed. Will be following-up </a:t>
            </a:r>
            <a:endParaRPr sz="1100"/>
          </a:p>
        </p:txBody>
      </p:sp>
      <p:sp>
        <p:nvSpPr>
          <p:cNvPr id="1359" name="Google Shape;1359;p208">
            <a:hlinkClick action="ppaction://hlinksldjump" r:id="rId7"/>
          </p:cNvPr>
          <p:cNvSpPr/>
          <p:nvPr/>
        </p:nvSpPr>
        <p:spPr>
          <a:xfrm>
            <a:off x="8773886" y="4060372"/>
            <a:ext cx="223200" cy="2067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09"/>
          <p:cNvSpPr txBox="1"/>
          <p:nvPr>
            <p:ph type="ctrTitle"/>
          </p:nvPr>
        </p:nvSpPr>
        <p:spPr>
          <a:xfrm>
            <a:off x="297612" y="424066"/>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Request: CEDA Updates</a:t>
            </a:r>
            <a:endParaRPr/>
          </a:p>
        </p:txBody>
      </p:sp>
      <p:sp>
        <p:nvSpPr>
          <p:cNvPr id="1365" name="Google Shape;1365;p209"/>
          <p:cNvSpPr txBox="1"/>
          <p:nvPr>
            <p:ph idx="2" type="body"/>
          </p:nvPr>
        </p:nvSpPr>
        <p:spPr>
          <a:xfrm>
            <a:off x="323655" y="804955"/>
            <a:ext cx="8531100" cy="3108000"/>
          </a:xfrm>
          <a:prstGeom prst="rect">
            <a:avLst/>
          </a:prstGeom>
          <a:noFill/>
          <a:ln>
            <a:noFill/>
          </a:ln>
        </p:spPr>
        <p:txBody>
          <a:bodyPr anchorCtr="0" anchor="t" bIns="51425" lIns="51425" spcFirstLastPara="1" rIns="51425" wrap="square" tIns="51425">
            <a:normAutofit fontScale="77500" lnSpcReduction="20000"/>
          </a:bodyPr>
          <a:lstStyle/>
          <a:p>
            <a:pPr indent="0" lvl="0" marL="0" marR="0" rtl="0" algn="l">
              <a:lnSpc>
                <a:spcPct val="90000"/>
              </a:lnSpc>
              <a:spcBef>
                <a:spcPts val="0"/>
              </a:spcBef>
              <a:spcAft>
                <a:spcPts val="0"/>
              </a:spcAft>
              <a:buSzPct val="57142"/>
              <a:buNone/>
            </a:pPr>
            <a:r>
              <a:rPr b="1" lang="en" sz="1400">
                <a:latin typeface="Calibri"/>
                <a:ea typeface="Calibri"/>
                <a:cs typeface="Calibri"/>
                <a:sym typeface="Calibri"/>
              </a:rPr>
              <a:t>From:</a:t>
            </a:r>
            <a:r>
              <a:rPr lang="en" sz="1400">
                <a:latin typeface="Calibri"/>
                <a:ea typeface="Calibri"/>
                <a:cs typeface="Calibri"/>
                <a:sym typeface="Calibri"/>
              </a:rPr>
              <a:t> Danielle Marinese &lt;</a:t>
            </a:r>
            <a:r>
              <a:rPr lang="en" sz="1400" u="sng">
                <a:solidFill>
                  <a:srgbClr val="0000FF"/>
                </a:solidFill>
                <a:latin typeface="Calibri"/>
                <a:ea typeface="Calibri"/>
                <a:cs typeface="Calibri"/>
                <a:sym typeface="Calibri"/>
                <a:hlinkClick r:id="rId3">
                  <a:extLst>
                    <a:ext uri="{A12FA001-AC4F-418D-AE19-62706E023703}">
                      <ahyp:hlinkClr val="tx"/>
                    </a:ext>
                  </a:extLst>
                </a:hlinkClick>
              </a:rPr>
              <a:t>d.marinese@ieee.org</a:t>
            </a:r>
            <a:r>
              <a:rPr lang="en" sz="1400">
                <a:latin typeface="Calibri"/>
                <a:ea typeface="Calibri"/>
                <a:cs typeface="Calibri"/>
                <a:sym typeface="Calibri"/>
              </a:rPr>
              <a:t>&gt; </a:t>
            </a:r>
            <a:br>
              <a:rPr lang="en" sz="1400">
                <a:latin typeface="Calibri"/>
                <a:ea typeface="Calibri"/>
                <a:cs typeface="Calibri"/>
                <a:sym typeface="Calibri"/>
              </a:rPr>
            </a:br>
            <a:r>
              <a:rPr b="1" lang="en" sz="1400">
                <a:latin typeface="Calibri"/>
                <a:ea typeface="Calibri"/>
                <a:cs typeface="Calibri"/>
                <a:sym typeface="Calibri"/>
              </a:rPr>
              <a:t>Sent:</a:t>
            </a:r>
            <a:r>
              <a:rPr lang="en" sz="1400">
                <a:latin typeface="Calibri"/>
                <a:ea typeface="Calibri"/>
                <a:cs typeface="Calibri"/>
                <a:sym typeface="Calibri"/>
              </a:rPr>
              <a:t> Thursday, June 20, 2024 5:00 AM</a:t>
            </a:r>
            <a:br>
              <a:rPr lang="en" sz="1400">
                <a:latin typeface="Calibri"/>
                <a:ea typeface="Calibri"/>
                <a:cs typeface="Calibri"/>
                <a:sym typeface="Calibri"/>
              </a:rPr>
            </a:br>
            <a:r>
              <a:rPr b="1" lang="en" sz="1400">
                <a:latin typeface="Calibri"/>
                <a:ea typeface="Calibri"/>
                <a:cs typeface="Calibri"/>
                <a:sym typeface="Calibri"/>
              </a:rPr>
              <a:t>Subject:</a:t>
            </a:r>
            <a:r>
              <a:rPr lang="en" sz="1400">
                <a:latin typeface="Calibri"/>
                <a:ea typeface="Calibri"/>
                <a:cs typeface="Calibri"/>
                <a:sym typeface="Calibri"/>
              </a:rPr>
              <a:t> Solid-State Circuits Magazine: Fall 2024 Issue</a:t>
            </a:r>
            <a:endParaRPr sz="1400">
              <a:latin typeface="Arial"/>
              <a:ea typeface="Arial"/>
              <a:cs typeface="Arial"/>
              <a:sym typeface="Arial"/>
            </a:endParaRPr>
          </a:p>
          <a:p>
            <a:pPr indent="0" lvl="0" marL="0" marR="0" rtl="0" algn="l">
              <a:lnSpc>
                <a:spcPct val="90000"/>
              </a:lnSpc>
              <a:spcBef>
                <a:spcPts val="0"/>
              </a:spcBef>
              <a:spcAft>
                <a:spcPts val="0"/>
              </a:spcAft>
              <a:buSzPct val="57142"/>
              <a:buNone/>
            </a:pPr>
            <a:r>
              <a:t/>
            </a:r>
            <a:endParaRPr sz="1400">
              <a:latin typeface="Arial"/>
              <a:ea typeface="Arial"/>
              <a:cs typeface="Arial"/>
              <a:sym typeface="Arial"/>
            </a:endParaRPr>
          </a:p>
          <a:p>
            <a:pPr indent="0" lvl="0" marL="0" marR="0" rtl="0" algn="l">
              <a:lnSpc>
                <a:spcPct val="90000"/>
              </a:lnSpc>
              <a:spcBef>
                <a:spcPts val="0"/>
              </a:spcBef>
              <a:spcAft>
                <a:spcPts val="0"/>
              </a:spcAft>
              <a:buSzPct val="57142"/>
              <a:buNone/>
            </a:pPr>
            <a:r>
              <a:rPr lang="en" sz="1400">
                <a:latin typeface="Arial"/>
                <a:ea typeface="Arial"/>
                <a:cs typeface="Arial"/>
                <a:sym typeface="Arial"/>
              </a:rPr>
              <a:t>SSCS would like to invite council representatives to submit reports/updates to be featured in the news section of Solid-State Circuits Magazine each issue. We request that </a:t>
            </a:r>
            <a:r>
              <a:rPr lang="en" sz="1400" u="sng">
                <a:latin typeface="Arial"/>
                <a:ea typeface="Arial"/>
                <a:cs typeface="Arial"/>
                <a:sym typeface="Arial"/>
              </a:rPr>
              <a:t>one representative</a:t>
            </a:r>
            <a:r>
              <a:rPr lang="en" sz="1400">
                <a:latin typeface="Arial"/>
                <a:ea typeface="Arial"/>
                <a:cs typeface="Arial"/>
                <a:sym typeface="Arial"/>
              </a:rPr>
              <a:t> volunteer.</a:t>
            </a:r>
            <a:endParaRPr/>
          </a:p>
          <a:p>
            <a:pPr indent="0" lvl="0" marL="0" marR="0" rtl="0" algn="l">
              <a:lnSpc>
                <a:spcPct val="90000"/>
              </a:lnSpc>
              <a:spcBef>
                <a:spcPts val="0"/>
              </a:spcBef>
              <a:spcAft>
                <a:spcPts val="0"/>
              </a:spcAft>
              <a:buSzPct val="57142"/>
              <a:buNone/>
            </a:pPr>
            <a:r>
              <a:rPr lang="en" sz="1400">
                <a:latin typeface="Arial"/>
                <a:ea typeface="Arial"/>
                <a:cs typeface="Arial"/>
                <a:sym typeface="Arial"/>
              </a:rPr>
              <a:t> </a:t>
            </a:r>
            <a:endParaRPr/>
          </a:p>
          <a:p>
            <a:pPr indent="0" lvl="0" marL="0" marR="0" rtl="0" algn="l">
              <a:lnSpc>
                <a:spcPct val="90000"/>
              </a:lnSpc>
              <a:spcBef>
                <a:spcPts val="0"/>
              </a:spcBef>
              <a:spcAft>
                <a:spcPts val="0"/>
              </a:spcAft>
              <a:buSzPct val="57142"/>
              <a:buNone/>
            </a:pPr>
            <a:r>
              <a:rPr lang="en" sz="1400">
                <a:latin typeface="Arial"/>
                <a:ea typeface="Arial"/>
                <a:cs typeface="Arial"/>
                <a:sym typeface="Arial"/>
              </a:rPr>
              <a:t>The deadline to send any submissions for SSC-M: Fall 2024 is </a:t>
            </a:r>
            <a:r>
              <a:rPr b="1" lang="en" sz="1400" u="sng">
                <a:solidFill>
                  <a:srgbClr val="FF0000"/>
                </a:solidFill>
                <a:latin typeface="Arial"/>
                <a:ea typeface="Arial"/>
                <a:cs typeface="Arial"/>
                <a:sym typeface="Arial"/>
              </a:rPr>
              <a:t>August 30</a:t>
            </a:r>
            <a:r>
              <a:rPr lang="en" sz="1400">
                <a:latin typeface="Arial"/>
                <a:ea typeface="Arial"/>
                <a:cs typeface="Arial"/>
                <a:sym typeface="Arial"/>
              </a:rPr>
              <a:t>. </a:t>
            </a:r>
            <a:endParaRPr/>
          </a:p>
          <a:p>
            <a:pPr indent="0" lvl="0" marL="0" marR="0" rtl="0" algn="l">
              <a:lnSpc>
                <a:spcPct val="90000"/>
              </a:lnSpc>
              <a:spcBef>
                <a:spcPts val="0"/>
              </a:spcBef>
              <a:spcAft>
                <a:spcPts val="0"/>
              </a:spcAft>
              <a:buSzPct val="57142"/>
              <a:buNone/>
            </a:pPr>
            <a:r>
              <a:t/>
            </a:r>
            <a:endParaRPr sz="1400">
              <a:latin typeface="Arial"/>
              <a:ea typeface="Arial"/>
              <a:cs typeface="Arial"/>
              <a:sym typeface="Arial"/>
            </a:endParaRPr>
          </a:p>
          <a:p>
            <a:pPr indent="0" lvl="0" marL="0" marR="0" rtl="0" algn="l">
              <a:lnSpc>
                <a:spcPct val="90000"/>
              </a:lnSpc>
              <a:spcBef>
                <a:spcPts val="0"/>
              </a:spcBef>
              <a:spcAft>
                <a:spcPts val="0"/>
              </a:spcAft>
              <a:buSzPct val="57142"/>
              <a:buNone/>
            </a:pPr>
            <a:r>
              <a:rPr lang="en" sz="1400">
                <a:latin typeface="Arial"/>
                <a:ea typeface="Arial"/>
                <a:cs typeface="Arial"/>
                <a:sym typeface="Arial"/>
              </a:rPr>
              <a:t>Please respond to this email to let me know if you would like to submit an article. </a:t>
            </a:r>
            <a:endParaRPr/>
          </a:p>
          <a:p>
            <a:pPr indent="0" lvl="0" marL="0" marR="0" rtl="0" algn="l">
              <a:lnSpc>
                <a:spcPct val="90000"/>
              </a:lnSpc>
              <a:spcBef>
                <a:spcPts val="900"/>
              </a:spcBef>
              <a:spcAft>
                <a:spcPts val="0"/>
              </a:spcAft>
              <a:buSzPct val="57142"/>
              <a:buNone/>
            </a:pPr>
            <a:r>
              <a:rPr lang="en" sz="1400">
                <a:latin typeface="Arial"/>
                <a:ea typeface="Arial"/>
                <a:cs typeface="Arial"/>
                <a:sym typeface="Arial"/>
              </a:rPr>
              <a:t>Please include the below information upon submission:</a:t>
            </a:r>
            <a:br>
              <a:rPr lang="en" sz="1400">
                <a:latin typeface="Arial"/>
                <a:ea typeface="Arial"/>
                <a:cs typeface="Arial"/>
                <a:sym typeface="Arial"/>
              </a:rPr>
            </a:br>
            <a:r>
              <a:rPr lang="en" sz="1400">
                <a:latin typeface="Arial"/>
                <a:ea typeface="Arial"/>
                <a:cs typeface="Arial"/>
                <a:sym typeface="Arial"/>
              </a:rPr>
              <a:t>- Author name(s)</a:t>
            </a:r>
            <a:br>
              <a:rPr lang="en" sz="1400">
                <a:latin typeface="Arial"/>
                <a:ea typeface="Arial"/>
                <a:cs typeface="Arial"/>
                <a:sym typeface="Arial"/>
              </a:rPr>
            </a:br>
            <a:r>
              <a:rPr lang="en" sz="1400">
                <a:latin typeface="Arial"/>
                <a:ea typeface="Arial"/>
                <a:cs typeface="Arial"/>
                <a:sym typeface="Arial"/>
              </a:rPr>
              <a:t>- Author email address(es)</a:t>
            </a:r>
            <a:br>
              <a:rPr lang="en" sz="1400">
                <a:latin typeface="Arial"/>
                <a:ea typeface="Arial"/>
                <a:cs typeface="Arial"/>
                <a:sym typeface="Arial"/>
              </a:rPr>
            </a:br>
            <a:r>
              <a:rPr lang="en" sz="1400">
                <a:latin typeface="Arial"/>
                <a:ea typeface="Arial"/>
                <a:cs typeface="Arial"/>
                <a:sym typeface="Arial"/>
              </a:rPr>
              <a:t>- Author institutional mailing address(es) (not emails)</a:t>
            </a:r>
            <a:br>
              <a:rPr lang="en" sz="1400">
                <a:latin typeface="Arial"/>
                <a:ea typeface="Arial"/>
                <a:cs typeface="Arial"/>
                <a:sym typeface="Arial"/>
              </a:rPr>
            </a:br>
            <a:r>
              <a:rPr lang="en" sz="1400">
                <a:latin typeface="Arial"/>
                <a:ea typeface="Arial"/>
                <a:cs typeface="Arial"/>
                <a:sym typeface="Arial"/>
              </a:rPr>
              <a:t>- Author ORCID(s)</a:t>
            </a:r>
            <a:endParaRPr/>
          </a:p>
          <a:p>
            <a:pPr indent="11430" lvl="0" marL="0" marR="0" rtl="0" algn="l">
              <a:lnSpc>
                <a:spcPct val="90000"/>
              </a:lnSpc>
              <a:spcBef>
                <a:spcPts val="0"/>
              </a:spcBef>
              <a:spcAft>
                <a:spcPts val="0"/>
              </a:spcAft>
              <a:buSzPct val="57142"/>
              <a:buChar char="▶"/>
            </a:pPr>
            <a:r>
              <a:rPr lang="en" sz="1400">
                <a:latin typeface="Arial"/>
                <a:ea typeface="Arial"/>
                <a:cs typeface="Arial"/>
                <a:sym typeface="Arial"/>
              </a:rPr>
              <a:t>- Your submission must be kept at 1000 words + 1-3 photos in </a:t>
            </a:r>
            <a:r>
              <a:rPr b="1" lang="en" sz="1400">
                <a:latin typeface="Arial"/>
                <a:ea typeface="Arial"/>
                <a:cs typeface="Arial"/>
                <a:sym typeface="Arial"/>
              </a:rPr>
              <a:t>.doc format</a:t>
            </a:r>
            <a:r>
              <a:rPr lang="en" sz="1400">
                <a:latin typeface="Arial"/>
                <a:ea typeface="Arial"/>
                <a:cs typeface="Arial"/>
                <a:sym typeface="Arial"/>
              </a:rPr>
              <a:t>.</a:t>
            </a:r>
            <a:endParaRPr/>
          </a:p>
          <a:p>
            <a:pPr indent="11430" lvl="0" marL="0" marR="0" rtl="0" algn="l">
              <a:lnSpc>
                <a:spcPct val="90000"/>
              </a:lnSpc>
              <a:spcBef>
                <a:spcPts val="900"/>
              </a:spcBef>
              <a:spcAft>
                <a:spcPts val="0"/>
              </a:spcAft>
              <a:buSzPct val="57142"/>
              <a:buChar char="▶"/>
            </a:pPr>
            <a:r>
              <a:rPr lang="en" sz="1400">
                <a:latin typeface="Arial"/>
                <a:ea typeface="Arial"/>
                <a:cs typeface="Arial"/>
                <a:sym typeface="Arial"/>
              </a:rPr>
              <a:t>Let me know if you have any questions!</a:t>
            </a:r>
            <a:br>
              <a:rPr lang="en" sz="1400">
                <a:latin typeface="Arial"/>
                <a:ea typeface="Arial"/>
                <a:cs typeface="Arial"/>
                <a:sym typeface="Arial"/>
              </a:rPr>
            </a:br>
            <a:br>
              <a:rPr lang="en" sz="1400">
                <a:latin typeface="Arial"/>
                <a:ea typeface="Arial"/>
                <a:cs typeface="Arial"/>
                <a:sym typeface="Arial"/>
              </a:rPr>
            </a:br>
            <a:r>
              <a:rPr lang="en" sz="1400">
                <a:latin typeface="Arial"/>
                <a:ea typeface="Arial"/>
                <a:cs typeface="Arial"/>
                <a:sym typeface="Arial"/>
              </a:rPr>
              <a:t>Thank you,</a:t>
            </a:r>
            <a:br>
              <a:rPr lang="en" sz="1400">
                <a:latin typeface="Arial"/>
                <a:ea typeface="Arial"/>
                <a:cs typeface="Arial"/>
                <a:sym typeface="Arial"/>
              </a:rPr>
            </a:br>
            <a:r>
              <a:rPr lang="en" sz="1400">
                <a:latin typeface="Arial"/>
                <a:ea typeface="Arial"/>
                <a:cs typeface="Arial"/>
                <a:sym typeface="Arial"/>
              </a:rPr>
              <a:t>Danielle</a:t>
            </a:r>
            <a:endParaRPr/>
          </a:p>
          <a:p>
            <a:pPr indent="-228600" lvl="0" marL="342900" marR="0" rtl="0" algn="l">
              <a:lnSpc>
                <a:spcPct val="90000"/>
              </a:lnSpc>
              <a:spcBef>
                <a:spcPts val="800"/>
              </a:spcBef>
              <a:spcAft>
                <a:spcPts val="0"/>
              </a:spcAft>
              <a:buClr>
                <a:srgbClr val="0066A1"/>
              </a:buClr>
              <a:buSzPct val="60000"/>
              <a:buFont typeface="Merriweather Sans"/>
              <a:buNone/>
            </a:pPr>
            <a:r>
              <a:t/>
            </a:r>
            <a:endParaRPr/>
          </a:p>
        </p:txBody>
      </p:sp>
      <p:sp>
        <p:nvSpPr>
          <p:cNvPr id="1366" name="Google Shape;1366;p209">
            <a:hlinkClick action="ppaction://hlinksldjump" r:id="rId4"/>
          </p:cNvPr>
          <p:cNvSpPr/>
          <p:nvPr/>
        </p:nvSpPr>
        <p:spPr>
          <a:xfrm>
            <a:off x="8773886" y="4060372"/>
            <a:ext cx="223200" cy="206700"/>
          </a:xfrm>
          <a:prstGeom prst="right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210"/>
          <p:cNvSpPr txBox="1"/>
          <p:nvPr/>
        </p:nvSpPr>
        <p:spPr>
          <a:xfrm>
            <a:off x="206573" y="101203"/>
            <a:ext cx="3583500" cy="715800"/>
          </a:xfrm>
          <a:prstGeom prst="rect">
            <a:avLst/>
          </a:prstGeom>
          <a:noFill/>
          <a:ln>
            <a:noFill/>
          </a:ln>
        </p:spPr>
        <p:txBody>
          <a:bodyPr anchorCtr="0" anchor="t" bIns="34275" lIns="68575" spcFirstLastPara="1" rIns="68575" wrap="square" tIns="34275">
            <a:spAutoFit/>
          </a:bodyPr>
          <a:lstStyle/>
          <a:p>
            <a:pPr indent="0" lvl="0" marL="0" marR="0" rtl="0" algn="ctr">
              <a:lnSpc>
                <a:spcPct val="110000"/>
              </a:lnSpc>
              <a:spcBef>
                <a:spcPts val="0"/>
              </a:spcBef>
              <a:spcAft>
                <a:spcPts val="0"/>
              </a:spcAft>
              <a:buClr>
                <a:srgbClr val="FFFFFF"/>
              </a:buClr>
              <a:buSzPts val="2000"/>
              <a:buFont typeface="Arial Black"/>
              <a:buNone/>
            </a:pPr>
            <a:r>
              <a:rPr b="0" i="0" lang="en" sz="2000" u="none" cap="none" strike="noStrike">
                <a:solidFill>
                  <a:srgbClr val="FFFFFF"/>
                </a:solidFill>
                <a:latin typeface="Arial Black"/>
                <a:ea typeface="Arial Black"/>
                <a:cs typeface="Arial Black"/>
                <a:sym typeface="Arial Black"/>
              </a:rPr>
              <a:t>PHIL KAUFMAN AWARD</a:t>
            </a:r>
            <a:endParaRPr sz="1100"/>
          </a:p>
          <a:p>
            <a:pPr indent="0" lvl="0" marL="0" marR="0" rtl="0" algn="ctr">
              <a:lnSpc>
                <a:spcPct val="110000"/>
              </a:lnSpc>
              <a:spcBef>
                <a:spcPts val="0"/>
              </a:spcBef>
              <a:spcAft>
                <a:spcPts val="0"/>
              </a:spcAft>
              <a:buClr>
                <a:srgbClr val="FFFFFF"/>
              </a:buClr>
              <a:buSzPts val="2000"/>
              <a:buFont typeface="Arial Black"/>
              <a:buNone/>
            </a:pPr>
            <a:r>
              <a:rPr b="0" i="0" lang="en" sz="2000" u="none" cap="none" strike="noStrike">
                <a:solidFill>
                  <a:srgbClr val="FFFFFF"/>
                </a:solidFill>
                <a:latin typeface="Arial Black"/>
                <a:ea typeface="Arial Black"/>
                <a:cs typeface="Arial Black"/>
                <a:sym typeface="Arial Black"/>
              </a:rPr>
              <a:t>CEREMONY &amp; BANQUET</a:t>
            </a:r>
            <a:endParaRPr sz="1100"/>
          </a:p>
        </p:txBody>
      </p:sp>
      <p:sp>
        <p:nvSpPr>
          <p:cNvPr id="1372" name="Google Shape;1372;p210"/>
          <p:cNvSpPr txBox="1"/>
          <p:nvPr/>
        </p:nvSpPr>
        <p:spPr>
          <a:xfrm>
            <a:off x="7527233" y="1201549"/>
            <a:ext cx="1185900" cy="377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4BBA"/>
              </a:buClr>
              <a:buSzPts val="1000"/>
              <a:buFont typeface="Arial"/>
              <a:buNone/>
            </a:pPr>
            <a:r>
              <a:rPr b="1" i="0" lang="en" sz="1000" u="none" cap="none" strike="noStrike">
                <a:solidFill>
                  <a:srgbClr val="004BBA"/>
                </a:solidFill>
                <a:latin typeface="Arial"/>
                <a:ea typeface="Arial"/>
                <a:cs typeface="Arial"/>
                <a:sym typeface="Arial"/>
              </a:rPr>
              <a:t>MORE INFO &amp; </a:t>
            </a:r>
            <a:endParaRPr sz="1100"/>
          </a:p>
          <a:p>
            <a:pPr indent="0" lvl="0" marL="0" marR="0" rtl="0" algn="ctr">
              <a:lnSpc>
                <a:spcPct val="100000"/>
              </a:lnSpc>
              <a:spcBef>
                <a:spcPts val="0"/>
              </a:spcBef>
              <a:spcAft>
                <a:spcPts val="0"/>
              </a:spcAft>
              <a:buClr>
                <a:srgbClr val="004BBA"/>
              </a:buClr>
              <a:buSzPts val="1000"/>
              <a:buFont typeface="Arial"/>
              <a:buNone/>
            </a:pPr>
            <a:r>
              <a:rPr b="1" i="0" lang="en" sz="1000" u="none" cap="none" strike="noStrike">
                <a:solidFill>
                  <a:srgbClr val="004BBA"/>
                </a:solidFill>
                <a:latin typeface="Arial"/>
                <a:ea typeface="Arial"/>
                <a:cs typeface="Arial"/>
                <a:sym typeface="Arial"/>
              </a:rPr>
              <a:t>REGISTER HERE</a:t>
            </a:r>
            <a:endParaRPr sz="1100"/>
          </a:p>
        </p:txBody>
      </p:sp>
      <p:sp>
        <p:nvSpPr>
          <p:cNvPr id="1373" name="Google Shape;1373;p210"/>
          <p:cNvSpPr txBox="1"/>
          <p:nvPr/>
        </p:nvSpPr>
        <p:spPr>
          <a:xfrm>
            <a:off x="786331" y="4115594"/>
            <a:ext cx="75543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1600"/>
              <a:buFont typeface="Arial Black"/>
              <a:buNone/>
            </a:pPr>
            <a:r>
              <a:rPr b="0" i="0" lang="en" sz="1600" u="none" cap="none" strike="noStrike">
                <a:solidFill>
                  <a:srgbClr val="FFFFFF"/>
                </a:solidFill>
                <a:latin typeface="Arial Black"/>
                <a:ea typeface="Arial Black"/>
                <a:cs typeface="Arial Black"/>
                <a:sym typeface="Arial Black"/>
              </a:rPr>
              <a:t>February 22, 2024 </a:t>
            </a:r>
            <a:r>
              <a:rPr b="1" i="0" lang="en" sz="1600" u="none" cap="none" strike="noStrike">
                <a:solidFill>
                  <a:srgbClr val="FFA200"/>
                </a:solidFill>
                <a:latin typeface="Arial Black"/>
                <a:ea typeface="Arial Black"/>
                <a:cs typeface="Arial Black"/>
                <a:sym typeface="Arial Black"/>
              </a:rPr>
              <a:t>|</a:t>
            </a:r>
            <a:r>
              <a:rPr b="0" i="0" lang="en" sz="1600" u="none" cap="none" strike="noStrike">
                <a:solidFill>
                  <a:srgbClr val="FFFFFF"/>
                </a:solidFill>
                <a:latin typeface="Arial Black"/>
                <a:ea typeface="Arial Black"/>
                <a:cs typeface="Arial Black"/>
                <a:sym typeface="Arial Black"/>
              </a:rPr>
              <a:t> 6:30–9:30pm </a:t>
            </a:r>
            <a:r>
              <a:rPr b="1" i="0" lang="en" sz="1600" u="none" cap="none" strike="noStrike">
                <a:solidFill>
                  <a:srgbClr val="FFA200"/>
                </a:solidFill>
                <a:latin typeface="Arial Black"/>
                <a:ea typeface="Arial Black"/>
                <a:cs typeface="Arial Black"/>
                <a:sym typeface="Arial Black"/>
              </a:rPr>
              <a:t>|</a:t>
            </a:r>
            <a:r>
              <a:rPr b="0" i="0" lang="en" sz="1600" u="none" cap="none" strike="noStrike">
                <a:solidFill>
                  <a:srgbClr val="FFFFFF"/>
                </a:solidFill>
                <a:latin typeface="Arial Black"/>
                <a:ea typeface="Arial Black"/>
                <a:cs typeface="Arial Black"/>
                <a:sym typeface="Arial Black"/>
              </a:rPr>
              <a:t> The Glasshouse </a:t>
            </a:r>
            <a:r>
              <a:rPr b="1" i="0" lang="en" sz="1600" u="none" cap="none" strike="noStrike">
                <a:solidFill>
                  <a:srgbClr val="FFA200"/>
                </a:solidFill>
                <a:latin typeface="Arial Black"/>
                <a:ea typeface="Arial Black"/>
                <a:cs typeface="Arial Black"/>
                <a:sym typeface="Arial Black"/>
              </a:rPr>
              <a:t>|</a:t>
            </a:r>
            <a:r>
              <a:rPr b="0" i="0" lang="en" sz="1600" u="none" cap="none" strike="noStrike">
                <a:solidFill>
                  <a:srgbClr val="FFFFFF"/>
                </a:solidFill>
                <a:latin typeface="Arial Black"/>
                <a:ea typeface="Arial Black"/>
                <a:cs typeface="Arial Black"/>
                <a:sym typeface="Arial Black"/>
              </a:rPr>
              <a:t> San Jose, CA</a:t>
            </a:r>
            <a:endParaRPr sz="1100"/>
          </a:p>
          <a:p>
            <a:pPr indent="0" lvl="0" marL="0" marR="0" rtl="0" algn="ctr">
              <a:lnSpc>
                <a:spcPct val="100000"/>
              </a:lnSpc>
              <a:spcBef>
                <a:spcPts val="0"/>
              </a:spcBef>
              <a:spcAft>
                <a:spcPts val="0"/>
              </a:spcAft>
              <a:buClr>
                <a:srgbClr val="FFFFFF"/>
              </a:buClr>
              <a:buSzPts val="1600"/>
              <a:buFont typeface="Arial Black"/>
              <a:buNone/>
            </a:pPr>
            <a:r>
              <a:rPr b="0" i="0" lang="en" sz="1600" u="none" cap="none" strike="noStrike">
                <a:solidFill>
                  <a:srgbClr val="FFFFFF"/>
                </a:solidFill>
                <a:latin typeface="Arial Black"/>
                <a:ea typeface="Arial Black"/>
                <a:cs typeface="Arial Black"/>
                <a:sym typeface="Arial Black"/>
              </a:rPr>
              <a:t>Immediately following ISSCC on Thursday Evening</a:t>
            </a:r>
            <a:endParaRPr sz="1100"/>
          </a:p>
        </p:txBody>
      </p:sp>
      <p:grpSp>
        <p:nvGrpSpPr>
          <p:cNvPr id="1374" name="Google Shape;1374;p210"/>
          <p:cNvGrpSpPr/>
          <p:nvPr/>
        </p:nvGrpSpPr>
        <p:grpSpPr>
          <a:xfrm>
            <a:off x="4418195" y="324472"/>
            <a:ext cx="2410911" cy="325467"/>
            <a:chOff x="600075" y="477150"/>
            <a:chExt cx="3858074" cy="520997"/>
          </a:xfrm>
        </p:grpSpPr>
        <p:pic>
          <p:nvPicPr>
            <p:cNvPr descr="Text&#10;&#10;Description automatically generated with medium confidence" id="1375" name="Google Shape;1375;p210"/>
            <p:cNvPicPr preferRelativeResize="0"/>
            <p:nvPr/>
          </p:nvPicPr>
          <p:blipFill rotWithShape="1">
            <a:blip r:embed="rId3">
              <a:alphaModFix/>
            </a:blip>
            <a:srcRect b="0" l="0" r="0" t="0"/>
            <a:stretch/>
          </p:blipFill>
          <p:spPr>
            <a:xfrm>
              <a:off x="2821073" y="486560"/>
              <a:ext cx="1637076" cy="511587"/>
            </a:xfrm>
            <a:prstGeom prst="rect">
              <a:avLst/>
            </a:prstGeom>
            <a:noFill/>
            <a:ln>
              <a:noFill/>
            </a:ln>
          </p:spPr>
        </p:pic>
        <p:pic>
          <p:nvPicPr>
            <p:cNvPr descr="A picture containing text, clipart&#10;&#10;Description automatically generated" id="1376" name="Google Shape;1376;p210"/>
            <p:cNvPicPr preferRelativeResize="0"/>
            <p:nvPr/>
          </p:nvPicPr>
          <p:blipFill rotWithShape="1">
            <a:blip r:embed="rId4">
              <a:alphaModFix/>
            </a:blip>
            <a:srcRect b="0" l="0" r="0" t="0"/>
            <a:stretch/>
          </p:blipFill>
          <p:spPr>
            <a:xfrm>
              <a:off x="600075" y="540628"/>
              <a:ext cx="1637076" cy="390093"/>
            </a:xfrm>
            <a:prstGeom prst="rect">
              <a:avLst/>
            </a:prstGeom>
            <a:noFill/>
            <a:ln>
              <a:noFill/>
            </a:ln>
          </p:spPr>
        </p:pic>
        <p:cxnSp>
          <p:nvCxnSpPr>
            <p:cNvPr id="1377" name="Google Shape;1377;p210"/>
            <p:cNvCxnSpPr/>
            <p:nvPr/>
          </p:nvCxnSpPr>
          <p:spPr>
            <a:xfrm>
              <a:off x="2497358" y="477150"/>
              <a:ext cx="0" cy="494100"/>
            </a:xfrm>
            <a:prstGeom prst="straightConnector1">
              <a:avLst/>
            </a:prstGeom>
            <a:noFill/>
            <a:ln cap="flat" cmpd="sng" w="9525">
              <a:solidFill>
                <a:schemeClr val="lt1"/>
              </a:solidFill>
              <a:prstDash val="solid"/>
              <a:round/>
              <a:headEnd len="sm" w="sm" type="none"/>
              <a:tailEnd len="sm" w="sm" type="none"/>
            </a:ln>
            <a:effectLst>
              <a:outerShdw blurRad="40000" rotWithShape="0" dir="5400000" dist="20000">
                <a:srgbClr val="000000">
                  <a:alpha val="37650"/>
                </a:srgbClr>
              </a:outerShdw>
            </a:effectLst>
          </p:spPr>
        </p:cxnSp>
      </p:grpSp>
      <p:grpSp>
        <p:nvGrpSpPr>
          <p:cNvPr id="1378" name="Google Shape;1378;p210"/>
          <p:cNvGrpSpPr/>
          <p:nvPr/>
        </p:nvGrpSpPr>
        <p:grpSpPr>
          <a:xfrm>
            <a:off x="7050384" y="383006"/>
            <a:ext cx="1847428" cy="261953"/>
            <a:chOff x="11280353" y="612674"/>
            <a:chExt cx="2956357" cy="418722"/>
          </a:xfrm>
        </p:grpSpPr>
        <p:pic>
          <p:nvPicPr>
            <p:cNvPr descr="A picture containing text, clipart&#10;&#10;Description automatically generated" id="1379" name="Google Shape;1379;p210"/>
            <p:cNvPicPr preferRelativeResize="0"/>
            <p:nvPr/>
          </p:nvPicPr>
          <p:blipFill rotWithShape="1">
            <a:blip r:embed="rId5">
              <a:alphaModFix/>
            </a:blip>
            <a:srcRect b="0" l="0" r="0" t="0"/>
            <a:stretch/>
          </p:blipFill>
          <p:spPr>
            <a:xfrm>
              <a:off x="11280353" y="612674"/>
              <a:ext cx="1344238" cy="391734"/>
            </a:xfrm>
            <a:prstGeom prst="rect">
              <a:avLst/>
            </a:prstGeom>
            <a:noFill/>
            <a:ln>
              <a:noFill/>
            </a:ln>
          </p:spPr>
        </p:pic>
        <p:pic>
          <p:nvPicPr>
            <p:cNvPr descr="A picture containing shape&#10;&#10;Description automatically generated" id="1380" name="Google Shape;1380;p210"/>
            <p:cNvPicPr preferRelativeResize="0"/>
            <p:nvPr/>
          </p:nvPicPr>
          <p:blipFill rotWithShape="1">
            <a:blip r:embed="rId6">
              <a:alphaModFix/>
            </a:blip>
            <a:srcRect b="0" l="0" r="0" t="0"/>
            <a:stretch/>
          </p:blipFill>
          <p:spPr>
            <a:xfrm>
              <a:off x="12794576" y="653706"/>
              <a:ext cx="1442134" cy="377690"/>
            </a:xfrm>
            <a:prstGeom prst="rect">
              <a:avLst/>
            </a:prstGeom>
            <a:noFill/>
            <a:ln>
              <a:noFill/>
            </a:ln>
          </p:spPr>
        </p:pic>
      </p:grpSp>
      <p:sp>
        <p:nvSpPr>
          <p:cNvPr id="1381" name="Google Shape;1381;p210"/>
          <p:cNvSpPr txBox="1"/>
          <p:nvPr/>
        </p:nvSpPr>
        <p:spPr>
          <a:xfrm>
            <a:off x="200423" y="2562819"/>
            <a:ext cx="2646300" cy="1121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4BBA"/>
              </a:buClr>
              <a:buSzPts val="1300"/>
              <a:buFont typeface="Arial Black"/>
              <a:buNone/>
            </a:pPr>
            <a:r>
              <a:rPr b="0" i="0" lang="en" sz="1300" u="none" cap="none" strike="noStrike">
                <a:solidFill>
                  <a:srgbClr val="004BBA"/>
                </a:solidFill>
                <a:latin typeface="Arial Black"/>
                <a:ea typeface="Arial Black"/>
                <a:cs typeface="Arial Black"/>
                <a:sym typeface="Arial Black"/>
              </a:rPr>
              <a:t>Dr. Lawrence T. Pileggi</a:t>
            </a:r>
            <a:endParaRPr sz="1100"/>
          </a:p>
          <a:p>
            <a:pPr indent="0" lvl="0" marL="0" marR="0" rtl="0" algn="ctr">
              <a:lnSpc>
                <a:spcPct val="100000"/>
              </a:lnSpc>
              <a:spcBef>
                <a:spcPts val="400"/>
              </a:spcBef>
              <a:spcAft>
                <a:spcPts val="0"/>
              </a:spcAft>
              <a:buClr>
                <a:srgbClr val="404040"/>
              </a:buClr>
              <a:buSzPts val="1300"/>
              <a:buFont typeface="Arial"/>
              <a:buNone/>
            </a:pPr>
            <a:r>
              <a:rPr b="0" i="0" lang="en" sz="1300" u="none" cap="none" strike="noStrike">
                <a:solidFill>
                  <a:srgbClr val="404040"/>
                </a:solidFill>
                <a:latin typeface="Arial"/>
                <a:ea typeface="Arial"/>
                <a:cs typeface="Arial"/>
                <a:sym typeface="Arial"/>
              </a:rPr>
              <a:t>Coraluppi Head and Tanoto Professor of Electrical and Computer Engineering</a:t>
            </a:r>
            <a:endParaRPr sz="1100"/>
          </a:p>
          <a:p>
            <a:pPr indent="0" lvl="0" marL="0" marR="0" rtl="0" algn="ctr">
              <a:lnSpc>
                <a:spcPct val="100000"/>
              </a:lnSpc>
              <a:spcBef>
                <a:spcPts val="0"/>
              </a:spcBef>
              <a:spcAft>
                <a:spcPts val="0"/>
              </a:spcAft>
              <a:buClr>
                <a:srgbClr val="004BBA"/>
              </a:buClr>
              <a:buSzPts val="1300"/>
              <a:buFont typeface="Arial Black"/>
              <a:buNone/>
            </a:pPr>
            <a:r>
              <a:rPr b="0" i="0" lang="en" sz="1300" u="none" cap="none" strike="noStrike">
                <a:solidFill>
                  <a:srgbClr val="004BBA"/>
                </a:solidFill>
                <a:latin typeface="Arial Black"/>
                <a:ea typeface="Arial Black"/>
                <a:cs typeface="Arial Black"/>
                <a:sym typeface="Arial Black"/>
              </a:rPr>
              <a:t>Carnegie Mellon University</a:t>
            </a:r>
            <a:endParaRPr sz="1100"/>
          </a:p>
        </p:txBody>
      </p:sp>
      <p:sp>
        <p:nvSpPr>
          <p:cNvPr id="1382" name="Google Shape;1382;p210"/>
          <p:cNvSpPr txBox="1"/>
          <p:nvPr/>
        </p:nvSpPr>
        <p:spPr>
          <a:xfrm>
            <a:off x="770726" y="1117203"/>
            <a:ext cx="1505400" cy="223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4BBA"/>
              </a:buClr>
              <a:buSzPts val="1000"/>
              <a:buFont typeface="Arial"/>
              <a:buNone/>
            </a:pPr>
            <a:r>
              <a:rPr b="1" i="0" lang="en" sz="1000" u="none" cap="none" strike="noStrike">
                <a:solidFill>
                  <a:srgbClr val="004BBA"/>
                </a:solidFill>
                <a:latin typeface="Arial"/>
                <a:ea typeface="Arial"/>
                <a:cs typeface="Arial"/>
                <a:sym typeface="Arial"/>
              </a:rPr>
              <a:t>JOIN US TO HONOR—</a:t>
            </a:r>
            <a:endParaRPr sz="1100"/>
          </a:p>
        </p:txBody>
      </p:sp>
      <p:sp>
        <p:nvSpPr>
          <p:cNvPr id="1383" name="Google Shape;1383;p210"/>
          <p:cNvSpPr txBox="1"/>
          <p:nvPr/>
        </p:nvSpPr>
        <p:spPr>
          <a:xfrm>
            <a:off x="3151188" y="1116211"/>
            <a:ext cx="3996600" cy="2331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4BBA"/>
              </a:buClr>
              <a:buSzPts val="1000"/>
              <a:buFont typeface="Arial"/>
              <a:buNone/>
            </a:pPr>
            <a:r>
              <a:rPr b="1" i="0" lang="en" sz="1000" u="none" cap="none" strike="noStrike">
                <a:solidFill>
                  <a:srgbClr val="004BBA"/>
                </a:solidFill>
                <a:latin typeface="Arial"/>
                <a:ea typeface="Arial"/>
                <a:cs typeface="Arial"/>
                <a:sym typeface="Arial"/>
              </a:rPr>
              <a:t>ABOUT THE RECIPIENT</a:t>
            </a:r>
            <a:endParaRPr sz="1100"/>
          </a:p>
          <a:p>
            <a:pPr indent="0" lvl="0" marL="0" marR="0" rtl="0" algn="l">
              <a:lnSpc>
                <a:spcPct val="100000"/>
              </a:lnSpc>
              <a:spcBef>
                <a:spcPts val="0"/>
              </a:spcBef>
              <a:spcAft>
                <a:spcPts val="0"/>
              </a:spcAft>
              <a:buClr>
                <a:schemeClr val="dk1"/>
              </a:buClr>
              <a:buSzPts val="600"/>
              <a:buFont typeface="Times New Roman"/>
              <a:buNone/>
            </a:pPr>
            <a:r>
              <a:t/>
            </a:r>
            <a:endParaRPr b="1" i="0" sz="600" u="none" cap="none" strike="noStrike">
              <a:solidFill>
                <a:srgbClr val="004BBA"/>
              </a:solidFill>
              <a:latin typeface="Arial"/>
              <a:ea typeface="Arial"/>
              <a:cs typeface="Arial"/>
              <a:sym typeface="Arial"/>
            </a:endParaRPr>
          </a:p>
          <a:p>
            <a:pPr indent="0" lvl="0" marL="0" marR="0" rtl="0" algn="l">
              <a:lnSpc>
                <a:spcPct val="100000"/>
              </a:lnSpc>
              <a:spcBef>
                <a:spcPts val="0"/>
              </a:spcBef>
              <a:spcAft>
                <a:spcPts val="0"/>
              </a:spcAft>
              <a:buClr>
                <a:srgbClr val="404040"/>
              </a:buClr>
              <a:buSzPts val="1300"/>
              <a:buFont typeface="Arial"/>
              <a:buNone/>
            </a:pPr>
            <a:r>
              <a:rPr b="0" i="0" lang="en" sz="1300" u="none" cap="none" strike="noStrike">
                <a:solidFill>
                  <a:srgbClr val="404040"/>
                </a:solidFill>
                <a:latin typeface="Arial"/>
                <a:ea typeface="Arial"/>
                <a:cs typeface="Arial"/>
                <a:sym typeface="Arial"/>
              </a:rPr>
              <a:t>Dr. Pileggi is being recognized for his</a:t>
            </a:r>
            <a:endParaRPr sz="1100"/>
          </a:p>
          <a:p>
            <a:pPr indent="0" lvl="0" marL="0" marR="0" rtl="0" algn="l">
              <a:lnSpc>
                <a:spcPct val="100000"/>
              </a:lnSpc>
              <a:spcBef>
                <a:spcPts val="0"/>
              </a:spcBef>
              <a:spcAft>
                <a:spcPts val="0"/>
              </a:spcAft>
              <a:buClr>
                <a:srgbClr val="404040"/>
              </a:buClr>
              <a:buSzPts val="1300"/>
              <a:buFont typeface="Arial"/>
              <a:buNone/>
            </a:pPr>
            <a:r>
              <a:rPr b="0" i="0" lang="en" sz="1300" u="none" cap="none" strike="noStrike">
                <a:solidFill>
                  <a:srgbClr val="404040"/>
                </a:solidFill>
                <a:latin typeface="Arial"/>
                <a:ea typeface="Arial"/>
                <a:cs typeface="Arial"/>
                <a:sym typeface="Arial"/>
              </a:rPr>
              <a:t>significant contributions to the Electronic System Design Industry.</a:t>
            </a:r>
            <a:br>
              <a:rPr b="0" i="0" lang="en" sz="1100" u="none" cap="none" strike="noStrike">
                <a:solidFill>
                  <a:srgbClr val="404040"/>
                </a:solidFill>
                <a:latin typeface="Arial"/>
                <a:ea typeface="Arial"/>
                <a:cs typeface="Arial"/>
                <a:sym typeface="Arial"/>
              </a:rPr>
            </a:br>
            <a:endParaRPr b="0" i="0" sz="1100" u="none" cap="none" strike="noStrike">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4BBA"/>
              </a:buClr>
              <a:buSzPts val="1000"/>
              <a:buFont typeface="Arial"/>
              <a:buNone/>
            </a:pPr>
            <a:r>
              <a:rPr b="1" i="0" lang="en" sz="1000" u="none" cap="none" strike="noStrike">
                <a:solidFill>
                  <a:srgbClr val="004BBA"/>
                </a:solidFill>
                <a:latin typeface="Arial"/>
                <a:ea typeface="Arial"/>
                <a:cs typeface="Arial"/>
                <a:sym typeface="Arial"/>
              </a:rPr>
              <a:t>ABOUT THE AWARD</a:t>
            </a:r>
            <a:endParaRPr sz="1100"/>
          </a:p>
          <a:p>
            <a:pPr indent="0" lvl="0" marL="0" marR="0" rtl="0" algn="l">
              <a:lnSpc>
                <a:spcPct val="100000"/>
              </a:lnSpc>
              <a:spcBef>
                <a:spcPts val="0"/>
              </a:spcBef>
              <a:spcAft>
                <a:spcPts val="0"/>
              </a:spcAft>
              <a:buClr>
                <a:schemeClr val="dk1"/>
              </a:buClr>
              <a:buSzPts val="600"/>
              <a:buFont typeface="Times New Roman"/>
              <a:buNone/>
            </a:pPr>
            <a:r>
              <a:t/>
            </a:r>
            <a:endParaRPr b="1" i="0" sz="600" u="none" cap="none" strike="noStrike">
              <a:solidFill>
                <a:srgbClr val="004BBA"/>
              </a:solidFill>
              <a:latin typeface="Arial"/>
              <a:ea typeface="Arial"/>
              <a:cs typeface="Arial"/>
              <a:sym typeface="Arial"/>
            </a:endParaRPr>
          </a:p>
          <a:p>
            <a:pPr indent="0" lvl="0" marL="0" marR="0" rtl="0" algn="l">
              <a:lnSpc>
                <a:spcPct val="100000"/>
              </a:lnSpc>
              <a:spcBef>
                <a:spcPts val="0"/>
              </a:spcBef>
              <a:spcAft>
                <a:spcPts val="0"/>
              </a:spcAft>
              <a:buClr>
                <a:srgbClr val="404040"/>
              </a:buClr>
              <a:buSzPts val="1300"/>
              <a:buFont typeface="Arial"/>
              <a:buNone/>
            </a:pPr>
            <a:r>
              <a:rPr b="0" i="0" lang="en" sz="1300" u="none" cap="none" strike="noStrike">
                <a:solidFill>
                  <a:srgbClr val="404040"/>
                </a:solidFill>
                <a:latin typeface="Arial"/>
                <a:ea typeface="Arial"/>
                <a:cs typeface="Arial"/>
                <a:sym typeface="Arial"/>
              </a:rPr>
              <a:t>The Phil Kaufman Award honors individuals who have had a demonstrable impact on the field of electronic system design through technology innovations, education/mentoring, or business or industry leadership. </a:t>
            </a:r>
            <a:endParaRPr b="0" i="0" sz="1600" u="none" cap="none" strike="noStrike">
              <a:solidFill>
                <a:srgbClr val="404040"/>
              </a:solidFill>
              <a:latin typeface="Arial"/>
              <a:ea typeface="Arial"/>
              <a:cs typeface="Arial"/>
              <a:sym typeface="Arial"/>
            </a:endParaRPr>
          </a:p>
        </p:txBody>
      </p:sp>
      <p:sp>
        <p:nvSpPr>
          <p:cNvPr id="1384" name="Google Shape;1384;p210"/>
          <p:cNvSpPr txBox="1"/>
          <p:nvPr/>
        </p:nvSpPr>
        <p:spPr>
          <a:xfrm>
            <a:off x="7481094" y="3149600"/>
            <a:ext cx="12807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4BBA"/>
              </a:buClr>
              <a:buSzPts val="600"/>
              <a:buFont typeface="Arial"/>
              <a:buNone/>
            </a:pPr>
            <a:r>
              <a:rPr b="1" i="0" lang="en" sz="600" u="none" cap="none" strike="noStrike">
                <a:solidFill>
                  <a:srgbClr val="004BBA"/>
                </a:solidFill>
                <a:latin typeface="Arial"/>
                <a:ea typeface="Arial"/>
                <a:cs typeface="Arial"/>
                <a:sym typeface="Arial"/>
              </a:rPr>
              <a:t>https://semiamericas.org/phil-</a:t>
            </a:r>
            <a:endParaRPr sz="1100"/>
          </a:p>
          <a:p>
            <a:pPr indent="0" lvl="0" marL="0" marR="0" rtl="0" algn="l">
              <a:lnSpc>
                <a:spcPct val="100000"/>
              </a:lnSpc>
              <a:spcBef>
                <a:spcPts val="0"/>
              </a:spcBef>
              <a:spcAft>
                <a:spcPts val="0"/>
              </a:spcAft>
              <a:buClr>
                <a:srgbClr val="004BBA"/>
              </a:buClr>
              <a:buSzPts val="600"/>
              <a:buFont typeface="Arial"/>
              <a:buNone/>
            </a:pPr>
            <a:r>
              <a:rPr b="1" i="0" lang="en" sz="600" u="none" cap="none" strike="noStrike">
                <a:solidFill>
                  <a:srgbClr val="004BBA"/>
                </a:solidFill>
                <a:latin typeface="Arial"/>
                <a:ea typeface="Arial"/>
                <a:cs typeface="Arial"/>
                <a:sym typeface="Arial"/>
              </a:rPr>
              <a:t>kaufman-award-banquet</a:t>
            </a:r>
            <a:endParaRPr sz="1100"/>
          </a:p>
        </p:txBody>
      </p:sp>
      <p:pic>
        <p:nvPicPr>
          <p:cNvPr descr="A person in a suit smiling&#10;&#10;Description automatically generated" id="1385" name="Google Shape;1385;p210"/>
          <p:cNvPicPr preferRelativeResize="0"/>
          <p:nvPr/>
        </p:nvPicPr>
        <p:blipFill rotWithShape="1">
          <a:blip r:embed="rId7">
            <a:alphaModFix/>
          </a:blip>
          <a:srcRect b="0" l="0" r="0" t="0"/>
          <a:stretch/>
        </p:blipFill>
        <p:spPr>
          <a:xfrm>
            <a:off x="1066304" y="1391057"/>
            <a:ext cx="914400" cy="1134060"/>
          </a:xfrm>
          <a:prstGeom prst="rect">
            <a:avLst/>
          </a:prstGeom>
          <a:noFill/>
          <a:ln>
            <a:noFill/>
          </a:ln>
        </p:spPr>
      </p:pic>
      <p:pic>
        <p:nvPicPr>
          <p:cNvPr descr="A qr code with a blue square&#10;&#10;Description automatically generated" id="1386" name="Google Shape;1386;p210"/>
          <p:cNvPicPr preferRelativeResize="0"/>
          <p:nvPr/>
        </p:nvPicPr>
        <p:blipFill rotWithShape="1">
          <a:blip r:embed="rId8">
            <a:alphaModFix/>
          </a:blip>
          <a:srcRect b="0" l="0" r="0" t="0"/>
          <a:stretch/>
        </p:blipFill>
        <p:spPr>
          <a:xfrm>
            <a:off x="7294245" y="1506141"/>
            <a:ext cx="1651635" cy="1651635"/>
          </a:xfrm>
          <a:prstGeom prst="rect">
            <a:avLst/>
          </a:prstGeom>
          <a:noFill/>
          <a:ln>
            <a:noFill/>
          </a:ln>
        </p:spPr>
      </p:pic>
      <p:sp>
        <p:nvSpPr>
          <p:cNvPr id="1387" name="Google Shape;1387;p210">
            <a:hlinkClick action="ppaction://hlinksldjump" r:id="rId9"/>
          </p:cNvPr>
          <p:cNvSpPr/>
          <p:nvPr/>
        </p:nvSpPr>
        <p:spPr>
          <a:xfrm>
            <a:off x="8844643" y="3265715"/>
            <a:ext cx="223200" cy="206700"/>
          </a:xfrm>
          <a:prstGeom prst="rightArrow">
            <a:avLst>
              <a:gd fmla="val 50000" name="adj1"/>
              <a:gd fmla="val 50000" name="adj2"/>
            </a:avLst>
          </a:prstGeom>
          <a:solidFill>
            <a:schemeClr val="accent1"/>
          </a:solidFill>
          <a:ln cap="flat" cmpd="sng" w="25400">
            <a:solidFill>
              <a:srgbClr val="00254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Times New Roman"/>
              <a:ea typeface="Times New Roman"/>
              <a:cs typeface="Times New Roman"/>
              <a:sym typeface="Times New Roman"/>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7"/>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Report Overview</a:t>
            </a:r>
            <a:endParaRPr/>
          </a:p>
        </p:txBody>
      </p:sp>
      <p:sp>
        <p:nvSpPr>
          <p:cNvPr id="335" name="Google Shape;335;p67"/>
          <p:cNvSpPr txBox="1"/>
          <p:nvPr>
            <p:ph idx="1" type="body"/>
          </p:nvPr>
        </p:nvSpPr>
        <p:spPr>
          <a:xfrm>
            <a:off x="508000" y="1113638"/>
            <a:ext cx="64476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Status reports:</a:t>
            </a:r>
            <a:endParaRPr/>
          </a:p>
          <a:p>
            <a:pPr indent="-177800" lvl="1" marL="520700" rtl="0" algn="l">
              <a:lnSpc>
                <a:spcPct val="90000"/>
              </a:lnSpc>
              <a:spcBef>
                <a:spcPts val="400"/>
              </a:spcBef>
              <a:spcAft>
                <a:spcPts val="0"/>
              </a:spcAft>
              <a:buClr>
                <a:schemeClr val="dk1"/>
              </a:buClr>
              <a:buSzPts val="1800"/>
              <a:buChar char="•"/>
            </a:pPr>
            <a:r>
              <a:rPr lang="en"/>
              <a:t>TCAS-AI (Yiran Chen)</a:t>
            </a:r>
            <a:endParaRPr/>
          </a:p>
          <a:p>
            <a:pPr indent="-177800" lvl="1" marL="520700" rtl="0" algn="l">
              <a:lnSpc>
                <a:spcPct val="90000"/>
              </a:lnSpc>
              <a:spcBef>
                <a:spcPts val="400"/>
              </a:spcBef>
              <a:spcAft>
                <a:spcPts val="0"/>
              </a:spcAft>
              <a:buClr>
                <a:schemeClr val="dk1"/>
              </a:buClr>
              <a:buSzPts val="1800"/>
              <a:buChar char="•"/>
            </a:pPr>
            <a:r>
              <a:rPr lang="en"/>
              <a:t>D&amp;T (Partha Pande)</a:t>
            </a:r>
            <a:endParaRPr/>
          </a:p>
          <a:p>
            <a:pPr indent="-177800" lvl="1" marL="520700" rtl="0" algn="l">
              <a:lnSpc>
                <a:spcPct val="90000"/>
              </a:lnSpc>
              <a:spcBef>
                <a:spcPts val="400"/>
              </a:spcBef>
              <a:spcAft>
                <a:spcPts val="0"/>
              </a:spcAft>
              <a:buClr>
                <a:schemeClr val="dk1"/>
              </a:buClr>
              <a:buSzPts val="1800"/>
              <a:buChar char="•"/>
            </a:pPr>
            <a:r>
              <a:rPr lang="en"/>
              <a:t>ESL (Aviral Srivastava)</a:t>
            </a:r>
            <a:endParaRPr/>
          </a:p>
          <a:p>
            <a:pPr indent="-177800" lvl="1" marL="520700" rtl="0" algn="l">
              <a:lnSpc>
                <a:spcPct val="90000"/>
              </a:lnSpc>
              <a:spcBef>
                <a:spcPts val="400"/>
              </a:spcBef>
              <a:spcAft>
                <a:spcPts val="0"/>
              </a:spcAft>
              <a:buClr>
                <a:schemeClr val="dk1"/>
              </a:buClr>
              <a:buSzPts val="1800"/>
              <a:buChar char="•"/>
            </a:pPr>
            <a:r>
              <a:rPr lang="en"/>
              <a:t>TCAD (David Atienza)</a:t>
            </a:r>
            <a:endParaRPr/>
          </a:p>
          <a:p>
            <a:pPr indent="-177800" lvl="1" marL="520700" rtl="0" algn="l">
              <a:lnSpc>
                <a:spcPct val="90000"/>
              </a:lnSpc>
              <a:spcBef>
                <a:spcPts val="400"/>
              </a:spcBef>
              <a:spcAft>
                <a:spcPts val="0"/>
              </a:spcAft>
              <a:buClr>
                <a:schemeClr val="dk1"/>
              </a:buClr>
              <a:buSzPts val="1800"/>
              <a:buChar char="•"/>
            </a:pPr>
            <a:r>
              <a:rPr lang="en"/>
              <a:t>T-SPI (Jun Fan)</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211"/>
          <p:cNvSpPr txBox="1"/>
          <p:nvPr>
            <p:ph type="ctrTitle"/>
          </p:nvPr>
        </p:nvSpPr>
        <p:spPr>
          <a:xfrm>
            <a:off x="297612" y="424066"/>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Exploring collaboration on AI/ML for Circuit Design/EDA</a:t>
            </a:r>
            <a:endParaRPr/>
          </a:p>
        </p:txBody>
      </p:sp>
      <p:sp>
        <p:nvSpPr>
          <p:cNvPr id="1393" name="Google Shape;1393;p211"/>
          <p:cNvSpPr txBox="1"/>
          <p:nvPr>
            <p:ph idx="2" type="body"/>
          </p:nvPr>
        </p:nvSpPr>
        <p:spPr>
          <a:xfrm>
            <a:off x="297656" y="925831"/>
            <a:ext cx="8761800" cy="3551100"/>
          </a:xfrm>
          <a:prstGeom prst="rect">
            <a:avLst/>
          </a:prstGeom>
          <a:noFill/>
          <a:ln>
            <a:noFill/>
          </a:ln>
        </p:spPr>
        <p:txBody>
          <a:bodyPr anchorCtr="0" anchor="t" bIns="51425" lIns="51425" spcFirstLastPara="1" rIns="51425" wrap="square" tIns="51425">
            <a:normAutofit lnSpcReduction="20000"/>
          </a:bodyPr>
          <a:lstStyle/>
          <a:p>
            <a:pPr indent="-285750" lvl="0" marL="342900" marR="0" rtl="0" algn="l">
              <a:lnSpc>
                <a:spcPct val="90000"/>
              </a:lnSpc>
              <a:spcBef>
                <a:spcPts val="0"/>
              </a:spcBef>
              <a:spcAft>
                <a:spcPts val="0"/>
              </a:spcAft>
              <a:buClr>
                <a:srgbClr val="0066A1"/>
              </a:buClr>
              <a:buSzPts val="900"/>
              <a:buFont typeface="Merriweather Sans"/>
              <a:buChar char="▶"/>
            </a:pPr>
            <a:r>
              <a:rPr lang="en"/>
              <a:t>In last AdCom we talked about “LLMs for Circuits” as a topic that would be of particular interest at the intersection of Circuits and EDA and had talked about exploring organizing a workshop for this</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Upcoming CEDA sponsored first ever “International Workshop on LLM-Aided Design” </a:t>
            </a:r>
            <a:r>
              <a:rPr lang="en" u="sng">
                <a:solidFill>
                  <a:schemeClr val="hlink"/>
                </a:solidFill>
                <a:hlinkClick r:id="rId3"/>
              </a:rPr>
              <a:t>https://www.islad.org/</a:t>
            </a:r>
            <a:endParaRPr/>
          </a:p>
          <a:p>
            <a:pPr indent="-165100" lvl="1" marL="596900" rtl="0" algn="l">
              <a:lnSpc>
                <a:spcPct val="90000"/>
              </a:lnSpc>
              <a:spcBef>
                <a:spcPts val="400"/>
              </a:spcBef>
              <a:spcAft>
                <a:spcPts val="0"/>
              </a:spcAft>
              <a:buSzPts val="1400"/>
              <a:buChar char="▪"/>
            </a:pPr>
            <a:r>
              <a:rPr lang="en"/>
              <a:t>Appears to be the perfect venue for building SSCS interaction in this area with the EDA community</a:t>
            </a:r>
            <a:endParaRPr/>
          </a:p>
          <a:p>
            <a:pPr indent="-165100" lvl="1" marL="596900" rtl="0" algn="l">
              <a:lnSpc>
                <a:spcPct val="90000"/>
              </a:lnSpc>
              <a:spcBef>
                <a:spcPts val="400"/>
              </a:spcBef>
              <a:spcAft>
                <a:spcPts val="0"/>
              </a:spcAft>
              <a:buSzPts val="1400"/>
              <a:buChar char="▪"/>
            </a:pPr>
            <a:r>
              <a:rPr lang="en"/>
              <a:t>Expect this to continue and develop into a Symposium. Exploring TCS sponsorship for Wkshp/Symposium</a:t>
            </a:r>
            <a:endParaRPr/>
          </a:p>
          <a:p>
            <a:pPr indent="-165100" lvl="1" marL="596900" rtl="0" algn="l">
              <a:lnSpc>
                <a:spcPct val="90000"/>
              </a:lnSpc>
              <a:spcBef>
                <a:spcPts val="400"/>
              </a:spcBef>
              <a:spcAft>
                <a:spcPts val="0"/>
              </a:spcAft>
              <a:buSzPts val="1400"/>
              <a:buChar char="▪"/>
            </a:pPr>
            <a:r>
              <a:rPr lang="en"/>
              <a:t>Discussion with Prof Deming Cheng (CEDA VP of Awards) and Ruchir Puri General Chair of ISLAD</a:t>
            </a:r>
            <a:endParaRPr/>
          </a:p>
          <a:p>
            <a:pPr indent="-165100" lvl="1" marL="596900" rtl="0" algn="l">
              <a:lnSpc>
                <a:spcPct val="90000"/>
              </a:lnSpc>
              <a:spcBef>
                <a:spcPts val="400"/>
              </a:spcBef>
              <a:spcAft>
                <a:spcPts val="0"/>
              </a:spcAft>
              <a:buSzPts val="1400"/>
              <a:buChar char="▪"/>
            </a:pPr>
            <a:r>
              <a:rPr lang="en"/>
              <a:t>“ML use in design is a very interesting topic that is likely to significantly change the way we design and optimize circuits – please consider if there are opportunities for SSCS to collaborate and potently also be a sponsor of workshop.”</a:t>
            </a:r>
            <a:endParaRPr/>
          </a:p>
          <a:p>
            <a:pPr indent="-165100" lvl="1" marL="596900" rtl="0" algn="l">
              <a:lnSpc>
                <a:spcPct val="90000"/>
              </a:lnSpc>
              <a:spcBef>
                <a:spcPts val="400"/>
              </a:spcBef>
              <a:spcAft>
                <a:spcPts val="0"/>
              </a:spcAft>
              <a:buSzPts val="1400"/>
              <a:buChar char="▪"/>
            </a:pPr>
            <a:r>
              <a:rPr lang="en"/>
              <a:t>“CEDA welcomes SSCS's sponsorship toward this workshop too. ”</a:t>
            </a:r>
            <a:endParaRPr/>
          </a:p>
          <a:p>
            <a:pPr indent="0" lvl="0" marL="63500" rtl="0" algn="l">
              <a:lnSpc>
                <a:spcPct val="90000"/>
              </a:lnSpc>
              <a:spcBef>
                <a:spcPts val="800"/>
              </a:spcBef>
              <a:spcAft>
                <a:spcPts val="0"/>
              </a:spcAft>
              <a:buSzPts val="900"/>
              <a:buNone/>
            </a:pPr>
            <a:r>
              <a:rPr lang="en"/>
              <a:t>Other:</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Collaboration with the CEDA Design Automation Technical Committee </a:t>
            </a:r>
            <a:endParaRPr/>
          </a:p>
          <a:p>
            <a:pPr indent="-165100" lvl="1" marL="596900" rtl="0" algn="l">
              <a:lnSpc>
                <a:spcPct val="90000"/>
              </a:lnSpc>
              <a:spcBef>
                <a:spcPts val="400"/>
              </a:spcBef>
              <a:spcAft>
                <a:spcPts val="0"/>
              </a:spcAft>
              <a:buSzPts val="1400"/>
              <a:buChar char="▪"/>
            </a:pPr>
            <a:r>
              <a:rPr lang="en"/>
              <a:t>See the DATC materials in backup for reference</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Collaboration with System Validation and Debug Technical Committee</a:t>
            </a:r>
            <a:endParaRPr/>
          </a:p>
          <a:p>
            <a:pPr indent="-165100" lvl="1" marL="596900" rtl="0" algn="l">
              <a:lnSpc>
                <a:spcPct val="90000"/>
              </a:lnSpc>
              <a:spcBef>
                <a:spcPts val="400"/>
              </a:spcBef>
              <a:spcAft>
                <a:spcPts val="0"/>
              </a:spcAft>
              <a:buSzPts val="1400"/>
              <a:buChar char="▪"/>
            </a:pPr>
            <a:r>
              <a:rPr lang="en"/>
              <a:t>Active WG on AI/ML for Validation/Debug, White-paper is WIP</a:t>
            </a:r>
            <a:endParaRPr/>
          </a:p>
        </p:txBody>
      </p:sp>
      <p:sp>
        <p:nvSpPr>
          <p:cNvPr id="1394" name="Google Shape;1394;p211">
            <a:hlinkClick action="ppaction://hlinksldjump" r:id="rId4"/>
          </p:cNvPr>
          <p:cNvSpPr/>
          <p:nvPr/>
        </p:nvSpPr>
        <p:spPr>
          <a:xfrm>
            <a:off x="8773886" y="4060372"/>
            <a:ext cx="223200" cy="206700"/>
          </a:xfrm>
          <a:prstGeom prst="right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pic>
        <p:nvPicPr>
          <p:cNvPr id="1399" name="Google Shape;1399;p212"/>
          <p:cNvPicPr preferRelativeResize="0"/>
          <p:nvPr/>
        </p:nvPicPr>
        <p:blipFill rotWithShape="1">
          <a:blip r:embed="rId3">
            <a:alphaModFix/>
          </a:blip>
          <a:srcRect b="0" l="0" r="0" t="0"/>
          <a:stretch/>
        </p:blipFill>
        <p:spPr>
          <a:xfrm>
            <a:off x="0" y="0"/>
            <a:ext cx="8153401" cy="5143501"/>
          </a:xfrm>
          <a:prstGeom prst="rect">
            <a:avLst/>
          </a:prstGeom>
          <a:noFill/>
          <a:ln>
            <a:noFill/>
          </a:ln>
        </p:spPr>
      </p:pic>
      <p:sp>
        <p:nvSpPr>
          <p:cNvPr id="1400" name="Google Shape;1400;p212">
            <a:hlinkClick action="ppaction://hlinksldjump" r:id="rId4"/>
          </p:cNvPr>
          <p:cNvSpPr/>
          <p:nvPr/>
        </p:nvSpPr>
        <p:spPr>
          <a:xfrm>
            <a:off x="8773886" y="4060372"/>
            <a:ext cx="223200" cy="206700"/>
          </a:xfrm>
          <a:prstGeom prst="right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213"/>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Conference Engagement/Collaboration Thoughts</a:t>
            </a:r>
            <a:endParaRPr/>
          </a:p>
        </p:txBody>
      </p:sp>
      <p:sp>
        <p:nvSpPr>
          <p:cNvPr id="1406" name="Google Shape;1406;p213"/>
          <p:cNvSpPr txBox="1"/>
          <p:nvPr>
            <p:ph idx="2" type="body"/>
          </p:nvPr>
        </p:nvSpPr>
        <p:spPr>
          <a:xfrm>
            <a:off x="297612" y="973015"/>
            <a:ext cx="8531100" cy="3504300"/>
          </a:xfrm>
          <a:prstGeom prst="rect">
            <a:avLst/>
          </a:prstGeom>
          <a:noFill/>
          <a:ln>
            <a:noFill/>
          </a:ln>
        </p:spPr>
        <p:txBody>
          <a:bodyPr anchorCtr="0" anchor="t" bIns="51425" lIns="51425" spcFirstLastPara="1" rIns="51425" wrap="square" tIns="51425">
            <a:normAutofit lnSpcReduction="10000"/>
          </a:bodyPr>
          <a:lstStyle/>
          <a:p>
            <a:pPr indent="-285750" lvl="0" marL="342900" marR="0" rtl="0" algn="l">
              <a:lnSpc>
                <a:spcPct val="90000"/>
              </a:lnSpc>
              <a:spcBef>
                <a:spcPts val="0"/>
              </a:spcBef>
              <a:spcAft>
                <a:spcPts val="0"/>
              </a:spcAft>
              <a:buClr>
                <a:srgbClr val="0066A1"/>
              </a:buClr>
              <a:buSzPts val="900"/>
              <a:buFont typeface="Merriweather Sans"/>
              <a:buChar char="▶"/>
            </a:pPr>
            <a:r>
              <a:rPr lang="en"/>
              <a:t>As we are engaging with more conferences at TCS level, many of them ask to set-up SSCS sessions. We need to work on the mechanisms to make this possible. </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Some ideas:</a:t>
            </a:r>
            <a:endParaRPr/>
          </a:p>
          <a:p>
            <a:pPr indent="-165100" lvl="1" marL="596900" rtl="0" algn="l">
              <a:lnSpc>
                <a:spcPct val="90000"/>
              </a:lnSpc>
              <a:spcBef>
                <a:spcPts val="400"/>
              </a:spcBef>
              <a:spcAft>
                <a:spcPts val="0"/>
              </a:spcAft>
              <a:buSzPts val="1400"/>
              <a:buChar char="▪"/>
            </a:pPr>
            <a:r>
              <a:rPr lang="en"/>
              <a:t>	Have specific call for papers for special sessions distributed through the SSCS channels</a:t>
            </a:r>
            <a:endParaRPr/>
          </a:p>
          <a:p>
            <a:pPr indent="-165100" lvl="1" marL="596900" rtl="0" algn="l">
              <a:lnSpc>
                <a:spcPct val="90000"/>
              </a:lnSpc>
              <a:spcBef>
                <a:spcPts val="400"/>
              </a:spcBef>
              <a:spcAft>
                <a:spcPts val="0"/>
              </a:spcAft>
              <a:buSzPts val="1400"/>
              <a:buChar char="▪"/>
            </a:pPr>
            <a:r>
              <a:rPr lang="en"/>
              <a:t>	Understanding how we can have SSCS members as part of the conference TPC, at least to review SSCS papers</a:t>
            </a:r>
            <a:endParaRPr/>
          </a:p>
          <a:p>
            <a:pPr indent="-165100" lvl="1" marL="596900" rtl="0" algn="l">
              <a:lnSpc>
                <a:spcPct val="90000"/>
              </a:lnSpc>
              <a:spcBef>
                <a:spcPts val="400"/>
              </a:spcBef>
              <a:spcAft>
                <a:spcPts val="0"/>
              </a:spcAft>
              <a:buSzPts val="1400"/>
              <a:buChar char="▪"/>
            </a:pPr>
            <a:r>
              <a:rPr lang="en"/>
              <a:t>	Possibly having a SSCS member chair the special session, as this will help contacting possible speakers</a:t>
            </a:r>
            <a:endParaRPr/>
          </a:p>
          <a:p>
            <a:pPr indent="-165100" lvl="1" marL="596900" rtl="0" algn="l">
              <a:lnSpc>
                <a:spcPct val="90000"/>
              </a:lnSpc>
              <a:spcBef>
                <a:spcPts val="400"/>
              </a:spcBef>
              <a:spcAft>
                <a:spcPts val="0"/>
              </a:spcAft>
              <a:buSzPts val="1400"/>
              <a:buChar char="▪"/>
            </a:pPr>
            <a:r>
              <a:rPr lang="en"/>
              <a:t>	Have a list of possible presenters (including topics) for either tutorials or invited papers (which will still have to go through the review process). This is important as many members of other societies may not have a strong network within the SSCS community.</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Workshops/Contests on topics like AI/ML in design/production of designs resonated during our discussion as an interesting collaboration topic. In the past had the Student Design Contest</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Once we get the engagement with DAC and DATE reinvigorated – we should consider consistency/collaboration across the CEDA portfolio of conferences  eg ASP-DAC</a:t>
            </a:r>
            <a:endParaRPr/>
          </a:p>
          <a:p>
            <a:pPr indent="-76200" lvl="1" marL="596900" rtl="0" algn="l">
              <a:lnSpc>
                <a:spcPct val="90000"/>
              </a:lnSpc>
              <a:spcBef>
                <a:spcPts val="400"/>
              </a:spcBef>
              <a:spcAft>
                <a:spcPts val="0"/>
              </a:spcAft>
              <a:buSzPts val="1400"/>
              <a:buNone/>
            </a:pPr>
            <a:r>
              <a:t/>
            </a:r>
            <a:endParaRPr/>
          </a:p>
        </p:txBody>
      </p:sp>
      <p:sp>
        <p:nvSpPr>
          <p:cNvPr id="1407" name="Google Shape;1407;p213">
            <a:hlinkClick action="ppaction://hlinksldjump" r:id="rId3"/>
          </p:cNvPr>
          <p:cNvSpPr/>
          <p:nvPr/>
        </p:nvSpPr>
        <p:spPr>
          <a:xfrm>
            <a:off x="8773886" y="4060372"/>
            <a:ext cx="223200" cy="206700"/>
          </a:xfrm>
          <a:prstGeom prst="rightArrow">
            <a:avLst>
              <a:gd fmla="val 50000" name="adj1"/>
              <a:gd fmla="val 50000" name="adj2"/>
            </a:avLst>
          </a:prstGeom>
          <a:solidFill>
            <a:schemeClr val="accent1"/>
          </a:solidFill>
          <a:ln cap="flat" cmpd="sng" w="25400">
            <a:solidFill>
              <a:srgbClr val="1C305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214"/>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Backup</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215"/>
          <p:cNvSpPr txBox="1"/>
          <p:nvPr>
            <p:ph type="ctrTitle"/>
          </p:nvPr>
        </p:nvSpPr>
        <p:spPr>
          <a:xfrm>
            <a:off x="196011" y="231371"/>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sz="2400"/>
              <a:t>CEDA: Summary Update </a:t>
            </a:r>
            <a:r>
              <a:rPr b="0" lang="en" sz="2400"/>
              <a:t>(incremental update for Feb 2024)</a:t>
            </a:r>
            <a:endParaRPr/>
          </a:p>
        </p:txBody>
      </p:sp>
      <p:sp>
        <p:nvSpPr>
          <p:cNvPr id="1419" name="Google Shape;1419;p215"/>
          <p:cNvSpPr txBox="1"/>
          <p:nvPr>
            <p:ph idx="2" type="body"/>
          </p:nvPr>
        </p:nvSpPr>
        <p:spPr>
          <a:xfrm>
            <a:off x="0" y="705971"/>
            <a:ext cx="9056700" cy="3872700"/>
          </a:xfrm>
          <a:prstGeom prst="rect">
            <a:avLst/>
          </a:prstGeom>
          <a:noFill/>
          <a:ln>
            <a:noFill/>
          </a:ln>
        </p:spPr>
        <p:txBody>
          <a:bodyPr anchorCtr="0" anchor="t" bIns="51425" lIns="51425" spcFirstLastPara="1" rIns="51425" wrap="square" tIns="51425">
            <a:normAutofit fontScale="77500" lnSpcReduction="20000"/>
          </a:bodyPr>
          <a:lstStyle/>
          <a:p>
            <a:pPr indent="-267970" lvl="0" marL="342900" rtl="0" algn="l">
              <a:lnSpc>
                <a:spcPct val="90000"/>
              </a:lnSpc>
              <a:spcBef>
                <a:spcPts val="0"/>
              </a:spcBef>
              <a:spcAft>
                <a:spcPts val="0"/>
              </a:spcAft>
              <a:buSzPct val="57142"/>
              <a:buChar char="▶"/>
            </a:pPr>
            <a:r>
              <a:rPr b="0" i="0" lang="en" sz="1400">
                <a:solidFill>
                  <a:srgbClr val="222222"/>
                </a:solidFill>
                <a:latin typeface="Roboto"/>
                <a:ea typeface="Roboto"/>
                <a:cs typeface="Roboto"/>
                <a:sym typeface="Roboto"/>
              </a:rPr>
              <a:t>Conferences – </a:t>
            </a:r>
            <a:r>
              <a:rPr lang="en" sz="1400">
                <a:solidFill>
                  <a:srgbClr val="222222"/>
                </a:solidFill>
                <a:latin typeface="Roboto"/>
                <a:ea typeface="Roboto"/>
                <a:cs typeface="Roboto"/>
                <a:sym typeface="Roboto"/>
              </a:rPr>
              <a:t>R</a:t>
            </a:r>
            <a:r>
              <a:rPr b="0" i="0" lang="en" sz="1400">
                <a:solidFill>
                  <a:srgbClr val="222222"/>
                </a:solidFill>
                <a:latin typeface="Roboto"/>
                <a:ea typeface="Roboto"/>
                <a:cs typeface="Roboto"/>
                <a:sym typeface="Roboto"/>
              </a:rPr>
              <a:t>eturn to in-person</a:t>
            </a:r>
            <a:endParaRPr/>
          </a:p>
          <a:p>
            <a:pPr indent="-145097" lvl="1" marL="596900" rtl="0" algn="l">
              <a:lnSpc>
                <a:spcPct val="90000"/>
              </a:lnSpc>
              <a:spcBef>
                <a:spcPts val="400"/>
              </a:spcBef>
              <a:spcAft>
                <a:spcPts val="0"/>
              </a:spcAft>
              <a:buSzPct val="100000"/>
              <a:buChar char="▪"/>
            </a:pPr>
            <a:r>
              <a:rPr i="1" lang="en" sz="1400">
                <a:solidFill>
                  <a:srgbClr val="2F5496"/>
                </a:solidFill>
                <a:latin typeface="Roboto"/>
                <a:ea typeface="Roboto"/>
                <a:cs typeface="Roboto"/>
                <a:sym typeface="Roboto"/>
              </a:rPr>
              <a:t>DATE March ’24; DAC Jun ’24; ICCAD Nov ’24; ASP-DAC Jan’24, ESWEEK Sep-Oct’24</a:t>
            </a:r>
            <a:endParaRPr/>
          </a:p>
          <a:p>
            <a:pPr indent="-145097" lvl="1" marL="596900" rtl="0" algn="l">
              <a:lnSpc>
                <a:spcPct val="90000"/>
              </a:lnSpc>
              <a:spcBef>
                <a:spcPts val="400"/>
              </a:spcBef>
              <a:spcAft>
                <a:spcPts val="0"/>
              </a:spcAft>
              <a:buSzPct val="100000"/>
              <a:buChar char="▪"/>
            </a:pPr>
            <a:r>
              <a:rPr lang="en" sz="1400">
                <a:solidFill>
                  <a:srgbClr val="2F5496"/>
                </a:solidFill>
                <a:latin typeface="Roboto"/>
                <a:ea typeface="Roboto"/>
                <a:cs typeface="Roboto"/>
                <a:sym typeface="Roboto"/>
              </a:rPr>
              <a:t>Great effort to attract attendees with new formats, new activities, sponsored activities for young people</a:t>
            </a:r>
            <a:endParaRPr/>
          </a:p>
          <a:p>
            <a:pPr indent="-267970" lvl="0" marL="342900" marR="0" rtl="0" algn="l">
              <a:lnSpc>
                <a:spcPct val="90000"/>
              </a:lnSpc>
              <a:spcBef>
                <a:spcPts val="800"/>
              </a:spcBef>
              <a:spcAft>
                <a:spcPts val="0"/>
              </a:spcAft>
              <a:buClr>
                <a:srgbClr val="0066A1"/>
              </a:buClr>
              <a:buSzPct val="57142"/>
              <a:buFont typeface="Merriweather Sans"/>
              <a:buChar char="▶"/>
            </a:pPr>
            <a:r>
              <a:rPr lang="en" sz="1400">
                <a:solidFill>
                  <a:srgbClr val="222222"/>
                </a:solidFill>
                <a:latin typeface="Roboto"/>
                <a:ea typeface="Roboto"/>
                <a:cs typeface="Roboto"/>
                <a:sym typeface="Roboto"/>
              </a:rPr>
              <a:t>Publications: </a:t>
            </a:r>
            <a:r>
              <a:rPr lang="en" sz="1400">
                <a:solidFill>
                  <a:srgbClr val="2F5496"/>
                </a:solidFill>
                <a:latin typeface="Roboto"/>
                <a:ea typeface="Roboto"/>
                <a:cs typeface="Roboto"/>
                <a:sym typeface="Roboto"/>
              </a:rPr>
              <a:t>Doing well, identified continued improvements being applied</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TCAD: growth in submissions (Asia), focus on maintaining, improving metrics, EiB refreshed</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D&amp;T magazine: increase general interest topics - special editions, conference tie-ins</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JxDC: awaiting Impact Factor in 2022; Paper solicitation is highest priority with focus on Special Topics  </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HW Security, </a:t>
            </a:r>
            <a:r>
              <a:rPr lang="en" sz="1400">
                <a:solidFill>
                  <a:srgbClr val="2F5496"/>
                </a:solidFill>
                <a:latin typeface="Roboto"/>
                <a:ea typeface="Roboto"/>
                <a:cs typeface="Roboto"/>
                <a:sym typeface="Roboto"/>
              </a:rPr>
              <a:t>AI/ML interest accelerating</a:t>
            </a:r>
            <a:r>
              <a:rPr lang="en" sz="1400">
                <a:solidFill>
                  <a:srgbClr val="222222"/>
                </a:solidFill>
                <a:latin typeface="Roboto"/>
                <a:ea typeface="Roboto"/>
                <a:cs typeface="Roboto"/>
                <a:sym typeface="Roboto"/>
              </a:rPr>
              <a:t>, Manufacturing, Semi Life Cycle – in line with prior strategic areas</a:t>
            </a:r>
            <a:endParaRPr/>
          </a:p>
          <a:p>
            <a:pPr indent="-267970" lvl="0" marL="342900" marR="0" rtl="0" algn="l">
              <a:lnSpc>
                <a:spcPct val="90000"/>
              </a:lnSpc>
              <a:spcBef>
                <a:spcPts val="800"/>
              </a:spcBef>
              <a:spcAft>
                <a:spcPts val="0"/>
              </a:spcAft>
              <a:buClr>
                <a:srgbClr val="0066A1"/>
              </a:buClr>
              <a:buSzPct val="57142"/>
              <a:buFont typeface="Merriweather Sans"/>
              <a:buChar char="▶"/>
            </a:pPr>
            <a:r>
              <a:rPr b="0" i="0" lang="en" sz="1400">
                <a:solidFill>
                  <a:srgbClr val="222222"/>
                </a:solidFill>
                <a:latin typeface="Roboto"/>
                <a:ea typeface="Roboto"/>
                <a:cs typeface="Roboto"/>
                <a:sym typeface="Roboto"/>
              </a:rPr>
              <a:t>Financials: </a:t>
            </a:r>
            <a:endParaRPr/>
          </a:p>
          <a:p>
            <a:pPr indent="-152876" lvl="1" marL="596900" rtl="0" algn="l">
              <a:lnSpc>
                <a:spcPct val="90000"/>
              </a:lnSpc>
              <a:spcBef>
                <a:spcPts val="400"/>
              </a:spcBef>
              <a:spcAft>
                <a:spcPts val="0"/>
              </a:spcAft>
              <a:buSzPct val="100000"/>
              <a:buChar char="▪"/>
            </a:pPr>
            <a:r>
              <a:rPr lang="en" sz="1300">
                <a:solidFill>
                  <a:srgbClr val="222222"/>
                </a:solidFill>
                <a:latin typeface="Roboto"/>
                <a:ea typeface="Roboto"/>
                <a:cs typeface="Roboto"/>
                <a:sym typeface="Roboto"/>
              </a:rPr>
              <a:t>Expenses in 2022 slowly ramping-up to pre-COVID levels, some uncertainty about winter</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Budget 2023 - conservatively going back to pre-COVID budgets</a:t>
            </a:r>
            <a:endParaRPr/>
          </a:p>
          <a:p>
            <a:pPr indent="-145097" lvl="1" marL="596900" rtl="0" algn="l">
              <a:lnSpc>
                <a:spcPct val="90000"/>
              </a:lnSpc>
              <a:spcBef>
                <a:spcPts val="400"/>
              </a:spcBef>
              <a:spcAft>
                <a:spcPts val="0"/>
              </a:spcAft>
              <a:buSzPct val="100000"/>
              <a:buChar char="▪"/>
            </a:pPr>
            <a:r>
              <a:rPr lang="en" sz="1400">
                <a:solidFill>
                  <a:srgbClr val="222222"/>
                </a:solidFill>
                <a:latin typeface="Roboto"/>
                <a:ea typeface="Roboto"/>
                <a:cs typeface="Roboto"/>
                <a:sym typeface="Roboto"/>
              </a:rPr>
              <a:t>Priority for changes:  Initiatives; Periodicals increased page counts</a:t>
            </a:r>
            <a:endParaRPr/>
          </a:p>
          <a:p>
            <a:pPr indent="-267970" lvl="0" marL="342900" marR="0" rtl="0" algn="l">
              <a:lnSpc>
                <a:spcPct val="90000"/>
              </a:lnSpc>
              <a:spcBef>
                <a:spcPts val="800"/>
              </a:spcBef>
              <a:spcAft>
                <a:spcPts val="0"/>
              </a:spcAft>
              <a:buClr>
                <a:srgbClr val="0066A1"/>
              </a:buClr>
              <a:buSzPct val="57142"/>
              <a:buFont typeface="Merriweather Sans"/>
              <a:buChar char="▶"/>
            </a:pPr>
            <a:r>
              <a:rPr lang="en" sz="1400">
                <a:solidFill>
                  <a:srgbClr val="222222"/>
                </a:solidFill>
                <a:latin typeface="Roboto"/>
                <a:ea typeface="Roboto"/>
                <a:cs typeface="Roboto"/>
                <a:sym typeface="Roboto"/>
              </a:rPr>
              <a:t>Strategy discussions:</a:t>
            </a:r>
            <a:endParaRPr/>
          </a:p>
          <a:p>
            <a:pPr indent="-145097" lvl="1" marL="596900" rtl="0" algn="l">
              <a:lnSpc>
                <a:spcPct val="90000"/>
              </a:lnSpc>
              <a:spcBef>
                <a:spcPts val="400"/>
              </a:spcBef>
              <a:spcAft>
                <a:spcPts val="0"/>
              </a:spcAft>
              <a:buSzPct val="100000"/>
              <a:buChar char="▪"/>
            </a:pPr>
            <a:r>
              <a:rPr lang="en" sz="1400">
                <a:solidFill>
                  <a:srgbClr val="2F5496"/>
                </a:solidFill>
                <a:latin typeface="Roboto"/>
                <a:ea typeface="Roboto"/>
                <a:cs typeface="Roboto"/>
                <a:sym typeface="Roboto"/>
              </a:rPr>
              <a:t>Government investments across the world in Semiconductor Design and Tools</a:t>
            </a:r>
            <a:endParaRPr/>
          </a:p>
          <a:p>
            <a:pPr indent="-145097" lvl="1" marL="596900" rtl="0" algn="l">
              <a:lnSpc>
                <a:spcPct val="90000"/>
              </a:lnSpc>
              <a:spcBef>
                <a:spcPts val="400"/>
              </a:spcBef>
              <a:spcAft>
                <a:spcPts val="0"/>
              </a:spcAft>
              <a:buSzPct val="100000"/>
              <a:buChar char="▪"/>
            </a:pPr>
            <a:r>
              <a:rPr lang="en" sz="1400">
                <a:solidFill>
                  <a:srgbClr val="2F5496"/>
                </a:solidFill>
                <a:latin typeface="Roboto"/>
                <a:ea typeface="Roboto"/>
                <a:cs typeface="Roboto"/>
                <a:sym typeface="Roboto"/>
              </a:rPr>
              <a:t>The world is facing an electronics “vocational” crisis, interest in EE curricula is steadily declining, not as appealing as other subjects (e.g., AI, Data Science, Could, IoT) – create outreach to high school students</a:t>
            </a:r>
            <a:endParaRPr/>
          </a:p>
          <a:p>
            <a:pPr indent="-145097" lvl="1" marL="596900" rtl="0" algn="l">
              <a:lnSpc>
                <a:spcPct val="90000"/>
              </a:lnSpc>
              <a:spcBef>
                <a:spcPts val="400"/>
              </a:spcBef>
              <a:spcAft>
                <a:spcPts val="0"/>
              </a:spcAft>
              <a:buSzPct val="100000"/>
              <a:buChar char="▪"/>
            </a:pPr>
            <a:r>
              <a:rPr lang="en" sz="1400">
                <a:solidFill>
                  <a:srgbClr val="2F5496"/>
                </a:solidFill>
                <a:latin typeface="Roboto"/>
                <a:ea typeface="Roboto"/>
                <a:cs typeface="Roboto"/>
                <a:sym typeface="Roboto"/>
              </a:rPr>
              <a:t>Leverage the fact that AI/ML/Data Analytics can offer a “modern” look to design</a:t>
            </a:r>
            <a:endParaRPr/>
          </a:p>
          <a:p>
            <a:pPr indent="-76200" lvl="1" marL="596900" rtl="0" algn="l">
              <a:lnSpc>
                <a:spcPct val="90000"/>
              </a:lnSpc>
              <a:spcBef>
                <a:spcPts val="400"/>
              </a:spcBef>
              <a:spcAft>
                <a:spcPts val="0"/>
              </a:spcAft>
              <a:buSzPct val="100000"/>
              <a:buNone/>
            </a:pPr>
            <a:r>
              <a:t/>
            </a:r>
            <a:endParaRPr sz="1500">
              <a:solidFill>
                <a:srgbClr val="222222"/>
              </a:solidFill>
              <a:latin typeface="Roboto"/>
              <a:ea typeface="Roboto"/>
              <a:cs typeface="Roboto"/>
              <a:sym typeface="Roboto"/>
            </a:endParaRPr>
          </a:p>
          <a:p>
            <a:pPr indent="-215900" lvl="0" marL="342900" marR="0" rtl="0" algn="l">
              <a:lnSpc>
                <a:spcPct val="90000"/>
              </a:lnSpc>
              <a:spcBef>
                <a:spcPts val="800"/>
              </a:spcBef>
              <a:spcAft>
                <a:spcPts val="0"/>
              </a:spcAft>
              <a:buClr>
                <a:srgbClr val="0066A1"/>
              </a:buClr>
              <a:buSzPct val="61111"/>
              <a:buFont typeface="Merriweather Sans"/>
              <a:buNone/>
            </a:pPr>
            <a:r>
              <a:t/>
            </a:r>
            <a:endParaRPr sz="1800">
              <a:solidFill>
                <a:srgbClr val="222222"/>
              </a:solidFill>
              <a:latin typeface="Roboto"/>
              <a:ea typeface="Roboto"/>
              <a:cs typeface="Roboto"/>
              <a:sym typeface="Roboto"/>
            </a:endParaRPr>
          </a:p>
          <a:p>
            <a:pPr indent="0" lvl="1" marL="431800" rtl="0" algn="l">
              <a:lnSpc>
                <a:spcPct val="90000"/>
              </a:lnSpc>
              <a:spcBef>
                <a:spcPts val="400"/>
              </a:spcBef>
              <a:spcAft>
                <a:spcPts val="0"/>
              </a:spcAft>
              <a:buSzPct val="100000"/>
              <a:buNone/>
            </a:pPr>
            <a:r>
              <a:t/>
            </a:r>
            <a:endParaRPr b="0" i="0" sz="1400" u="none" strike="noStrike">
              <a:solidFill>
                <a:srgbClr val="000000"/>
              </a:solidFill>
              <a:latin typeface="Arial"/>
              <a:ea typeface="Arial"/>
              <a:cs typeface="Arial"/>
              <a:sym typeface="Arial"/>
            </a:endParaRPr>
          </a:p>
          <a:p>
            <a:pPr indent="-76200" lvl="1" marL="596900" rtl="0" algn="l">
              <a:lnSpc>
                <a:spcPct val="90000"/>
              </a:lnSpc>
              <a:spcBef>
                <a:spcPts val="400"/>
              </a:spcBef>
              <a:spcAft>
                <a:spcPts val="0"/>
              </a:spcAft>
              <a:buSzPct val="100000"/>
              <a:buNone/>
            </a:pPr>
            <a:r>
              <a:t/>
            </a:r>
            <a:endParaRPr sz="1500">
              <a:solidFill>
                <a:srgbClr val="222222"/>
              </a:solidFill>
              <a:latin typeface="Roboto"/>
              <a:ea typeface="Roboto"/>
              <a:cs typeface="Roboto"/>
              <a:sym typeface="Roboto"/>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216"/>
          <p:cNvSpPr txBox="1"/>
          <p:nvPr>
            <p:ph type="ctrTitle"/>
          </p:nvPr>
        </p:nvSpPr>
        <p:spPr>
          <a:xfrm>
            <a:off x="196011" y="231371"/>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sz="2400"/>
              <a:t>CEDA: Summary Update Feb 2024</a:t>
            </a:r>
            <a:endParaRPr/>
          </a:p>
        </p:txBody>
      </p:sp>
      <p:sp>
        <p:nvSpPr>
          <p:cNvPr id="1426" name="Google Shape;1426;p216"/>
          <p:cNvSpPr txBox="1"/>
          <p:nvPr>
            <p:ph idx="2" type="body"/>
          </p:nvPr>
        </p:nvSpPr>
        <p:spPr>
          <a:xfrm>
            <a:off x="0" y="580608"/>
            <a:ext cx="9056700" cy="4035000"/>
          </a:xfrm>
          <a:prstGeom prst="rect">
            <a:avLst/>
          </a:prstGeom>
          <a:noFill/>
          <a:ln>
            <a:noFill/>
          </a:ln>
        </p:spPr>
        <p:txBody>
          <a:bodyPr anchorCtr="0" anchor="t" bIns="51425" lIns="51425" spcFirstLastPara="1" rIns="51425" wrap="square" tIns="51425">
            <a:normAutofit fontScale="77500" lnSpcReduction="20000"/>
          </a:bodyPr>
          <a:lstStyle/>
          <a:p>
            <a:pPr indent="-263048" lvl="0" marL="342900" marR="0" rtl="0" algn="l">
              <a:lnSpc>
                <a:spcPct val="90000"/>
              </a:lnSpc>
              <a:spcBef>
                <a:spcPts val="0"/>
              </a:spcBef>
              <a:spcAft>
                <a:spcPts val="0"/>
              </a:spcAft>
              <a:buClr>
                <a:srgbClr val="0066A1"/>
              </a:buClr>
              <a:buSzPct val="58333"/>
              <a:buFont typeface="Merriweather Sans"/>
              <a:buChar char="▶"/>
            </a:pPr>
            <a:r>
              <a:rPr lang="en" sz="1200">
                <a:solidFill>
                  <a:srgbClr val="222222"/>
                </a:solidFill>
                <a:latin typeface="Roboto"/>
                <a:ea typeface="Roboto"/>
                <a:cs typeface="Roboto"/>
                <a:sym typeface="Roboto"/>
              </a:rPr>
              <a:t>Activities Summary:</a:t>
            </a:r>
            <a:endParaRPr/>
          </a:p>
          <a:p>
            <a:pPr indent="-147955" lvl="1" marL="596900" rtl="0" algn="l">
              <a:lnSpc>
                <a:spcPct val="90000"/>
              </a:lnSpc>
              <a:spcBef>
                <a:spcPts val="400"/>
              </a:spcBef>
              <a:spcAft>
                <a:spcPts val="0"/>
              </a:spcAft>
              <a:buSzPct val="100000"/>
              <a:buChar char="▪"/>
            </a:pPr>
            <a:r>
              <a:rPr lang="en" sz="1200">
                <a:solidFill>
                  <a:srgbClr val="222222"/>
                </a:solidFill>
                <a:latin typeface="Roboto"/>
                <a:ea typeface="Roboto"/>
                <a:cs typeface="Roboto"/>
                <a:sym typeface="Roboto"/>
              </a:rPr>
              <a:t>Awards, Tools, Standards, Outreach through the Technical Committees; Goal to increase engagement and participation of Member Societies and representatives </a:t>
            </a:r>
            <a:endParaRPr/>
          </a:p>
          <a:p>
            <a:pPr indent="-147955" lvl="1" marL="596900" rtl="0" algn="l">
              <a:lnSpc>
                <a:spcPct val="90000"/>
              </a:lnSpc>
              <a:spcBef>
                <a:spcPts val="400"/>
              </a:spcBef>
              <a:spcAft>
                <a:spcPts val="0"/>
              </a:spcAft>
              <a:buSzPct val="100000"/>
              <a:buChar char="▪"/>
            </a:pPr>
            <a:r>
              <a:rPr lang="en" sz="1200">
                <a:solidFill>
                  <a:srgbClr val="222222"/>
                </a:solidFill>
                <a:latin typeface="Roboto"/>
                <a:ea typeface="Roboto"/>
                <a:cs typeface="Roboto"/>
                <a:sym typeface="Roboto"/>
              </a:rPr>
              <a:t>Some highlights:</a:t>
            </a:r>
            <a:endParaRPr/>
          </a:p>
          <a:p>
            <a:pPr indent="-160655" lvl="2" marL="939800" rtl="0" algn="l">
              <a:lnSpc>
                <a:spcPct val="90000"/>
              </a:lnSpc>
              <a:spcBef>
                <a:spcPts val="400"/>
              </a:spcBef>
              <a:spcAft>
                <a:spcPts val="0"/>
              </a:spcAft>
              <a:buSzPct val="100000"/>
              <a:buChar char="▪"/>
            </a:pPr>
            <a:r>
              <a:rPr lang="en" u="sng">
                <a:solidFill>
                  <a:schemeClr val="dk1"/>
                </a:solidFill>
                <a:latin typeface="Roboto"/>
                <a:ea typeface="Roboto"/>
                <a:cs typeface="Roboto"/>
                <a:sym typeface="Roboto"/>
                <a:hlinkClick r:id="rId3">
                  <a:extLst>
                    <a:ext uri="{A12FA001-AC4F-418D-AE19-62706E023703}">
                      <ahyp:hlinkClr val="tx"/>
                    </a:ext>
                  </a:extLst>
                </a:hlinkClick>
              </a:rPr>
              <a:t>CAD for Assurance Webinar </a:t>
            </a:r>
            <a:r>
              <a:rPr lang="en">
                <a:solidFill>
                  <a:schemeClr val="dk1"/>
                </a:solidFill>
                <a:latin typeface="Roboto"/>
                <a:ea typeface="Roboto"/>
                <a:cs typeface="Roboto"/>
                <a:sym typeface="Roboto"/>
              </a:rPr>
              <a:t>– initiated Feb’21; Two panels in ‘23 series.</a:t>
            </a:r>
            <a:endParaRPr/>
          </a:p>
          <a:p>
            <a:pPr indent="0" lvl="2" marL="762000" rtl="0" algn="l">
              <a:lnSpc>
                <a:spcPct val="90000"/>
              </a:lnSpc>
              <a:spcBef>
                <a:spcPts val="400"/>
              </a:spcBef>
              <a:spcAft>
                <a:spcPts val="0"/>
              </a:spcAft>
              <a:buSzPct val="100000"/>
              <a:buNone/>
            </a:pPr>
            <a:r>
              <a:rPr lang="en">
                <a:solidFill>
                  <a:schemeClr val="dk1"/>
                </a:solidFill>
                <a:latin typeface="Roboto"/>
                <a:ea typeface="Roboto"/>
                <a:cs typeface="Roboto"/>
                <a:sym typeface="Roboto"/>
              </a:rPr>
              <a:t>	May’23 panel “</a:t>
            </a:r>
            <a:r>
              <a:rPr lang="en" u="sng">
                <a:solidFill>
                  <a:schemeClr val="dk1"/>
                </a:solidFill>
                <a:latin typeface="Roboto"/>
                <a:ea typeface="Roboto"/>
                <a:cs typeface="Roboto"/>
                <a:sym typeface="Roboto"/>
                <a:hlinkClick r:id="rId4">
                  <a:extLst>
                    <a:ext uri="{A12FA001-AC4F-418D-AE19-62706E023703}">
                      <ahyp:hlinkClr val="tx"/>
                    </a:ext>
                  </a:extLst>
                </a:hlinkClick>
              </a:rPr>
              <a:t>Microelectronics Supply Chain Security: What Can Save Us</a:t>
            </a:r>
            <a:r>
              <a:rPr lang="en">
                <a:solidFill>
                  <a:schemeClr val="dk1"/>
                </a:solidFill>
                <a:latin typeface="Roboto"/>
                <a:ea typeface="Roboto"/>
                <a:cs typeface="Roboto"/>
                <a:sym typeface="Roboto"/>
              </a:rPr>
              <a:t>?” </a:t>
            </a:r>
            <a:endParaRPr/>
          </a:p>
          <a:p>
            <a:pPr indent="-160655" lvl="2" marL="939800" rtl="0" algn="l">
              <a:lnSpc>
                <a:spcPct val="90000"/>
              </a:lnSpc>
              <a:spcBef>
                <a:spcPts val="400"/>
              </a:spcBef>
              <a:spcAft>
                <a:spcPts val="0"/>
              </a:spcAft>
              <a:buSzPct val="100000"/>
              <a:buChar char="▪"/>
            </a:pPr>
            <a:r>
              <a:rPr lang="en" u="sng">
                <a:solidFill>
                  <a:schemeClr val="dk1"/>
                </a:solidFill>
                <a:latin typeface="Roboto"/>
                <a:ea typeface="Roboto"/>
                <a:cs typeface="Roboto"/>
                <a:sym typeface="Roboto"/>
                <a:hlinkClick r:id="rId5">
                  <a:extLst>
                    <a:ext uri="{A12FA001-AC4F-418D-AE19-62706E023703}">
                      <ahyp:hlinkClr val="tx"/>
                    </a:ext>
                  </a:extLst>
                </a:hlinkClick>
              </a:rPr>
              <a:t>Design Automation Webinars (DAWN) </a:t>
            </a:r>
            <a:r>
              <a:rPr lang="en">
                <a:solidFill>
                  <a:schemeClr val="dk1"/>
                </a:solidFill>
                <a:latin typeface="Roboto"/>
                <a:ea typeface="Roboto"/>
                <a:cs typeface="Roboto"/>
                <a:sym typeface="Roboto"/>
              </a:rPr>
              <a:t>– initiated 2020 during COVID. April 11-12 2022, on website, Youtube</a:t>
            </a:r>
            <a:endParaRPr>
              <a:solidFill>
                <a:schemeClr val="dk1"/>
              </a:solidFill>
              <a:latin typeface="Roboto"/>
              <a:ea typeface="Roboto"/>
              <a:cs typeface="Roboto"/>
              <a:sym typeface="Roboto"/>
            </a:endParaRPr>
          </a:p>
          <a:p>
            <a:pPr indent="-160655" lvl="2" marL="939800" rtl="0" algn="l">
              <a:lnSpc>
                <a:spcPct val="90000"/>
              </a:lnSpc>
              <a:spcBef>
                <a:spcPts val="400"/>
              </a:spcBef>
              <a:spcAft>
                <a:spcPts val="0"/>
              </a:spcAft>
              <a:buSzPct val="133333"/>
              <a:buChar char="▪"/>
            </a:pPr>
            <a:r>
              <a:rPr lang="en" u="sng">
                <a:solidFill>
                  <a:schemeClr val="dk1"/>
                </a:solidFill>
                <a:latin typeface="Roboto"/>
                <a:ea typeface="Roboto"/>
                <a:cs typeface="Roboto"/>
                <a:sym typeface="Roboto"/>
                <a:hlinkClick r:id="rId6">
                  <a:extLst>
                    <a:ext uri="{A12FA001-AC4F-418D-AE19-62706E023703}">
                      <ahyp:hlinkClr val="tx"/>
                    </a:ext>
                  </a:extLst>
                </a:hlinkClick>
              </a:rPr>
              <a:t>Distinguished Lecturer Program </a:t>
            </a:r>
            <a:endParaRPr sz="900">
              <a:solidFill>
                <a:schemeClr val="dk1"/>
              </a:solidFill>
              <a:latin typeface="Roboto"/>
              <a:ea typeface="Roboto"/>
              <a:cs typeface="Roboto"/>
              <a:sym typeface="Roboto"/>
            </a:endParaRPr>
          </a:p>
          <a:p>
            <a:pPr indent="-145891" lvl="3" marL="1244600" rtl="0" algn="l">
              <a:lnSpc>
                <a:spcPct val="90000"/>
              </a:lnSpc>
              <a:spcBef>
                <a:spcPts val="400"/>
              </a:spcBef>
              <a:spcAft>
                <a:spcPts val="0"/>
              </a:spcAft>
              <a:buSzPct val="100000"/>
              <a:buChar char="▪"/>
            </a:pPr>
            <a:r>
              <a:rPr lang="en" sz="900">
                <a:solidFill>
                  <a:schemeClr val="dk1"/>
                </a:solidFill>
                <a:latin typeface="Roboto"/>
                <a:ea typeface="Roboto"/>
                <a:cs typeface="Roboto"/>
                <a:sym typeface="Roboto"/>
              </a:rPr>
              <a:t>Feb’23: Dr. Sheldon Tan </a:t>
            </a:r>
            <a:r>
              <a:rPr b="1" lang="en" sz="900">
                <a:solidFill>
                  <a:schemeClr val="dk1"/>
                </a:solidFill>
                <a:latin typeface="Roboto"/>
                <a:ea typeface="Roboto"/>
                <a:cs typeface="Roboto"/>
                <a:sym typeface="Roboto"/>
              </a:rPr>
              <a:t>Title</a:t>
            </a:r>
            <a:r>
              <a:rPr lang="en" sz="900">
                <a:solidFill>
                  <a:schemeClr val="dk1"/>
                </a:solidFill>
                <a:latin typeface="Roboto"/>
                <a:ea typeface="Roboto"/>
                <a:cs typeface="Roboto"/>
                <a:sym typeface="Roboto"/>
              </a:rPr>
              <a:t>: </a:t>
            </a:r>
            <a:r>
              <a:rPr lang="en" sz="900" u="sng">
                <a:solidFill>
                  <a:schemeClr val="dk1"/>
                </a:solidFill>
                <a:latin typeface="Roboto"/>
                <a:ea typeface="Roboto"/>
                <a:cs typeface="Roboto"/>
                <a:sym typeface="Roboto"/>
                <a:hlinkClick r:id="rId7">
                  <a:extLst>
                    <a:ext uri="{A12FA001-AC4F-418D-AE19-62706E023703}">
                      <ahyp:hlinkClr val="tx"/>
                    </a:ext>
                  </a:extLst>
                </a:hlinkClick>
              </a:rPr>
              <a:t>Data-Driven Deep Learning for Full-Chip Thermal &amp; Power Estimation </a:t>
            </a:r>
            <a:r>
              <a:rPr lang="en" sz="900">
                <a:solidFill>
                  <a:schemeClr val="dk1"/>
                </a:solidFill>
                <a:latin typeface="Roboto"/>
                <a:ea typeface="Roboto"/>
                <a:cs typeface="Roboto"/>
                <a:sym typeface="Roboto"/>
              </a:rPr>
              <a:t>…”</a:t>
            </a:r>
            <a:endParaRPr/>
          </a:p>
          <a:p>
            <a:pPr indent="-145891" lvl="3" marL="1244600" rtl="0" algn="l">
              <a:lnSpc>
                <a:spcPct val="90000"/>
              </a:lnSpc>
              <a:spcBef>
                <a:spcPts val="400"/>
              </a:spcBef>
              <a:spcAft>
                <a:spcPts val="0"/>
              </a:spcAft>
              <a:buSzPct val="100000"/>
              <a:buChar char="▪"/>
            </a:pPr>
            <a:r>
              <a:rPr lang="en" sz="900">
                <a:solidFill>
                  <a:schemeClr val="dk1"/>
                </a:solidFill>
                <a:latin typeface="Roboto"/>
                <a:ea typeface="Roboto"/>
                <a:cs typeface="Roboto"/>
                <a:sym typeface="Roboto"/>
              </a:rPr>
              <a:t>Mar’23: Dr. Mohammad Abdullah Al Faruque </a:t>
            </a:r>
            <a:r>
              <a:rPr b="1" lang="en" sz="900">
                <a:solidFill>
                  <a:schemeClr val="dk1"/>
                </a:solidFill>
                <a:latin typeface="Roboto"/>
                <a:ea typeface="Roboto"/>
                <a:cs typeface="Roboto"/>
                <a:sym typeface="Roboto"/>
              </a:rPr>
              <a:t>Title</a:t>
            </a:r>
            <a:r>
              <a:rPr lang="en" sz="900">
                <a:solidFill>
                  <a:schemeClr val="dk1"/>
                </a:solidFill>
                <a:latin typeface="Roboto"/>
                <a:ea typeface="Roboto"/>
                <a:cs typeface="Roboto"/>
                <a:sym typeface="Roboto"/>
              </a:rPr>
              <a:t>: </a:t>
            </a:r>
            <a:r>
              <a:rPr lang="en" sz="900" u="sng">
                <a:solidFill>
                  <a:schemeClr val="dk1"/>
                </a:solidFill>
                <a:latin typeface="Roboto"/>
                <a:ea typeface="Roboto"/>
                <a:cs typeface="Roboto"/>
                <a:sym typeface="Roboto"/>
                <a:hlinkClick r:id="rId8">
                  <a:extLst>
                    <a:ext uri="{A12FA001-AC4F-418D-AE19-62706E023703}">
                      <ahyp:hlinkClr val="tx"/>
                    </a:ext>
                  </a:extLst>
                </a:hlinkClick>
              </a:rPr>
              <a:t>Cross-Layer Security of Embedded and Cyber-Physical Systems</a:t>
            </a:r>
            <a:endParaRPr sz="900">
              <a:solidFill>
                <a:schemeClr val="dk1"/>
              </a:solidFill>
              <a:latin typeface="Roboto"/>
              <a:ea typeface="Roboto"/>
              <a:cs typeface="Roboto"/>
              <a:sym typeface="Roboto"/>
            </a:endParaRPr>
          </a:p>
          <a:p>
            <a:pPr indent="-145891" lvl="3" marL="1244600" rtl="0" algn="l">
              <a:lnSpc>
                <a:spcPct val="90000"/>
              </a:lnSpc>
              <a:spcBef>
                <a:spcPts val="400"/>
              </a:spcBef>
              <a:spcAft>
                <a:spcPts val="0"/>
              </a:spcAft>
              <a:buSzPct val="100000"/>
              <a:buChar char="▪"/>
            </a:pPr>
            <a:r>
              <a:rPr lang="en" sz="900">
                <a:solidFill>
                  <a:schemeClr val="dk1"/>
                </a:solidFill>
                <a:latin typeface="Roboto"/>
                <a:ea typeface="Roboto"/>
                <a:cs typeface="Roboto"/>
                <a:sym typeface="Roboto"/>
              </a:rPr>
              <a:t>April’23: Dr. Hai Li </a:t>
            </a:r>
            <a:r>
              <a:rPr b="1" lang="en" sz="900">
                <a:solidFill>
                  <a:schemeClr val="dk1"/>
                </a:solidFill>
                <a:latin typeface="Roboto"/>
                <a:ea typeface="Roboto"/>
                <a:cs typeface="Roboto"/>
                <a:sym typeface="Roboto"/>
              </a:rPr>
              <a:t>Title</a:t>
            </a:r>
            <a:r>
              <a:rPr lang="en" sz="900">
                <a:solidFill>
                  <a:schemeClr val="dk1"/>
                </a:solidFill>
                <a:latin typeface="Roboto"/>
                <a:ea typeface="Roboto"/>
                <a:cs typeface="Roboto"/>
                <a:sym typeface="Roboto"/>
              </a:rPr>
              <a:t>: </a:t>
            </a:r>
            <a:r>
              <a:rPr lang="en" sz="900" u="sng">
                <a:solidFill>
                  <a:schemeClr val="dk1"/>
                </a:solidFill>
                <a:latin typeface="Roboto"/>
                <a:ea typeface="Roboto"/>
                <a:cs typeface="Roboto"/>
                <a:sym typeface="Roboto"/>
                <a:hlinkClick r:id="rId9">
                  <a:extLst>
                    <a:ext uri="{A12FA001-AC4F-418D-AE19-62706E023703}">
                      <ahyp:hlinkClr val="tx"/>
                    </a:ext>
                  </a:extLst>
                </a:hlinkClick>
              </a:rPr>
              <a:t>On Device AI to Better Mobile and Implantable Devices in Healthcare</a:t>
            </a:r>
            <a:endParaRPr sz="900">
              <a:solidFill>
                <a:schemeClr val="dk1"/>
              </a:solidFill>
              <a:latin typeface="Roboto"/>
              <a:ea typeface="Roboto"/>
              <a:cs typeface="Roboto"/>
              <a:sym typeface="Roboto"/>
            </a:endParaRPr>
          </a:p>
          <a:p>
            <a:pPr indent="-143033" lvl="3" marL="1244600" rtl="0" algn="l">
              <a:lnSpc>
                <a:spcPct val="90000"/>
              </a:lnSpc>
              <a:spcBef>
                <a:spcPts val="400"/>
              </a:spcBef>
              <a:spcAft>
                <a:spcPts val="0"/>
              </a:spcAft>
              <a:buSzPct val="100000"/>
              <a:buChar char="▪"/>
            </a:pPr>
            <a:r>
              <a:rPr lang="en">
                <a:solidFill>
                  <a:schemeClr val="dk1"/>
                </a:solidFill>
                <a:latin typeface="Roboto"/>
                <a:ea typeface="Roboto"/>
                <a:cs typeface="Roboto"/>
                <a:sym typeface="Roboto"/>
              </a:rPr>
              <a:t>Registration is free for all webinars. If you are unable to attend the "live" virtual events, the presentations are available on the </a:t>
            </a:r>
            <a:r>
              <a:rPr lang="en" u="sng">
                <a:solidFill>
                  <a:schemeClr val="dk1"/>
                </a:solidFill>
                <a:latin typeface="Roboto"/>
                <a:ea typeface="Roboto"/>
                <a:cs typeface="Roboto"/>
                <a:sym typeface="Roboto"/>
                <a:hlinkClick r:id="rId10">
                  <a:extLst>
                    <a:ext uri="{A12FA001-AC4F-418D-AE19-62706E023703}">
                      <ahyp:hlinkClr val="tx"/>
                    </a:ext>
                  </a:extLst>
                </a:hlinkClick>
              </a:rPr>
              <a:t>Presentation Library </a:t>
            </a:r>
            <a:r>
              <a:rPr lang="en">
                <a:solidFill>
                  <a:schemeClr val="dk1"/>
                </a:solidFill>
                <a:latin typeface="Roboto"/>
                <a:ea typeface="Roboto"/>
                <a:cs typeface="Roboto"/>
                <a:sym typeface="Roboto"/>
              </a:rPr>
              <a:t> (as part of Virtual DL webinar series) and the </a:t>
            </a:r>
            <a:r>
              <a:rPr lang="en" u="sng">
                <a:solidFill>
                  <a:schemeClr val="dk1"/>
                </a:solidFill>
                <a:latin typeface="Roboto"/>
                <a:ea typeface="Roboto"/>
                <a:cs typeface="Roboto"/>
                <a:sym typeface="Roboto"/>
                <a:hlinkClick r:id="rId11">
                  <a:extLst>
                    <a:ext uri="{A12FA001-AC4F-418D-AE19-62706E023703}">
                      <ahyp:hlinkClr val="tx"/>
                    </a:ext>
                  </a:extLst>
                </a:hlinkClick>
              </a:rPr>
              <a:t>CEDA YouTube channel </a:t>
            </a:r>
            <a:r>
              <a:rPr lang="en">
                <a:solidFill>
                  <a:schemeClr val="dk1"/>
                </a:solidFill>
                <a:latin typeface="Roboto"/>
                <a:ea typeface="Roboto"/>
                <a:cs typeface="Roboto"/>
                <a:sym typeface="Roboto"/>
              </a:rPr>
              <a:t>after the event.</a:t>
            </a:r>
            <a:endParaRPr/>
          </a:p>
          <a:p>
            <a:pPr indent="-160655" lvl="2" marL="939800" rtl="0" algn="l">
              <a:lnSpc>
                <a:spcPct val="90000"/>
              </a:lnSpc>
              <a:spcBef>
                <a:spcPts val="400"/>
              </a:spcBef>
              <a:spcAft>
                <a:spcPts val="0"/>
              </a:spcAft>
              <a:buSzPct val="100000"/>
              <a:buChar char="▪"/>
            </a:pPr>
            <a:r>
              <a:rPr lang="en" u="sng">
                <a:solidFill>
                  <a:schemeClr val="dk1"/>
                </a:solidFill>
                <a:latin typeface="Roboto"/>
                <a:ea typeface="Roboto"/>
                <a:cs typeface="Roboto"/>
                <a:sym typeface="Roboto"/>
                <a:hlinkClick r:id="rId12">
                  <a:extLst>
                    <a:ext uri="{A12FA001-AC4F-418D-AE19-62706E023703}">
                      <ahyp:hlinkClr val="tx"/>
                    </a:ext>
                  </a:extLst>
                </a:hlinkClick>
              </a:rPr>
              <a:t>Philip Kaufman Award </a:t>
            </a:r>
            <a:r>
              <a:rPr lang="en">
                <a:solidFill>
                  <a:schemeClr val="dk1"/>
                </a:solidFill>
                <a:latin typeface="Roboto"/>
                <a:ea typeface="Roboto"/>
                <a:cs typeface="Roboto"/>
                <a:sym typeface="Roboto"/>
              </a:rPr>
              <a:t> – </a:t>
            </a:r>
            <a:r>
              <a:rPr lang="en">
                <a:solidFill>
                  <a:srgbClr val="2F5496"/>
                </a:solidFill>
                <a:latin typeface="Roboto"/>
                <a:ea typeface="Roboto"/>
                <a:cs typeface="Roboto"/>
                <a:sym typeface="Roboto"/>
              </a:rPr>
              <a:t>2023: Dr. Lawrence T Pileggi– </a:t>
            </a:r>
            <a:r>
              <a:rPr lang="en" u="sng">
                <a:solidFill>
                  <a:srgbClr val="2F5496"/>
                </a:solidFill>
                <a:latin typeface="Roboto"/>
                <a:ea typeface="Roboto"/>
                <a:cs typeface="Roboto"/>
                <a:sym typeface="Roboto"/>
                <a:hlinkClick r:id="rId13">
                  <a:extLst>
                    <a:ext uri="{A12FA001-AC4F-418D-AE19-62706E023703}">
                      <ahyp:hlinkClr val="tx"/>
                    </a:ext>
                  </a:extLst>
                </a:hlinkClick>
              </a:rPr>
              <a:t>Ceremony Feb </a:t>
            </a:r>
            <a:r>
              <a:rPr lang="en">
                <a:solidFill>
                  <a:srgbClr val="2F5496"/>
                </a:solidFill>
                <a:latin typeface="Roboto"/>
                <a:ea typeface="Roboto"/>
                <a:cs typeface="Roboto"/>
                <a:sym typeface="Roboto"/>
              </a:rPr>
              <a:t>22, San Jose. Wally Rhines Moderator</a:t>
            </a:r>
            <a:endParaRPr/>
          </a:p>
          <a:p>
            <a:pPr indent="0" lvl="2" marL="762000" rtl="0" algn="l">
              <a:lnSpc>
                <a:spcPct val="90000"/>
              </a:lnSpc>
              <a:spcBef>
                <a:spcPts val="400"/>
              </a:spcBef>
              <a:spcAft>
                <a:spcPts val="0"/>
              </a:spcAft>
              <a:buSzPct val="100000"/>
              <a:buNone/>
            </a:pPr>
            <a:r>
              <a:rPr lang="en">
                <a:solidFill>
                  <a:srgbClr val="2F5496"/>
                </a:solidFill>
                <a:latin typeface="Roboto"/>
                <a:ea typeface="Roboto"/>
                <a:cs typeface="Roboto"/>
                <a:sym typeface="Roboto"/>
              </a:rPr>
              <a:t>	Requesting publicity at ISSCC like in 2023</a:t>
            </a:r>
            <a:endParaRPr/>
          </a:p>
          <a:p>
            <a:pPr indent="-160655" lvl="2" marL="939800" rtl="0" algn="l">
              <a:lnSpc>
                <a:spcPct val="90000"/>
              </a:lnSpc>
              <a:spcBef>
                <a:spcPts val="400"/>
              </a:spcBef>
              <a:spcAft>
                <a:spcPts val="0"/>
              </a:spcAft>
              <a:buSzPct val="100000"/>
              <a:buChar char="▪"/>
            </a:pPr>
            <a:r>
              <a:rPr lang="en">
                <a:solidFill>
                  <a:srgbClr val="222222"/>
                </a:solidFill>
                <a:latin typeface="Roboto"/>
                <a:ea typeface="Roboto"/>
                <a:cs typeface="Roboto"/>
                <a:sym typeface="Roboto"/>
              </a:rPr>
              <a:t>Young Professionals – DAC Early Career Workshops, PhD Forums, Univ Demos; Planning Contests, ICCAD events</a:t>
            </a:r>
            <a:endParaRPr/>
          </a:p>
          <a:p>
            <a:pPr indent="-160655" lvl="2" marL="939800" rtl="0" algn="l">
              <a:lnSpc>
                <a:spcPct val="90000"/>
              </a:lnSpc>
              <a:spcBef>
                <a:spcPts val="400"/>
              </a:spcBef>
              <a:spcAft>
                <a:spcPts val="0"/>
              </a:spcAft>
              <a:buSzPct val="100000"/>
              <a:buChar char="▪"/>
            </a:pPr>
            <a:r>
              <a:rPr lang="en">
                <a:solidFill>
                  <a:srgbClr val="2F5496"/>
                </a:solidFill>
                <a:latin typeface="Roboto"/>
                <a:ea typeface="Roboto"/>
                <a:cs typeface="Roboto"/>
                <a:sym typeface="Roboto"/>
              </a:rPr>
              <a:t>Design Automation Technical Committee updated goals - Research foundations for IC Physical Design and ML-Enabled EDA (</a:t>
            </a:r>
            <a:r>
              <a:rPr lang="en" u="sng">
                <a:solidFill>
                  <a:srgbClr val="2F5496"/>
                </a:solidFill>
                <a:latin typeface="Roboto"/>
                <a:ea typeface="Roboto"/>
                <a:cs typeface="Roboto"/>
                <a:sym typeface="Roboto"/>
                <a:hlinkClick action="ppaction://hlinksldjump" r:id="rId14">
                  <a:extLst>
                    <a:ext uri="{A12FA001-AC4F-418D-AE19-62706E023703}">
                      <ahyp:hlinkClr val="tx"/>
                    </a:ext>
                  </a:extLst>
                </a:hlinkClick>
              </a:rPr>
              <a:t>slides in backup</a:t>
            </a:r>
            <a:r>
              <a:rPr lang="en">
                <a:solidFill>
                  <a:srgbClr val="2F5496"/>
                </a:solidFill>
                <a:latin typeface="Roboto"/>
                <a:ea typeface="Roboto"/>
                <a:cs typeface="Roboto"/>
                <a:sym typeface="Roboto"/>
              </a:rPr>
              <a:t>)</a:t>
            </a:r>
            <a:endParaRPr/>
          </a:p>
          <a:p>
            <a:pPr indent="-160655" lvl="2" marL="939800" rtl="0" algn="l">
              <a:lnSpc>
                <a:spcPct val="90000"/>
              </a:lnSpc>
              <a:spcBef>
                <a:spcPts val="400"/>
              </a:spcBef>
              <a:spcAft>
                <a:spcPts val="0"/>
              </a:spcAft>
              <a:buSzPct val="100000"/>
              <a:buChar char="▪"/>
            </a:pPr>
            <a:r>
              <a:rPr lang="en">
                <a:solidFill>
                  <a:srgbClr val="222222"/>
                </a:solidFill>
                <a:latin typeface="Roboto"/>
                <a:ea typeface="Roboto"/>
                <a:cs typeface="Roboto"/>
                <a:sym typeface="Roboto"/>
              </a:rPr>
              <a:t>System Validation and Debug TC – focus and progress on IEEE P2929; </a:t>
            </a:r>
            <a:r>
              <a:rPr lang="en">
                <a:solidFill>
                  <a:srgbClr val="2F5496"/>
                </a:solidFill>
                <a:latin typeface="Roboto"/>
                <a:ea typeface="Roboto"/>
                <a:cs typeface="Roboto"/>
                <a:sym typeface="Roboto"/>
              </a:rPr>
              <a:t>AI/ML for Validation WG and White-paper</a:t>
            </a:r>
            <a:endParaRPr/>
          </a:p>
          <a:p>
            <a:pPr indent="-160655" lvl="2" marL="939800" rtl="0" algn="l">
              <a:lnSpc>
                <a:spcPct val="90000"/>
              </a:lnSpc>
              <a:spcBef>
                <a:spcPts val="400"/>
              </a:spcBef>
              <a:spcAft>
                <a:spcPts val="0"/>
              </a:spcAft>
              <a:buSzPct val="100000"/>
              <a:buChar char="▪"/>
            </a:pPr>
            <a:r>
              <a:rPr lang="en">
                <a:solidFill>
                  <a:srgbClr val="222222"/>
                </a:solidFill>
                <a:latin typeface="Roboto"/>
                <a:ea typeface="Roboto"/>
                <a:cs typeface="Roboto"/>
                <a:sym typeface="Roboto"/>
              </a:rPr>
              <a:t>Hardware Security and Trust Technical Committee – Asian HOST Singapore’22 (hybrid), Top Picks Wkshp ICCAD’22 </a:t>
            </a:r>
            <a:endParaRPr/>
          </a:p>
          <a:p>
            <a:pPr indent="-101600" lvl="2" marL="939800" rtl="0" algn="l">
              <a:lnSpc>
                <a:spcPct val="90000"/>
              </a:lnSpc>
              <a:spcBef>
                <a:spcPts val="400"/>
              </a:spcBef>
              <a:spcAft>
                <a:spcPts val="0"/>
              </a:spcAft>
              <a:buSzPct val="100000"/>
              <a:buNone/>
            </a:pPr>
            <a:r>
              <a:t/>
            </a:r>
            <a:endParaRPr>
              <a:solidFill>
                <a:srgbClr val="222222"/>
              </a:solidFill>
              <a:latin typeface="Roboto"/>
              <a:ea typeface="Roboto"/>
              <a:cs typeface="Roboto"/>
              <a:sym typeface="Roboto"/>
            </a:endParaRPr>
          </a:p>
          <a:p>
            <a:pPr indent="-76200" lvl="1" marL="596900" rtl="0" algn="l">
              <a:lnSpc>
                <a:spcPct val="90000"/>
              </a:lnSpc>
              <a:spcBef>
                <a:spcPts val="400"/>
              </a:spcBef>
              <a:spcAft>
                <a:spcPts val="0"/>
              </a:spcAft>
              <a:buSzPct val="100000"/>
              <a:buNone/>
            </a:pPr>
            <a:r>
              <a:t/>
            </a:r>
            <a:endParaRPr sz="1400">
              <a:solidFill>
                <a:srgbClr val="222222"/>
              </a:solidFill>
              <a:latin typeface="Roboto"/>
              <a:ea typeface="Roboto"/>
              <a:cs typeface="Roboto"/>
              <a:sym typeface="Roboto"/>
            </a:endParaRPr>
          </a:p>
          <a:p>
            <a:pPr indent="-76200" lvl="1" marL="596900" rtl="0" algn="l">
              <a:lnSpc>
                <a:spcPct val="90000"/>
              </a:lnSpc>
              <a:spcBef>
                <a:spcPts val="400"/>
              </a:spcBef>
              <a:spcAft>
                <a:spcPts val="0"/>
              </a:spcAft>
              <a:buSzPct val="100000"/>
              <a:buNone/>
            </a:pPr>
            <a:r>
              <a:t/>
            </a:r>
            <a:endParaRPr sz="1400">
              <a:solidFill>
                <a:srgbClr val="222222"/>
              </a:solidFill>
              <a:latin typeface="Roboto"/>
              <a:ea typeface="Roboto"/>
              <a:cs typeface="Roboto"/>
              <a:sym typeface="Roboto"/>
            </a:endParaRPr>
          </a:p>
          <a:p>
            <a:pPr indent="-228600" lvl="0" marL="342900" marR="0" rtl="0" algn="l">
              <a:lnSpc>
                <a:spcPct val="90000"/>
              </a:lnSpc>
              <a:spcBef>
                <a:spcPts val="800"/>
              </a:spcBef>
              <a:spcAft>
                <a:spcPts val="0"/>
              </a:spcAft>
              <a:buClr>
                <a:srgbClr val="0066A1"/>
              </a:buClr>
              <a:buSzPct val="60000"/>
              <a:buFont typeface="Merriweather Sans"/>
              <a:buNone/>
            </a:pPr>
            <a:r>
              <a:t/>
            </a:r>
            <a:endParaRPr>
              <a:solidFill>
                <a:srgbClr val="222222"/>
              </a:solidFill>
              <a:latin typeface="Roboto"/>
              <a:ea typeface="Roboto"/>
              <a:cs typeface="Roboto"/>
              <a:sym typeface="Roboto"/>
            </a:endParaRPr>
          </a:p>
          <a:p>
            <a:pPr indent="0" lvl="1" marL="431800" rtl="0" algn="l">
              <a:lnSpc>
                <a:spcPct val="90000"/>
              </a:lnSpc>
              <a:spcBef>
                <a:spcPts val="400"/>
              </a:spcBef>
              <a:spcAft>
                <a:spcPts val="0"/>
              </a:spcAft>
              <a:buSzPct val="100000"/>
              <a:buNone/>
            </a:pPr>
            <a:r>
              <a:t/>
            </a:r>
            <a:endParaRPr b="0" i="0" sz="1200" u="none" strike="noStrike">
              <a:solidFill>
                <a:srgbClr val="000000"/>
              </a:solidFill>
              <a:latin typeface="Arial"/>
              <a:ea typeface="Arial"/>
              <a:cs typeface="Arial"/>
              <a:sym typeface="Arial"/>
            </a:endParaRPr>
          </a:p>
          <a:p>
            <a:pPr indent="-76200" lvl="1" marL="596900" rtl="0" algn="l">
              <a:lnSpc>
                <a:spcPct val="90000"/>
              </a:lnSpc>
              <a:spcBef>
                <a:spcPts val="400"/>
              </a:spcBef>
              <a:spcAft>
                <a:spcPts val="0"/>
              </a:spcAft>
              <a:buSzPct val="100000"/>
              <a:buNone/>
            </a:pPr>
            <a:r>
              <a:t/>
            </a:r>
            <a:endParaRPr sz="1400">
              <a:solidFill>
                <a:srgbClr val="222222"/>
              </a:solidFill>
              <a:latin typeface="Roboto"/>
              <a:ea typeface="Roboto"/>
              <a:cs typeface="Roboto"/>
              <a:sym typeface="Roboto"/>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p217"/>
          <p:cNvSpPr txBox="1"/>
          <p:nvPr>
            <p:ph type="ctrTitle"/>
          </p:nvPr>
        </p:nvSpPr>
        <p:spPr>
          <a:xfrm>
            <a:off x="271463" y="311944"/>
            <a:ext cx="8530800" cy="3918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CEDA and SSCS Joint Activities</a:t>
            </a:r>
            <a:endParaRPr/>
          </a:p>
        </p:txBody>
      </p:sp>
      <p:sp>
        <p:nvSpPr>
          <p:cNvPr id="1433" name="Google Shape;1433;p217"/>
          <p:cNvSpPr txBox="1"/>
          <p:nvPr>
            <p:ph idx="2" type="body"/>
          </p:nvPr>
        </p:nvSpPr>
        <p:spPr>
          <a:xfrm>
            <a:off x="153139" y="673940"/>
            <a:ext cx="8775600" cy="4133400"/>
          </a:xfrm>
          <a:prstGeom prst="rect">
            <a:avLst/>
          </a:prstGeom>
          <a:noFill/>
          <a:ln>
            <a:noFill/>
          </a:ln>
        </p:spPr>
        <p:txBody>
          <a:bodyPr anchorCtr="0" anchor="t" bIns="51425" lIns="51425" spcFirstLastPara="1" rIns="51425" wrap="square" tIns="51425">
            <a:normAutofit lnSpcReduction="20000"/>
          </a:bodyPr>
          <a:lstStyle/>
          <a:p>
            <a:pPr indent="0" lvl="0" marL="63500" rtl="0" algn="l">
              <a:lnSpc>
                <a:spcPct val="70000"/>
              </a:lnSpc>
              <a:spcBef>
                <a:spcPts val="0"/>
              </a:spcBef>
              <a:spcAft>
                <a:spcPts val="0"/>
              </a:spcAft>
              <a:buSzPts val="500"/>
              <a:buNone/>
            </a:pPr>
            <a:r>
              <a:rPr lang="en" sz="900" u="sng"/>
              <a:t>Current Formal Engagements:</a:t>
            </a:r>
            <a:endParaRPr/>
          </a:p>
          <a:p>
            <a:pPr indent="-273050" lvl="0" marL="342900" rtl="0" algn="l">
              <a:lnSpc>
                <a:spcPct val="70000"/>
              </a:lnSpc>
              <a:spcBef>
                <a:spcPts val="800"/>
              </a:spcBef>
              <a:spcAft>
                <a:spcPts val="0"/>
              </a:spcAft>
              <a:buSzPts val="500"/>
              <a:buChar char="▶"/>
            </a:pPr>
            <a:r>
              <a:rPr lang="en" sz="900"/>
              <a:t>Design &amp; Test Magazine</a:t>
            </a:r>
            <a:endParaRPr/>
          </a:p>
          <a:p>
            <a:pPr indent="-273050" lvl="0" marL="342900" rtl="0" algn="l">
              <a:lnSpc>
                <a:spcPct val="70000"/>
              </a:lnSpc>
              <a:spcBef>
                <a:spcPts val="800"/>
              </a:spcBef>
              <a:spcAft>
                <a:spcPts val="0"/>
              </a:spcAft>
              <a:buSzPts val="500"/>
              <a:buChar char="▶"/>
            </a:pPr>
            <a:r>
              <a:rPr lang="en" sz="900"/>
              <a:t>Journal on Exploratory Solid-State Computational Devices and Circuits (JxCDC)</a:t>
            </a:r>
            <a:endParaRPr/>
          </a:p>
          <a:p>
            <a:pPr indent="-273050" lvl="0" marL="342900" rtl="0" algn="l">
              <a:lnSpc>
                <a:spcPct val="70000"/>
              </a:lnSpc>
              <a:spcBef>
                <a:spcPts val="800"/>
              </a:spcBef>
              <a:spcAft>
                <a:spcPts val="0"/>
              </a:spcAft>
              <a:buSzPts val="500"/>
              <a:buChar char="▶"/>
            </a:pPr>
            <a:r>
              <a:rPr lang="en" sz="900" u="sng">
                <a:solidFill>
                  <a:schemeClr val="dk1"/>
                </a:solidFill>
                <a:hlinkClick r:id="rId3">
                  <a:extLst>
                    <a:ext uri="{A12FA001-AC4F-418D-AE19-62706E023703}">
                      <ahyp:hlinkClr val="tx"/>
                    </a:ext>
                  </a:extLst>
                </a:hlinkClick>
              </a:rPr>
              <a:t>CEDA Currents Newsletter </a:t>
            </a:r>
            <a:r>
              <a:rPr lang="en" sz="900"/>
              <a:t>in Solid State Circuits Magazine</a:t>
            </a:r>
            <a:endParaRPr/>
          </a:p>
          <a:p>
            <a:pPr indent="-171450" lvl="1" marL="596900" rtl="0" algn="l">
              <a:lnSpc>
                <a:spcPct val="70000"/>
              </a:lnSpc>
              <a:spcBef>
                <a:spcPts val="400"/>
              </a:spcBef>
              <a:spcAft>
                <a:spcPts val="0"/>
              </a:spcAft>
              <a:buSzPts val="900"/>
              <a:buChar char="▪"/>
            </a:pPr>
            <a:r>
              <a:rPr lang="en" sz="900">
                <a:solidFill>
                  <a:srgbClr val="2F5496"/>
                </a:solidFill>
              </a:rPr>
              <a:t>CEDA publishes SSSC news/conferences in Currents and monthly Community Calls upon request</a:t>
            </a:r>
            <a:endParaRPr/>
          </a:p>
          <a:p>
            <a:pPr indent="-273050" lvl="0" marL="342900" rtl="0" algn="l">
              <a:lnSpc>
                <a:spcPct val="70000"/>
              </a:lnSpc>
              <a:spcBef>
                <a:spcPts val="800"/>
              </a:spcBef>
              <a:spcAft>
                <a:spcPts val="0"/>
              </a:spcAft>
              <a:buSzPts val="500"/>
              <a:buChar char="▶"/>
            </a:pPr>
            <a:r>
              <a:rPr lang="en" sz="900"/>
              <a:t>Initiatives: Rebooting Computing Initiatives (&amp; IOT and Brain Initiatives)</a:t>
            </a:r>
            <a:endParaRPr sz="800"/>
          </a:p>
          <a:p>
            <a:pPr indent="0" lvl="0" marL="0" rtl="0" algn="l">
              <a:lnSpc>
                <a:spcPct val="90000"/>
              </a:lnSpc>
              <a:spcBef>
                <a:spcPts val="0"/>
              </a:spcBef>
              <a:spcAft>
                <a:spcPts val="0"/>
              </a:spcAft>
              <a:buSzPts val="500"/>
              <a:buNone/>
            </a:pPr>
            <a:r>
              <a:t/>
            </a:r>
            <a:endParaRPr sz="900" u="sng"/>
          </a:p>
          <a:p>
            <a:pPr indent="0" lvl="0" marL="0" rtl="0" algn="l">
              <a:lnSpc>
                <a:spcPct val="90000"/>
              </a:lnSpc>
              <a:spcBef>
                <a:spcPts val="0"/>
              </a:spcBef>
              <a:spcAft>
                <a:spcPts val="0"/>
              </a:spcAft>
              <a:buSzPts val="500"/>
              <a:buNone/>
            </a:pPr>
            <a:r>
              <a:rPr lang="en" sz="900" u="sng"/>
              <a:t>On-going/Future explorations:</a:t>
            </a:r>
            <a:endParaRPr sz="900">
              <a:solidFill>
                <a:srgbClr val="2F5496"/>
              </a:solidFill>
            </a:endParaRPr>
          </a:p>
          <a:p>
            <a:pPr indent="-273050" lvl="0" marL="342900" rtl="0" algn="l">
              <a:lnSpc>
                <a:spcPct val="70000"/>
              </a:lnSpc>
              <a:spcBef>
                <a:spcPts val="800"/>
              </a:spcBef>
              <a:spcAft>
                <a:spcPts val="0"/>
              </a:spcAft>
              <a:buSzPts val="500"/>
              <a:buChar char="▶"/>
            </a:pPr>
            <a:r>
              <a:rPr lang="en" sz="900"/>
              <a:t>Webcasts and Webinars</a:t>
            </a:r>
            <a:endParaRPr/>
          </a:p>
          <a:p>
            <a:pPr indent="-165100" lvl="1" marL="596900" rtl="0" algn="l">
              <a:lnSpc>
                <a:spcPct val="70000"/>
              </a:lnSpc>
              <a:spcBef>
                <a:spcPts val="400"/>
              </a:spcBef>
              <a:spcAft>
                <a:spcPts val="0"/>
              </a:spcAft>
              <a:buSzPts val="800"/>
              <a:buChar char="▪"/>
            </a:pPr>
            <a:r>
              <a:rPr lang="en" sz="800"/>
              <a:t>Cross-publicity of respective Webinars (utilize offline/archived viewing opportunities – accelerated by COVID era; free online content competition from ad-hoc sources); </a:t>
            </a:r>
            <a:endParaRPr/>
          </a:p>
          <a:p>
            <a:pPr indent="-165100" lvl="1" marL="596900" rtl="0" algn="l">
              <a:lnSpc>
                <a:spcPct val="70000"/>
              </a:lnSpc>
              <a:spcBef>
                <a:spcPts val="400"/>
              </a:spcBef>
              <a:spcAft>
                <a:spcPts val="0"/>
              </a:spcAft>
              <a:buSzPts val="800"/>
              <a:buChar char="▪"/>
            </a:pPr>
            <a:r>
              <a:rPr lang="en" sz="800"/>
              <a:t>Joint Webcasts on special topics (e.g. “Design challenges for advanced notes”);</a:t>
            </a:r>
            <a:endParaRPr/>
          </a:p>
          <a:p>
            <a:pPr indent="-165100" lvl="1" marL="596900" rtl="0" algn="l">
              <a:lnSpc>
                <a:spcPct val="70000"/>
              </a:lnSpc>
              <a:spcBef>
                <a:spcPts val="400"/>
              </a:spcBef>
              <a:spcAft>
                <a:spcPts val="0"/>
              </a:spcAft>
              <a:buSzPts val="800"/>
              <a:buChar char="▪"/>
            </a:pPr>
            <a:r>
              <a:rPr lang="en" sz="800"/>
              <a:t>SSCS Distinguished Lecturer Series - Currently EDA representation is low. Should we nominate some EDA speakers from CEDA and vice-versa?)</a:t>
            </a:r>
            <a:endParaRPr/>
          </a:p>
          <a:p>
            <a:pPr indent="-273050" lvl="0" marL="342900" rtl="0" algn="l">
              <a:lnSpc>
                <a:spcPct val="70000"/>
              </a:lnSpc>
              <a:spcBef>
                <a:spcPts val="800"/>
              </a:spcBef>
              <a:spcAft>
                <a:spcPts val="0"/>
              </a:spcAft>
              <a:buSzPts val="500"/>
              <a:buChar char="▶"/>
            </a:pPr>
            <a:r>
              <a:rPr lang="en" sz="900"/>
              <a:t>Leveraging publications like D&amp;T Magazine and JxCDC better between the two communities</a:t>
            </a:r>
            <a:endParaRPr/>
          </a:p>
          <a:p>
            <a:pPr indent="-273050" lvl="0" marL="342900" rtl="0" algn="l">
              <a:lnSpc>
                <a:spcPct val="70000"/>
              </a:lnSpc>
              <a:spcBef>
                <a:spcPts val="800"/>
              </a:spcBef>
              <a:spcAft>
                <a:spcPts val="0"/>
              </a:spcAft>
              <a:buSzPts val="500"/>
              <a:buChar char="▶"/>
            </a:pPr>
            <a:r>
              <a:rPr lang="en" sz="900"/>
              <a:t>Increase cross-engagement on technical activities (DATC – benchmarks, datasets; HW Security, Semiconductors Device Modelling and Measurements)</a:t>
            </a:r>
            <a:endParaRPr/>
          </a:p>
          <a:p>
            <a:pPr indent="-273050" lvl="0" marL="342900" rtl="0" algn="l">
              <a:lnSpc>
                <a:spcPct val="70000"/>
              </a:lnSpc>
              <a:spcBef>
                <a:spcPts val="800"/>
              </a:spcBef>
              <a:spcAft>
                <a:spcPts val="0"/>
              </a:spcAft>
              <a:buSzPts val="500"/>
              <a:buChar char="▶"/>
            </a:pPr>
            <a:r>
              <a:rPr lang="en" sz="900"/>
              <a:t>CEDA members as Mentors in </a:t>
            </a:r>
            <a:r>
              <a:rPr lang="en" sz="900" u="sng">
                <a:solidFill>
                  <a:schemeClr val="dk1"/>
                </a:solidFill>
                <a:hlinkClick r:id="rId4">
                  <a:extLst>
                    <a:ext uri="{A12FA001-AC4F-418D-AE19-62706E023703}">
                      <ahyp:hlinkClr val="tx"/>
                    </a:ext>
                  </a:extLst>
                </a:hlinkClick>
              </a:rPr>
              <a:t>SSCS Mentoring Program</a:t>
            </a:r>
            <a:endParaRPr sz="900">
              <a:solidFill>
                <a:schemeClr val="dk1"/>
              </a:solidFill>
            </a:endParaRPr>
          </a:p>
          <a:p>
            <a:pPr indent="-279400" lvl="0" marL="342900" rtl="0" algn="l">
              <a:lnSpc>
                <a:spcPct val="70000"/>
              </a:lnSpc>
              <a:spcBef>
                <a:spcPts val="800"/>
              </a:spcBef>
              <a:spcAft>
                <a:spcPts val="0"/>
              </a:spcAft>
              <a:buSzPts val="600"/>
              <a:buChar char="▶"/>
            </a:pPr>
            <a:r>
              <a:rPr lang="en" sz="1100">
                <a:solidFill>
                  <a:srgbClr val="2F5496"/>
                </a:solidFill>
              </a:rPr>
              <a:t>Strengthening cross-engagement in conferences. E.g. “Sponsored” special sessions/invited talks in conferences</a:t>
            </a:r>
            <a:endParaRPr/>
          </a:p>
          <a:p>
            <a:pPr indent="-165100" lvl="1" marL="596900" rtl="0" algn="l">
              <a:lnSpc>
                <a:spcPct val="70000"/>
              </a:lnSpc>
              <a:spcBef>
                <a:spcPts val="400"/>
              </a:spcBef>
              <a:spcAft>
                <a:spcPts val="0"/>
              </a:spcAft>
              <a:buSzPts val="1000"/>
              <a:buChar char="▪"/>
            </a:pPr>
            <a:r>
              <a:rPr lang="en" sz="1000">
                <a:solidFill>
                  <a:srgbClr val="2F5496"/>
                </a:solidFill>
              </a:rPr>
              <a:t>Continue support for Intl Symposium on Low Power Electronics and Design – ISLPED for next 5 years (2025-2029). SSCS Conference Committee approved unanimously. I will be the ISPLED contact for SSCS. </a:t>
            </a:r>
            <a:endParaRPr/>
          </a:p>
          <a:p>
            <a:pPr indent="-165100" lvl="1" marL="596900" rtl="0" algn="l">
              <a:lnSpc>
                <a:spcPct val="70000"/>
              </a:lnSpc>
              <a:spcBef>
                <a:spcPts val="400"/>
              </a:spcBef>
              <a:spcAft>
                <a:spcPts val="0"/>
              </a:spcAft>
              <a:buSzPts val="1000"/>
              <a:buChar char="▪"/>
            </a:pPr>
            <a:r>
              <a:rPr lang="en" sz="1000">
                <a:solidFill>
                  <a:srgbClr val="2F5496"/>
                </a:solidFill>
              </a:rPr>
              <a:t>Continue support for DAC and DATE as SSCS Technical Co-Sponsorship conferences. Any help needed to make contacts?</a:t>
            </a:r>
            <a:endParaRPr/>
          </a:p>
          <a:p>
            <a:pPr indent="-101600" lvl="1" marL="596900" rtl="0" algn="l">
              <a:lnSpc>
                <a:spcPct val="70000"/>
              </a:lnSpc>
              <a:spcBef>
                <a:spcPts val="400"/>
              </a:spcBef>
              <a:spcAft>
                <a:spcPts val="0"/>
              </a:spcAft>
              <a:buSzPts val="1100"/>
              <a:buNone/>
            </a:pPr>
            <a:r>
              <a:t/>
            </a:r>
            <a:endParaRPr sz="1100">
              <a:solidFill>
                <a:srgbClr val="2F5496"/>
              </a:solidFill>
            </a:endParaRPr>
          </a:p>
          <a:p>
            <a:pPr indent="-215900" lvl="0" marL="215900" rtl="0" algn="l">
              <a:lnSpc>
                <a:spcPct val="90000"/>
              </a:lnSpc>
              <a:spcBef>
                <a:spcPts val="0"/>
              </a:spcBef>
              <a:spcAft>
                <a:spcPts val="0"/>
              </a:spcAft>
              <a:buSzPts val="600"/>
              <a:buChar char="▶"/>
            </a:pPr>
            <a:r>
              <a:rPr lang="en" sz="1100">
                <a:solidFill>
                  <a:srgbClr val="2F5496"/>
                </a:solidFill>
                <a:latin typeface="Calibri"/>
                <a:ea typeface="Calibri"/>
                <a:cs typeface="Calibri"/>
                <a:sym typeface="Calibri"/>
              </a:rPr>
              <a:t>In the last SSCS Ad-com meetings we were discussing ways to increase awareness among Society members about the Councils</a:t>
            </a:r>
            <a:endParaRPr/>
          </a:p>
          <a:p>
            <a:pPr indent="-222250" lvl="1" marL="469900" rtl="0" algn="l">
              <a:lnSpc>
                <a:spcPct val="90000"/>
              </a:lnSpc>
              <a:spcBef>
                <a:spcPts val="0"/>
              </a:spcBef>
              <a:spcAft>
                <a:spcPts val="0"/>
              </a:spcAft>
              <a:buSzPts val="1100"/>
              <a:buChar char="▪"/>
            </a:pPr>
            <a:r>
              <a:rPr lang="en" sz="1100">
                <a:solidFill>
                  <a:srgbClr val="2F5496"/>
                </a:solidFill>
                <a:latin typeface="Calibri"/>
                <a:ea typeface="Calibri"/>
                <a:cs typeface="Calibri"/>
                <a:sym typeface="Calibri"/>
              </a:rPr>
              <a:t>Phil Kaufman Award call-out at ISSCC</a:t>
            </a:r>
            <a:endParaRPr/>
          </a:p>
          <a:p>
            <a:pPr indent="-222250" lvl="1" marL="469900" rtl="0" algn="l">
              <a:lnSpc>
                <a:spcPct val="90000"/>
              </a:lnSpc>
              <a:spcBef>
                <a:spcPts val="0"/>
              </a:spcBef>
              <a:spcAft>
                <a:spcPts val="0"/>
              </a:spcAft>
              <a:buSzPts val="1100"/>
              <a:buChar char="▪"/>
            </a:pPr>
            <a:r>
              <a:rPr lang="en" sz="1100">
                <a:solidFill>
                  <a:srgbClr val="2F5496"/>
                </a:solidFill>
                <a:latin typeface="Calibri"/>
                <a:ea typeface="Calibri"/>
                <a:cs typeface="Calibri"/>
                <a:sym typeface="Calibri"/>
              </a:rPr>
              <a:t>CEDA overview in SSCS Magazine</a:t>
            </a:r>
            <a:endParaRPr/>
          </a:p>
          <a:p>
            <a:pPr indent="-222250" lvl="1" marL="469900" rtl="0" algn="l">
              <a:lnSpc>
                <a:spcPct val="90000"/>
              </a:lnSpc>
              <a:spcBef>
                <a:spcPts val="0"/>
              </a:spcBef>
              <a:spcAft>
                <a:spcPts val="0"/>
              </a:spcAft>
              <a:buSzPts val="1100"/>
              <a:buChar char="▪"/>
            </a:pPr>
            <a:r>
              <a:rPr lang="en" sz="1100">
                <a:solidFill>
                  <a:srgbClr val="2F5496"/>
                </a:solidFill>
                <a:latin typeface="Calibri"/>
                <a:ea typeface="Calibri"/>
                <a:cs typeface="Calibri"/>
                <a:sym typeface="Calibri"/>
              </a:rPr>
              <a:t>SSCS Workshop announcements on CEDA Current Newsletter and CEDA Workshop announcements on SSCS newsletter</a:t>
            </a:r>
            <a:endParaRPr/>
          </a:p>
          <a:p>
            <a:pPr indent="-222250" lvl="1" marL="469900" rtl="0" algn="l">
              <a:lnSpc>
                <a:spcPct val="90000"/>
              </a:lnSpc>
              <a:spcBef>
                <a:spcPts val="0"/>
              </a:spcBef>
              <a:spcAft>
                <a:spcPts val="0"/>
              </a:spcAft>
              <a:buSzPts val="1100"/>
              <a:buChar char="▪"/>
            </a:pPr>
            <a:r>
              <a:rPr lang="en" sz="1100">
                <a:solidFill>
                  <a:srgbClr val="2F5496"/>
                </a:solidFill>
                <a:latin typeface="Calibri"/>
                <a:ea typeface="Calibri"/>
                <a:cs typeface="Calibri"/>
                <a:sym typeface="Calibri"/>
              </a:rPr>
              <a:t>E.g. </a:t>
            </a:r>
            <a:r>
              <a:rPr i="1" lang="en" sz="900">
                <a:solidFill>
                  <a:srgbClr val="2F5496"/>
                </a:solidFill>
              </a:rPr>
              <a:t>IEEE SSCS Non-Traditional Computing Paradigms with Emerging Technologies for Energy Efficiency Workshop </a:t>
            </a:r>
            <a:r>
              <a:rPr lang="en" sz="1100">
                <a:solidFill>
                  <a:srgbClr val="2F5496"/>
                </a:solidFill>
                <a:latin typeface="Calibri"/>
                <a:ea typeface="Calibri"/>
                <a:cs typeface="Calibri"/>
                <a:sym typeface="Calibri"/>
              </a:rPr>
              <a:t>included</a:t>
            </a:r>
            <a:r>
              <a:rPr i="1" lang="en" sz="1100">
                <a:solidFill>
                  <a:srgbClr val="2F5496"/>
                </a:solidFill>
                <a:latin typeface="Calibri"/>
                <a:ea typeface="Calibri"/>
                <a:cs typeface="Calibri"/>
                <a:sym typeface="Calibri"/>
              </a:rPr>
              <a:t> </a:t>
            </a:r>
            <a:r>
              <a:rPr lang="en" sz="1100">
                <a:solidFill>
                  <a:srgbClr val="2F5496"/>
                </a:solidFill>
                <a:latin typeface="Calibri"/>
                <a:ea typeface="Calibri"/>
                <a:cs typeface="Calibri"/>
                <a:sym typeface="Calibri"/>
              </a:rPr>
              <a:t>in </a:t>
            </a:r>
            <a:r>
              <a:rPr lang="en" sz="1100" u="sng">
                <a:solidFill>
                  <a:srgbClr val="2F5496"/>
                </a:solidFill>
                <a:latin typeface="Calibri"/>
                <a:ea typeface="Calibri"/>
                <a:cs typeface="Calibri"/>
                <a:sym typeface="Calibri"/>
                <a:hlinkClick r:id="rId5">
                  <a:extLst>
                    <a:ext uri="{A12FA001-AC4F-418D-AE19-62706E023703}">
                      <ahyp:hlinkClr val="tx"/>
                    </a:ext>
                  </a:extLst>
                </a:hlinkClick>
              </a:rPr>
              <a:t>CEDA Currents October ’23</a:t>
            </a:r>
            <a:endParaRPr sz="1100">
              <a:solidFill>
                <a:srgbClr val="2F5496"/>
              </a:solidFill>
              <a:latin typeface="Calibri"/>
              <a:ea typeface="Calibri"/>
              <a:cs typeface="Calibri"/>
              <a:sym typeface="Calibri"/>
            </a:endParaRPr>
          </a:p>
          <a:p>
            <a:pPr indent="-222250" lvl="1" marL="469900" rtl="0" algn="l">
              <a:lnSpc>
                <a:spcPct val="90000"/>
              </a:lnSpc>
              <a:spcBef>
                <a:spcPts val="0"/>
              </a:spcBef>
              <a:spcAft>
                <a:spcPts val="0"/>
              </a:spcAft>
              <a:buSzPts val="1100"/>
              <a:buChar char="▪"/>
            </a:pPr>
            <a:r>
              <a:rPr lang="en" sz="1100">
                <a:solidFill>
                  <a:srgbClr val="2F5496"/>
                </a:solidFill>
                <a:latin typeface="Calibri"/>
                <a:ea typeface="Calibri"/>
                <a:cs typeface="Calibri"/>
                <a:sym typeface="Calibri"/>
              </a:rPr>
              <a:t>Requesting CEDA to consider sending these out via email</a:t>
            </a:r>
            <a:endParaRPr/>
          </a:p>
          <a:p>
            <a:pPr indent="-152400" lvl="1" marL="469900" rtl="0" algn="l">
              <a:lnSpc>
                <a:spcPct val="90000"/>
              </a:lnSpc>
              <a:spcBef>
                <a:spcPts val="0"/>
              </a:spcBef>
              <a:spcAft>
                <a:spcPts val="0"/>
              </a:spcAft>
              <a:buSzPts val="1100"/>
              <a:buNone/>
            </a:pPr>
            <a:r>
              <a:t/>
            </a:r>
            <a:endParaRPr sz="1100">
              <a:solidFill>
                <a:srgbClr val="2F5496"/>
              </a:solidFill>
              <a:latin typeface="Calibri"/>
              <a:ea typeface="Calibri"/>
              <a:cs typeface="Calibri"/>
              <a:sym typeface="Calibri"/>
            </a:endParaRPr>
          </a:p>
          <a:p>
            <a:pPr indent="-177800" lvl="1" marL="469900" rtl="0" algn="l">
              <a:lnSpc>
                <a:spcPct val="90000"/>
              </a:lnSpc>
              <a:spcBef>
                <a:spcPts val="0"/>
              </a:spcBef>
              <a:spcAft>
                <a:spcPts val="0"/>
              </a:spcAft>
              <a:buSzPts val="600"/>
              <a:buNone/>
            </a:pPr>
            <a:r>
              <a:t/>
            </a:r>
            <a:endParaRPr sz="600">
              <a:solidFill>
                <a:srgbClr val="2F5496"/>
              </a:solidFill>
              <a:latin typeface="Calibri"/>
              <a:ea typeface="Calibri"/>
              <a:cs typeface="Calibri"/>
              <a:sym typeface="Calibri"/>
            </a:endParaRPr>
          </a:p>
          <a:p>
            <a:pPr indent="0" lvl="0" marL="63500" rtl="0" algn="l">
              <a:lnSpc>
                <a:spcPct val="70000"/>
              </a:lnSpc>
              <a:spcBef>
                <a:spcPts val="800"/>
              </a:spcBef>
              <a:spcAft>
                <a:spcPts val="0"/>
              </a:spcAft>
              <a:buSzPts val="500"/>
              <a:buNone/>
            </a:pPr>
            <a:r>
              <a:t/>
            </a:r>
            <a:endParaRPr sz="9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218"/>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SSCS TCS Conferences</a:t>
            </a:r>
            <a:endParaRPr/>
          </a:p>
        </p:txBody>
      </p:sp>
      <p:sp>
        <p:nvSpPr>
          <p:cNvPr id="1439" name="Google Shape;1439;p218"/>
          <p:cNvSpPr txBox="1"/>
          <p:nvPr>
            <p:ph idx="1" type="subTitle"/>
          </p:nvPr>
        </p:nvSpPr>
        <p:spPr>
          <a:xfrm>
            <a:off x="297612" y="899334"/>
            <a:ext cx="8531100" cy="317100"/>
          </a:xfrm>
          <a:prstGeom prst="rect">
            <a:avLst/>
          </a:prstGeom>
          <a:noFill/>
          <a:ln>
            <a:noFill/>
          </a:ln>
        </p:spPr>
        <p:txBody>
          <a:bodyPr anchorCtr="0" anchor="t" bIns="51425" lIns="51425" spcFirstLastPara="1" rIns="51425" wrap="square" tIns="51425">
            <a:normAutofit lnSpcReduction="20000"/>
          </a:bodyPr>
          <a:lstStyle/>
          <a:p>
            <a:pPr indent="0" lvl="0" marL="0" marR="0" rtl="0" algn="l">
              <a:lnSpc>
                <a:spcPct val="90000"/>
              </a:lnSpc>
              <a:spcBef>
                <a:spcPts val="0"/>
              </a:spcBef>
              <a:spcAft>
                <a:spcPts val="0"/>
              </a:spcAft>
              <a:buClr>
                <a:srgbClr val="7F7F7F"/>
              </a:buClr>
              <a:buSzPts val="1800"/>
              <a:buFont typeface="Arial"/>
              <a:buNone/>
            </a:pPr>
            <a:r>
              <a:rPr lang="en"/>
              <a:t>Goals</a:t>
            </a:r>
            <a:endParaRPr/>
          </a:p>
        </p:txBody>
      </p:sp>
      <p:sp>
        <p:nvSpPr>
          <p:cNvPr id="1440" name="Google Shape;1440;p218"/>
          <p:cNvSpPr txBox="1"/>
          <p:nvPr>
            <p:ph idx="2" type="body"/>
          </p:nvPr>
        </p:nvSpPr>
        <p:spPr>
          <a:xfrm>
            <a:off x="297612" y="1369221"/>
            <a:ext cx="8531100" cy="3108000"/>
          </a:xfrm>
          <a:prstGeom prst="rect">
            <a:avLst/>
          </a:prstGeom>
          <a:noFill/>
          <a:ln>
            <a:noFill/>
          </a:ln>
        </p:spPr>
        <p:txBody>
          <a:bodyPr anchorCtr="0" anchor="t" bIns="51425" lIns="51425" spcFirstLastPara="1" rIns="51425" wrap="square" tIns="51425">
            <a:normAutofit/>
          </a:bodyPr>
          <a:lstStyle/>
          <a:p>
            <a:pPr indent="-285750" lvl="0" marL="342900" marR="0" rtl="0" algn="l">
              <a:lnSpc>
                <a:spcPct val="90000"/>
              </a:lnSpc>
              <a:spcBef>
                <a:spcPts val="0"/>
              </a:spcBef>
              <a:spcAft>
                <a:spcPts val="0"/>
              </a:spcAft>
              <a:buClr>
                <a:srgbClr val="0066A1"/>
              </a:buClr>
              <a:buSzPts val="900"/>
              <a:buFont typeface="Merriweather Sans"/>
              <a:buChar char="▶"/>
            </a:pPr>
            <a:r>
              <a:rPr lang="en"/>
              <a:t>Highlight and publicize leading topic forums to SSCS community: logo, magazine, newsletter, mail list</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Widen participation from SSCS members: organizing, authoring, and attendance; registration discount</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Increase cooperation with other IEEE Societies working on SSCS related topics</a:t>
            </a:r>
            <a:endParaRPr/>
          </a:p>
          <a:p>
            <a:pPr indent="-165100" lvl="1" marL="596900" rtl="0" algn="l">
              <a:lnSpc>
                <a:spcPct val="90000"/>
              </a:lnSpc>
              <a:spcBef>
                <a:spcPts val="400"/>
              </a:spcBef>
              <a:spcAft>
                <a:spcPts val="0"/>
              </a:spcAft>
              <a:buSzPts val="1400"/>
              <a:buChar char="▪"/>
            </a:pPr>
            <a:r>
              <a:rPr lang="en"/>
              <a:t>Continue great cooperation with EDS and MTTS; Improve cooperation with CASS and CS</a:t>
            </a:r>
            <a:endParaRPr/>
          </a:p>
          <a:p>
            <a:pPr indent="-165100" lvl="1" marL="596900" rtl="0" algn="l">
              <a:lnSpc>
                <a:spcPct val="90000"/>
              </a:lnSpc>
              <a:spcBef>
                <a:spcPts val="400"/>
              </a:spcBef>
              <a:spcAft>
                <a:spcPts val="0"/>
              </a:spcAft>
              <a:buSzPts val="1400"/>
              <a:buChar char="▪"/>
            </a:pPr>
            <a:r>
              <a:rPr lang="en"/>
              <a:t>Establish relationship with RS, PES, CS, COMM</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Increase outreach of SSCS in underserved geographical areas and communities</a:t>
            </a:r>
            <a:endParaRPr/>
          </a:p>
          <a:p>
            <a:pPr indent="-165100" lvl="1" marL="596900" rtl="0" algn="l">
              <a:lnSpc>
                <a:spcPct val="90000"/>
              </a:lnSpc>
              <a:spcBef>
                <a:spcPts val="400"/>
              </a:spcBef>
              <a:spcAft>
                <a:spcPts val="0"/>
              </a:spcAft>
              <a:buSzPts val="1400"/>
              <a:buChar char="▪"/>
            </a:pPr>
            <a:r>
              <a:rPr lang="en"/>
              <a:t>Latin America (Region 9), Africa and Middle-East (Region 8), India, South Asia, Australia (Region 10)</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Have SSCS contribute to the development of new interesting topics and emerging technologies</a:t>
            </a:r>
            <a:endParaRPr/>
          </a:p>
          <a:p>
            <a:pPr indent="-165100" lvl="1" marL="596900" rtl="0" algn="l">
              <a:lnSpc>
                <a:spcPct val="90000"/>
              </a:lnSpc>
              <a:spcBef>
                <a:spcPts val="400"/>
              </a:spcBef>
              <a:spcAft>
                <a:spcPts val="0"/>
              </a:spcAft>
              <a:buSzPts val="1400"/>
              <a:buChar char="▪"/>
            </a:pPr>
            <a:r>
              <a:rPr lang="en"/>
              <a:t>Energy, Sustainability, Smart Agriculture and Food Industry, Brain-Circuit Interface, …</a:t>
            </a:r>
            <a:endParaRPr/>
          </a:p>
          <a:p>
            <a:pPr indent="-285750" lvl="0" marL="342900" marR="0" rtl="0" algn="l">
              <a:lnSpc>
                <a:spcPct val="90000"/>
              </a:lnSpc>
              <a:spcBef>
                <a:spcPts val="800"/>
              </a:spcBef>
              <a:spcAft>
                <a:spcPts val="0"/>
              </a:spcAft>
              <a:buClr>
                <a:srgbClr val="0066A1"/>
              </a:buClr>
              <a:buSzPts val="900"/>
              <a:buFont typeface="Merriweather Sans"/>
              <a:buChar char="▶"/>
            </a:pPr>
            <a:r>
              <a:rPr lang="en"/>
              <a:t>Promote and exchange technical content</a:t>
            </a:r>
            <a:endParaRPr/>
          </a:p>
          <a:p>
            <a:pPr indent="-165100" lvl="1" marL="596900" rtl="0" algn="l">
              <a:lnSpc>
                <a:spcPct val="90000"/>
              </a:lnSpc>
              <a:spcBef>
                <a:spcPts val="400"/>
              </a:spcBef>
              <a:spcAft>
                <a:spcPts val="0"/>
              </a:spcAft>
              <a:buSzPts val="1400"/>
              <a:buChar char="▪"/>
            </a:pPr>
            <a:r>
              <a:rPr lang="en"/>
              <a:t>Tutorials, Educational Sessions, Invited papers, Student Best Paper exchange, Conference Highlights</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219"/>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TCS Conferences – Current Portfolio</a:t>
            </a:r>
            <a:endParaRPr/>
          </a:p>
        </p:txBody>
      </p:sp>
      <p:pic>
        <p:nvPicPr>
          <p:cNvPr id="1446" name="Google Shape;1446;p219"/>
          <p:cNvPicPr preferRelativeResize="0"/>
          <p:nvPr/>
        </p:nvPicPr>
        <p:blipFill rotWithShape="1">
          <a:blip r:embed="rId3">
            <a:alphaModFix/>
          </a:blip>
          <a:srcRect b="0" l="0" r="0" t="0"/>
          <a:stretch/>
        </p:blipFill>
        <p:spPr>
          <a:xfrm>
            <a:off x="558439" y="857473"/>
            <a:ext cx="6035532" cy="3936215"/>
          </a:xfrm>
          <a:prstGeom prst="rect">
            <a:avLst/>
          </a:prstGeom>
          <a:noFill/>
          <a:ln>
            <a:noFill/>
          </a:ln>
        </p:spPr>
      </p:pic>
      <p:pic>
        <p:nvPicPr>
          <p:cNvPr descr="page5image30189936" id="1447" name="Google Shape;1447;p219"/>
          <p:cNvPicPr preferRelativeResize="0"/>
          <p:nvPr/>
        </p:nvPicPr>
        <p:blipFill rotWithShape="1">
          <a:blip r:embed="rId4">
            <a:alphaModFix/>
          </a:blip>
          <a:srcRect b="0" l="0" r="0" t="0"/>
          <a:stretch/>
        </p:blipFill>
        <p:spPr>
          <a:xfrm>
            <a:off x="7109188" y="2459309"/>
            <a:ext cx="1476374" cy="1245052"/>
          </a:xfrm>
          <a:prstGeom prst="rect">
            <a:avLst/>
          </a:prstGeom>
          <a:noFill/>
          <a:ln>
            <a:noFill/>
          </a:ln>
        </p:spPr>
      </p:pic>
      <p:sp>
        <p:nvSpPr>
          <p:cNvPr id="1448" name="Google Shape;1448;p219"/>
          <p:cNvSpPr txBox="1"/>
          <p:nvPr/>
        </p:nvSpPr>
        <p:spPr>
          <a:xfrm>
            <a:off x="6738512" y="3762949"/>
            <a:ext cx="22161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500">
                <a:solidFill>
                  <a:srgbClr val="000000"/>
                </a:solidFill>
                <a:latin typeface="Calibri"/>
                <a:ea typeface="Calibri"/>
                <a:cs typeface="Calibri"/>
                <a:sym typeface="Calibri"/>
              </a:rPr>
              <a:t>Society</a:t>
            </a:r>
            <a:endParaRPr sz="1100"/>
          </a:p>
          <a:p>
            <a:pPr indent="0" lvl="0" marL="0" marR="0" rtl="0" algn="ctr">
              <a:spcBef>
                <a:spcPts val="0"/>
              </a:spcBef>
              <a:spcAft>
                <a:spcPts val="0"/>
              </a:spcAft>
              <a:buNone/>
            </a:pPr>
            <a:r>
              <a:rPr b="1" lang="en" sz="1500">
                <a:solidFill>
                  <a:srgbClr val="000000"/>
                </a:solidFill>
                <a:latin typeface="Calibri"/>
                <a:ea typeface="Calibri"/>
                <a:cs typeface="Calibri"/>
                <a:sym typeface="Calibri"/>
              </a:rPr>
              <a:t>Technical Co-Sponsor </a:t>
            </a:r>
            <a:endParaRPr sz="1500">
              <a:solidFill>
                <a:srgbClr val="000000"/>
              </a:solidFill>
              <a:latin typeface="Calibri"/>
              <a:ea typeface="Calibri"/>
              <a:cs typeface="Calibri"/>
              <a:sym typeface="Calibri"/>
            </a:endParaRPr>
          </a:p>
        </p:txBody>
      </p:sp>
      <p:sp>
        <p:nvSpPr>
          <p:cNvPr id="1449" name="Google Shape;1449;p219"/>
          <p:cNvSpPr/>
          <p:nvPr/>
        </p:nvSpPr>
        <p:spPr>
          <a:xfrm>
            <a:off x="6955196" y="1251122"/>
            <a:ext cx="1782600" cy="715500"/>
          </a:xfrm>
          <a:prstGeom prst="rect">
            <a:avLst/>
          </a:prstGeom>
          <a:solidFill>
            <a:srgbClr val="FBE4D4"/>
          </a:solidFill>
          <a:ln cap="flat" cmpd="sng" w="2540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100">
                <a:solidFill>
                  <a:srgbClr val="F7CAAC"/>
                </a:solidFill>
                <a:latin typeface="Arial"/>
                <a:ea typeface="Arial"/>
                <a:cs typeface="Arial"/>
                <a:sym typeface="Arial"/>
              </a:rPr>
              <a:t>9 TCS Conferences</a:t>
            </a:r>
            <a:endParaRPr sz="1100"/>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220"/>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TCS Conferences – Future Portfolio</a:t>
            </a:r>
            <a:endParaRPr/>
          </a:p>
        </p:txBody>
      </p:sp>
      <p:sp>
        <p:nvSpPr>
          <p:cNvPr id="1455" name="Google Shape;1455;p220"/>
          <p:cNvSpPr txBox="1"/>
          <p:nvPr/>
        </p:nvSpPr>
        <p:spPr>
          <a:xfrm>
            <a:off x="6501152" y="3129988"/>
            <a:ext cx="22161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500">
                <a:solidFill>
                  <a:srgbClr val="000000"/>
                </a:solidFill>
                <a:latin typeface="Calibri"/>
                <a:ea typeface="Calibri"/>
                <a:cs typeface="Calibri"/>
                <a:sym typeface="Calibri"/>
              </a:rPr>
              <a:t>Society</a:t>
            </a:r>
            <a:endParaRPr sz="1100"/>
          </a:p>
          <a:p>
            <a:pPr indent="0" lvl="0" marL="0" marR="0" rtl="0" algn="ctr">
              <a:spcBef>
                <a:spcPts val="0"/>
              </a:spcBef>
              <a:spcAft>
                <a:spcPts val="0"/>
              </a:spcAft>
              <a:buNone/>
            </a:pPr>
            <a:r>
              <a:rPr b="1" lang="en" sz="1500">
                <a:solidFill>
                  <a:srgbClr val="000000"/>
                </a:solidFill>
                <a:latin typeface="Calibri"/>
                <a:ea typeface="Calibri"/>
                <a:cs typeface="Calibri"/>
                <a:sym typeface="Calibri"/>
              </a:rPr>
              <a:t>Technical Co-Sponsor </a:t>
            </a:r>
            <a:endParaRPr sz="1500">
              <a:solidFill>
                <a:srgbClr val="000000"/>
              </a:solidFill>
              <a:latin typeface="Calibri"/>
              <a:ea typeface="Calibri"/>
              <a:cs typeface="Calibri"/>
              <a:sym typeface="Calibri"/>
            </a:endParaRPr>
          </a:p>
        </p:txBody>
      </p:sp>
      <p:pic>
        <p:nvPicPr>
          <p:cNvPr id="1456" name="Google Shape;1456;p220"/>
          <p:cNvPicPr preferRelativeResize="0"/>
          <p:nvPr/>
        </p:nvPicPr>
        <p:blipFill rotWithShape="1">
          <a:blip r:embed="rId3">
            <a:alphaModFix/>
          </a:blip>
          <a:srcRect b="0" l="0" r="0" t="0"/>
          <a:stretch/>
        </p:blipFill>
        <p:spPr>
          <a:xfrm>
            <a:off x="783009" y="815425"/>
            <a:ext cx="4949426" cy="3981060"/>
          </a:xfrm>
          <a:prstGeom prst="rect">
            <a:avLst/>
          </a:prstGeom>
          <a:noFill/>
          <a:ln>
            <a:noFill/>
          </a:ln>
        </p:spPr>
      </p:pic>
      <p:pic>
        <p:nvPicPr>
          <p:cNvPr descr="page5image30189936" id="1457" name="Google Shape;1457;p220"/>
          <p:cNvPicPr preferRelativeResize="0"/>
          <p:nvPr/>
        </p:nvPicPr>
        <p:blipFill rotWithShape="1">
          <a:blip r:embed="rId4">
            <a:alphaModFix/>
          </a:blip>
          <a:srcRect b="0" l="0" r="0" t="0"/>
          <a:stretch/>
        </p:blipFill>
        <p:spPr>
          <a:xfrm>
            <a:off x="6871019" y="1884938"/>
            <a:ext cx="1476374" cy="12450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68"/>
          <p:cNvSpPr txBox="1"/>
          <p:nvPr>
            <p:ph type="ctrTitle"/>
          </p:nvPr>
        </p:nvSpPr>
        <p:spPr>
          <a:xfrm>
            <a:off x="857250" y="1003904"/>
            <a:ext cx="5143500" cy="1343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Calibri"/>
              <a:buNone/>
            </a:pPr>
            <a:r>
              <a:rPr lang="en"/>
              <a:t>IEEE TCAS-AI Update </a:t>
            </a:r>
            <a:br>
              <a:rPr lang="en"/>
            </a:br>
            <a:endParaRPr/>
          </a:p>
        </p:txBody>
      </p:sp>
      <p:sp>
        <p:nvSpPr>
          <p:cNvPr id="341" name="Google Shape;341;p68"/>
          <p:cNvSpPr txBox="1"/>
          <p:nvPr>
            <p:ph idx="1" type="subTitle"/>
          </p:nvPr>
        </p:nvSpPr>
        <p:spPr>
          <a:xfrm>
            <a:off x="857250" y="2398721"/>
            <a:ext cx="5143500" cy="931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BFBFBF"/>
              </a:buClr>
              <a:buSzPts val="2400"/>
              <a:buNone/>
            </a:pPr>
            <a:r>
              <a:rPr lang="en" sz="2400"/>
              <a:t>EiC: Yiran Chen</a:t>
            </a:r>
            <a:endParaRPr sz="24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221"/>
          <p:cNvSpPr txBox="1"/>
          <p:nvPr>
            <p:ph type="ctrTitle"/>
          </p:nvPr>
        </p:nvSpPr>
        <p:spPr>
          <a:xfrm>
            <a:off x="297612" y="424067"/>
            <a:ext cx="8531100" cy="391200"/>
          </a:xfrm>
          <a:prstGeom prst="rect">
            <a:avLst/>
          </a:prstGeom>
          <a:noFill/>
          <a:ln>
            <a:noFill/>
          </a:ln>
        </p:spPr>
        <p:txBody>
          <a:bodyPr anchorCtr="0" anchor="t" bIns="51425" lIns="51425" spcFirstLastPara="1" rIns="51425" wrap="square" tIns="51425">
            <a:normAutofit fontScale="90000"/>
          </a:bodyPr>
          <a:lstStyle/>
          <a:p>
            <a:pPr indent="0" lvl="0" marL="0" marR="0" rtl="0" algn="l">
              <a:lnSpc>
                <a:spcPct val="90000"/>
              </a:lnSpc>
              <a:spcBef>
                <a:spcPts val="0"/>
              </a:spcBef>
              <a:spcAft>
                <a:spcPts val="0"/>
              </a:spcAft>
              <a:buClr>
                <a:srgbClr val="0066A1"/>
              </a:buClr>
              <a:buSzPct val="100000"/>
              <a:buFont typeface="Calibri"/>
              <a:buNone/>
            </a:pPr>
            <a:r>
              <a:rPr lang="en"/>
              <a:t>SSCS TCS Conferences Mail Lists</a:t>
            </a:r>
            <a:endParaRPr/>
          </a:p>
        </p:txBody>
      </p:sp>
      <p:sp>
        <p:nvSpPr>
          <p:cNvPr id="1463" name="Google Shape;1463;p221"/>
          <p:cNvSpPr txBox="1"/>
          <p:nvPr>
            <p:ph idx="1" type="subTitle"/>
          </p:nvPr>
        </p:nvSpPr>
        <p:spPr>
          <a:xfrm>
            <a:off x="297612" y="899334"/>
            <a:ext cx="8531100" cy="317100"/>
          </a:xfrm>
          <a:prstGeom prst="rect">
            <a:avLst/>
          </a:prstGeom>
          <a:noFill/>
          <a:ln>
            <a:noFill/>
          </a:ln>
        </p:spPr>
        <p:txBody>
          <a:bodyPr anchorCtr="0" anchor="t" bIns="51425" lIns="51425" spcFirstLastPara="1" rIns="51425" wrap="square" tIns="51425">
            <a:normAutofit fontScale="25000" lnSpcReduction="20000"/>
          </a:bodyPr>
          <a:lstStyle/>
          <a:p>
            <a:pPr indent="0" lvl="0" marL="0" marR="0" rtl="0" algn="l">
              <a:lnSpc>
                <a:spcPct val="90000"/>
              </a:lnSpc>
              <a:spcBef>
                <a:spcPts val="0"/>
              </a:spcBef>
              <a:spcAft>
                <a:spcPts val="0"/>
              </a:spcAft>
              <a:buClr>
                <a:srgbClr val="7F7F7F"/>
              </a:buClr>
              <a:buSzPct val="100000"/>
              <a:buFont typeface="Arial"/>
              <a:buNone/>
            </a:pPr>
            <a:r>
              <a:rPr lang="en" u="sng">
                <a:solidFill>
                  <a:schemeClr val="hlink"/>
                </a:solidFill>
                <a:hlinkClick r:id="rId3"/>
              </a:rPr>
              <a:t>SSCCONFCOMM-TCS@IEEE.org</a:t>
            </a:r>
            <a:r>
              <a:rPr lang="en"/>
              <a:t> – Technically Co-Sponsored Conferences (TCS) Attendees</a:t>
            </a:r>
            <a:endParaRPr/>
          </a:p>
          <a:p>
            <a:pPr indent="0" lvl="0" marL="0" marR="0" rtl="0" algn="l">
              <a:lnSpc>
                <a:spcPct val="90000"/>
              </a:lnSpc>
              <a:spcBef>
                <a:spcPts val="800"/>
              </a:spcBef>
              <a:spcAft>
                <a:spcPts val="0"/>
              </a:spcAft>
              <a:buClr>
                <a:srgbClr val="7F7F7F"/>
              </a:buClr>
              <a:buSzPct val="100000"/>
              <a:buFont typeface="Arial"/>
              <a:buNone/>
            </a:pPr>
            <a:r>
              <a:t/>
            </a:r>
            <a:endParaRPr/>
          </a:p>
          <a:p>
            <a:pPr indent="0" lvl="0" marL="0" marR="0" rtl="0" algn="l">
              <a:lnSpc>
                <a:spcPct val="90000"/>
              </a:lnSpc>
              <a:spcBef>
                <a:spcPts val="800"/>
              </a:spcBef>
              <a:spcAft>
                <a:spcPts val="0"/>
              </a:spcAft>
              <a:buClr>
                <a:srgbClr val="7F7F7F"/>
              </a:buClr>
              <a:buSzPct val="100000"/>
              <a:buFont typeface="Arial"/>
              <a:buNone/>
            </a:pPr>
            <a:r>
              <a:t/>
            </a:r>
            <a:endParaRPr/>
          </a:p>
        </p:txBody>
      </p:sp>
      <p:pic>
        <p:nvPicPr>
          <p:cNvPr id="1464" name="Google Shape;1464;p221"/>
          <p:cNvPicPr preferRelativeResize="0"/>
          <p:nvPr/>
        </p:nvPicPr>
        <p:blipFill rotWithShape="1">
          <a:blip r:embed="rId4">
            <a:alphaModFix/>
          </a:blip>
          <a:srcRect b="0" l="0" r="0" t="0"/>
          <a:stretch/>
        </p:blipFill>
        <p:spPr>
          <a:xfrm>
            <a:off x="571378" y="1574612"/>
            <a:ext cx="6466331" cy="2707528"/>
          </a:xfrm>
          <a:prstGeom prst="rect">
            <a:avLst/>
          </a:prstGeom>
          <a:noFill/>
          <a:ln>
            <a:noFill/>
          </a:ln>
        </p:spPr>
      </p:pic>
      <p:sp>
        <p:nvSpPr>
          <p:cNvPr id="1465" name="Google Shape;1465;p221"/>
          <p:cNvSpPr/>
          <p:nvPr/>
        </p:nvSpPr>
        <p:spPr>
          <a:xfrm>
            <a:off x="7307355" y="2212891"/>
            <a:ext cx="1520700" cy="715500"/>
          </a:xfrm>
          <a:prstGeom prst="rect">
            <a:avLst/>
          </a:prstGeom>
          <a:solidFill>
            <a:srgbClr val="FBE4D4"/>
          </a:solidFill>
          <a:ln cap="flat" cmpd="sng" w="25400">
            <a:solidFill>
              <a:schemeClr val="accent2"/>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100">
                <a:solidFill>
                  <a:srgbClr val="F7CAAC"/>
                </a:solidFill>
                <a:latin typeface="Arial"/>
                <a:ea typeface="Arial"/>
                <a:cs typeface="Arial"/>
                <a:sym typeface="Arial"/>
              </a:rPr>
              <a:t>Needs Update!</a:t>
            </a:r>
            <a:endParaRPr sz="1100"/>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222"/>
          <p:cNvSpPr txBox="1"/>
          <p:nvPr>
            <p:ph type="ctrTitle"/>
          </p:nvPr>
        </p:nvSpPr>
        <p:spPr>
          <a:xfrm>
            <a:off x="857250" y="1003904"/>
            <a:ext cx="5143500" cy="13431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CEDA strategy @ EC</a:t>
            </a:r>
            <a:endParaRPr/>
          </a:p>
        </p:txBody>
      </p:sp>
      <p:sp>
        <p:nvSpPr>
          <p:cNvPr id="1471" name="Google Shape;1471;p222"/>
          <p:cNvSpPr txBox="1"/>
          <p:nvPr>
            <p:ph idx="1" type="subTitle"/>
          </p:nvPr>
        </p:nvSpPr>
        <p:spPr>
          <a:xfrm>
            <a:off x="857250" y="2398721"/>
            <a:ext cx="5143500" cy="931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Georges Gielen</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223"/>
          <p:cNvSpPr txBox="1"/>
          <p:nvPr>
            <p:ph type="title"/>
          </p:nvPr>
        </p:nvSpPr>
        <p:spPr>
          <a:xfrm>
            <a:off x="508000" y="257515"/>
            <a:ext cx="7886700" cy="762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Strategic initiatives: follow-up</a:t>
            </a:r>
            <a:endParaRPr/>
          </a:p>
        </p:txBody>
      </p:sp>
      <p:sp>
        <p:nvSpPr>
          <p:cNvPr id="1477" name="Google Shape;1477;p223"/>
          <p:cNvSpPr txBox="1"/>
          <p:nvPr>
            <p:ph idx="1" type="body"/>
          </p:nvPr>
        </p:nvSpPr>
        <p:spPr>
          <a:xfrm>
            <a:off x="508000" y="1020536"/>
            <a:ext cx="8241000" cy="3270600"/>
          </a:xfrm>
          <a:prstGeom prst="rect">
            <a:avLst/>
          </a:prstGeom>
          <a:noFill/>
          <a:ln>
            <a:noFill/>
          </a:ln>
        </p:spPr>
        <p:txBody>
          <a:bodyPr anchorCtr="0" anchor="t" bIns="34275" lIns="68575" spcFirstLastPara="1" rIns="68575" wrap="square" tIns="34275">
            <a:normAutofit fontScale="70000" lnSpcReduction="20000"/>
          </a:bodyPr>
          <a:lstStyle/>
          <a:p>
            <a:pPr indent="-131445" lvl="0" marL="177800" rtl="0" algn="l">
              <a:lnSpc>
                <a:spcPct val="90000"/>
              </a:lnSpc>
              <a:spcBef>
                <a:spcPts val="0"/>
              </a:spcBef>
              <a:spcAft>
                <a:spcPts val="0"/>
              </a:spcAft>
              <a:buClr>
                <a:schemeClr val="dk1"/>
              </a:buClr>
              <a:buSzPct val="100000"/>
              <a:buChar char="•"/>
            </a:pPr>
            <a:r>
              <a:rPr lang="en"/>
              <a:t>provide additional value to members</a:t>
            </a:r>
            <a:endParaRPr/>
          </a:p>
          <a:p>
            <a:pPr indent="0" lvl="1" marL="342900" rtl="0" algn="l">
              <a:lnSpc>
                <a:spcPct val="90000"/>
              </a:lnSpc>
              <a:spcBef>
                <a:spcPts val="400"/>
              </a:spcBef>
              <a:spcAft>
                <a:spcPts val="0"/>
              </a:spcAft>
              <a:buClr>
                <a:schemeClr val="dk1"/>
              </a:buClr>
              <a:buSzPct val="100000"/>
              <a:buNone/>
            </a:pPr>
            <a:r>
              <a:rPr lang="en"/>
              <a:t>🡪 harvesting more on tutorials/videos/recordings/DLP</a:t>
            </a:r>
            <a:endParaRPr/>
          </a:p>
          <a:p>
            <a:pPr indent="-131445" lvl="0" marL="177800" rtl="0" algn="l">
              <a:lnSpc>
                <a:spcPct val="90000"/>
              </a:lnSpc>
              <a:spcBef>
                <a:spcPts val="800"/>
              </a:spcBef>
              <a:spcAft>
                <a:spcPts val="0"/>
              </a:spcAft>
              <a:buClr>
                <a:schemeClr val="dk1"/>
              </a:buClr>
              <a:buSzPct val="100000"/>
              <a:buChar char="•"/>
            </a:pPr>
            <a:r>
              <a:rPr lang="en"/>
              <a:t>expand targeted programs for youngsters / students / young members</a:t>
            </a:r>
            <a:endParaRPr/>
          </a:p>
          <a:p>
            <a:pPr indent="0" lvl="1" marL="342900" rtl="0" algn="l">
              <a:lnSpc>
                <a:spcPct val="90000"/>
              </a:lnSpc>
              <a:spcBef>
                <a:spcPts val="400"/>
              </a:spcBef>
              <a:spcAft>
                <a:spcPts val="0"/>
              </a:spcAft>
              <a:buClr>
                <a:schemeClr val="dk1"/>
              </a:buClr>
              <a:buSzPct val="100000"/>
              <a:buNone/>
            </a:pPr>
            <a:r>
              <a:rPr lang="en"/>
              <a:t>🡪 design initiatives for youngsters (see Enrico’s presentation)</a:t>
            </a:r>
            <a:endParaRPr/>
          </a:p>
          <a:p>
            <a:pPr indent="-131445" lvl="0" marL="177800" rtl="0" algn="l">
              <a:lnSpc>
                <a:spcPct val="90000"/>
              </a:lnSpc>
              <a:spcBef>
                <a:spcPts val="800"/>
              </a:spcBef>
              <a:spcAft>
                <a:spcPts val="0"/>
              </a:spcAft>
              <a:buClr>
                <a:schemeClr val="dk1"/>
              </a:buClr>
              <a:buSzPct val="100000"/>
              <a:buChar char="•"/>
            </a:pPr>
            <a:r>
              <a:rPr lang="en"/>
              <a:t>expand and be more active in more regions</a:t>
            </a:r>
            <a:endParaRPr/>
          </a:p>
          <a:p>
            <a:pPr indent="0" lvl="1" marL="342900" rtl="0" algn="l">
              <a:lnSpc>
                <a:spcPct val="90000"/>
              </a:lnSpc>
              <a:spcBef>
                <a:spcPts val="400"/>
              </a:spcBef>
              <a:spcAft>
                <a:spcPts val="0"/>
              </a:spcAft>
              <a:buClr>
                <a:schemeClr val="dk1"/>
              </a:buClr>
              <a:buSzPct val="100000"/>
              <a:buNone/>
            </a:pPr>
            <a:r>
              <a:rPr lang="en"/>
              <a:t>🡪 create additional chapters &amp; stimulating local activities</a:t>
            </a:r>
            <a:endParaRPr/>
          </a:p>
          <a:p>
            <a:pPr indent="-131445" lvl="0" marL="177800" rtl="0" algn="l">
              <a:lnSpc>
                <a:spcPct val="90000"/>
              </a:lnSpc>
              <a:spcBef>
                <a:spcPts val="800"/>
              </a:spcBef>
              <a:spcAft>
                <a:spcPts val="0"/>
              </a:spcAft>
              <a:buClr>
                <a:schemeClr val="dk1"/>
              </a:buClr>
              <a:buSzPct val="100000"/>
              <a:buChar char="•"/>
            </a:pPr>
            <a:r>
              <a:rPr lang="en"/>
              <a:t>are we active in all emerging areas ?</a:t>
            </a:r>
            <a:endParaRPr/>
          </a:p>
          <a:p>
            <a:pPr indent="0" lvl="1" marL="342900" rtl="0" algn="l">
              <a:lnSpc>
                <a:spcPct val="90000"/>
              </a:lnSpc>
              <a:spcBef>
                <a:spcPts val="400"/>
              </a:spcBef>
              <a:spcAft>
                <a:spcPts val="0"/>
              </a:spcAft>
              <a:buClr>
                <a:schemeClr val="dk1"/>
              </a:buClr>
              <a:buSzPct val="100000"/>
              <a:buNone/>
            </a:pPr>
            <a:r>
              <a:rPr lang="en"/>
              <a:t>🡪 additional (co-located) workshops ?</a:t>
            </a:r>
            <a:endParaRPr/>
          </a:p>
          <a:p>
            <a:pPr indent="-131445" lvl="0" marL="177800" rtl="0" algn="l">
              <a:lnSpc>
                <a:spcPct val="90000"/>
              </a:lnSpc>
              <a:spcBef>
                <a:spcPts val="800"/>
              </a:spcBef>
              <a:spcAft>
                <a:spcPts val="0"/>
              </a:spcAft>
              <a:buClr>
                <a:schemeClr val="dk1"/>
              </a:buClr>
              <a:buSzPct val="100000"/>
              <a:buChar char="•"/>
            </a:pPr>
            <a:r>
              <a:rPr lang="en"/>
              <a:t>improve visibility of CEDA and its activities </a:t>
            </a:r>
            <a:endParaRPr/>
          </a:p>
          <a:p>
            <a:pPr indent="0" lvl="1" marL="342900" rtl="0" algn="l">
              <a:lnSpc>
                <a:spcPct val="90000"/>
              </a:lnSpc>
              <a:spcBef>
                <a:spcPts val="400"/>
              </a:spcBef>
              <a:spcAft>
                <a:spcPts val="0"/>
              </a:spcAft>
              <a:buClr>
                <a:schemeClr val="dk1"/>
              </a:buClr>
              <a:buSzPct val="100000"/>
              <a:buNone/>
            </a:pPr>
            <a:r>
              <a:rPr lang="en"/>
              <a:t>🡪 more activity in social media …</a:t>
            </a:r>
            <a:endParaRPr/>
          </a:p>
          <a:p>
            <a:pPr indent="0" lvl="0" marL="0" rtl="0" algn="l">
              <a:lnSpc>
                <a:spcPct val="90000"/>
              </a:lnSpc>
              <a:spcBef>
                <a:spcPts val="800"/>
              </a:spcBef>
              <a:spcAft>
                <a:spcPts val="0"/>
              </a:spcAft>
              <a:buClr>
                <a:schemeClr val="dk1"/>
              </a:buClr>
              <a:buSzPct val="100000"/>
              <a:buNone/>
            </a:pPr>
            <a:r>
              <a:t/>
            </a:r>
            <a:endParaRPr/>
          </a:p>
          <a:p>
            <a:pPr indent="-38100" lvl="0" marL="177800" rtl="0" algn="l">
              <a:lnSpc>
                <a:spcPct val="90000"/>
              </a:lnSpc>
              <a:spcBef>
                <a:spcPts val="800"/>
              </a:spcBef>
              <a:spcAft>
                <a:spcPts val="0"/>
              </a:spcAft>
              <a:buClr>
                <a:schemeClr val="dk1"/>
              </a:buClr>
              <a:buSzPct val="100000"/>
              <a:buNone/>
            </a:pPr>
            <a:r>
              <a:t/>
            </a:r>
            <a:endParaRPr/>
          </a:p>
          <a:p>
            <a:pPr indent="-38100" lvl="0" marL="177800" rtl="0" algn="l">
              <a:lnSpc>
                <a:spcPct val="90000"/>
              </a:lnSpc>
              <a:spcBef>
                <a:spcPts val="800"/>
              </a:spcBef>
              <a:spcAft>
                <a:spcPts val="0"/>
              </a:spcAft>
              <a:buClr>
                <a:schemeClr val="dk1"/>
              </a:buClr>
              <a:buSzPct val="100000"/>
              <a:buNone/>
            </a:pPr>
            <a:r>
              <a:t/>
            </a:r>
            <a:endParaRPr/>
          </a:p>
          <a:p>
            <a:pPr indent="0" lvl="0" marL="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224"/>
          <p:cNvSpPr txBox="1"/>
          <p:nvPr>
            <p:ph idx="1" type="body"/>
          </p:nvPr>
        </p:nvSpPr>
        <p:spPr>
          <a:xfrm>
            <a:off x="628650" y="1459803"/>
            <a:ext cx="2422500" cy="3603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0"/>
              </a:spcBef>
              <a:spcAft>
                <a:spcPts val="0"/>
              </a:spcAft>
              <a:buClr>
                <a:srgbClr val="FF0000"/>
              </a:buClr>
              <a:buSzPts val="2100"/>
              <a:buNone/>
            </a:pPr>
            <a:r>
              <a:rPr b="1" lang="en" sz="2100">
                <a:solidFill>
                  <a:srgbClr val="FF0000"/>
                </a:solidFill>
                <a:latin typeface="Arial"/>
                <a:ea typeface="Arial"/>
                <a:cs typeface="Arial"/>
                <a:sym typeface="Arial"/>
              </a:rPr>
              <a:t>Formed in 2005</a:t>
            </a:r>
            <a:endParaRPr/>
          </a:p>
        </p:txBody>
      </p:sp>
      <p:sp>
        <p:nvSpPr>
          <p:cNvPr id="1483" name="Google Shape;1483;p224"/>
          <p:cNvSpPr txBox="1"/>
          <p:nvPr>
            <p:ph idx="2" type="body"/>
          </p:nvPr>
        </p:nvSpPr>
        <p:spPr>
          <a:xfrm>
            <a:off x="628650" y="2016979"/>
            <a:ext cx="7886700" cy="23481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Font typeface="Noto Sans Symbols"/>
              <a:buChar char="🡪"/>
            </a:pPr>
            <a:r>
              <a:rPr lang="en"/>
              <a:t>  20 years in 2025</a:t>
            </a:r>
            <a:endParaRPr/>
          </a:p>
          <a:p>
            <a:pPr indent="-38100" lvl="0" marL="177800" rtl="0" algn="l">
              <a:lnSpc>
                <a:spcPct val="90000"/>
              </a:lnSpc>
              <a:spcBef>
                <a:spcPts val="800"/>
              </a:spcBef>
              <a:spcAft>
                <a:spcPts val="0"/>
              </a:spcAft>
              <a:buClr>
                <a:schemeClr val="dk1"/>
              </a:buClr>
              <a:buSzPts val="2100"/>
              <a:buFont typeface="Noto Sans Symbols"/>
              <a:buNone/>
            </a:pPr>
            <a:r>
              <a:t/>
            </a:r>
            <a:endParaRPr/>
          </a:p>
          <a:p>
            <a:pPr indent="0" lvl="0" marL="0" rtl="0" algn="l">
              <a:lnSpc>
                <a:spcPct val="90000"/>
              </a:lnSpc>
              <a:spcBef>
                <a:spcPts val="800"/>
              </a:spcBef>
              <a:spcAft>
                <a:spcPts val="0"/>
              </a:spcAft>
              <a:buClr>
                <a:schemeClr val="dk1"/>
              </a:buClr>
              <a:buSzPts val="2700"/>
              <a:buNone/>
            </a:pPr>
            <a:r>
              <a:rPr lang="en" sz="2700"/>
              <a:t>Anniversary events/actions</a:t>
            </a:r>
            <a:endParaRPr sz="2700"/>
          </a:p>
        </p:txBody>
      </p:sp>
      <p:pic>
        <p:nvPicPr>
          <p:cNvPr id="1484" name="Google Shape;1484;p224"/>
          <p:cNvPicPr preferRelativeResize="0"/>
          <p:nvPr/>
        </p:nvPicPr>
        <p:blipFill rotWithShape="1">
          <a:blip r:embed="rId3">
            <a:alphaModFix/>
          </a:blip>
          <a:srcRect b="0" l="0" r="0" t="0"/>
          <a:stretch/>
        </p:blipFill>
        <p:spPr>
          <a:xfrm>
            <a:off x="4806578" y="670748"/>
            <a:ext cx="4206796" cy="2944756"/>
          </a:xfrm>
          <a:prstGeom prst="rect">
            <a:avLst/>
          </a:prstGeom>
          <a:noFill/>
          <a:ln>
            <a:noFill/>
          </a:ln>
        </p:spPr>
      </p:pic>
      <p:pic>
        <p:nvPicPr>
          <p:cNvPr id="1485" name="Google Shape;1485;p224"/>
          <p:cNvPicPr preferRelativeResize="0"/>
          <p:nvPr/>
        </p:nvPicPr>
        <p:blipFill rotWithShape="1">
          <a:blip r:embed="rId4">
            <a:alphaModFix/>
          </a:blip>
          <a:srcRect b="0" l="0" r="0" t="0"/>
          <a:stretch/>
        </p:blipFill>
        <p:spPr>
          <a:xfrm>
            <a:off x="3306391" y="3443578"/>
            <a:ext cx="3000375" cy="857250"/>
          </a:xfrm>
          <a:prstGeom prst="rect">
            <a:avLst/>
          </a:prstGeom>
          <a:noFill/>
          <a:ln>
            <a:noFill/>
          </a:ln>
        </p:spPr>
      </p:pic>
      <p:sp>
        <p:nvSpPr>
          <p:cNvPr id="1486" name="Google Shape;1486;p224"/>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20 years of the IEEE Council on Electronic Design Automation (CEDA)</a:t>
            </a:r>
            <a:endParaRPr/>
          </a:p>
        </p:txBody>
      </p:sp>
      <p:sp>
        <p:nvSpPr>
          <p:cNvPr id="1487" name="Google Shape;1487;p224"/>
          <p:cNvSpPr txBox="1"/>
          <p:nvPr/>
        </p:nvSpPr>
        <p:spPr>
          <a:xfrm>
            <a:off x="2288050" y="3615503"/>
            <a:ext cx="10962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800" u="none" cap="none" strike="noStrike">
                <a:solidFill>
                  <a:schemeClr val="dk1"/>
                </a:solidFill>
                <a:latin typeface="Calibri"/>
                <a:ea typeface="Calibri"/>
                <a:cs typeface="Calibri"/>
                <a:sym typeface="Calibri"/>
              </a:rPr>
              <a:t>Example :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225"/>
          <p:cNvSpPr txBox="1"/>
          <p:nvPr>
            <p:ph type="title"/>
          </p:nvPr>
        </p:nvSpPr>
        <p:spPr>
          <a:xfrm>
            <a:off x="508000" y="257515"/>
            <a:ext cx="7886700" cy="591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Anniversary activities: brainstorm (1)</a:t>
            </a:r>
            <a:endParaRPr/>
          </a:p>
        </p:txBody>
      </p:sp>
      <p:sp>
        <p:nvSpPr>
          <p:cNvPr id="1493" name="Google Shape;1493;p225"/>
          <p:cNvSpPr txBox="1"/>
          <p:nvPr>
            <p:ph idx="1" type="body"/>
          </p:nvPr>
        </p:nvSpPr>
        <p:spPr>
          <a:xfrm>
            <a:off x="508000" y="914400"/>
            <a:ext cx="8241000" cy="32706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lang="en"/>
              <a:t>promo videos</a:t>
            </a:r>
            <a:endParaRPr/>
          </a:p>
          <a:p>
            <a:pPr indent="-177800" lvl="1" marL="520700" rtl="0" algn="l">
              <a:lnSpc>
                <a:spcPct val="90000"/>
              </a:lnSpc>
              <a:spcBef>
                <a:spcPts val="400"/>
              </a:spcBef>
              <a:spcAft>
                <a:spcPts val="0"/>
              </a:spcAft>
              <a:buClr>
                <a:schemeClr val="dk1"/>
              </a:buClr>
              <a:buSzPts val="1800"/>
              <a:buChar char="•"/>
            </a:pPr>
            <a:r>
              <a:rPr lang="en"/>
              <a:t>3-minute videos of ~10 persons (senior and junior) about EDA and CEDA – using predefined set of questions - post them regularly and run them at conferences</a:t>
            </a:r>
            <a:endParaRPr/>
          </a:p>
          <a:p>
            <a:pPr indent="-177800" lvl="1" marL="520700" rtl="0" algn="l">
              <a:lnSpc>
                <a:spcPct val="90000"/>
              </a:lnSpc>
              <a:spcBef>
                <a:spcPts val="400"/>
              </a:spcBef>
              <a:spcAft>
                <a:spcPts val="0"/>
              </a:spcAft>
              <a:buClr>
                <a:schemeClr val="dk1"/>
              </a:buClr>
              <a:buSzPts val="1800"/>
              <a:buChar char="•"/>
            </a:pPr>
            <a:r>
              <a:rPr lang="en"/>
              <a:t>add 3-minute pitch video about CEDA</a:t>
            </a:r>
            <a:endParaRPr/>
          </a:p>
          <a:p>
            <a:pPr indent="-171450" lvl="0" marL="177800" rtl="0" algn="l">
              <a:lnSpc>
                <a:spcPct val="90000"/>
              </a:lnSpc>
              <a:spcBef>
                <a:spcPts val="800"/>
              </a:spcBef>
              <a:spcAft>
                <a:spcPts val="0"/>
              </a:spcAft>
              <a:buClr>
                <a:schemeClr val="dk1"/>
              </a:buClr>
              <a:buSzPts val="2100"/>
              <a:buChar char="•"/>
            </a:pPr>
            <a:r>
              <a:rPr lang="en"/>
              <a:t>interview webinars :</a:t>
            </a:r>
            <a:endParaRPr/>
          </a:p>
          <a:p>
            <a:pPr indent="-177800" lvl="1" marL="520700" rtl="0" algn="l">
              <a:lnSpc>
                <a:spcPct val="90000"/>
              </a:lnSpc>
              <a:spcBef>
                <a:spcPts val="400"/>
              </a:spcBef>
              <a:spcAft>
                <a:spcPts val="0"/>
              </a:spcAft>
              <a:buClr>
                <a:schemeClr val="dk1"/>
              </a:buClr>
              <a:buSzPts val="1800"/>
              <a:buChar char="•"/>
            </a:pPr>
            <a:r>
              <a:rPr lang="en"/>
              <a:t>10 longer interviews about history of EDA…… 1 every month……. broadcasted live + recorded for later viewing</a:t>
            </a:r>
            <a:endParaRPr/>
          </a:p>
          <a:p>
            <a:pPr indent="-171450" lvl="0" marL="177800" rtl="0" algn="l">
              <a:lnSpc>
                <a:spcPct val="90000"/>
              </a:lnSpc>
              <a:spcBef>
                <a:spcPts val="800"/>
              </a:spcBef>
              <a:spcAft>
                <a:spcPts val="0"/>
              </a:spcAft>
              <a:buClr>
                <a:schemeClr val="dk1"/>
              </a:buClr>
              <a:buSzPts val="2100"/>
              <a:buChar char="•"/>
            </a:pPr>
            <a:r>
              <a:rPr lang="en"/>
              <a:t>EDA Trivia :</a:t>
            </a:r>
            <a:endParaRPr/>
          </a:p>
          <a:p>
            <a:pPr indent="-177800" lvl="1" marL="520700" rtl="0" algn="l">
              <a:lnSpc>
                <a:spcPct val="90000"/>
              </a:lnSpc>
              <a:spcBef>
                <a:spcPts val="400"/>
              </a:spcBef>
              <a:spcAft>
                <a:spcPts val="0"/>
              </a:spcAft>
              <a:buClr>
                <a:schemeClr val="dk1"/>
              </a:buClr>
              <a:buSzPts val="1800"/>
              <a:buChar char="•"/>
            </a:pPr>
            <a:r>
              <a:rPr lang="en"/>
              <a:t>5 installments (ASP-DAC, DATE, DAC, ESWEEK, ICCAD)</a:t>
            </a:r>
            <a:endParaRPr/>
          </a:p>
          <a:p>
            <a:pPr indent="-177800" lvl="1" marL="520700" rtl="0" algn="l">
              <a:lnSpc>
                <a:spcPct val="90000"/>
              </a:lnSpc>
              <a:spcBef>
                <a:spcPts val="400"/>
              </a:spcBef>
              <a:spcAft>
                <a:spcPts val="0"/>
              </a:spcAft>
              <a:buClr>
                <a:schemeClr val="dk1"/>
              </a:buClr>
              <a:buSzPts val="1800"/>
              <a:buChar char="•"/>
            </a:pPr>
            <a:r>
              <a:rPr lang="en"/>
              <a:t>could issue a question every day during a few weeks before and 3 questions during each day of the conference - announce winner at end of the conference…..</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226"/>
          <p:cNvSpPr txBox="1"/>
          <p:nvPr>
            <p:ph type="title"/>
          </p:nvPr>
        </p:nvSpPr>
        <p:spPr>
          <a:xfrm>
            <a:off x="508000" y="257515"/>
            <a:ext cx="7886700" cy="7629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Anniversary activities: brainstorm (2)</a:t>
            </a:r>
            <a:endParaRPr/>
          </a:p>
        </p:txBody>
      </p:sp>
      <p:sp>
        <p:nvSpPr>
          <p:cNvPr id="1499" name="Google Shape;1499;p226"/>
          <p:cNvSpPr txBox="1"/>
          <p:nvPr>
            <p:ph idx="1" type="body"/>
          </p:nvPr>
        </p:nvSpPr>
        <p:spPr>
          <a:xfrm>
            <a:off x="508000" y="1020536"/>
            <a:ext cx="8241000" cy="32706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lang="en"/>
              <a:t>“Best of ….” (TCAD/DAC/DATE/ICCAD/ASP-DAC) collection….. to create visibility for CEDA …. virtual museum</a:t>
            </a:r>
            <a:endParaRPr/>
          </a:p>
          <a:p>
            <a:pPr indent="-171450" lvl="0" marL="177800" rtl="0" algn="l">
              <a:lnSpc>
                <a:spcPct val="90000"/>
              </a:lnSpc>
              <a:spcBef>
                <a:spcPts val="800"/>
              </a:spcBef>
              <a:spcAft>
                <a:spcPts val="0"/>
              </a:spcAft>
              <a:buClr>
                <a:schemeClr val="dk1"/>
              </a:buClr>
              <a:buSzPts val="2100"/>
              <a:buChar char="•"/>
            </a:pPr>
            <a:r>
              <a:rPr lang="en"/>
              <a:t>panel at DAC 2025 ?</a:t>
            </a:r>
            <a:endParaRPr/>
          </a:p>
          <a:p>
            <a:pPr indent="0" lvl="0" marL="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Font typeface="Noto Sans Symbols"/>
              <a:buChar char="🡪"/>
            </a:pPr>
            <a:r>
              <a:rPr lang="en"/>
              <a:t> budget of 40K for the above actions (as part of the initiatives budget)</a:t>
            </a:r>
            <a:endParaRPr/>
          </a:p>
          <a:p>
            <a:pPr indent="0" lvl="0" marL="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
              <a:t>celebration reception with all former presidents, member societies and organisations, etc.   e.g. at ICCAD ?</a:t>
            </a:r>
            <a:endParaRPr/>
          </a:p>
          <a:p>
            <a:pPr indent="0" lvl="0" marL="0" rtl="0" algn="l">
              <a:lnSpc>
                <a:spcPct val="90000"/>
              </a:lnSpc>
              <a:spcBef>
                <a:spcPts val="800"/>
              </a:spcBef>
              <a:spcAft>
                <a:spcPts val="0"/>
              </a:spcAft>
              <a:buClr>
                <a:schemeClr val="dk1"/>
              </a:buClr>
              <a:buSzPts val="2100"/>
              <a:buNone/>
            </a:pPr>
            <a:r>
              <a:rPr lang="en"/>
              <a:t>🡪 additional budget</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2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All Other Business</a:t>
            </a:r>
            <a:endParaRPr/>
          </a:p>
        </p:txBody>
      </p:sp>
      <p:sp>
        <p:nvSpPr>
          <p:cNvPr id="1505" name="Google Shape;1505;p227"/>
          <p:cNvSpPr txBox="1"/>
          <p:nvPr>
            <p:ph idx="1" type="body"/>
          </p:nvPr>
        </p:nvSpPr>
        <p:spPr>
          <a:xfrm>
            <a:off x="628650" y="1170325"/>
            <a:ext cx="7428600" cy="20712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2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Admin/Action Item Review - Paul</a:t>
            </a:r>
            <a:endParaRPr/>
          </a:p>
        </p:txBody>
      </p:sp>
      <p:sp>
        <p:nvSpPr>
          <p:cNvPr id="1511" name="Google Shape;1511;p228"/>
          <p:cNvSpPr txBox="1"/>
          <p:nvPr>
            <p:ph idx="1" type="body"/>
          </p:nvPr>
        </p:nvSpPr>
        <p:spPr>
          <a:xfrm>
            <a:off x="628650" y="1170325"/>
            <a:ext cx="7428600" cy="20712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sp>
        <p:nvSpPr>
          <p:cNvPr id="1516" name="Google Shape;1516;p2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DINNER</a:t>
            </a:r>
            <a:endParaRPr b="1"/>
          </a:p>
        </p:txBody>
      </p:sp>
      <p:sp>
        <p:nvSpPr>
          <p:cNvPr id="1517" name="Google Shape;1517;p229"/>
          <p:cNvSpPr txBox="1"/>
          <p:nvPr>
            <p:ph idx="1" type="body"/>
          </p:nvPr>
        </p:nvSpPr>
        <p:spPr>
          <a:xfrm>
            <a:off x="628650" y="1170325"/>
            <a:ext cx="7886700" cy="3114900"/>
          </a:xfrm>
          <a:prstGeom prst="rect">
            <a:avLst/>
          </a:prstGeom>
          <a:noFill/>
          <a:ln>
            <a:noFill/>
          </a:ln>
        </p:spPr>
        <p:txBody>
          <a:bodyPr anchorCtr="0" anchor="t" bIns="34275" lIns="68575" spcFirstLastPara="1" rIns="68575" wrap="square" tIns="34275">
            <a:spAutoFit/>
          </a:bodyPr>
          <a:lstStyle/>
          <a:p>
            <a:pPr indent="0" lvl="0" marL="0" rtl="0" algn="l">
              <a:spcBef>
                <a:spcPts val="800"/>
              </a:spcBef>
              <a:spcAft>
                <a:spcPts val="0"/>
              </a:spcAft>
              <a:buNone/>
            </a:pPr>
            <a:r>
              <a:rPr b="1" lang="en"/>
              <a:t>Meet in the lobby of the InterContinental San Francisco</a:t>
            </a:r>
            <a:endParaRPr b="1"/>
          </a:p>
          <a:p>
            <a:pPr indent="0" lvl="0" marL="0" rtl="0" algn="l">
              <a:spcBef>
                <a:spcPts val="800"/>
              </a:spcBef>
              <a:spcAft>
                <a:spcPts val="0"/>
              </a:spcAft>
              <a:buNone/>
            </a:pPr>
            <a:r>
              <a:rPr b="1" lang="en"/>
              <a:t>at </a:t>
            </a:r>
            <a:r>
              <a:rPr b="1" lang="en">
                <a:solidFill>
                  <a:srgbClr val="FF0000"/>
                </a:solidFill>
              </a:rPr>
              <a:t>6:00 PM</a:t>
            </a:r>
            <a:r>
              <a:rPr b="1" lang="en"/>
              <a:t> for rideshare.</a:t>
            </a:r>
            <a:endParaRPr b="1"/>
          </a:p>
          <a:p>
            <a:pPr indent="0" lvl="0" marL="0" rtl="0" algn="l">
              <a:spcBef>
                <a:spcPts val="800"/>
              </a:spcBef>
              <a:spcAft>
                <a:spcPts val="0"/>
              </a:spcAft>
              <a:buNone/>
            </a:pPr>
            <a:r>
              <a:t/>
            </a:r>
            <a:endParaRPr/>
          </a:p>
          <a:p>
            <a:pPr indent="0" lvl="0" marL="0" rtl="0" algn="l">
              <a:spcBef>
                <a:spcPts val="800"/>
              </a:spcBef>
              <a:spcAft>
                <a:spcPts val="0"/>
              </a:spcAft>
              <a:buNone/>
            </a:pPr>
            <a:r>
              <a:rPr b="1" lang="en"/>
              <a:t>Dinner is at </a:t>
            </a:r>
            <a:r>
              <a:rPr b="1" lang="en"/>
              <a:t>6:30 PM</a:t>
            </a:r>
            <a:endParaRPr b="1"/>
          </a:p>
          <a:p>
            <a:pPr indent="0" lvl="0" marL="0" rtl="0" algn="l">
              <a:spcBef>
                <a:spcPts val="800"/>
              </a:spcBef>
              <a:spcAft>
                <a:spcPts val="0"/>
              </a:spcAft>
              <a:buNone/>
            </a:pPr>
            <a:r>
              <a:t/>
            </a:r>
            <a:endParaRPr/>
          </a:p>
          <a:p>
            <a:pPr indent="0" lvl="0" marL="0" rtl="0" algn="l">
              <a:spcBef>
                <a:spcPts val="800"/>
              </a:spcBef>
              <a:spcAft>
                <a:spcPts val="0"/>
              </a:spcAft>
              <a:buNone/>
            </a:pPr>
            <a:r>
              <a:rPr b="1" lang="en"/>
              <a:t>Greens Restaurant</a:t>
            </a:r>
            <a:endParaRPr b="1"/>
          </a:p>
          <a:p>
            <a:pPr indent="0" lvl="0" marL="0" rtl="0" algn="l">
              <a:spcBef>
                <a:spcPts val="800"/>
              </a:spcBef>
              <a:spcAft>
                <a:spcPts val="0"/>
              </a:spcAft>
              <a:buNone/>
            </a:pPr>
            <a:r>
              <a:rPr lang="en"/>
              <a:t>2 Marina Blvd., Building A</a:t>
            </a:r>
            <a:endParaRPr/>
          </a:p>
          <a:p>
            <a:pPr indent="0" lvl="0" marL="0" rtl="0" algn="l">
              <a:spcBef>
                <a:spcPts val="800"/>
              </a:spcBef>
              <a:spcAft>
                <a:spcPts val="0"/>
              </a:spcAft>
              <a:buNone/>
            </a:pPr>
            <a:r>
              <a:rPr lang="en"/>
              <a:t>San Francisco, CA 94123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TCAS-AI</a:t>
            </a:r>
            <a:endParaRPr/>
          </a:p>
        </p:txBody>
      </p:sp>
      <p:sp>
        <p:nvSpPr>
          <p:cNvPr id="347" name="Google Shape;347;p69"/>
          <p:cNvSpPr txBox="1"/>
          <p:nvPr>
            <p:ph idx="1" type="body"/>
          </p:nvPr>
        </p:nvSpPr>
        <p:spPr>
          <a:xfrm>
            <a:off x="628650" y="1369219"/>
            <a:ext cx="7214100" cy="3044400"/>
          </a:xfrm>
          <a:prstGeom prst="rect">
            <a:avLst/>
          </a:prstGeom>
          <a:noFill/>
          <a:ln>
            <a:noFill/>
          </a:ln>
        </p:spPr>
        <p:txBody>
          <a:bodyPr anchorCtr="0" anchor="t" bIns="34275" lIns="68575" spcFirstLastPara="1" rIns="68575" wrap="square" tIns="34275">
            <a:normAutofit lnSpcReduction="20000"/>
          </a:bodyPr>
          <a:lstStyle/>
          <a:p>
            <a:pPr indent="-177800" lvl="0" marL="177800" rtl="0" algn="l">
              <a:lnSpc>
                <a:spcPct val="90000"/>
              </a:lnSpc>
              <a:spcBef>
                <a:spcPts val="0"/>
              </a:spcBef>
              <a:spcAft>
                <a:spcPts val="0"/>
              </a:spcAft>
              <a:buClr>
                <a:srgbClr val="00B0F0"/>
              </a:buClr>
              <a:buSzPts val="1800"/>
              <a:buChar char="•"/>
            </a:pPr>
            <a:r>
              <a:rPr lang="en" sz="1800">
                <a:solidFill>
                  <a:srgbClr val="00B0F0"/>
                </a:solidFill>
              </a:rPr>
              <a:t>Editorial Board has been created:</a:t>
            </a:r>
            <a:endParaRPr/>
          </a:p>
          <a:p>
            <a:pPr indent="-177800" lvl="1" marL="520700" rtl="0" algn="l">
              <a:lnSpc>
                <a:spcPct val="90000"/>
              </a:lnSpc>
              <a:spcBef>
                <a:spcPts val="400"/>
              </a:spcBef>
              <a:spcAft>
                <a:spcPts val="0"/>
              </a:spcAft>
              <a:buClr>
                <a:schemeClr val="dk1"/>
              </a:buClr>
              <a:buSzPts val="1800"/>
              <a:buChar char="•"/>
            </a:pPr>
            <a:r>
              <a:rPr lang="en"/>
              <a:t>including one EiC, two Associate EiC (one from CEDA and one from SSCS), and 14 Associate Editors (8:4:2 for CASS/CEDA/SSCS). </a:t>
            </a:r>
            <a:endParaRPr/>
          </a:p>
          <a:p>
            <a:pPr indent="-177800" lvl="0" marL="177800" rtl="0" algn="l">
              <a:lnSpc>
                <a:spcPct val="90000"/>
              </a:lnSpc>
              <a:spcBef>
                <a:spcPts val="800"/>
              </a:spcBef>
              <a:spcAft>
                <a:spcPts val="0"/>
              </a:spcAft>
              <a:buClr>
                <a:schemeClr val="dk1"/>
              </a:buClr>
              <a:buSzPts val="1800"/>
              <a:buChar char="•"/>
            </a:pPr>
            <a:r>
              <a:rPr lang="en" sz="1800"/>
              <a:t>Management committee formed</a:t>
            </a:r>
            <a:endParaRPr/>
          </a:p>
          <a:p>
            <a:pPr indent="-177800" lvl="0" marL="177800" rtl="0" algn="l">
              <a:lnSpc>
                <a:spcPct val="90000"/>
              </a:lnSpc>
              <a:spcBef>
                <a:spcPts val="800"/>
              </a:spcBef>
              <a:spcAft>
                <a:spcPts val="0"/>
              </a:spcAft>
              <a:buClr>
                <a:schemeClr val="dk1"/>
              </a:buClr>
              <a:buSzPts val="1800"/>
              <a:buChar char="•"/>
            </a:pPr>
            <a:r>
              <a:rPr lang="en" sz="1800"/>
              <a:t>The submission portal and management websites have gone alive on May 17</a:t>
            </a:r>
            <a:r>
              <a:rPr baseline="30000" lang="en" sz="1800"/>
              <a:t>th</a:t>
            </a:r>
            <a:r>
              <a:rPr lang="en" sz="1800"/>
              <a:t>, 2024.</a:t>
            </a:r>
            <a:endParaRPr sz="1800"/>
          </a:p>
          <a:p>
            <a:pPr indent="-177800" lvl="0" marL="177800" rtl="0" algn="l">
              <a:lnSpc>
                <a:spcPct val="90000"/>
              </a:lnSpc>
              <a:spcBef>
                <a:spcPts val="800"/>
              </a:spcBef>
              <a:spcAft>
                <a:spcPts val="0"/>
              </a:spcAft>
              <a:buClr>
                <a:schemeClr val="dk1"/>
              </a:buClr>
              <a:buSzPts val="1800"/>
              <a:buChar char="•"/>
            </a:pPr>
            <a:r>
              <a:rPr lang="en" sz="1800"/>
              <a:t>TCASAI has arranged </a:t>
            </a:r>
            <a:r>
              <a:rPr lang="en" sz="1800">
                <a:solidFill>
                  <a:srgbClr val="00B0F0"/>
                </a:solidFill>
              </a:rPr>
              <a:t>16 invited papers </a:t>
            </a:r>
            <a:r>
              <a:rPr lang="en" sz="1800"/>
              <a:t>from prestigious scholars to be published on the inaugural issue of the transactions. </a:t>
            </a:r>
            <a:endParaRPr sz="1800"/>
          </a:p>
          <a:p>
            <a:pPr indent="-177800" lvl="0" marL="177800" rtl="0" algn="l">
              <a:lnSpc>
                <a:spcPct val="90000"/>
              </a:lnSpc>
              <a:spcBef>
                <a:spcPts val="800"/>
              </a:spcBef>
              <a:spcAft>
                <a:spcPts val="0"/>
              </a:spcAft>
              <a:buClr>
                <a:schemeClr val="dk1"/>
              </a:buClr>
              <a:buSzPts val="1800"/>
              <a:buChar char="•"/>
            </a:pPr>
            <a:r>
              <a:rPr lang="en" sz="1800"/>
              <a:t>TCASAI has </a:t>
            </a:r>
            <a:r>
              <a:rPr lang="en" sz="1800">
                <a:solidFill>
                  <a:srgbClr val="00B0F0"/>
                </a:solidFill>
              </a:rPr>
              <a:t>received 35 submissions (including 16 invited ones) </a:t>
            </a:r>
            <a:r>
              <a:rPr lang="en" sz="1800"/>
              <a:t>since May 17</a:t>
            </a:r>
            <a:r>
              <a:rPr baseline="30000" lang="en" sz="1800"/>
              <a:t>th</a:t>
            </a:r>
            <a:r>
              <a:rPr lang="en" sz="1800"/>
              <a:t>, 2024, or 1 submission per day on average.</a:t>
            </a:r>
            <a:endParaRPr sz="1800"/>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70"/>
          <p:cNvSpPr txBox="1"/>
          <p:nvPr>
            <p:ph type="ctrTitle"/>
          </p:nvPr>
        </p:nvSpPr>
        <p:spPr>
          <a:xfrm>
            <a:off x="857250" y="1003904"/>
            <a:ext cx="5143500" cy="1343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Calibri"/>
              <a:buNone/>
            </a:pPr>
            <a:r>
              <a:rPr lang="en"/>
              <a:t>IEEE Design&amp;Test Update </a:t>
            </a:r>
            <a:br>
              <a:rPr lang="en"/>
            </a:br>
            <a:endParaRPr/>
          </a:p>
        </p:txBody>
      </p:sp>
      <p:sp>
        <p:nvSpPr>
          <p:cNvPr id="353" name="Google Shape;353;p70"/>
          <p:cNvSpPr txBox="1"/>
          <p:nvPr>
            <p:ph idx="1" type="subTitle"/>
          </p:nvPr>
        </p:nvSpPr>
        <p:spPr>
          <a:xfrm>
            <a:off x="857250" y="2398721"/>
            <a:ext cx="5143500" cy="931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BFBFBF"/>
              </a:buClr>
              <a:buSzPts val="2400"/>
              <a:buNone/>
            </a:pPr>
            <a:r>
              <a:rPr lang="en" sz="2400"/>
              <a:t>EiC: Partha Pande</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53"/>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CEDA Board of Governors Meeting </a:t>
            </a:r>
            <a:endParaRPr/>
          </a:p>
        </p:txBody>
      </p:sp>
      <p:sp>
        <p:nvSpPr>
          <p:cNvPr id="241" name="Google Shape;241;p53"/>
          <p:cNvSpPr txBox="1"/>
          <p:nvPr>
            <p:ph idx="1" type="subTitle"/>
          </p:nvPr>
        </p:nvSpPr>
        <p:spPr>
          <a:xfrm>
            <a:off x="1143000" y="3198295"/>
            <a:ext cx="6858000" cy="1241821"/>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Sunday, 23 June 2024</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71"/>
          <p:cNvSpPr txBox="1"/>
          <p:nvPr>
            <p:ph type="title"/>
          </p:nvPr>
        </p:nvSpPr>
        <p:spPr>
          <a:xfrm>
            <a:off x="188843" y="115392"/>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Overview</a:t>
            </a:r>
            <a:endParaRPr/>
          </a:p>
        </p:txBody>
      </p:sp>
      <p:sp>
        <p:nvSpPr>
          <p:cNvPr id="359" name="Google Shape;359;p71"/>
          <p:cNvSpPr txBox="1"/>
          <p:nvPr>
            <p:ph idx="1" type="body"/>
          </p:nvPr>
        </p:nvSpPr>
        <p:spPr>
          <a:xfrm>
            <a:off x="240641" y="1109564"/>
            <a:ext cx="64476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Issues in 2024</a:t>
            </a:r>
            <a:endParaRPr/>
          </a:p>
          <a:p>
            <a:pPr indent="-171450" lvl="0" marL="177800" rtl="0" algn="l">
              <a:lnSpc>
                <a:spcPct val="90000"/>
              </a:lnSpc>
              <a:spcBef>
                <a:spcPts val="800"/>
              </a:spcBef>
              <a:spcAft>
                <a:spcPts val="0"/>
              </a:spcAft>
              <a:buClr>
                <a:schemeClr val="dk1"/>
              </a:buClr>
              <a:buSzPts val="2100"/>
              <a:buChar char="•"/>
            </a:pPr>
            <a:r>
              <a:rPr lang="en"/>
              <a:t>Future issues</a:t>
            </a:r>
            <a:endParaRPr/>
          </a:p>
          <a:p>
            <a:pPr indent="-171450" lvl="0" marL="177800" rtl="0" algn="l">
              <a:lnSpc>
                <a:spcPct val="90000"/>
              </a:lnSpc>
              <a:spcBef>
                <a:spcPts val="800"/>
              </a:spcBef>
              <a:spcAft>
                <a:spcPts val="0"/>
              </a:spcAft>
              <a:buClr>
                <a:schemeClr val="dk1"/>
              </a:buClr>
              <a:buSzPts val="2100"/>
              <a:buChar char="•"/>
            </a:pPr>
            <a:r>
              <a:rPr lang="en"/>
              <a:t>New initiatives</a:t>
            </a:r>
            <a:endParaRPr/>
          </a:p>
          <a:p>
            <a:pPr indent="-171450" lvl="0" marL="177800" rtl="0" algn="l">
              <a:lnSpc>
                <a:spcPct val="90000"/>
              </a:lnSpc>
              <a:spcBef>
                <a:spcPts val="800"/>
              </a:spcBef>
              <a:spcAft>
                <a:spcPts val="0"/>
              </a:spcAft>
              <a:buClr>
                <a:schemeClr val="dk1"/>
              </a:buClr>
              <a:buSzPts val="2100"/>
              <a:buChar char="•"/>
            </a:pPr>
            <a:r>
              <a:rPr lang="en"/>
              <a:t>Publication Statistics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72"/>
          <p:cNvSpPr txBox="1"/>
          <p:nvPr>
            <p:ph type="title"/>
          </p:nvPr>
        </p:nvSpPr>
        <p:spPr>
          <a:xfrm>
            <a:off x="185997" y="132872"/>
            <a:ext cx="7886700" cy="748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Issues in 2024</a:t>
            </a:r>
            <a:endParaRPr/>
          </a:p>
        </p:txBody>
      </p:sp>
      <p:sp>
        <p:nvSpPr>
          <p:cNvPr id="365" name="Google Shape;365;p72"/>
          <p:cNvSpPr txBox="1"/>
          <p:nvPr>
            <p:ph idx="1" type="body"/>
          </p:nvPr>
        </p:nvSpPr>
        <p:spPr>
          <a:xfrm>
            <a:off x="185997" y="881493"/>
            <a:ext cx="8316600" cy="3417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a:t>Jan/Feb: SI: Ethics in Computing (4 plus editorial), 4 general interest, 1 tutorial, 2 Reports, Last Byte, From the EiC</a:t>
            </a:r>
            <a:endParaRPr/>
          </a:p>
          <a:p>
            <a:pPr indent="-171450" lvl="0" marL="177800" rtl="0" algn="l">
              <a:lnSpc>
                <a:spcPct val="90000"/>
              </a:lnSpc>
              <a:spcBef>
                <a:spcPts val="800"/>
              </a:spcBef>
              <a:spcAft>
                <a:spcPts val="0"/>
              </a:spcAft>
              <a:buClr>
                <a:schemeClr val="dk1"/>
              </a:buClr>
              <a:buSzPts val="1500"/>
              <a:buChar char="•"/>
            </a:pPr>
            <a:r>
              <a:rPr lang="en" sz="1500"/>
              <a:t>Mar/Apr: SI: 2021 Workshop on Top Picks (6 plus editorial), 3 general interest, 2 Reports, Last Byte, From the EiC</a:t>
            </a:r>
            <a:endParaRPr/>
          </a:p>
          <a:p>
            <a:pPr indent="-171450" lvl="0" marL="177800" rtl="0" algn="l">
              <a:lnSpc>
                <a:spcPct val="90000"/>
              </a:lnSpc>
              <a:spcBef>
                <a:spcPts val="800"/>
              </a:spcBef>
              <a:spcAft>
                <a:spcPts val="0"/>
              </a:spcAft>
              <a:buClr>
                <a:schemeClr val="dk1"/>
              </a:buClr>
              <a:buSzPts val="1500"/>
              <a:buChar char="•"/>
            </a:pPr>
            <a:r>
              <a:rPr lang="en" sz="1500"/>
              <a:t>May/Jun: 7 general interest, 2 Reports, Last Byte, From the EiC</a:t>
            </a:r>
            <a:endParaRPr/>
          </a:p>
          <a:p>
            <a:pPr indent="-171450" lvl="0" marL="177800" rtl="0" algn="l">
              <a:lnSpc>
                <a:spcPct val="90000"/>
              </a:lnSpc>
              <a:spcBef>
                <a:spcPts val="800"/>
              </a:spcBef>
              <a:spcAft>
                <a:spcPts val="0"/>
              </a:spcAft>
              <a:buClr>
                <a:schemeClr val="dk1"/>
              </a:buClr>
              <a:buSzPts val="1500"/>
              <a:buChar char="•"/>
            </a:pPr>
            <a:r>
              <a:rPr lang="en" sz="1500"/>
              <a:t>Jul/Aug: SI: Silicon Lifecycle Management (6 plus editorial), Interview, Last Byte, From the EiC</a:t>
            </a:r>
            <a:endParaRPr/>
          </a:p>
          <a:p>
            <a:pPr indent="-171450" lvl="0" marL="177800" rtl="0" algn="l">
              <a:lnSpc>
                <a:spcPct val="90000"/>
              </a:lnSpc>
              <a:spcBef>
                <a:spcPts val="800"/>
              </a:spcBef>
              <a:spcAft>
                <a:spcPts val="0"/>
              </a:spcAft>
              <a:buClr>
                <a:schemeClr val="dk1"/>
              </a:buClr>
              <a:buSzPts val="1500"/>
              <a:buChar char="•"/>
            </a:pPr>
            <a:r>
              <a:rPr lang="en" sz="1500"/>
              <a:t>Sept/Oct: SI: Post-Quantum Cryptography for Internet-of-Things</a:t>
            </a:r>
            <a:endParaRPr/>
          </a:p>
          <a:p>
            <a:pPr indent="-171450" lvl="0" marL="177800" rtl="0" algn="l">
              <a:lnSpc>
                <a:spcPct val="90000"/>
              </a:lnSpc>
              <a:spcBef>
                <a:spcPts val="800"/>
              </a:spcBef>
              <a:spcAft>
                <a:spcPts val="0"/>
              </a:spcAft>
              <a:buClr>
                <a:schemeClr val="dk1"/>
              </a:buClr>
              <a:buSzPts val="1500"/>
              <a:buChar char="•"/>
            </a:pPr>
            <a:r>
              <a:rPr lang="en" sz="1500"/>
              <a:t>Nov/Dec: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73"/>
          <p:cNvSpPr txBox="1"/>
          <p:nvPr>
            <p:ph type="title"/>
          </p:nvPr>
        </p:nvSpPr>
        <p:spPr>
          <a:xfrm>
            <a:off x="198466" y="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New Special Issues</a:t>
            </a:r>
            <a:endParaRPr/>
          </a:p>
        </p:txBody>
      </p:sp>
      <p:sp>
        <p:nvSpPr>
          <p:cNvPr id="371" name="Google Shape;371;p73"/>
          <p:cNvSpPr txBox="1"/>
          <p:nvPr>
            <p:ph idx="1" type="body"/>
          </p:nvPr>
        </p:nvSpPr>
        <p:spPr>
          <a:xfrm>
            <a:off x="198466" y="1049490"/>
            <a:ext cx="78867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Open-Source Silicon</a:t>
            </a:r>
            <a:endParaRPr/>
          </a:p>
          <a:p>
            <a:pPr indent="-171450" lvl="0" marL="177800" rtl="0" algn="l">
              <a:lnSpc>
                <a:spcPct val="90000"/>
              </a:lnSpc>
              <a:spcBef>
                <a:spcPts val="800"/>
              </a:spcBef>
              <a:spcAft>
                <a:spcPts val="0"/>
              </a:spcAft>
              <a:buClr>
                <a:schemeClr val="dk1"/>
              </a:buClr>
              <a:buSzPts val="2100"/>
              <a:buChar char="•"/>
            </a:pPr>
            <a:r>
              <a:rPr lang="en"/>
              <a:t>Wearable IoT Devices</a:t>
            </a:r>
            <a:endParaRPr/>
          </a:p>
          <a:p>
            <a:pPr indent="-171450" lvl="0" marL="177800" rtl="0" algn="l">
              <a:lnSpc>
                <a:spcPct val="90000"/>
              </a:lnSpc>
              <a:spcBef>
                <a:spcPts val="800"/>
              </a:spcBef>
              <a:spcAft>
                <a:spcPts val="0"/>
              </a:spcAft>
              <a:buClr>
                <a:schemeClr val="dk1"/>
              </a:buClr>
              <a:buSzPts val="2100"/>
              <a:buChar char="•"/>
            </a:pPr>
            <a:r>
              <a:rPr lang="en"/>
              <a:t>Top Picks 2022</a:t>
            </a:r>
            <a:endParaRPr/>
          </a:p>
          <a:p>
            <a:pPr indent="-171450" lvl="0" marL="177800" rtl="0" algn="l">
              <a:lnSpc>
                <a:spcPct val="90000"/>
              </a:lnSpc>
              <a:spcBef>
                <a:spcPts val="800"/>
              </a:spcBef>
              <a:spcAft>
                <a:spcPts val="0"/>
              </a:spcAft>
              <a:buClr>
                <a:schemeClr val="dk1"/>
              </a:buClr>
              <a:buSzPts val="2100"/>
              <a:buChar char="•"/>
            </a:pPr>
            <a:r>
              <a:rPr lang="en"/>
              <a:t>tinyML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74"/>
          <p:cNvSpPr txBox="1"/>
          <p:nvPr>
            <p:ph type="title"/>
          </p:nvPr>
        </p:nvSpPr>
        <p:spPr>
          <a:xfrm>
            <a:off x="267046" y="105511"/>
            <a:ext cx="7886700" cy="767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New Initiatives</a:t>
            </a:r>
            <a:endParaRPr/>
          </a:p>
        </p:txBody>
      </p:sp>
      <p:sp>
        <p:nvSpPr>
          <p:cNvPr id="377" name="Google Shape;377;p74"/>
          <p:cNvSpPr txBox="1"/>
          <p:nvPr>
            <p:ph idx="1" type="body"/>
          </p:nvPr>
        </p:nvSpPr>
        <p:spPr>
          <a:xfrm>
            <a:off x="166023" y="873156"/>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
        <p:nvSpPr>
          <p:cNvPr id="378" name="Google Shape;378;p74"/>
          <p:cNvSpPr txBox="1"/>
          <p:nvPr/>
        </p:nvSpPr>
        <p:spPr>
          <a:xfrm>
            <a:off x="198466" y="1049490"/>
            <a:ext cx="7886700" cy="3044400"/>
          </a:xfrm>
          <a:prstGeom prst="rect">
            <a:avLst/>
          </a:prstGeom>
          <a:noFill/>
          <a:ln>
            <a:noFill/>
          </a:ln>
        </p:spPr>
        <p:txBody>
          <a:bodyPr anchorCtr="0" anchor="t" bIns="34275" lIns="68575" spcFirstLastPara="1" rIns="68575" wrap="square" tIns="34275">
            <a:normAutofit lnSpcReduction="20000"/>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Top Pick on Reliability and Test</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First edition was completed and selected </a:t>
            </a:r>
            <a:endParaRPr sz="1100"/>
          </a:p>
          <a:p>
            <a:pPr indent="-171450" lvl="2" marL="863600" marR="0" rtl="0" algn="l">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First round selected (12 out of 30+ submissions) and presented at Top Picks Workshop collocated with ITC 23</a:t>
            </a:r>
            <a:endParaRPr sz="1100"/>
          </a:p>
          <a:p>
            <a:pPr indent="-171450" lvl="2" marL="863600" marR="0" rtl="0" algn="l">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The top picks selected (6) and now invited for publication in SI</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2</a:t>
            </a:r>
            <a:r>
              <a:rPr b="0" baseline="30000" i="0" lang="en" sz="1800" u="none" cap="none" strike="noStrike">
                <a:solidFill>
                  <a:schemeClr val="dk1"/>
                </a:solidFill>
                <a:latin typeface="Calibri"/>
                <a:ea typeface="Calibri"/>
                <a:cs typeface="Calibri"/>
                <a:sym typeface="Calibri"/>
              </a:rPr>
              <a:t>nd</a:t>
            </a:r>
            <a:r>
              <a:rPr b="0" i="0" lang="en" sz="1800" u="none" cap="none" strike="noStrike">
                <a:solidFill>
                  <a:schemeClr val="dk1"/>
                </a:solidFill>
                <a:latin typeface="Calibri"/>
                <a:ea typeface="Calibri"/>
                <a:cs typeface="Calibri"/>
                <a:sym typeface="Calibri"/>
              </a:rPr>
              <a:t> edition is being planned </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New SIs related to Test</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Silent Data Corruption (SDC): In planning</a:t>
            </a:r>
            <a:endParaRPr sz="1100"/>
          </a:p>
          <a:p>
            <a:pPr indent="-171450" lvl="2" marL="863600" marR="0" rtl="0" algn="l">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GEs: Dimitris Gizopoulos (U Athens), Sriram Sankar (Meta), Mehdi Tahoori (KIT), Yervant Zorian (Synopsys)</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Design and test aspects of advanced packaging</a:t>
            </a:r>
            <a:endParaRPr sz="1100"/>
          </a:p>
          <a:p>
            <a:pPr indent="-171450" lvl="2" marL="863600" marR="0" rtl="0" algn="l">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In planning</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75"/>
          <p:cNvSpPr txBox="1"/>
          <p:nvPr>
            <p:ph type="title"/>
          </p:nvPr>
        </p:nvSpPr>
        <p:spPr>
          <a:xfrm>
            <a:off x="169230" y="226381"/>
            <a:ext cx="7886700" cy="788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Submission Statistics</a:t>
            </a:r>
            <a:endParaRPr/>
          </a:p>
        </p:txBody>
      </p:sp>
      <p:sp>
        <p:nvSpPr>
          <p:cNvPr id="384" name="Google Shape;384;p75"/>
          <p:cNvSpPr/>
          <p:nvPr/>
        </p:nvSpPr>
        <p:spPr>
          <a:xfrm>
            <a:off x="2509838" y="1143989"/>
            <a:ext cx="79428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br>
              <a:rPr b="0" i="0" lang="en"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p:txBody>
      </p:sp>
      <p:pic>
        <p:nvPicPr>
          <p:cNvPr id="385" name="Google Shape;385;p75"/>
          <p:cNvPicPr preferRelativeResize="0"/>
          <p:nvPr/>
        </p:nvPicPr>
        <p:blipFill rotWithShape="1">
          <a:blip r:embed="rId3">
            <a:alphaModFix/>
          </a:blip>
          <a:srcRect b="0" l="0" r="0" t="0"/>
          <a:stretch/>
        </p:blipFill>
        <p:spPr>
          <a:xfrm>
            <a:off x="169230" y="762611"/>
            <a:ext cx="4541823" cy="36182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6"/>
          <p:cNvSpPr txBox="1"/>
          <p:nvPr>
            <p:ph type="title"/>
          </p:nvPr>
        </p:nvSpPr>
        <p:spPr>
          <a:xfrm>
            <a:off x="189205" y="607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Submission to Decision Time</a:t>
            </a:r>
            <a:endParaRPr/>
          </a:p>
        </p:txBody>
      </p:sp>
      <p:pic>
        <p:nvPicPr>
          <p:cNvPr id="391" name="Google Shape;391;p76"/>
          <p:cNvPicPr preferRelativeResize="0"/>
          <p:nvPr/>
        </p:nvPicPr>
        <p:blipFill rotWithShape="1">
          <a:blip r:embed="rId3">
            <a:alphaModFix/>
          </a:blip>
          <a:srcRect b="0" l="0" r="0" t="0"/>
          <a:stretch/>
        </p:blipFill>
        <p:spPr>
          <a:xfrm>
            <a:off x="1009852" y="872156"/>
            <a:ext cx="5717152" cy="4020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77"/>
          <p:cNvSpPr txBox="1"/>
          <p:nvPr>
            <p:ph type="title"/>
          </p:nvPr>
        </p:nvSpPr>
        <p:spPr>
          <a:xfrm>
            <a:off x="315713" y="16065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Challenges</a:t>
            </a:r>
            <a:endParaRPr/>
          </a:p>
        </p:txBody>
      </p:sp>
      <p:sp>
        <p:nvSpPr>
          <p:cNvPr id="397" name="Google Shape;397;p77"/>
          <p:cNvSpPr txBox="1"/>
          <p:nvPr>
            <p:ph idx="1" type="body"/>
          </p:nvPr>
        </p:nvSpPr>
        <p:spPr>
          <a:xfrm>
            <a:off x="262446" y="1005396"/>
            <a:ext cx="8093700" cy="31938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The most important challenge is to increase the number of general interest papers</a:t>
            </a:r>
            <a:endParaRPr/>
          </a:p>
          <a:p>
            <a:pPr indent="-171450" lvl="0" marL="177800" rtl="0" algn="l">
              <a:lnSpc>
                <a:spcPct val="90000"/>
              </a:lnSpc>
              <a:spcBef>
                <a:spcPts val="800"/>
              </a:spcBef>
              <a:spcAft>
                <a:spcPts val="0"/>
              </a:spcAft>
              <a:buClr>
                <a:schemeClr val="dk1"/>
              </a:buClr>
              <a:buSzPts val="2100"/>
              <a:buChar char="•"/>
            </a:pPr>
            <a:r>
              <a:rPr lang="en"/>
              <a:t>Also, improving the quality of general interest papers is necessary</a:t>
            </a:r>
            <a:endParaRPr/>
          </a:p>
          <a:p>
            <a:pPr indent="-171450" lvl="0" marL="177800" rtl="0" algn="l">
              <a:lnSpc>
                <a:spcPct val="90000"/>
              </a:lnSpc>
              <a:spcBef>
                <a:spcPts val="800"/>
              </a:spcBef>
              <a:spcAft>
                <a:spcPts val="0"/>
              </a:spcAft>
              <a:buClr>
                <a:schemeClr val="dk1"/>
              </a:buClr>
              <a:buSzPts val="2100"/>
              <a:buChar char="•"/>
            </a:pPr>
            <a:r>
              <a:rPr lang="en"/>
              <a:t>Getting editors’ notes for accepted papers promptly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78"/>
          <p:cNvSpPr txBox="1"/>
          <p:nvPr>
            <p:ph type="title"/>
          </p:nvPr>
        </p:nvSpPr>
        <p:spPr>
          <a:xfrm>
            <a:off x="315713" y="16065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2700"/>
              <a:buFont typeface="Calibri"/>
              <a:buNone/>
            </a:pPr>
            <a:r>
              <a:rPr b="1" lang="en" sz="2700"/>
              <a:t>IEEE Design and Test (Video) Roundtables </a:t>
            </a:r>
            <a:r>
              <a:rPr lang="en" sz="2700"/>
              <a:t>(Ramesh)</a:t>
            </a:r>
            <a:endParaRPr/>
          </a:p>
        </p:txBody>
      </p:sp>
      <p:sp>
        <p:nvSpPr>
          <p:cNvPr id="403" name="Google Shape;403;p78"/>
          <p:cNvSpPr txBox="1"/>
          <p:nvPr/>
        </p:nvSpPr>
        <p:spPr>
          <a:xfrm>
            <a:off x="211546" y="956663"/>
            <a:ext cx="8430300" cy="4026300"/>
          </a:xfrm>
          <a:prstGeom prst="rect">
            <a:avLst/>
          </a:prstGeom>
          <a:noFill/>
          <a:ln>
            <a:noFill/>
          </a:ln>
        </p:spPr>
        <p:txBody>
          <a:bodyPr anchorCtr="0" anchor="t" bIns="34275" lIns="68575" spcFirstLastPara="1" rIns="68575" wrap="square" tIns="34275">
            <a:noAutofit/>
          </a:bodyPr>
          <a:lstStyle/>
          <a:p>
            <a:pPr indent="-336550" lvl="0" marL="342900" marR="0" rtl="0" algn="just">
              <a:lnSpc>
                <a:spcPct val="90000"/>
              </a:lnSpc>
              <a:spcBef>
                <a:spcPts val="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A series of quarterly events as D&amp;T zoom-based video roundtables making it lively.</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Plan for 3-4 roundtables (is this too many?) </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Maybe open it to the public or keep it closed? (try both options?). </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Share IEEE D&amp;T roundtable videos via IEEE D&amp;T website. (create a place for IEEE D&amp;T roundtable videos; could be one of the free IEEE D&amp;T resources?).</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Each D&amp;T roundtable may include 3 visionaries + moderator. 1-2 visionaries from industry; 1-2 from academia; last for 60 minutes. Q&amp;A type format (similar to the current roundtables)</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Sample topics:</a:t>
            </a:r>
            <a:endParaRPr sz="1100"/>
          </a:p>
          <a:p>
            <a:pPr indent="-336550" lvl="1" marL="685800" marR="0" rtl="0" algn="just">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Test vs Trust (Rob Aitken, Serge Leef, M. Tehranipoor and S. Mitra; Moderator Ramesh; </a:t>
            </a:r>
            <a:endParaRPr sz="1100"/>
          </a:p>
          <a:p>
            <a:pPr indent="-336550" lvl="1" marL="685800" marR="0" rtl="0" algn="just">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ML for EDA; Moderator Y. Chen or Hai Li.</a:t>
            </a:r>
            <a:endParaRPr sz="1100"/>
          </a:p>
          <a:p>
            <a:pPr indent="-336550" lvl="1" marL="685800" marR="0" rtl="0" algn="just">
              <a:lnSpc>
                <a:spcPct val="90000"/>
              </a:lnSpc>
              <a:spcBef>
                <a:spcPts val="4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Resurgence of High-Level Design Paradigms: Moderator Luca Carloni; HLS leads from Cadence, Synopsys and Mentor, Jason Cong UCLA</a:t>
            </a:r>
            <a:endParaRPr sz="1100"/>
          </a:p>
          <a:p>
            <a:pPr indent="-336550" lvl="0" marL="342900" marR="0" rtl="0" algn="just">
              <a:lnSpc>
                <a:spcPct val="90000"/>
              </a:lnSpc>
              <a:spcBef>
                <a:spcPts val="800"/>
              </a:spcBef>
              <a:spcAft>
                <a:spcPts val="0"/>
              </a:spcAft>
              <a:buClr>
                <a:schemeClr val="dk1"/>
              </a:buClr>
              <a:buSzPts val="1500"/>
              <a:buFont typeface="Arial"/>
              <a:buChar char="•"/>
            </a:pPr>
            <a:r>
              <a:rPr b="0" i="0" lang="en" sz="1500" u="none" cap="none" strike="noStrike">
                <a:solidFill>
                  <a:schemeClr val="dk1"/>
                </a:solidFill>
                <a:latin typeface="Calibri"/>
                <a:ea typeface="Calibri"/>
                <a:cs typeface="Calibri"/>
                <a:sym typeface="Calibri"/>
              </a:rPr>
              <a:t>Any feedback? </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9"/>
          <p:cNvSpPr txBox="1"/>
          <p:nvPr>
            <p:ph type="ctrTitle"/>
          </p:nvPr>
        </p:nvSpPr>
        <p:spPr>
          <a:xfrm>
            <a:off x="1078705" y="32146"/>
            <a:ext cx="6858000" cy="5835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Calibri"/>
              <a:buNone/>
            </a:pPr>
            <a:r>
              <a:rPr b="1" lang="en" sz="2700"/>
              <a:t>IEEE Design and Test (Video) Roundtables </a:t>
            </a:r>
            <a:r>
              <a:rPr lang="en" sz="2700"/>
              <a:t>(Ramesh)</a:t>
            </a:r>
            <a:endParaRPr/>
          </a:p>
        </p:txBody>
      </p:sp>
      <p:sp>
        <p:nvSpPr>
          <p:cNvPr id="409" name="Google Shape;409;p79"/>
          <p:cNvSpPr txBox="1"/>
          <p:nvPr>
            <p:ph idx="1" type="subTitle"/>
          </p:nvPr>
        </p:nvSpPr>
        <p:spPr>
          <a:xfrm>
            <a:off x="53581" y="750090"/>
            <a:ext cx="8926200" cy="4393200"/>
          </a:xfrm>
          <a:prstGeom prst="rect">
            <a:avLst/>
          </a:prstGeom>
          <a:noFill/>
          <a:ln>
            <a:noFill/>
          </a:ln>
        </p:spPr>
        <p:txBody>
          <a:bodyPr anchorCtr="0" anchor="t" bIns="34275" lIns="68575" spcFirstLastPara="1" rIns="68575" wrap="square" tIns="34275">
            <a:noAutofit/>
          </a:bodyPr>
          <a:lstStyle/>
          <a:p>
            <a:pPr indent="-342900" lvl="0" marL="342900" rtl="0" algn="just">
              <a:lnSpc>
                <a:spcPct val="90000"/>
              </a:lnSpc>
              <a:spcBef>
                <a:spcPts val="0"/>
              </a:spcBef>
              <a:spcAft>
                <a:spcPts val="0"/>
              </a:spcAft>
              <a:buClr>
                <a:srgbClr val="BFBFBF"/>
              </a:buClr>
              <a:buSzPts val="1800"/>
              <a:buFont typeface="Arial"/>
              <a:buChar char="•"/>
            </a:pPr>
            <a:r>
              <a:rPr lang="en"/>
              <a:t>A series of quarterly events as D&amp;T zoom-based video roundtables making it lively.</a:t>
            </a:r>
            <a:endParaRPr/>
          </a:p>
          <a:p>
            <a:pPr indent="-342900" lvl="0" marL="342900" rtl="0" algn="just">
              <a:lnSpc>
                <a:spcPct val="90000"/>
              </a:lnSpc>
              <a:spcBef>
                <a:spcPts val="800"/>
              </a:spcBef>
              <a:spcAft>
                <a:spcPts val="0"/>
              </a:spcAft>
              <a:buClr>
                <a:srgbClr val="BFBFBF"/>
              </a:buClr>
              <a:buSzPts val="1800"/>
              <a:buFont typeface="Arial"/>
              <a:buChar char="•"/>
            </a:pPr>
            <a:r>
              <a:rPr lang="en"/>
              <a:t>Plan for 3-4 roundtables (is this too many?) </a:t>
            </a:r>
            <a:endParaRPr/>
          </a:p>
          <a:p>
            <a:pPr indent="-342900" lvl="0" marL="342900" rtl="0" algn="just">
              <a:lnSpc>
                <a:spcPct val="90000"/>
              </a:lnSpc>
              <a:spcBef>
                <a:spcPts val="800"/>
              </a:spcBef>
              <a:spcAft>
                <a:spcPts val="0"/>
              </a:spcAft>
              <a:buClr>
                <a:srgbClr val="BFBFBF"/>
              </a:buClr>
              <a:buSzPts val="1800"/>
              <a:buFont typeface="Arial"/>
              <a:buChar char="•"/>
            </a:pPr>
            <a:r>
              <a:rPr lang="en"/>
              <a:t>Maybe open it to the public or keep it closed? (try both options?). </a:t>
            </a:r>
            <a:endParaRPr/>
          </a:p>
          <a:p>
            <a:pPr indent="-342900" lvl="0" marL="342900" rtl="0" algn="just">
              <a:lnSpc>
                <a:spcPct val="90000"/>
              </a:lnSpc>
              <a:spcBef>
                <a:spcPts val="800"/>
              </a:spcBef>
              <a:spcAft>
                <a:spcPts val="0"/>
              </a:spcAft>
              <a:buClr>
                <a:srgbClr val="BFBFBF"/>
              </a:buClr>
              <a:buSzPts val="1800"/>
              <a:buFont typeface="Arial"/>
              <a:buChar char="•"/>
            </a:pPr>
            <a:r>
              <a:rPr lang="en"/>
              <a:t>Share IEEE D&amp;T roundtable videos via IEEE D&amp;T website. (create a place for IEEE D&amp;T roundtable videos; could be one of the free IEEE D&amp;T resources?).</a:t>
            </a:r>
            <a:endParaRPr/>
          </a:p>
          <a:p>
            <a:pPr indent="-342900" lvl="0" marL="342900" rtl="0" algn="just">
              <a:lnSpc>
                <a:spcPct val="90000"/>
              </a:lnSpc>
              <a:spcBef>
                <a:spcPts val="800"/>
              </a:spcBef>
              <a:spcAft>
                <a:spcPts val="0"/>
              </a:spcAft>
              <a:buClr>
                <a:srgbClr val="BFBFBF"/>
              </a:buClr>
              <a:buSzPts val="1800"/>
              <a:buFont typeface="Arial"/>
              <a:buChar char="•"/>
            </a:pPr>
            <a:r>
              <a:rPr lang="en"/>
              <a:t>Each D&amp;T roundtable may include 3 visionaries + moderator. 1-2 visionaries from industry; 1-2 from academia; last for 60 minutes. Q&amp;A type format (similar to the current roundtables)</a:t>
            </a:r>
            <a:endParaRPr/>
          </a:p>
          <a:p>
            <a:pPr indent="-342900" lvl="0" marL="342900" rtl="0" algn="just">
              <a:lnSpc>
                <a:spcPct val="90000"/>
              </a:lnSpc>
              <a:spcBef>
                <a:spcPts val="800"/>
              </a:spcBef>
              <a:spcAft>
                <a:spcPts val="0"/>
              </a:spcAft>
              <a:buClr>
                <a:srgbClr val="BFBFBF"/>
              </a:buClr>
              <a:buSzPts val="1800"/>
              <a:buFont typeface="Arial"/>
              <a:buChar char="•"/>
            </a:pPr>
            <a:r>
              <a:rPr lang="en"/>
              <a:t>Sample topics:</a:t>
            </a:r>
            <a:endParaRPr/>
          </a:p>
          <a:p>
            <a:pPr indent="-342900" lvl="1" marL="685800" rtl="0" algn="just">
              <a:lnSpc>
                <a:spcPct val="90000"/>
              </a:lnSpc>
              <a:spcBef>
                <a:spcPts val="400"/>
              </a:spcBef>
              <a:spcAft>
                <a:spcPts val="0"/>
              </a:spcAft>
              <a:buClr>
                <a:schemeClr val="lt1"/>
              </a:buClr>
              <a:buSzPts val="1800"/>
              <a:buFont typeface="Arial"/>
              <a:buChar char="•"/>
            </a:pPr>
            <a:r>
              <a:rPr lang="en" sz="1800">
                <a:solidFill>
                  <a:schemeClr val="lt1"/>
                </a:solidFill>
              </a:rPr>
              <a:t>Test vs Trust (Rob Aitken, Serge Leef, M. Tehranipoor and S. Mitra; Moderator Ramesh; </a:t>
            </a:r>
            <a:endParaRPr/>
          </a:p>
          <a:p>
            <a:pPr indent="-342900" lvl="1" marL="685800" rtl="0" algn="just">
              <a:lnSpc>
                <a:spcPct val="90000"/>
              </a:lnSpc>
              <a:spcBef>
                <a:spcPts val="400"/>
              </a:spcBef>
              <a:spcAft>
                <a:spcPts val="0"/>
              </a:spcAft>
              <a:buClr>
                <a:schemeClr val="lt1"/>
              </a:buClr>
              <a:buSzPts val="1800"/>
              <a:buFont typeface="Arial"/>
              <a:buChar char="•"/>
            </a:pPr>
            <a:r>
              <a:rPr lang="en" sz="1800">
                <a:solidFill>
                  <a:schemeClr val="lt1"/>
                </a:solidFill>
              </a:rPr>
              <a:t>ML for EDA; Moderator Y. Chen or Hai Li.</a:t>
            </a:r>
            <a:endParaRPr/>
          </a:p>
          <a:p>
            <a:pPr indent="-342900" lvl="1" marL="685800" rtl="0" algn="just">
              <a:lnSpc>
                <a:spcPct val="90000"/>
              </a:lnSpc>
              <a:spcBef>
                <a:spcPts val="400"/>
              </a:spcBef>
              <a:spcAft>
                <a:spcPts val="0"/>
              </a:spcAft>
              <a:buClr>
                <a:schemeClr val="lt1"/>
              </a:buClr>
              <a:buSzPts val="1800"/>
              <a:buFont typeface="Arial"/>
              <a:buChar char="•"/>
            </a:pPr>
            <a:r>
              <a:rPr lang="en" sz="1800">
                <a:solidFill>
                  <a:schemeClr val="lt1"/>
                </a:solidFill>
              </a:rPr>
              <a:t>Resurgence of High-Level Design Paradigms: Moderator Luca Carloni; HLS leads from Cadence, Synopsys and Mentor, Jason Cong UCLA</a:t>
            </a:r>
            <a:endParaRPr/>
          </a:p>
          <a:p>
            <a:pPr indent="-342900" lvl="0" marL="342900" rtl="0" algn="just">
              <a:lnSpc>
                <a:spcPct val="90000"/>
              </a:lnSpc>
              <a:spcBef>
                <a:spcPts val="800"/>
              </a:spcBef>
              <a:spcAft>
                <a:spcPts val="0"/>
              </a:spcAft>
              <a:buClr>
                <a:schemeClr val="lt1"/>
              </a:buClr>
              <a:buSzPts val="1800"/>
              <a:buFont typeface="Arial"/>
              <a:buChar char="•"/>
            </a:pPr>
            <a:r>
              <a:rPr lang="en">
                <a:solidFill>
                  <a:schemeClr val="lt1"/>
                </a:solidFill>
              </a:rPr>
              <a:t>Any feedback?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80"/>
          <p:cNvSpPr txBox="1"/>
          <p:nvPr>
            <p:ph type="title"/>
          </p:nvPr>
        </p:nvSpPr>
        <p:spPr>
          <a:xfrm>
            <a:off x="295737" y="2112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Perspectives </a:t>
            </a:r>
            <a:r>
              <a:rPr lang="en"/>
              <a:t>(Mehdi) </a:t>
            </a:r>
            <a:endParaRPr/>
          </a:p>
        </p:txBody>
      </p:sp>
      <p:sp>
        <p:nvSpPr>
          <p:cNvPr id="415" name="Google Shape;415;p80"/>
          <p:cNvSpPr txBox="1"/>
          <p:nvPr>
            <p:ph idx="1" type="body"/>
          </p:nvPr>
        </p:nvSpPr>
        <p:spPr>
          <a:xfrm>
            <a:off x="113429" y="795686"/>
            <a:ext cx="8917200" cy="3604200"/>
          </a:xfrm>
          <a:prstGeom prst="rect">
            <a:avLst/>
          </a:prstGeom>
          <a:noFill/>
          <a:ln>
            <a:noFill/>
          </a:ln>
        </p:spPr>
        <p:txBody>
          <a:bodyPr anchorCtr="0" anchor="t" bIns="34275" lIns="68575" spcFirstLastPara="1" rIns="68575" wrap="square" tIns="34275">
            <a:normAutofit fontScale="55000" lnSpcReduction="20000"/>
          </a:bodyPr>
          <a:lstStyle/>
          <a:p>
            <a:pPr indent="-168275" lvl="0" marL="177800" rtl="0" algn="l">
              <a:lnSpc>
                <a:spcPct val="90000"/>
              </a:lnSpc>
              <a:spcBef>
                <a:spcPts val="0"/>
              </a:spcBef>
              <a:spcAft>
                <a:spcPts val="0"/>
              </a:spcAft>
              <a:buClr>
                <a:schemeClr val="dk1"/>
              </a:buClr>
              <a:buSzPct val="100000"/>
              <a:buChar char="•"/>
            </a:pPr>
            <a:r>
              <a:rPr lang="en" sz="3000"/>
              <a:t>Covers general interest topics, 4-8 pages, with very few references. </a:t>
            </a:r>
            <a:endParaRPr/>
          </a:p>
          <a:p>
            <a:pPr indent="-168275" lvl="0" marL="177800" rtl="0" algn="l">
              <a:lnSpc>
                <a:spcPct val="90000"/>
              </a:lnSpc>
              <a:spcBef>
                <a:spcPts val="800"/>
              </a:spcBef>
              <a:spcAft>
                <a:spcPts val="0"/>
              </a:spcAft>
              <a:buClr>
                <a:schemeClr val="dk1"/>
              </a:buClr>
              <a:buSzPct val="100000"/>
              <a:buChar char="•"/>
            </a:pPr>
            <a:r>
              <a:rPr lang="en" sz="3000"/>
              <a:t>Retrospective and forward-looking</a:t>
            </a:r>
            <a:endParaRPr/>
          </a:p>
          <a:p>
            <a:pPr indent="-168275" lvl="0" marL="177800" rtl="0" algn="l">
              <a:lnSpc>
                <a:spcPct val="90000"/>
              </a:lnSpc>
              <a:spcBef>
                <a:spcPts val="800"/>
              </a:spcBef>
              <a:spcAft>
                <a:spcPts val="0"/>
              </a:spcAft>
              <a:buClr>
                <a:schemeClr val="dk1"/>
              </a:buClr>
              <a:buSzPct val="100000"/>
              <a:buChar char="•"/>
            </a:pPr>
            <a:r>
              <a:rPr lang="en" sz="3000"/>
              <a:t>It is usually from senior people in academia and industry</a:t>
            </a:r>
            <a:endParaRPr/>
          </a:p>
          <a:p>
            <a:pPr indent="-168275" lvl="0" marL="177800" rtl="0" algn="l">
              <a:lnSpc>
                <a:spcPct val="90000"/>
              </a:lnSpc>
              <a:spcBef>
                <a:spcPts val="800"/>
              </a:spcBef>
              <a:spcAft>
                <a:spcPts val="0"/>
              </a:spcAft>
              <a:buClr>
                <a:schemeClr val="dk1"/>
              </a:buClr>
              <a:buSzPct val="100000"/>
              <a:buChar char="•"/>
            </a:pPr>
            <a:r>
              <a:rPr lang="en" sz="3000"/>
              <a:t>Potential topics and authors</a:t>
            </a:r>
            <a:endParaRPr sz="3000"/>
          </a:p>
          <a:p>
            <a:pPr indent="-165734" lvl="1" marL="520700" rtl="0" algn="l">
              <a:lnSpc>
                <a:spcPct val="90000"/>
              </a:lnSpc>
              <a:spcBef>
                <a:spcPts val="400"/>
              </a:spcBef>
              <a:spcAft>
                <a:spcPts val="0"/>
              </a:spcAft>
              <a:buClr>
                <a:schemeClr val="dk1"/>
              </a:buClr>
              <a:buSzPct val="100000"/>
              <a:buChar char="•"/>
            </a:pPr>
            <a:r>
              <a:rPr lang="en" sz="2200"/>
              <a:t>Reliability</a:t>
            </a:r>
            <a:endParaRPr/>
          </a:p>
          <a:p>
            <a:pPr indent="-165734" lvl="2" marL="863600" rtl="0" algn="l">
              <a:lnSpc>
                <a:spcPct val="90000"/>
              </a:lnSpc>
              <a:spcBef>
                <a:spcPts val="400"/>
              </a:spcBef>
              <a:spcAft>
                <a:spcPts val="0"/>
              </a:spcAft>
              <a:buClr>
                <a:schemeClr val="dk1"/>
              </a:buClr>
              <a:buSzPct val="100000"/>
              <a:buChar char="•"/>
            </a:pPr>
            <a:r>
              <a:rPr lang="en" sz="2200"/>
              <a:t>Jacob Abraham</a:t>
            </a:r>
            <a:endParaRPr/>
          </a:p>
          <a:p>
            <a:pPr indent="-165734" lvl="2" marL="863600" rtl="0" algn="l">
              <a:lnSpc>
                <a:spcPct val="90000"/>
              </a:lnSpc>
              <a:spcBef>
                <a:spcPts val="400"/>
              </a:spcBef>
              <a:spcAft>
                <a:spcPts val="0"/>
              </a:spcAft>
              <a:buClr>
                <a:schemeClr val="dk1"/>
              </a:buClr>
              <a:buSzPct val="100000"/>
              <a:buChar char="•"/>
            </a:pPr>
            <a:r>
              <a:rPr lang="en" sz="2200"/>
              <a:t>Ravi Iyer</a:t>
            </a:r>
            <a:endParaRPr/>
          </a:p>
          <a:p>
            <a:pPr indent="-165734" lvl="1" marL="520700" rtl="0" algn="l">
              <a:lnSpc>
                <a:spcPct val="90000"/>
              </a:lnSpc>
              <a:spcBef>
                <a:spcPts val="400"/>
              </a:spcBef>
              <a:spcAft>
                <a:spcPts val="0"/>
              </a:spcAft>
              <a:buClr>
                <a:schemeClr val="dk1"/>
              </a:buClr>
              <a:buSzPct val="100000"/>
              <a:buChar char="•"/>
            </a:pPr>
            <a:r>
              <a:rPr lang="en" sz="2200"/>
              <a:t>Testing</a:t>
            </a:r>
            <a:endParaRPr sz="2200"/>
          </a:p>
          <a:p>
            <a:pPr indent="-165734" lvl="2" marL="863600" rtl="0" algn="l">
              <a:lnSpc>
                <a:spcPct val="90000"/>
              </a:lnSpc>
              <a:spcBef>
                <a:spcPts val="400"/>
              </a:spcBef>
              <a:spcAft>
                <a:spcPts val="0"/>
              </a:spcAft>
              <a:buClr>
                <a:schemeClr val="dk1"/>
              </a:buClr>
              <a:buSzPct val="100000"/>
              <a:buChar char="•"/>
            </a:pPr>
            <a:r>
              <a:rPr b="1" lang="en" sz="2200"/>
              <a:t>Janusz Rajski 🡪 Done</a:t>
            </a:r>
            <a:endParaRPr b="1" sz="2200"/>
          </a:p>
          <a:p>
            <a:pPr indent="-165734" lvl="2" marL="863600" rtl="0" algn="l">
              <a:lnSpc>
                <a:spcPct val="90000"/>
              </a:lnSpc>
              <a:spcBef>
                <a:spcPts val="400"/>
              </a:spcBef>
              <a:spcAft>
                <a:spcPts val="0"/>
              </a:spcAft>
              <a:buClr>
                <a:schemeClr val="dk1"/>
              </a:buClr>
              <a:buSzPct val="100000"/>
              <a:buChar char="•"/>
            </a:pPr>
            <a:r>
              <a:rPr lang="en" sz="2200"/>
              <a:t>John Hayes</a:t>
            </a:r>
            <a:endParaRPr/>
          </a:p>
          <a:p>
            <a:pPr indent="-165734" lvl="2" marL="863600" rtl="0" algn="l">
              <a:lnSpc>
                <a:spcPct val="90000"/>
              </a:lnSpc>
              <a:spcBef>
                <a:spcPts val="400"/>
              </a:spcBef>
              <a:spcAft>
                <a:spcPts val="0"/>
              </a:spcAft>
              <a:buClr>
                <a:schemeClr val="dk1"/>
              </a:buClr>
              <a:buSzPct val="100000"/>
              <a:buChar char="•"/>
            </a:pPr>
            <a:r>
              <a:rPr lang="en" sz="2200"/>
              <a:t>Hans-Joachim Wunderlich</a:t>
            </a:r>
            <a:br>
              <a:rPr lang="en" sz="2200"/>
            </a:br>
            <a:endParaRPr sz="2200"/>
          </a:p>
          <a:p>
            <a:pPr indent="-165734" lvl="1" marL="520700" rtl="0" algn="l">
              <a:lnSpc>
                <a:spcPct val="90000"/>
              </a:lnSpc>
              <a:spcBef>
                <a:spcPts val="400"/>
              </a:spcBef>
              <a:spcAft>
                <a:spcPts val="0"/>
              </a:spcAft>
              <a:buClr>
                <a:schemeClr val="dk1"/>
              </a:buClr>
              <a:buSzPct val="100000"/>
              <a:buChar char="•"/>
            </a:pPr>
            <a:r>
              <a:rPr lang="en" sz="2200"/>
              <a:t>EDA</a:t>
            </a:r>
            <a:endParaRPr/>
          </a:p>
          <a:p>
            <a:pPr indent="-165734" lvl="2" marL="863600" rtl="0" algn="l">
              <a:lnSpc>
                <a:spcPct val="90000"/>
              </a:lnSpc>
              <a:spcBef>
                <a:spcPts val="400"/>
              </a:spcBef>
              <a:spcAft>
                <a:spcPts val="0"/>
              </a:spcAft>
              <a:buClr>
                <a:schemeClr val="dk1"/>
              </a:buClr>
              <a:buSzPct val="100000"/>
              <a:buChar char="•"/>
            </a:pPr>
            <a:r>
              <a:rPr b="1" lang="en" sz="2200"/>
              <a:t>Giovanni DeMicheli 🡪 DONE</a:t>
            </a:r>
            <a:endParaRPr b="1" sz="2200"/>
          </a:p>
          <a:p>
            <a:pPr indent="-165734" lvl="2" marL="863600" rtl="0" algn="l">
              <a:lnSpc>
                <a:spcPct val="90000"/>
              </a:lnSpc>
              <a:spcBef>
                <a:spcPts val="400"/>
              </a:spcBef>
              <a:spcAft>
                <a:spcPts val="0"/>
              </a:spcAft>
              <a:buClr>
                <a:schemeClr val="dk1"/>
              </a:buClr>
              <a:buSzPct val="100000"/>
              <a:buChar char="•"/>
            </a:pPr>
            <a:r>
              <a:rPr lang="en" sz="2200"/>
              <a:t>Masoud Pedram</a:t>
            </a:r>
            <a:endParaRPr/>
          </a:p>
          <a:p>
            <a:pPr indent="-165734" lvl="2" marL="863600" rtl="0" algn="l">
              <a:lnSpc>
                <a:spcPct val="90000"/>
              </a:lnSpc>
              <a:spcBef>
                <a:spcPts val="400"/>
              </a:spcBef>
              <a:spcAft>
                <a:spcPts val="0"/>
              </a:spcAft>
              <a:buClr>
                <a:schemeClr val="dk1"/>
              </a:buClr>
              <a:buSzPct val="100000"/>
              <a:buChar char="•"/>
            </a:pPr>
            <a:r>
              <a:rPr lang="en" sz="2200"/>
              <a:t>Alberto Sangiovanni-Vincentelli</a:t>
            </a:r>
            <a:endParaRPr sz="2200"/>
          </a:p>
          <a:p>
            <a:pPr indent="-165734" lvl="2" marL="863600" rtl="0" algn="l">
              <a:lnSpc>
                <a:spcPct val="90000"/>
              </a:lnSpc>
              <a:spcBef>
                <a:spcPts val="400"/>
              </a:spcBef>
              <a:spcAft>
                <a:spcPts val="0"/>
              </a:spcAft>
              <a:buClr>
                <a:schemeClr val="dk1"/>
              </a:buClr>
              <a:buSzPct val="100000"/>
              <a:buChar char="•"/>
            </a:pPr>
            <a:r>
              <a:rPr lang="en" sz="2200"/>
              <a:t>?</a:t>
            </a:r>
            <a:endParaRPr sz="2200"/>
          </a:p>
          <a:p>
            <a:pPr indent="-88900" lvl="0" marL="1778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Agenda</a:t>
            </a:r>
            <a:endParaRPr/>
          </a:p>
        </p:txBody>
      </p:sp>
      <p:sp>
        <p:nvSpPr>
          <p:cNvPr id="247" name="Google Shape;247;p54"/>
          <p:cNvSpPr txBox="1"/>
          <p:nvPr>
            <p:ph idx="1" type="body"/>
          </p:nvPr>
        </p:nvSpPr>
        <p:spPr>
          <a:xfrm>
            <a:off x="519250" y="1062875"/>
            <a:ext cx="3590400" cy="3417300"/>
          </a:xfrm>
          <a:prstGeom prst="rect">
            <a:avLst/>
          </a:prstGeom>
          <a:noFill/>
          <a:ln>
            <a:noFill/>
          </a:ln>
        </p:spPr>
        <p:txBody>
          <a:bodyPr anchorCtr="0" anchor="t" bIns="34275" lIns="68575" spcFirstLastPara="1" rIns="68575" wrap="square" tIns="34275">
            <a:noAutofit/>
          </a:bodyPr>
          <a:lstStyle/>
          <a:p>
            <a:pPr indent="-336550" lvl="0" marL="457200" rtl="0" algn="l">
              <a:lnSpc>
                <a:spcPct val="120000"/>
              </a:lnSpc>
              <a:spcBef>
                <a:spcPts val="0"/>
              </a:spcBef>
              <a:spcAft>
                <a:spcPts val="0"/>
              </a:spcAft>
              <a:buClr>
                <a:srgbClr val="222222"/>
              </a:buClr>
              <a:buSzPts val="1700"/>
              <a:buChar char="•"/>
            </a:pPr>
            <a:r>
              <a:rPr lang="en" sz="1700">
                <a:solidFill>
                  <a:srgbClr val="222222"/>
                </a:solidFill>
              </a:rPr>
              <a:t>Welcome and Call to Order</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Roll Call</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i="0" lang="en" sz="1700">
                <a:solidFill>
                  <a:srgbClr val="222222"/>
                </a:solidFill>
              </a:rPr>
              <a:t>Approval of </a:t>
            </a:r>
            <a:r>
              <a:rPr lang="en" sz="1700">
                <a:solidFill>
                  <a:srgbClr val="222222"/>
                </a:solidFill>
              </a:rPr>
              <a:t>June</a:t>
            </a:r>
            <a:r>
              <a:rPr i="0" lang="en" sz="1700">
                <a:solidFill>
                  <a:srgbClr val="222222"/>
                </a:solidFill>
              </a:rPr>
              <a:t> Agenda</a:t>
            </a:r>
            <a:endParaRPr i="0"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President’s Report</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Finance</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Publications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Conferences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Initiatives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Publicity</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Education Activity &amp; Engagement</a:t>
            </a:r>
            <a:endParaRPr sz="1700">
              <a:solidFill>
                <a:srgbClr val="222222"/>
              </a:solidFill>
            </a:endParaRPr>
          </a:p>
        </p:txBody>
      </p:sp>
      <p:sp>
        <p:nvSpPr>
          <p:cNvPr id="248" name="Google Shape;248;p54"/>
          <p:cNvSpPr txBox="1"/>
          <p:nvPr>
            <p:ph idx="1" type="body"/>
          </p:nvPr>
        </p:nvSpPr>
        <p:spPr>
          <a:xfrm>
            <a:off x="4478425" y="1062875"/>
            <a:ext cx="3256500" cy="3417300"/>
          </a:xfrm>
          <a:prstGeom prst="rect">
            <a:avLst/>
          </a:prstGeom>
          <a:noFill/>
          <a:ln>
            <a:noFill/>
          </a:ln>
        </p:spPr>
        <p:txBody>
          <a:bodyPr anchorCtr="0" anchor="t" bIns="34275" lIns="68575" spcFirstLastPara="1" rIns="68575" wrap="square" tIns="34275">
            <a:noAutofit/>
          </a:bodyPr>
          <a:lstStyle/>
          <a:p>
            <a:pPr indent="-336550" lvl="0" marL="457200" rtl="0" algn="l">
              <a:lnSpc>
                <a:spcPct val="120000"/>
              </a:lnSpc>
              <a:spcBef>
                <a:spcPts val="0"/>
              </a:spcBef>
              <a:spcAft>
                <a:spcPts val="0"/>
              </a:spcAft>
              <a:buClr>
                <a:srgbClr val="222222"/>
              </a:buClr>
              <a:buSzPts val="1700"/>
              <a:buChar char="•"/>
            </a:pPr>
            <a:r>
              <a:rPr b="1" lang="en" sz="1700">
                <a:solidFill>
                  <a:srgbClr val="222222"/>
                </a:solidFill>
              </a:rPr>
              <a:t>BREAK</a:t>
            </a:r>
            <a:endParaRPr b="1"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Awards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Activities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Young Professionals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Technical Committees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Member Societies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Strategy and 20th Anniversary</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All Other Business</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lang="en" sz="1700">
                <a:solidFill>
                  <a:srgbClr val="222222"/>
                </a:solidFill>
              </a:rPr>
              <a:t>Admin/Action Item Review</a:t>
            </a:r>
            <a:endParaRPr sz="1700">
              <a:solidFill>
                <a:srgbClr val="222222"/>
              </a:solidFill>
            </a:endParaRPr>
          </a:p>
          <a:p>
            <a:pPr indent="-336550" lvl="0" marL="457200" rtl="0" algn="l">
              <a:lnSpc>
                <a:spcPct val="120000"/>
              </a:lnSpc>
              <a:spcBef>
                <a:spcPts val="0"/>
              </a:spcBef>
              <a:spcAft>
                <a:spcPts val="0"/>
              </a:spcAft>
              <a:buClr>
                <a:srgbClr val="222222"/>
              </a:buClr>
              <a:buSzPts val="1700"/>
              <a:buChar char="•"/>
            </a:pPr>
            <a:r>
              <a:rPr b="1" lang="en" sz="1700">
                <a:solidFill>
                  <a:srgbClr val="222222"/>
                </a:solidFill>
              </a:rPr>
              <a:t>DINNER</a:t>
            </a:r>
            <a:endParaRPr b="1" sz="1700">
              <a:solidFill>
                <a:srgbClr val="22222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81"/>
          <p:cNvSpPr txBox="1"/>
          <p:nvPr>
            <p:ph type="title"/>
          </p:nvPr>
        </p:nvSpPr>
        <p:spPr>
          <a:xfrm>
            <a:off x="242471" y="127362"/>
            <a:ext cx="7886700" cy="738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Interviews (Nicola)</a:t>
            </a:r>
            <a:endParaRPr/>
          </a:p>
        </p:txBody>
      </p:sp>
      <p:sp>
        <p:nvSpPr>
          <p:cNvPr id="421" name="Google Shape;421;p81"/>
          <p:cNvSpPr txBox="1"/>
          <p:nvPr>
            <p:ph idx="1" type="body"/>
          </p:nvPr>
        </p:nvSpPr>
        <p:spPr>
          <a:xfrm>
            <a:off x="242471" y="1015002"/>
            <a:ext cx="8357700" cy="3669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Vishwani Agrawal (transcribed, with Vishwani for editing)</a:t>
            </a:r>
            <a:endParaRPr/>
          </a:p>
          <a:p>
            <a:pPr indent="-171450" lvl="0" marL="177800" rtl="0" algn="l">
              <a:lnSpc>
                <a:spcPct val="90000"/>
              </a:lnSpc>
              <a:spcBef>
                <a:spcPts val="800"/>
              </a:spcBef>
              <a:spcAft>
                <a:spcPts val="0"/>
              </a:spcAft>
              <a:buClr>
                <a:schemeClr val="dk1"/>
              </a:buClr>
              <a:buSzPts val="2100"/>
              <a:buChar char="•"/>
            </a:pPr>
            <a:r>
              <a:rPr lang="en"/>
              <a:t>Janusz Rajski (published)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82"/>
          <p:cNvSpPr txBox="1"/>
          <p:nvPr>
            <p:ph type="ctrTitle"/>
          </p:nvPr>
        </p:nvSpPr>
        <p:spPr>
          <a:xfrm>
            <a:off x="857250" y="1003904"/>
            <a:ext cx="5143500" cy="1343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Calibri"/>
              <a:buNone/>
            </a:pPr>
            <a:r>
              <a:rPr lang="en"/>
              <a:t>IEEE ESL Update </a:t>
            </a:r>
            <a:br>
              <a:rPr lang="en"/>
            </a:br>
            <a:endParaRPr/>
          </a:p>
        </p:txBody>
      </p:sp>
      <p:sp>
        <p:nvSpPr>
          <p:cNvPr id="427" name="Google Shape;427;p82"/>
          <p:cNvSpPr txBox="1"/>
          <p:nvPr>
            <p:ph idx="1" type="subTitle"/>
          </p:nvPr>
        </p:nvSpPr>
        <p:spPr>
          <a:xfrm>
            <a:off x="857250" y="2398721"/>
            <a:ext cx="5143500" cy="931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BFBFBF"/>
              </a:buClr>
              <a:buSzPts val="2400"/>
              <a:buNone/>
            </a:pPr>
            <a:r>
              <a:rPr lang="en" sz="2400"/>
              <a:t>EiC: Preeti Panda</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83"/>
          <p:cNvSpPr txBox="1"/>
          <p:nvPr>
            <p:ph type="title"/>
          </p:nvPr>
        </p:nvSpPr>
        <p:spPr>
          <a:xfrm>
            <a:off x="0" y="0"/>
            <a:ext cx="9144000" cy="8709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b="1" lang="en" sz="6000"/>
              <a:t>New Vision for IEEE ESL</a:t>
            </a:r>
            <a:endParaRPr/>
          </a:p>
        </p:txBody>
      </p:sp>
      <p:sp>
        <p:nvSpPr>
          <p:cNvPr id="433" name="Google Shape;433;p83"/>
          <p:cNvSpPr txBox="1"/>
          <p:nvPr>
            <p:ph idx="1" type="body"/>
          </p:nvPr>
        </p:nvSpPr>
        <p:spPr>
          <a:xfrm>
            <a:off x="307636" y="1248310"/>
            <a:ext cx="8512800" cy="2196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None/>
            </a:pPr>
            <a:r>
              <a:rPr lang="en" sz="3300"/>
              <a:t>To establish IEEE ESL as the </a:t>
            </a:r>
            <a:r>
              <a:rPr i="1" lang="en" sz="3300"/>
              <a:t>top venue </a:t>
            </a:r>
            <a:r>
              <a:rPr lang="en" sz="3300"/>
              <a:t>for </a:t>
            </a:r>
            <a:endParaRPr/>
          </a:p>
          <a:p>
            <a:pPr indent="0" lvl="0" marL="0" rtl="0" algn="l">
              <a:lnSpc>
                <a:spcPct val="90000"/>
              </a:lnSpc>
              <a:spcBef>
                <a:spcPts val="800"/>
              </a:spcBef>
              <a:spcAft>
                <a:spcPts val="0"/>
              </a:spcAft>
              <a:buClr>
                <a:schemeClr val="dk1"/>
              </a:buClr>
              <a:buSzPts val="3300"/>
              <a:buNone/>
            </a:pPr>
            <a:r>
              <a:rPr i="1" lang="en" sz="3300"/>
              <a:t>quick dissemination </a:t>
            </a:r>
            <a:r>
              <a:rPr lang="en" sz="3300"/>
              <a:t>of early research results in</a:t>
            </a:r>
            <a:endParaRPr/>
          </a:p>
          <a:p>
            <a:pPr indent="0" lvl="0" marL="0" rtl="0" algn="l">
              <a:lnSpc>
                <a:spcPct val="90000"/>
              </a:lnSpc>
              <a:spcBef>
                <a:spcPts val="800"/>
              </a:spcBef>
              <a:spcAft>
                <a:spcPts val="0"/>
              </a:spcAft>
              <a:buClr>
                <a:schemeClr val="dk1"/>
              </a:buClr>
              <a:buSzPts val="3300"/>
              <a:buNone/>
            </a:pPr>
            <a:r>
              <a:rPr i="1" lang="en" sz="3300"/>
              <a:t>easily digestible </a:t>
            </a:r>
            <a:r>
              <a:rPr lang="en" sz="3300"/>
              <a:t>format</a:t>
            </a:r>
            <a:r>
              <a:rPr i="1" lang="en" sz="3300"/>
              <a:t> </a:t>
            </a:r>
            <a:r>
              <a:rPr lang="en" sz="3300"/>
              <a:t>for the </a:t>
            </a:r>
            <a:endParaRPr/>
          </a:p>
          <a:p>
            <a:pPr indent="0" lvl="0" marL="0" rtl="0" algn="l">
              <a:lnSpc>
                <a:spcPct val="90000"/>
              </a:lnSpc>
              <a:spcBef>
                <a:spcPts val="800"/>
              </a:spcBef>
              <a:spcAft>
                <a:spcPts val="0"/>
              </a:spcAft>
              <a:buClr>
                <a:srgbClr val="0D0D0D"/>
              </a:buClr>
              <a:buSzPts val="3300"/>
              <a:buNone/>
            </a:pPr>
            <a:r>
              <a:rPr b="0" i="1" lang="en" sz="3300" u="none" strike="noStrike">
                <a:solidFill>
                  <a:srgbClr val="0D0D0D"/>
                </a:solidFill>
              </a:rPr>
              <a:t>embedded systems </a:t>
            </a:r>
            <a:r>
              <a:rPr b="0" i="0" lang="en" sz="3300" u="none" strike="noStrike">
                <a:solidFill>
                  <a:srgbClr val="0D0D0D"/>
                </a:solidFill>
              </a:rPr>
              <a:t>research community.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84"/>
          <p:cNvSpPr txBox="1"/>
          <p:nvPr>
            <p:ph type="title"/>
          </p:nvPr>
        </p:nvSpPr>
        <p:spPr>
          <a:xfrm>
            <a:off x="0" y="20569"/>
            <a:ext cx="9144000" cy="5850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b="1" lang="en" sz="4100"/>
              <a:t>Current state and </a:t>
            </a:r>
            <a:r>
              <a:rPr b="1" lang="en" sz="4100">
                <a:solidFill>
                  <a:srgbClr val="FF0000"/>
                </a:solidFill>
              </a:rPr>
              <a:t>Targets</a:t>
            </a:r>
            <a:endParaRPr/>
          </a:p>
        </p:txBody>
      </p:sp>
      <p:graphicFrame>
        <p:nvGraphicFramePr>
          <p:cNvPr id="439" name="Google Shape;439;p84"/>
          <p:cNvGraphicFramePr/>
          <p:nvPr/>
        </p:nvGraphicFramePr>
        <p:xfrm>
          <a:off x="349135" y="826171"/>
          <a:ext cx="3000000" cy="3000000"/>
        </p:xfrm>
        <a:graphic>
          <a:graphicData uri="http://schemas.openxmlformats.org/drawingml/2006/table">
            <a:tbl>
              <a:tblPr bandRow="1" firstRow="1">
                <a:noFill/>
                <a:tableStyleId>{C99474CA-CEAA-4B21-B133-83C595046A51}</a:tableStyleId>
              </a:tblPr>
              <a:tblGrid>
                <a:gridCol w="3495875"/>
                <a:gridCol w="1660875"/>
                <a:gridCol w="1638725"/>
                <a:gridCol w="1608675"/>
              </a:tblGrid>
              <a:tr h="230225">
                <a:tc>
                  <a:txBody>
                    <a:bodyPr/>
                    <a:lstStyle/>
                    <a:p>
                      <a:pPr indent="0" lvl="0" marL="0" marR="0" rtl="0" algn="l">
                        <a:spcBef>
                          <a:spcPts val="0"/>
                        </a:spcBef>
                        <a:spcAft>
                          <a:spcPts val="0"/>
                        </a:spcAft>
                        <a:buNone/>
                      </a:pPr>
                      <a:r>
                        <a:rPr lang="en" sz="2100" u="none" cap="none" strike="noStrike">
                          <a:solidFill>
                            <a:schemeClr val="dk1"/>
                          </a:solidFill>
                        </a:rPr>
                        <a:t>Quality Metric</a:t>
                      </a:r>
                      <a:endParaRPr sz="1100"/>
                    </a:p>
                  </a:txBody>
                  <a:tcPr marT="34300" marB="34300" marR="68600" marL="68600"/>
                </a:tc>
                <a:tc>
                  <a:txBody>
                    <a:bodyPr/>
                    <a:lstStyle/>
                    <a:p>
                      <a:pPr indent="0" lvl="0" marL="0" marR="0" rtl="0" algn="l">
                        <a:spcBef>
                          <a:spcPts val="0"/>
                        </a:spcBef>
                        <a:spcAft>
                          <a:spcPts val="0"/>
                        </a:spcAft>
                        <a:buNone/>
                      </a:pPr>
                      <a:r>
                        <a:rPr lang="en" sz="2100">
                          <a:solidFill>
                            <a:schemeClr val="dk1"/>
                          </a:solidFill>
                        </a:rPr>
                        <a:t>In 2020</a:t>
                      </a:r>
                      <a:endParaRPr sz="1100"/>
                    </a:p>
                  </a:txBody>
                  <a:tcPr marT="34300" marB="34300" marR="68600" marL="68600"/>
                </a:tc>
                <a:tc>
                  <a:txBody>
                    <a:bodyPr/>
                    <a:lstStyle/>
                    <a:p>
                      <a:pPr indent="0" lvl="0" marL="0" marR="0" rtl="0" algn="l">
                        <a:spcBef>
                          <a:spcPts val="0"/>
                        </a:spcBef>
                        <a:spcAft>
                          <a:spcPts val="0"/>
                        </a:spcAft>
                        <a:buNone/>
                      </a:pPr>
                      <a:r>
                        <a:rPr lang="en" sz="2100">
                          <a:solidFill>
                            <a:schemeClr val="dk1"/>
                          </a:solidFill>
                        </a:rPr>
                        <a:t>In 2024</a:t>
                      </a:r>
                      <a:endParaRPr sz="1100"/>
                    </a:p>
                  </a:txBody>
                  <a:tcPr marT="34300" marB="34300" marR="68600" marL="68600"/>
                </a:tc>
                <a:tc>
                  <a:txBody>
                    <a:bodyPr/>
                    <a:lstStyle/>
                    <a:p>
                      <a:pPr indent="0" lvl="0" marL="0" marR="0" rtl="0" algn="l">
                        <a:spcBef>
                          <a:spcPts val="0"/>
                        </a:spcBef>
                        <a:spcAft>
                          <a:spcPts val="0"/>
                        </a:spcAft>
                        <a:buNone/>
                      </a:pPr>
                      <a:r>
                        <a:rPr lang="en" sz="2100">
                          <a:solidFill>
                            <a:schemeClr val="dk1"/>
                          </a:solidFill>
                        </a:rPr>
                        <a:t>By 2028</a:t>
                      </a:r>
                      <a:endParaRPr sz="1100"/>
                    </a:p>
                  </a:txBody>
                  <a:tcPr marT="34300" marB="34300" marR="68600" marL="68600"/>
                </a:tc>
              </a:tr>
              <a:tr h="230225">
                <a:tc>
                  <a:txBody>
                    <a:bodyPr/>
                    <a:lstStyle/>
                    <a:p>
                      <a:pPr indent="0" lvl="0" marL="0" marR="0" rtl="0" algn="l">
                        <a:spcBef>
                          <a:spcPts val="0"/>
                        </a:spcBef>
                        <a:spcAft>
                          <a:spcPts val="0"/>
                        </a:spcAft>
                        <a:buNone/>
                      </a:pPr>
                      <a:r>
                        <a:rPr lang="en" sz="2100"/>
                        <a:t>Impact Factor</a:t>
                      </a:r>
                      <a:endParaRPr sz="1100"/>
                    </a:p>
                  </a:txBody>
                  <a:tcPr marT="34300" marB="34300" marR="68600" marL="68600"/>
                </a:tc>
                <a:tc>
                  <a:txBody>
                    <a:bodyPr/>
                    <a:lstStyle/>
                    <a:p>
                      <a:pPr indent="0" lvl="0" marL="0" marR="0" rtl="0" algn="l">
                        <a:spcBef>
                          <a:spcPts val="0"/>
                        </a:spcBef>
                        <a:spcAft>
                          <a:spcPts val="0"/>
                        </a:spcAft>
                        <a:buNone/>
                      </a:pPr>
                      <a:r>
                        <a:rPr lang="en" sz="2100"/>
                        <a:t>2.17</a:t>
                      </a:r>
                      <a:endParaRPr sz="1100"/>
                    </a:p>
                  </a:txBody>
                  <a:tcPr marT="34300" marB="34300" marR="68600" marL="68600"/>
                </a:tc>
                <a:tc>
                  <a:txBody>
                    <a:bodyPr/>
                    <a:lstStyle/>
                    <a:p>
                      <a:pPr indent="0" lvl="0" marL="0" marR="0" rtl="0" algn="l">
                        <a:spcBef>
                          <a:spcPts val="0"/>
                        </a:spcBef>
                        <a:spcAft>
                          <a:spcPts val="0"/>
                        </a:spcAft>
                        <a:buNone/>
                      </a:pPr>
                      <a:r>
                        <a:rPr lang="en" sz="2100">
                          <a:solidFill>
                            <a:srgbClr val="00B050"/>
                          </a:solidFill>
                        </a:rPr>
                        <a:t>1.6</a:t>
                      </a:r>
                      <a:endParaRPr sz="1100"/>
                    </a:p>
                  </a:txBody>
                  <a:tcPr marT="34300" marB="34300" marR="68600" marL="68600"/>
                </a:tc>
                <a:tc>
                  <a:txBody>
                    <a:bodyPr/>
                    <a:lstStyle/>
                    <a:p>
                      <a:pPr indent="0" lvl="0" marL="0" marR="0" rtl="0" algn="l">
                        <a:spcBef>
                          <a:spcPts val="0"/>
                        </a:spcBef>
                        <a:spcAft>
                          <a:spcPts val="0"/>
                        </a:spcAft>
                        <a:buNone/>
                      </a:pPr>
                      <a:r>
                        <a:rPr lang="en" sz="2100">
                          <a:solidFill>
                            <a:srgbClr val="FF0000"/>
                          </a:solidFill>
                        </a:rPr>
                        <a:t>4</a:t>
                      </a:r>
                      <a:endParaRPr sz="1100"/>
                    </a:p>
                  </a:txBody>
                  <a:tcPr marT="34300" marB="34300" marR="68600" marL="68600"/>
                </a:tc>
              </a:tr>
              <a:tr h="230225">
                <a:tc>
                  <a:txBody>
                    <a:bodyPr/>
                    <a:lstStyle/>
                    <a:p>
                      <a:pPr indent="0" lvl="0" marL="0" marR="0" rtl="0" algn="l">
                        <a:lnSpc>
                          <a:spcPct val="100000"/>
                        </a:lnSpc>
                        <a:spcBef>
                          <a:spcPts val="0"/>
                        </a:spcBef>
                        <a:spcAft>
                          <a:spcPts val="0"/>
                        </a:spcAft>
                        <a:buClr>
                          <a:schemeClr val="dk1"/>
                        </a:buClr>
                        <a:buSzPts val="2100"/>
                        <a:buFont typeface="Calibri"/>
                        <a:buNone/>
                      </a:pPr>
                      <a:r>
                        <a:rPr lang="en" sz="2100"/>
                        <a:t>Submissions per year</a:t>
                      </a:r>
                      <a:endParaRPr sz="1100"/>
                    </a:p>
                  </a:txBody>
                  <a:tcPr marT="34300" marB="34300" marR="68600" marL="68600"/>
                </a:tc>
                <a:tc>
                  <a:txBody>
                    <a:bodyPr/>
                    <a:lstStyle/>
                    <a:p>
                      <a:pPr indent="0" lvl="0" marL="0" marR="0" rtl="0" algn="l">
                        <a:spcBef>
                          <a:spcPts val="0"/>
                        </a:spcBef>
                        <a:spcAft>
                          <a:spcPts val="0"/>
                        </a:spcAft>
                        <a:buNone/>
                      </a:pPr>
                      <a:r>
                        <a:rPr lang="en" sz="2100"/>
                        <a:t>201</a:t>
                      </a:r>
                      <a:endParaRPr sz="1100"/>
                    </a:p>
                  </a:txBody>
                  <a:tcPr marT="34300" marB="34300" marR="68600" marL="68600"/>
                </a:tc>
                <a:tc>
                  <a:txBody>
                    <a:bodyPr/>
                    <a:lstStyle/>
                    <a:p>
                      <a:pPr indent="0" lvl="0" marL="0" marR="0" rtl="0" algn="l">
                        <a:spcBef>
                          <a:spcPts val="0"/>
                        </a:spcBef>
                        <a:spcAft>
                          <a:spcPts val="0"/>
                        </a:spcAft>
                        <a:buNone/>
                      </a:pPr>
                      <a:r>
                        <a:rPr lang="en" sz="2100">
                          <a:solidFill>
                            <a:srgbClr val="00B050"/>
                          </a:solidFill>
                        </a:rPr>
                        <a:t>185</a:t>
                      </a:r>
                      <a:endParaRPr sz="1100"/>
                    </a:p>
                  </a:txBody>
                  <a:tcPr marT="34300" marB="34300" marR="68600" marL="68600"/>
                </a:tc>
                <a:tc>
                  <a:txBody>
                    <a:bodyPr/>
                    <a:lstStyle/>
                    <a:p>
                      <a:pPr indent="0" lvl="0" marL="0" marR="0" rtl="0" algn="l">
                        <a:spcBef>
                          <a:spcPts val="0"/>
                        </a:spcBef>
                        <a:spcAft>
                          <a:spcPts val="0"/>
                        </a:spcAft>
                        <a:buNone/>
                      </a:pPr>
                      <a:r>
                        <a:rPr lang="en" sz="2100">
                          <a:solidFill>
                            <a:srgbClr val="FF0000"/>
                          </a:solidFill>
                        </a:rPr>
                        <a:t>1000</a:t>
                      </a:r>
                      <a:endParaRPr sz="1100"/>
                    </a:p>
                  </a:txBody>
                  <a:tcPr marT="34300" marB="34300" marR="68600" marL="68600"/>
                </a:tc>
              </a:tr>
              <a:tr h="265400">
                <a:tc>
                  <a:txBody>
                    <a:bodyPr/>
                    <a:lstStyle/>
                    <a:p>
                      <a:pPr indent="0" lvl="0" marL="0" marR="0" rtl="0" algn="l">
                        <a:lnSpc>
                          <a:spcPct val="100000"/>
                        </a:lnSpc>
                        <a:spcBef>
                          <a:spcPts val="0"/>
                        </a:spcBef>
                        <a:spcAft>
                          <a:spcPts val="0"/>
                        </a:spcAft>
                        <a:buClr>
                          <a:schemeClr val="dk1"/>
                        </a:buClr>
                        <a:buSzPts val="2100"/>
                        <a:buFont typeface="Calibri"/>
                        <a:buNone/>
                      </a:pPr>
                      <a:r>
                        <a:rPr lang="en" sz="2100"/>
                        <a:t>Accepts per year</a:t>
                      </a:r>
                      <a:endParaRPr sz="1100"/>
                    </a:p>
                  </a:txBody>
                  <a:tcPr marT="34300" marB="34300" marR="68600" marL="68600"/>
                </a:tc>
                <a:tc>
                  <a:txBody>
                    <a:bodyPr/>
                    <a:lstStyle/>
                    <a:p>
                      <a:pPr indent="0" lvl="0" marL="0" marR="0" rtl="0" algn="l">
                        <a:spcBef>
                          <a:spcPts val="0"/>
                        </a:spcBef>
                        <a:spcAft>
                          <a:spcPts val="0"/>
                        </a:spcAft>
                        <a:buNone/>
                      </a:pPr>
                      <a:r>
                        <a:rPr lang="en" sz="2100"/>
                        <a:t>45</a:t>
                      </a:r>
                      <a:endParaRPr sz="1100"/>
                    </a:p>
                  </a:txBody>
                  <a:tcPr marT="34300" marB="34300" marR="68600" marL="68600"/>
                </a:tc>
                <a:tc>
                  <a:txBody>
                    <a:bodyPr/>
                    <a:lstStyle/>
                    <a:p>
                      <a:pPr indent="0" lvl="0" marL="0" marR="0" rtl="0" algn="l">
                        <a:spcBef>
                          <a:spcPts val="0"/>
                        </a:spcBef>
                        <a:spcAft>
                          <a:spcPts val="0"/>
                        </a:spcAft>
                        <a:buNone/>
                      </a:pPr>
                      <a:r>
                        <a:rPr lang="en" sz="2100">
                          <a:solidFill>
                            <a:srgbClr val="00B050"/>
                          </a:solidFill>
                        </a:rPr>
                        <a:t>27</a:t>
                      </a:r>
                      <a:endParaRPr sz="1100"/>
                    </a:p>
                  </a:txBody>
                  <a:tcPr marT="34300" marB="34300" marR="68600" marL="68600"/>
                </a:tc>
                <a:tc>
                  <a:txBody>
                    <a:bodyPr/>
                    <a:lstStyle/>
                    <a:p>
                      <a:pPr indent="0" lvl="0" marL="0" marR="0" rtl="0" algn="l">
                        <a:spcBef>
                          <a:spcPts val="0"/>
                        </a:spcBef>
                        <a:spcAft>
                          <a:spcPts val="0"/>
                        </a:spcAft>
                        <a:buNone/>
                      </a:pPr>
                      <a:r>
                        <a:rPr lang="en" sz="2100">
                          <a:solidFill>
                            <a:srgbClr val="FF0000"/>
                          </a:solidFill>
                        </a:rPr>
                        <a:t>200</a:t>
                      </a:r>
                      <a:endParaRPr sz="1100"/>
                    </a:p>
                  </a:txBody>
                  <a:tcPr marT="34300" marB="34300" marR="68600" marL="68600"/>
                </a:tc>
              </a:tr>
              <a:tr h="230225">
                <a:tc>
                  <a:txBody>
                    <a:bodyPr/>
                    <a:lstStyle/>
                    <a:p>
                      <a:pPr indent="0" lvl="0" marL="0" marR="0" rtl="0" algn="l">
                        <a:spcBef>
                          <a:spcPts val="0"/>
                        </a:spcBef>
                        <a:spcAft>
                          <a:spcPts val="0"/>
                        </a:spcAft>
                        <a:buNone/>
                      </a:pPr>
                      <a:r>
                        <a:rPr lang="en" sz="2100"/>
                        <a:t>Submission-to-final decision</a:t>
                      </a:r>
                      <a:endParaRPr sz="1100"/>
                    </a:p>
                  </a:txBody>
                  <a:tcPr marT="34300" marB="34300" marR="68600" marL="68600"/>
                </a:tc>
                <a:tc>
                  <a:txBody>
                    <a:bodyPr/>
                    <a:lstStyle/>
                    <a:p>
                      <a:pPr indent="0" lvl="0" marL="0" marR="0" rtl="0" algn="l">
                        <a:spcBef>
                          <a:spcPts val="0"/>
                        </a:spcBef>
                        <a:spcAft>
                          <a:spcPts val="0"/>
                        </a:spcAft>
                        <a:buNone/>
                      </a:pPr>
                      <a:r>
                        <a:rPr lang="en" sz="2100"/>
                        <a:t>10.4 weeks</a:t>
                      </a:r>
                      <a:endParaRPr sz="1100"/>
                    </a:p>
                  </a:txBody>
                  <a:tcPr marT="34300" marB="34300" marR="68600" marL="68600"/>
                </a:tc>
                <a:tc>
                  <a:txBody>
                    <a:bodyPr/>
                    <a:lstStyle/>
                    <a:p>
                      <a:pPr indent="0" lvl="0" marL="0" marR="0" rtl="0" algn="l">
                        <a:spcBef>
                          <a:spcPts val="0"/>
                        </a:spcBef>
                        <a:spcAft>
                          <a:spcPts val="0"/>
                        </a:spcAft>
                        <a:buNone/>
                      </a:pPr>
                      <a:r>
                        <a:rPr lang="en" sz="2100">
                          <a:solidFill>
                            <a:srgbClr val="00B050"/>
                          </a:solidFill>
                        </a:rPr>
                        <a:t>5.2 weeks</a:t>
                      </a:r>
                      <a:endParaRPr sz="1100"/>
                    </a:p>
                  </a:txBody>
                  <a:tcPr marT="34300" marB="34300" marR="68600" marL="68600"/>
                </a:tc>
                <a:tc>
                  <a:txBody>
                    <a:bodyPr/>
                    <a:lstStyle/>
                    <a:p>
                      <a:pPr indent="0" lvl="0" marL="0" marR="0" rtl="0" algn="l">
                        <a:spcBef>
                          <a:spcPts val="0"/>
                        </a:spcBef>
                        <a:spcAft>
                          <a:spcPts val="0"/>
                        </a:spcAft>
                        <a:buNone/>
                      </a:pPr>
                      <a:r>
                        <a:rPr lang="en" sz="2100">
                          <a:solidFill>
                            <a:srgbClr val="FF0000"/>
                          </a:solidFill>
                        </a:rPr>
                        <a:t>4 weeks</a:t>
                      </a:r>
                      <a:endParaRPr sz="1100"/>
                    </a:p>
                  </a:txBody>
                  <a:tcPr marT="34300" marB="34300" marR="68600" marL="68600"/>
                </a:tc>
              </a:tr>
              <a:tr h="230225">
                <a:tc>
                  <a:txBody>
                    <a:bodyPr/>
                    <a:lstStyle/>
                    <a:p>
                      <a:pPr indent="0" lvl="0" marL="0" marR="0" rtl="0" algn="l">
                        <a:spcBef>
                          <a:spcPts val="0"/>
                        </a:spcBef>
                        <a:spcAft>
                          <a:spcPts val="0"/>
                        </a:spcAft>
                        <a:buNone/>
                      </a:pPr>
                      <a:r>
                        <a:rPr lang="en" sz="2100"/>
                        <a:t>Submission-to-publication</a:t>
                      </a:r>
                      <a:endParaRPr sz="2100"/>
                    </a:p>
                  </a:txBody>
                  <a:tcPr marT="34300" marB="34300" marR="68600" marL="68600"/>
                </a:tc>
                <a:tc>
                  <a:txBody>
                    <a:bodyPr/>
                    <a:lstStyle/>
                    <a:p>
                      <a:pPr indent="0" lvl="0" marL="0" marR="0" rtl="0" algn="l">
                        <a:spcBef>
                          <a:spcPts val="0"/>
                        </a:spcBef>
                        <a:spcAft>
                          <a:spcPts val="0"/>
                        </a:spcAft>
                        <a:buNone/>
                      </a:pPr>
                      <a:r>
                        <a:rPr lang="en" sz="2100"/>
                        <a:t>11 weeks</a:t>
                      </a:r>
                      <a:endParaRPr sz="1100"/>
                    </a:p>
                  </a:txBody>
                  <a:tcPr marT="34300" marB="34300" marR="68600" marL="68600"/>
                </a:tc>
                <a:tc>
                  <a:txBody>
                    <a:bodyPr/>
                    <a:lstStyle/>
                    <a:p>
                      <a:pPr indent="0" lvl="0" marL="0" marR="0" rtl="0" algn="l">
                        <a:spcBef>
                          <a:spcPts val="0"/>
                        </a:spcBef>
                        <a:spcAft>
                          <a:spcPts val="0"/>
                        </a:spcAft>
                        <a:buNone/>
                      </a:pPr>
                      <a:r>
                        <a:rPr lang="en" sz="2100">
                          <a:solidFill>
                            <a:srgbClr val="00B050"/>
                          </a:solidFill>
                        </a:rPr>
                        <a:t>9.6 weeks</a:t>
                      </a:r>
                      <a:endParaRPr sz="1100"/>
                    </a:p>
                  </a:txBody>
                  <a:tcPr marT="34300" marB="34300" marR="68600" marL="68600"/>
                </a:tc>
                <a:tc>
                  <a:txBody>
                    <a:bodyPr/>
                    <a:lstStyle/>
                    <a:p>
                      <a:pPr indent="0" lvl="0" marL="0" marR="0" rtl="0" algn="l">
                        <a:spcBef>
                          <a:spcPts val="0"/>
                        </a:spcBef>
                        <a:spcAft>
                          <a:spcPts val="0"/>
                        </a:spcAft>
                        <a:buNone/>
                      </a:pPr>
                      <a:r>
                        <a:rPr lang="en" sz="2100">
                          <a:solidFill>
                            <a:srgbClr val="FF0000"/>
                          </a:solidFill>
                        </a:rPr>
                        <a:t>8 weeks</a:t>
                      </a:r>
                      <a:endParaRPr sz="1100"/>
                    </a:p>
                  </a:txBody>
                  <a:tcPr marT="34300" marB="34300" marR="68600" marL="68600"/>
                </a:tc>
              </a:tr>
            </a:tbl>
          </a:graphicData>
        </a:graphic>
      </p:graphicFrame>
      <p:sp>
        <p:nvSpPr>
          <p:cNvPr id="440" name="Google Shape;440;p84"/>
          <p:cNvSpPr txBox="1"/>
          <p:nvPr/>
        </p:nvSpPr>
        <p:spPr>
          <a:xfrm>
            <a:off x="118130" y="3466407"/>
            <a:ext cx="8936400" cy="1005900"/>
          </a:xfrm>
          <a:prstGeom prst="rect">
            <a:avLst/>
          </a:prstGeom>
          <a:noFill/>
          <a:ln>
            <a:noFill/>
          </a:ln>
        </p:spPr>
        <p:txBody>
          <a:bodyPr anchorCtr="0" anchor="t" bIns="34275" lIns="68575" spcFirstLastPara="1" rIns="68575" wrap="square" tIns="34275">
            <a:normAutofit lnSpcReduction="10000"/>
          </a:bodyPr>
          <a:lstStyle/>
          <a:p>
            <a:pPr indent="-203200" lvl="0" marL="203200" marR="0" rtl="0" algn="l">
              <a:spcBef>
                <a:spcPts val="0"/>
              </a:spcBef>
              <a:spcAft>
                <a:spcPts val="0"/>
              </a:spcAft>
              <a:buClr>
                <a:schemeClr val="accent1"/>
              </a:buClr>
              <a:buSzPts val="1600"/>
              <a:buFont typeface="Noto Sans Symbols"/>
              <a:buChar char="🞂"/>
            </a:pPr>
            <a:r>
              <a:rPr b="0" i="0" lang="en" sz="2100" u="none" cap="none" strike="noStrike">
                <a:solidFill>
                  <a:schemeClr val="dk1"/>
                </a:solidFill>
                <a:latin typeface="Candara"/>
                <a:ea typeface="Candara"/>
                <a:cs typeface="Candara"/>
                <a:sym typeface="Candara"/>
              </a:rPr>
              <a:t>Main Goal: Get the </a:t>
            </a:r>
            <a:r>
              <a:rPr b="1" i="0" lang="en" sz="2100" u="none" cap="none" strike="noStrike">
                <a:solidFill>
                  <a:srgbClr val="FF0000"/>
                </a:solidFill>
                <a:latin typeface="Candara"/>
                <a:ea typeface="Candara"/>
                <a:cs typeface="Candara"/>
                <a:sym typeface="Candara"/>
              </a:rPr>
              <a:t>impact factor of IEEE ESL to 4 </a:t>
            </a:r>
            <a:r>
              <a:rPr b="0" i="0" lang="en" sz="2100" u="none" cap="none" strike="noStrike">
                <a:solidFill>
                  <a:schemeClr val="dk1"/>
                </a:solidFill>
                <a:latin typeface="Candara"/>
                <a:ea typeface="Candara"/>
                <a:cs typeface="Candara"/>
                <a:sym typeface="Candara"/>
              </a:rPr>
              <a:t>by 2028.</a:t>
            </a:r>
            <a:r>
              <a:rPr b="1" i="0" lang="en" sz="2100" u="none" cap="none" strike="noStrike">
                <a:solidFill>
                  <a:schemeClr val="dk1"/>
                </a:solidFill>
                <a:latin typeface="Candara"/>
                <a:ea typeface="Candara"/>
                <a:cs typeface="Candara"/>
                <a:sym typeface="Candara"/>
              </a:rPr>
              <a:t> </a:t>
            </a:r>
            <a:endParaRPr sz="1100"/>
          </a:p>
          <a:p>
            <a:pPr indent="-203200" lvl="1" marL="406400" marR="0" rtl="0" algn="l">
              <a:spcBef>
                <a:spcPts val="400"/>
              </a:spcBef>
              <a:spcAft>
                <a:spcPts val="0"/>
              </a:spcAft>
              <a:buClr>
                <a:schemeClr val="accent2"/>
              </a:buClr>
              <a:buSzPts val="1400"/>
              <a:buFont typeface="Noto Sans Symbols"/>
              <a:buChar char="🞂"/>
            </a:pPr>
            <a:r>
              <a:rPr b="0" i="0" lang="en" sz="1800" u="none" cap="none" strike="noStrike">
                <a:solidFill>
                  <a:srgbClr val="002060"/>
                </a:solidFill>
                <a:latin typeface="Candara"/>
                <a:ea typeface="Candara"/>
                <a:cs typeface="Candara"/>
                <a:sym typeface="Candara"/>
              </a:rPr>
              <a:t>Reduce submission-final-decision time to 6 weeks</a:t>
            </a:r>
            <a:endParaRPr sz="1100"/>
          </a:p>
          <a:p>
            <a:pPr indent="-203200" lvl="1" marL="406400" marR="0" rtl="0" algn="l">
              <a:spcBef>
                <a:spcPts val="400"/>
              </a:spcBef>
              <a:spcAft>
                <a:spcPts val="0"/>
              </a:spcAft>
              <a:buClr>
                <a:schemeClr val="accent2"/>
              </a:buClr>
              <a:buSzPts val="1400"/>
              <a:buFont typeface="Noto Sans Symbols"/>
              <a:buChar char="🞂"/>
            </a:pPr>
            <a:r>
              <a:rPr b="0" i="0" lang="en" sz="1800" u="none" cap="none" strike="noStrike">
                <a:solidFill>
                  <a:srgbClr val="002060"/>
                </a:solidFill>
                <a:latin typeface="Candara"/>
                <a:ea typeface="Candara"/>
                <a:cs typeface="Candara"/>
                <a:sym typeface="Candara"/>
              </a:rPr>
              <a:t>Reduce submission-to-publication time to 8 weeks</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85"/>
          <p:cNvSpPr txBox="1"/>
          <p:nvPr>
            <p:ph type="title"/>
          </p:nvPr>
        </p:nvSpPr>
        <p:spPr>
          <a:xfrm>
            <a:off x="0" y="1"/>
            <a:ext cx="9144000" cy="64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Plan 1 – Change to bimonthly publication</a:t>
            </a:r>
            <a:endParaRPr/>
          </a:p>
        </p:txBody>
      </p:sp>
      <p:sp>
        <p:nvSpPr>
          <p:cNvPr id="446" name="Google Shape;446;p85"/>
          <p:cNvSpPr txBox="1"/>
          <p:nvPr>
            <p:ph idx="1" type="body"/>
          </p:nvPr>
        </p:nvSpPr>
        <p:spPr>
          <a:xfrm>
            <a:off x="307637" y="727193"/>
            <a:ext cx="8585700" cy="3664800"/>
          </a:xfrm>
          <a:prstGeom prst="rect">
            <a:avLst/>
          </a:prstGeom>
          <a:noFill/>
          <a:ln>
            <a:noFill/>
          </a:ln>
        </p:spPr>
        <p:txBody>
          <a:bodyPr anchorCtr="0" anchor="t" bIns="34275" lIns="68575" spcFirstLastPara="1" rIns="68575" wrap="square" tIns="34275">
            <a:normAutofit lnSpcReduction="10000"/>
          </a:bodyPr>
          <a:lstStyle/>
          <a:p>
            <a:pPr indent="-133350" lvl="0" marL="177800" rtl="0" algn="l">
              <a:lnSpc>
                <a:spcPct val="100000"/>
              </a:lnSpc>
              <a:spcBef>
                <a:spcPts val="0"/>
              </a:spcBef>
              <a:spcAft>
                <a:spcPts val="0"/>
              </a:spcAft>
              <a:buClr>
                <a:schemeClr val="dk1"/>
              </a:buClr>
              <a:buSzPts val="2100"/>
              <a:buChar char="•"/>
            </a:pPr>
            <a:r>
              <a:rPr lang="en"/>
              <a:t> Submissions have doubled over the last 2 years</a:t>
            </a:r>
            <a:endParaRPr/>
          </a:p>
          <a:p>
            <a:pPr indent="-114300" lvl="1" marL="520700" rtl="0" algn="l">
              <a:lnSpc>
                <a:spcPct val="100000"/>
              </a:lnSpc>
              <a:spcBef>
                <a:spcPts val="400"/>
              </a:spcBef>
              <a:spcAft>
                <a:spcPts val="0"/>
              </a:spcAft>
              <a:buClr>
                <a:schemeClr val="dk1"/>
              </a:buClr>
              <a:buSzPts val="1800"/>
              <a:buChar char="•"/>
            </a:pPr>
            <a:r>
              <a:rPr lang="en"/>
              <a:t> Increased from about 200 in 2020 to &gt; 450 in 2023.</a:t>
            </a:r>
            <a:endParaRPr/>
          </a:p>
          <a:p>
            <a:pPr indent="-133350" lvl="0" marL="177800" rtl="0" algn="l">
              <a:lnSpc>
                <a:spcPct val="100000"/>
              </a:lnSpc>
              <a:spcBef>
                <a:spcPts val="800"/>
              </a:spcBef>
              <a:spcAft>
                <a:spcPts val="0"/>
              </a:spcAft>
              <a:buClr>
                <a:schemeClr val="dk1"/>
              </a:buClr>
              <a:buSzPts val="2100"/>
              <a:buChar char="•"/>
            </a:pPr>
            <a:r>
              <a:rPr lang="en"/>
              <a:t> Accepted articles have also doubled over the last 2 years</a:t>
            </a:r>
            <a:endParaRPr/>
          </a:p>
          <a:p>
            <a:pPr indent="-114300" lvl="1" marL="520700" rtl="0" algn="l">
              <a:lnSpc>
                <a:spcPct val="100000"/>
              </a:lnSpc>
              <a:spcBef>
                <a:spcPts val="400"/>
              </a:spcBef>
              <a:spcAft>
                <a:spcPts val="0"/>
              </a:spcAft>
              <a:buClr>
                <a:schemeClr val="dk1"/>
              </a:buClr>
              <a:buSzPts val="1800"/>
              <a:buChar char="•"/>
            </a:pPr>
            <a:r>
              <a:rPr lang="en"/>
              <a:t> Increased from about 45 in 2020 to &gt; 85 in 2023.</a:t>
            </a:r>
            <a:endParaRPr/>
          </a:p>
          <a:p>
            <a:pPr indent="0" lvl="1" marL="520700" rtl="0" algn="l">
              <a:lnSpc>
                <a:spcPct val="100000"/>
              </a:lnSpc>
              <a:spcBef>
                <a:spcPts val="400"/>
              </a:spcBef>
              <a:spcAft>
                <a:spcPts val="0"/>
              </a:spcAft>
              <a:buClr>
                <a:schemeClr val="dk1"/>
              </a:buClr>
              <a:buSzPts val="1800"/>
              <a:buNone/>
            </a:pPr>
            <a:r>
              <a:t/>
            </a:r>
            <a:endParaRPr/>
          </a:p>
          <a:p>
            <a:pPr indent="-133350" lvl="0" marL="177800" rtl="0" algn="l">
              <a:lnSpc>
                <a:spcPct val="100000"/>
              </a:lnSpc>
              <a:spcBef>
                <a:spcPts val="800"/>
              </a:spcBef>
              <a:spcAft>
                <a:spcPts val="0"/>
              </a:spcAft>
              <a:buClr>
                <a:schemeClr val="dk1"/>
              </a:buClr>
              <a:buSzPts val="2100"/>
              <a:buChar char="•"/>
            </a:pPr>
            <a:r>
              <a:rPr lang="en"/>
              <a:t>“Submission-to-publication time” is the most important metric for the authors of IEEE ESL.</a:t>
            </a:r>
            <a:endParaRPr/>
          </a:p>
          <a:p>
            <a:pPr indent="-114300" lvl="1" marL="520700" rtl="0" algn="l">
              <a:lnSpc>
                <a:spcPct val="100000"/>
              </a:lnSpc>
              <a:spcBef>
                <a:spcPts val="400"/>
              </a:spcBef>
              <a:spcAft>
                <a:spcPts val="0"/>
              </a:spcAft>
              <a:buClr>
                <a:schemeClr val="dk1"/>
              </a:buClr>
              <a:buSzPts val="1800"/>
              <a:buChar char="•"/>
            </a:pPr>
            <a:r>
              <a:rPr lang="en"/>
              <a:t>Frequent publishing will enable fresh content to the readers</a:t>
            </a:r>
            <a:endParaRPr/>
          </a:p>
          <a:p>
            <a:pPr indent="-114300" lvl="1" marL="520700" rtl="0" algn="l">
              <a:lnSpc>
                <a:spcPct val="100000"/>
              </a:lnSpc>
              <a:spcBef>
                <a:spcPts val="400"/>
              </a:spcBef>
              <a:spcAft>
                <a:spcPts val="0"/>
              </a:spcAft>
              <a:buClr>
                <a:schemeClr val="dk1"/>
              </a:buClr>
              <a:buSzPts val="1800"/>
              <a:buChar char="•"/>
            </a:pPr>
            <a:r>
              <a:rPr lang="en"/>
              <a:t>Frequent publishing will enable timely publication for researchers </a:t>
            </a:r>
            <a:endParaRPr/>
          </a:p>
          <a:p>
            <a:pPr indent="-114300" lvl="1" marL="520700" rtl="0" algn="l">
              <a:lnSpc>
                <a:spcPct val="100000"/>
              </a:lnSpc>
              <a:spcBef>
                <a:spcPts val="400"/>
              </a:spcBef>
              <a:spcAft>
                <a:spcPts val="0"/>
              </a:spcAft>
              <a:buClr>
                <a:schemeClr val="dk1"/>
              </a:buClr>
              <a:buSzPts val="1800"/>
              <a:buChar char="•"/>
            </a:pPr>
            <a:r>
              <a:rPr lang="en"/>
              <a:t>Will increase IEEE ESL citations.</a:t>
            </a:r>
            <a:endParaRPr/>
          </a:p>
          <a:p>
            <a:pPr indent="-114300" lvl="1" marL="520700" rtl="0" algn="l">
              <a:lnSpc>
                <a:spcPct val="100000"/>
              </a:lnSpc>
              <a:spcBef>
                <a:spcPts val="400"/>
              </a:spcBef>
              <a:spcAft>
                <a:spcPts val="0"/>
              </a:spcAft>
              <a:buClr>
                <a:schemeClr val="dk1"/>
              </a:buClr>
              <a:buSzPts val="1800"/>
              <a:buChar char="•"/>
            </a:pPr>
            <a:r>
              <a:rPr lang="en"/>
              <a:t>Especially important for short-form papers, which can be read/gleamed quickly.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6"/>
          <p:cNvSpPr txBox="1"/>
          <p:nvPr>
            <p:ph type="title"/>
          </p:nvPr>
        </p:nvSpPr>
        <p:spPr>
          <a:xfrm>
            <a:off x="0" y="0"/>
            <a:ext cx="9144000" cy="729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Plan 2 – Streamline the review process</a:t>
            </a:r>
            <a:endParaRPr/>
          </a:p>
        </p:txBody>
      </p:sp>
      <p:sp>
        <p:nvSpPr>
          <p:cNvPr id="452" name="Google Shape;452;p86"/>
          <p:cNvSpPr txBox="1"/>
          <p:nvPr>
            <p:ph idx="1" type="body"/>
          </p:nvPr>
        </p:nvSpPr>
        <p:spPr>
          <a:xfrm>
            <a:off x="314933" y="800151"/>
            <a:ext cx="8622300" cy="2556000"/>
          </a:xfrm>
          <a:prstGeom prst="rect">
            <a:avLst/>
          </a:prstGeom>
          <a:noFill/>
          <a:ln>
            <a:noFill/>
          </a:ln>
        </p:spPr>
        <p:txBody>
          <a:bodyPr anchorCtr="0" anchor="t" bIns="34275" lIns="68575" spcFirstLastPara="1" rIns="68575" wrap="square" tIns="34275">
            <a:normAutofit lnSpcReduction="10000"/>
          </a:bodyPr>
          <a:lstStyle/>
          <a:p>
            <a:pPr indent="-133350" lvl="0" marL="177800" rtl="0" algn="l">
              <a:lnSpc>
                <a:spcPct val="120000"/>
              </a:lnSpc>
              <a:spcBef>
                <a:spcPts val="0"/>
              </a:spcBef>
              <a:spcAft>
                <a:spcPts val="0"/>
              </a:spcAft>
              <a:buClr>
                <a:schemeClr val="dk1"/>
              </a:buClr>
              <a:buSzPts val="2100"/>
              <a:buChar char="•"/>
            </a:pPr>
            <a:r>
              <a:rPr lang="en"/>
              <a:t> Accelerated Review Process</a:t>
            </a:r>
            <a:endParaRPr sz="3300"/>
          </a:p>
          <a:p>
            <a:pPr indent="-114300" lvl="1" marL="520700" rtl="0" algn="l">
              <a:lnSpc>
                <a:spcPct val="120000"/>
              </a:lnSpc>
              <a:spcBef>
                <a:spcPts val="700"/>
              </a:spcBef>
              <a:spcAft>
                <a:spcPts val="0"/>
              </a:spcAft>
              <a:buClr>
                <a:schemeClr val="dk1"/>
              </a:buClr>
              <a:buSzPts val="1800"/>
              <a:buChar char="•"/>
            </a:pPr>
            <a:r>
              <a:rPr lang="en"/>
              <a:t> Associate Editors will directly review submitted manuscripts.</a:t>
            </a:r>
            <a:endParaRPr/>
          </a:p>
          <a:p>
            <a:pPr indent="-95250" lvl="2" marL="863600" rtl="0" algn="l">
              <a:lnSpc>
                <a:spcPct val="120000"/>
              </a:lnSpc>
              <a:spcBef>
                <a:spcPts val="700"/>
              </a:spcBef>
              <a:spcAft>
                <a:spcPts val="0"/>
              </a:spcAft>
              <a:buClr>
                <a:schemeClr val="dk1"/>
              </a:buClr>
              <a:buSzPts val="1500"/>
              <a:buChar char="•"/>
            </a:pPr>
            <a:r>
              <a:rPr lang="en"/>
              <a:t>Improve the quality of reviews</a:t>
            </a:r>
            <a:endParaRPr/>
          </a:p>
          <a:p>
            <a:pPr indent="-114300" lvl="1" marL="520700" rtl="0" algn="l">
              <a:lnSpc>
                <a:spcPct val="120000"/>
              </a:lnSpc>
              <a:spcBef>
                <a:spcPts val="700"/>
              </a:spcBef>
              <a:spcAft>
                <a:spcPts val="0"/>
              </a:spcAft>
              <a:buClr>
                <a:schemeClr val="dk1"/>
              </a:buClr>
              <a:buSzPts val="1800"/>
              <a:buChar char="•"/>
            </a:pPr>
            <a:r>
              <a:rPr lang="en"/>
              <a:t> Given the concise nature of the IEEE ESL manuscripts (4 pages)</a:t>
            </a:r>
            <a:endParaRPr/>
          </a:p>
          <a:p>
            <a:pPr indent="-95250" lvl="2" marL="863600" rtl="0" algn="l">
              <a:lnSpc>
                <a:spcPct val="120000"/>
              </a:lnSpc>
              <a:spcBef>
                <a:spcPts val="700"/>
              </a:spcBef>
              <a:spcAft>
                <a:spcPts val="0"/>
              </a:spcAft>
              <a:buClr>
                <a:schemeClr val="dk1"/>
              </a:buClr>
              <a:buSzPts val="1500"/>
              <a:buChar char="•"/>
            </a:pPr>
            <a:r>
              <a:rPr lang="en"/>
              <a:t>It takes more time to find reviewers and get reviews from them, than direct review</a:t>
            </a:r>
            <a:endParaRPr/>
          </a:p>
          <a:p>
            <a:pPr indent="-114300" lvl="1" marL="520700" rtl="0" algn="l">
              <a:lnSpc>
                <a:spcPct val="120000"/>
              </a:lnSpc>
              <a:spcBef>
                <a:spcPts val="700"/>
              </a:spcBef>
              <a:spcAft>
                <a:spcPts val="0"/>
              </a:spcAft>
              <a:buClr>
                <a:schemeClr val="dk1"/>
              </a:buClr>
              <a:buSzPts val="1800"/>
              <a:buChar char="•"/>
            </a:pPr>
            <a:r>
              <a:rPr lang="en"/>
              <a:t> To Address the diversity concerns, we plan to enlarge the Editorial Board</a:t>
            </a:r>
            <a:endParaRPr/>
          </a:p>
        </p:txBody>
      </p:sp>
      <p:sp>
        <p:nvSpPr>
          <p:cNvPr id="453" name="Google Shape;453;p86"/>
          <p:cNvSpPr txBox="1"/>
          <p:nvPr/>
        </p:nvSpPr>
        <p:spPr>
          <a:xfrm>
            <a:off x="2199780" y="3426432"/>
            <a:ext cx="4188300" cy="623400"/>
          </a:xfrm>
          <a:prstGeom prst="rect">
            <a:avLst/>
          </a:prstGeom>
          <a:gradFill>
            <a:gsLst>
              <a:gs pos="0">
                <a:srgbClr val="B4D4A5"/>
              </a:gs>
              <a:gs pos="50000">
                <a:srgbClr val="A8CD97"/>
              </a:gs>
              <a:gs pos="100000">
                <a:srgbClr val="9BC985"/>
              </a:gs>
            </a:gsLst>
            <a:lin ang="5400012" scaled="0"/>
          </a:gradFill>
          <a:ln cap="flat" cmpd="sng" w="9525">
            <a:solidFill>
              <a:schemeClr val="accent6"/>
            </a:solidFill>
            <a:prstDash val="solid"/>
            <a:miter lim="800000"/>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800" u="none" cap="none" strike="noStrike">
                <a:solidFill>
                  <a:srgbClr val="0D0D0D"/>
                </a:solidFill>
                <a:latin typeface="Roboto"/>
                <a:ea typeface="Roboto"/>
                <a:cs typeface="Roboto"/>
                <a:sym typeface="Roboto"/>
              </a:rPr>
              <a:t>Promise IEEE ESL authors a </a:t>
            </a:r>
            <a:r>
              <a:rPr b="0" i="0" lang="en" sz="1800" u="none" cap="none" strike="noStrike">
                <a:solidFill>
                  <a:srgbClr val="FF0000"/>
                </a:solidFill>
                <a:latin typeface="Roboto"/>
                <a:ea typeface="Roboto"/>
                <a:cs typeface="Roboto"/>
                <a:sym typeface="Roboto"/>
              </a:rPr>
              <a:t>one-month</a:t>
            </a:r>
            <a:r>
              <a:rPr b="0" i="0" lang="en" sz="1800" u="none" cap="none" strike="noStrike">
                <a:solidFill>
                  <a:srgbClr val="0D0D0D"/>
                </a:solidFill>
                <a:latin typeface="Roboto"/>
                <a:ea typeface="Roboto"/>
                <a:cs typeface="Roboto"/>
                <a:sym typeface="Roboto"/>
              </a:rPr>
              <a:t> submission-to-decision time</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87"/>
          <p:cNvSpPr txBox="1"/>
          <p:nvPr>
            <p:ph type="title"/>
          </p:nvPr>
        </p:nvSpPr>
        <p:spPr>
          <a:xfrm>
            <a:off x="0" y="0"/>
            <a:ext cx="9144000" cy="56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b="1" lang="en"/>
              <a:t>AE Diversity – Better matches the author diversity</a:t>
            </a:r>
            <a:endParaRPr/>
          </a:p>
        </p:txBody>
      </p:sp>
      <p:pic>
        <p:nvPicPr>
          <p:cNvPr id="459" name="Google Shape;459;p87"/>
          <p:cNvPicPr preferRelativeResize="0"/>
          <p:nvPr/>
        </p:nvPicPr>
        <p:blipFill rotWithShape="1">
          <a:blip r:embed="rId3">
            <a:alphaModFix/>
          </a:blip>
          <a:srcRect b="0" l="0" r="0" t="0"/>
          <a:stretch/>
        </p:blipFill>
        <p:spPr>
          <a:xfrm>
            <a:off x="5637508" y="1338619"/>
            <a:ext cx="3169404" cy="1959615"/>
          </a:xfrm>
          <a:prstGeom prst="rect">
            <a:avLst/>
          </a:prstGeom>
          <a:noFill/>
          <a:ln>
            <a:noFill/>
          </a:ln>
        </p:spPr>
      </p:pic>
      <p:pic>
        <p:nvPicPr>
          <p:cNvPr id="460" name="Google Shape;460;p87"/>
          <p:cNvPicPr preferRelativeResize="0"/>
          <p:nvPr/>
        </p:nvPicPr>
        <p:blipFill rotWithShape="1">
          <a:blip r:embed="rId4">
            <a:alphaModFix/>
          </a:blip>
          <a:srcRect b="0" l="0" r="0" t="0"/>
          <a:stretch/>
        </p:blipFill>
        <p:spPr>
          <a:xfrm>
            <a:off x="144834" y="705634"/>
            <a:ext cx="5209466" cy="32255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8"/>
          <p:cNvSpPr txBox="1"/>
          <p:nvPr>
            <p:ph type="title"/>
          </p:nvPr>
        </p:nvSpPr>
        <p:spPr>
          <a:xfrm>
            <a:off x="0" y="39990"/>
            <a:ext cx="9144000" cy="893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5400"/>
              <a:buFont typeface="Calibri"/>
              <a:buNone/>
            </a:pPr>
            <a:r>
              <a:rPr b="1" lang="en" sz="5400"/>
              <a:t>Submissions</a:t>
            </a:r>
            <a:endParaRPr/>
          </a:p>
        </p:txBody>
      </p:sp>
      <p:sp>
        <p:nvSpPr>
          <p:cNvPr id="466" name="Google Shape;466;p88"/>
          <p:cNvSpPr/>
          <p:nvPr/>
        </p:nvSpPr>
        <p:spPr>
          <a:xfrm>
            <a:off x="2509838" y="1143989"/>
            <a:ext cx="79428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br>
              <a:rPr b="0" i="0" lang="en" sz="1400" u="none" cap="none" strike="noStrike">
                <a:solidFill>
                  <a:schemeClr val="dk1"/>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p:txBody>
      </p:sp>
      <p:pic>
        <p:nvPicPr>
          <p:cNvPr id="467" name="Google Shape;467;p88"/>
          <p:cNvPicPr preferRelativeResize="0"/>
          <p:nvPr/>
        </p:nvPicPr>
        <p:blipFill rotWithShape="1">
          <a:blip r:embed="rId3">
            <a:alphaModFix/>
          </a:blip>
          <a:srcRect b="0" l="0" r="0" t="0"/>
          <a:stretch/>
        </p:blipFill>
        <p:spPr>
          <a:xfrm>
            <a:off x="884224" y="1210676"/>
            <a:ext cx="6107862" cy="184496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9"/>
          <p:cNvSpPr txBox="1"/>
          <p:nvPr>
            <p:ph type="title"/>
          </p:nvPr>
        </p:nvSpPr>
        <p:spPr>
          <a:xfrm>
            <a:off x="189205" y="607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4500"/>
              <a:buFont typeface="Calibri"/>
              <a:buNone/>
            </a:pPr>
            <a:r>
              <a:rPr b="1" lang="en" sz="4500"/>
              <a:t>Processing</a:t>
            </a:r>
            <a:endParaRPr/>
          </a:p>
        </p:txBody>
      </p:sp>
      <p:pic>
        <p:nvPicPr>
          <p:cNvPr id="473" name="Google Shape;473;p89"/>
          <p:cNvPicPr preferRelativeResize="0"/>
          <p:nvPr/>
        </p:nvPicPr>
        <p:blipFill rotWithShape="1">
          <a:blip r:embed="rId3">
            <a:alphaModFix/>
          </a:blip>
          <a:srcRect b="0" l="0" r="0" t="0"/>
          <a:stretch/>
        </p:blipFill>
        <p:spPr>
          <a:xfrm>
            <a:off x="3057525" y="12338"/>
            <a:ext cx="6086476" cy="43876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90"/>
          <p:cNvSpPr txBox="1"/>
          <p:nvPr>
            <p:ph type="title"/>
          </p:nvPr>
        </p:nvSpPr>
        <p:spPr>
          <a:xfrm>
            <a:off x="189205" y="607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5000"/>
              <a:buFont typeface="Calibri"/>
              <a:buNone/>
            </a:pPr>
            <a:r>
              <a:rPr b="1" lang="en" sz="5000"/>
              <a:t>Decisions</a:t>
            </a:r>
            <a:endParaRPr b="1" sz="2400"/>
          </a:p>
        </p:txBody>
      </p:sp>
      <p:pic>
        <p:nvPicPr>
          <p:cNvPr id="479" name="Google Shape;479;p90"/>
          <p:cNvPicPr preferRelativeResize="0"/>
          <p:nvPr/>
        </p:nvPicPr>
        <p:blipFill rotWithShape="1">
          <a:blip r:embed="rId3">
            <a:alphaModFix/>
          </a:blip>
          <a:srcRect b="0" l="0" r="0" t="0"/>
          <a:stretch/>
        </p:blipFill>
        <p:spPr>
          <a:xfrm>
            <a:off x="0" y="771525"/>
            <a:ext cx="8923764" cy="37040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Welcome/President’s Report - Silveira</a:t>
            </a:r>
            <a:endParaRPr/>
          </a:p>
        </p:txBody>
      </p:sp>
      <p:sp>
        <p:nvSpPr>
          <p:cNvPr id="254" name="Google Shape;254;p55"/>
          <p:cNvSpPr txBox="1"/>
          <p:nvPr/>
        </p:nvSpPr>
        <p:spPr>
          <a:xfrm>
            <a:off x="777825" y="1096300"/>
            <a:ext cx="6596100" cy="2700900"/>
          </a:xfrm>
          <a:prstGeom prst="rect">
            <a:avLst/>
          </a:prstGeom>
          <a:noFill/>
          <a:ln>
            <a:noFill/>
          </a:ln>
        </p:spPr>
        <p:txBody>
          <a:bodyPr anchorCtr="0" anchor="t" bIns="91425" lIns="91425" spcFirstLastPara="1" rIns="91425" wrap="square" tIns="91425">
            <a:noAutofit/>
          </a:bodyPr>
          <a:lstStyle/>
          <a:p>
            <a:pPr indent="-196850" lvl="0" marL="177800" rtl="0" algn="l">
              <a:lnSpc>
                <a:spcPct val="120000"/>
              </a:lnSpc>
              <a:spcBef>
                <a:spcPts val="0"/>
              </a:spcBef>
              <a:spcAft>
                <a:spcPts val="0"/>
              </a:spcAft>
              <a:buClr>
                <a:srgbClr val="222222"/>
              </a:buClr>
              <a:buSzPts val="2100"/>
              <a:buFont typeface="Calibri"/>
              <a:buChar char="•"/>
            </a:pPr>
            <a:r>
              <a:rPr lang="en" sz="2100">
                <a:solidFill>
                  <a:srgbClr val="222222"/>
                </a:solidFill>
                <a:latin typeface="Calibri"/>
                <a:ea typeface="Calibri"/>
                <a:cs typeface="Calibri"/>
                <a:sym typeface="Calibri"/>
              </a:rPr>
              <a:t>Roll Call</a:t>
            </a:r>
            <a:endParaRPr sz="2100">
              <a:solidFill>
                <a:schemeClr val="dk1"/>
              </a:solidFill>
              <a:latin typeface="Calibri"/>
              <a:ea typeface="Calibri"/>
              <a:cs typeface="Calibri"/>
              <a:sym typeface="Calibri"/>
            </a:endParaRPr>
          </a:p>
          <a:p>
            <a:pPr indent="-196850" lvl="0" marL="177800" rtl="0" algn="l">
              <a:lnSpc>
                <a:spcPct val="120000"/>
              </a:lnSpc>
              <a:spcBef>
                <a:spcPts val="0"/>
              </a:spcBef>
              <a:spcAft>
                <a:spcPts val="0"/>
              </a:spcAft>
              <a:buClr>
                <a:srgbClr val="222222"/>
              </a:buClr>
              <a:buSzPts val="2100"/>
              <a:buFont typeface="Calibri"/>
              <a:buChar char="•"/>
            </a:pPr>
            <a:r>
              <a:rPr lang="en" sz="2100">
                <a:solidFill>
                  <a:srgbClr val="222222"/>
                </a:solidFill>
                <a:latin typeface="Calibri"/>
                <a:ea typeface="Calibri"/>
                <a:cs typeface="Calibri"/>
                <a:sym typeface="Calibri"/>
              </a:rPr>
              <a:t>Approval of June Agenda</a:t>
            </a:r>
            <a:endParaRPr sz="2100">
              <a:solidFill>
                <a:srgbClr val="222222"/>
              </a:solidFill>
              <a:latin typeface="Calibri"/>
              <a:ea typeface="Calibri"/>
              <a:cs typeface="Calibri"/>
              <a:sym typeface="Calibri"/>
            </a:endParaRPr>
          </a:p>
          <a:p>
            <a:pPr indent="0" lvl="0" marL="0" rtl="0" algn="l">
              <a:lnSpc>
                <a:spcPct val="120000"/>
              </a:lnSpc>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91"/>
          <p:cNvSpPr txBox="1"/>
          <p:nvPr>
            <p:ph type="title"/>
          </p:nvPr>
        </p:nvSpPr>
        <p:spPr>
          <a:xfrm>
            <a:off x="0" y="0"/>
            <a:ext cx="9144000" cy="747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b="1" lang="en" sz="5000"/>
              <a:t>Impact</a:t>
            </a:r>
            <a:endParaRPr b="1"/>
          </a:p>
        </p:txBody>
      </p:sp>
      <p:sp>
        <p:nvSpPr>
          <p:cNvPr id="485" name="Google Shape;485;p91"/>
          <p:cNvSpPr txBox="1"/>
          <p:nvPr/>
        </p:nvSpPr>
        <p:spPr>
          <a:xfrm>
            <a:off x="275715" y="923692"/>
            <a:ext cx="4713900" cy="19470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2700"/>
              <a:buFont typeface="Arial"/>
              <a:buChar char="•"/>
            </a:pPr>
            <a:r>
              <a:rPr lang="en" sz="2700">
                <a:solidFill>
                  <a:schemeClr val="dk1"/>
                </a:solidFill>
                <a:latin typeface="Calibri"/>
                <a:ea typeface="Calibri"/>
                <a:cs typeface="Calibri"/>
                <a:sym typeface="Calibri"/>
              </a:rPr>
              <a:t>Current Impact Factor: 1.6</a:t>
            </a:r>
            <a:endParaRPr sz="1100"/>
          </a:p>
          <a:p>
            <a:pPr indent="-209550" lvl="0" marL="215900" marR="0" rtl="0" algn="l">
              <a:spcBef>
                <a:spcPts val="0"/>
              </a:spcBef>
              <a:spcAft>
                <a:spcPts val="0"/>
              </a:spcAft>
              <a:buClr>
                <a:schemeClr val="dk1"/>
              </a:buClr>
              <a:buSzPts val="2700"/>
              <a:buFont typeface="Arial"/>
              <a:buChar char="•"/>
            </a:pPr>
            <a:r>
              <a:rPr lang="en" sz="2700">
                <a:solidFill>
                  <a:schemeClr val="dk1"/>
                </a:solidFill>
                <a:latin typeface="Calibri"/>
                <a:ea typeface="Calibri"/>
                <a:cs typeface="Calibri"/>
                <a:sym typeface="Calibri"/>
              </a:rPr>
              <a:t>5 Year Impact Factor: 1.589</a:t>
            </a:r>
            <a:endParaRPr sz="1100"/>
          </a:p>
          <a:p>
            <a:pPr indent="-209550" lvl="0" marL="215900" marR="0" rtl="0" algn="l">
              <a:spcBef>
                <a:spcPts val="0"/>
              </a:spcBef>
              <a:spcAft>
                <a:spcPts val="0"/>
              </a:spcAft>
              <a:buClr>
                <a:schemeClr val="dk1"/>
              </a:buClr>
              <a:buSzPts val="2700"/>
              <a:buFont typeface="Arial"/>
              <a:buChar char="•"/>
            </a:pPr>
            <a:r>
              <a:rPr lang="en" sz="2700">
                <a:solidFill>
                  <a:schemeClr val="dk1"/>
                </a:solidFill>
                <a:latin typeface="Calibri"/>
                <a:ea typeface="Calibri"/>
                <a:cs typeface="Calibri"/>
                <a:sym typeface="Calibri"/>
              </a:rPr>
              <a:t>Total Citations: 536</a:t>
            </a:r>
            <a:endParaRPr sz="1100"/>
          </a:p>
          <a:p>
            <a:pPr indent="-209550" lvl="0" marL="215900" marR="0" rtl="0" algn="l">
              <a:spcBef>
                <a:spcPts val="0"/>
              </a:spcBef>
              <a:spcAft>
                <a:spcPts val="0"/>
              </a:spcAft>
              <a:buClr>
                <a:schemeClr val="dk1"/>
              </a:buClr>
              <a:buSzPts val="2700"/>
              <a:buFont typeface="Arial"/>
              <a:buChar char="•"/>
            </a:pPr>
            <a:r>
              <a:rPr b="0" i="0" lang="en" sz="2700">
                <a:solidFill>
                  <a:schemeClr val="dk1"/>
                </a:solidFill>
                <a:latin typeface="Arial"/>
                <a:ea typeface="Arial"/>
                <a:cs typeface="Arial"/>
                <a:sym typeface="Arial"/>
              </a:rPr>
              <a:t>Downloads: 31,629</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92"/>
          <p:cNvSpPr txBox="1"/>
          <p:nvPr>
            <p:ph type="title"/>
          </p:nvPr>
        </p:nvSpPr>
        <p:spPr>
          <a:xfrm>
            <a:off x="0" y="1"/>
            <a:ext cx="9144000" cy="895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5000"/>
              <a:buFont typeface="Calibri"/>
              <a:buNone/>
            </a:pPr>
            <a:r>
              <a:rPr b="1" lang="en" sz="5000"/>
              <a:t>Top 10 Papers	</a:t>
            </a:r>
            <a:endParaRPr/>
          </a:p>
        </p:txBody>
      </p:sp>
      <p:pic>
        <p:nvPicPr>
          <p:cNvPr id="491" name="Google Shape;491;p92"/>
          <p:cNvPicPr preferRelativeResize="0"/>
          <p:nvPr/>
        </p:nvPicPr>
        <p:blipFill rotWithShape="1">
          <a:blip r:embed="rId3">
            <a:alphaModFix/>
          </a:blip>
          <a:srcRect b="0" l="0" r="0" t="0"/>
          <a:stretch/>
        </p:blipFill>
        <p:spPr>
          <a:xfrm>
            <a:off x="189205" y="717361"/>
            <a:ext cx="7691754" cy="37087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93"/>
          <p:cNvSpPr txBox="1"/>
          <p:nvPr>
            <p:ph type="ctrTitle"/>
          </p:nvPr>
        </p:nvSpPr>
        <p:spPr>
          <a:xfrm>
            <a:off x="857250" y="1003904"/>
            <a:ext cx="5143500" cy="1343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Calibri"/>
              <a:buNone/>
            </a:pPr>
            <a:r>
              <a:rPr lang="en"/>
              <a:t>IEEE TCAD Update </a:t>
            </a:r>
            <a:br>
              <a:rPr lang="en"/>
            </a:br>
            <a:endParaRPr/>
          </a:p>
        </p:txBody>
      </p:sp>
      <p:sp>
        <p:nvSpPr>
          <p:cNvPr id="497" name="Google Shape;497;p93"/>
          <p:cNvSpPr txBox="1"/>
          <p:nvPr>
            <p:ph idx="1" type="subTitle"/>
          </p:nvPr>
        </p:nvSpPr>
        <p:spPr>
          <a:xfrm>
            <a:off x="857250" y="2398721"/>
            <a:ext cx="5143500" cy="931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BFBFBF"/>
              </a:buClr>
              <a:buSzPts val="2400"/>
              <a:buNone/>
            </a:pPr>
            <a:r>
              <a:rPr lang="en" sz="2400"/>
              <a:t>EiC: David Atienza</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94"/>
          <p:cNvSpPr txBox="1"/>
          <p:nvPr>
            <p:ph type="title"/>
          </p:nvPr>
        </p:nvSpPr>
        <p:spPr>
          <a:xfrm>
            <a:off x="628650" y="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Current Status (1/2) </a:t>
            </a:r>
            <a:endParaRPr/>
          </a:p>
        </p:txBody>
      </p:sp>
      <p:sp>
        <p:nvSpPr>
          <p:cNvPr id="503" name="Google Shape;503;p94"/>
          <p:cNvSpPr txBox="1"/>
          <p:nvPr>
            <p:ph idx="1" type="body"/>
          </p:nvPr>
        </p:nvSpPr>
        <p:spPr>
          <a:xfrm>
            <a:off x="69850" y="1049489"/>
            <a:ext cx="9017100" cy="3264900"/>
          </a:xfrm>
          <a:prstGeom prst="rect">
            <a:avLst/>
          </a:prstGeom>
          <a:noFill/>
          <a:ln>
            <a:noFill/>
          </a:ln>
        </p:spPr>
        <p:txBody>
          <a:bodyPr anchorCtr="0" anchor="t" bIns="91425" lIns="91425" spcFirstLastPara="1" rIns="91425" wrap="square" tIns="91425">
            <a:noAutofit/>
          </a:bodyPr>
          <a:lstStyle/>
          <a:p>
            <a:pPr indent="-457200" lvl="0" marL="571500" rtl="0" algn="l">
              <a:lnSpc>
                <a:spcPct val="90000"/>
              </a:lnSpc>
              <a:spcBef>
                <a:spcPts val="0"/>
              </a:spcBef>
              <a:spcAft>
                <a:spcPts val="0"/>
              </a:spcAft>
              <a:buClr>
                <a:schemeClr val="dk1"/>
              </a:buClr>
              <a:buSzPts val="1400"/>
              <a:buFont typeface="Calibri"/>
              <a:buAutoNum type="arabicPeriod"/>
            </a:pPr>
            <a:r>
              <a:rPr lang="en" sz="2000"/>
              <a:t>Current accept. rates (</a:t>
            </a:r>
            <a:r>
              <a:rPr b="1" lang="en" sz="2000">
                <a:solidFill>
                  <a:srgbClr val="00B050"/>
                </a:solidFill>
              </a:rPr>
              <a:t>33-34%</a:t>
            </a:r>
            <a:r>
              <a:rPr lang="en" sz="2000"/>
              <a:t>), top-tier journal for </a:t>
            </a:r>
            <a:r>
              <a:rPr b="1" lang="en" sz="2000">
                <a:solidFill>
                  <a:srgbClr val="00B050"/>
                </a:solidFill>
              </a:rPr>
              <a:t>4 consecutive quarters</a:t>
            </a:r>
            <a:endParaRPr/>
          </a:p>
          <a:p>
            <a:pPr indent="-342900" lvl="1" marL="800100" rtl="0" algn="l">
              <a:lnSpc>
                <a:spcPct val="90000"/>
              </a:lnSpc>
              <a:spcBef>
                <a:spcPts val="0"/>
              </a:spcBef>
              <a:spcAft>
                <a:spcPts val="0"/>
              </a:spcAft>
              <a:buClr>
                <a:schemeClr val="dk1"/>
              </a:buClr>
              <a:buSzPts val="1400"/>
              <a:buFont typeface="Arial"/>
              <a:buChar char="●"/>
            </a:pPr>
            <a:r>
              <a:rPr lang="en" sz="1700"/>
              <a:t>Average decision time (1</a:t>
            </a:r>
            <a:r>
              <a:rPr baseline="30000" lang="en" sz="1700"/>
              <a:t>st</a:t>
            </a:r>
            <a:r>
              <a:rPr lang="en" sz="1700"/>
              <a:t> revision):  </a:t>
            </a:r>
            <a:r>
              <a:rPr b="1" lang="en" sz="1700">
                <a:solidFill>
                  <a:srgbClr val="00B050"/>
                </a:solidFill>
              </a:rPr>
              <a:t>71 </a:t>
            </a:r>
            <a:r>
              <a:rPr lang="en" sz="1700"/>
              <a:t>days</a:t>
            </a:r>
            <a:endParaRPr/>
          </a:p>
          <a:p>
            <a:pPr indent="-342900" lvl="1" marL="800100" rtl="0" algn="l">
              <a:lnSpc>
                <a:spcPct val="90000"/>
              </a:lnSpc>
              <a:spcBef>
                <a:spcPts val="0"/>
              </a:spcBef>
              <a:spcAft>
                <a:spcPts val="0"/>
              </a:spcAft>
              <a:buClr>
                <a:schemeClr val="dk1"/>
              </a:buClr>
              <a:buSzPts val="1400"/>
              <a:buFont typeface="Arial"/>
              <a:buChar char="●"/>
            </a:pPr>
            <a:r>
              <a:rPr lang="en" sz="1700"/>
              <a:t>Average final decision time: </a:t>
            </a:r>
            <a:r>
              <a:rPr b="1" lang="en" sz="1700">
                <a:solidFill>
                  <a:srgbClr val="00B050"/>
                </a:solidFill>
              </a:rPr>
              <a:t>84 </a:t>
            </a:r>
            <a:r>
              <a:rPr lang="en" sz="1700"/>
              <a:t>days until May 2024</a:t>
            </a:r>
            <a:endParaRPr/>
          </a:p>
          <a:p>
            <a:pPr indent="-457200" lvl="0" marL="571500" rtl="0" algn="l">
              <a:lnSpc>
                <a:spcPct val="90000"/>
              </a:lnSpc>
              <a:spcBef>
                <a:spcPts val="0"/>
              </a:spcBef>
              <a:spcAft>
                <a:spcPts val="0"/>
              </a:spcAft>
              <a:buClr>
                <a:schemeClr val="dk1"/>
              </a:buClr>
              <a:buSzPts val="1400"/>
              <a:buFont typeface="Calibri"/>
              <a:buAutoNum type="arabicPeriod"/>
            </a:pPr>
            <a:r>
              <a:rPr lang="en" sz="2000"/>
              <a:t>Submissions stabilizing  (Sep. 2023 to May 2024)</a:t>
            </a:r>
            <a:endParaRPr/>
          </a:p>
          <a:p>
            <a:pPr indent="-342900" lvl="1" marL="800100" rtl="0" algn="l">
              <a:lnSpc>
                <a:spcPct val="90000"/>
              </a:lnSpc>
              <a:spcBef>
                <a:spcPts val="0"/>
              </a:spcBef>
              <a:spcAft>
                <a:spcPts val="0"/>
              </a:spcAft>
              <a:buClr>
                <a:schemeClr val="dk1"/>
              </a:buClr>
              <a:buSzPts val="1400"/>
              <a:buChar char="●"/>
            </a:pPr>
            <a:r>
              <a:rPr lang="en" sz="1700"/>
              <a:t>Similar number of submissions vs. same period in 2022-2023</a:t>
            </a:r>
            <a:endParaRPr/>
          </a:p>
          <a:p>
            <a:pPr indent="-342900" lvl="1" marL="800100" rtl="0" algn="l">
              <a:lnSpc>
                <a:spcPct val="90000"/>
              </a:lnSpc>
              <a:spcBef>
                <a:spcPts val="0"/>
              </a:spcBef>
              <a:spcAft>
                <a:spcPts val="0"/>
              </a:spcAft>
              <a:buClr>
                <a:schemeClr val="dk1"/>
              </a:buClr>
              <a:buSzPts val="1400"/>
              <a:buFont typeface="Arial"/>
              <a:buChar char="●"/>
            </a:pPr>
            <a:r>
              <a:rPr lang="en" sz="1700"/>
              <a:t>Accept Ratio: YTD is </a:t>
            </a:r>
            <a:r>
              <a:rPr b="1" lang="en" sz="1700">
                <a:solidFill>
                  <a:srgbClr val="00B050"/>
                </a:solidFill>
              </a:rPr>
              <a:t>37</a:t>
            </a:r>
            <a:r>
              <a:rPr lang="en" sz="1700">
                <a:solidFill>
                  <a:srgbClr val="00B050"/>
                </a:solidFill>
              </a:rPr>
              <a:t>% </a:t>
            </a:r>
            <a:r>
              <a:rPr lang="en" sz="1700"/>
              <a:t>so far, it</a:t>
            </a:r>
            <a:r>
              <a:rPr lang="en" sz="1700">
                <a:solidFill>
                  <a:srgbClr val="00B050"/>
                </a:solidFill>
              </a:rPr>
              <a:t> </a:t>
            </a:r>
            <a:r>
              <a:rPr lang="en" sz="1700"/>
              <a:t>was </a:t>
            </a:r>
            <a:r>
              <a:rPr b="1" lang="en" sz="1700">
                <a:solidFill>
                  <a:srgbClr val="00B050"/>
                </a:solidFill>
              </a:rPr>
              <a:t>39%</a:t>
            </a:r>
            <a:r>
              <a:rPr lang="en" sz="1700"/>
              <a:t> in 2023, 2022 was</a:t>
            </a:r>
            <a:r>
              <a:rPr b="1" lang="en" sz="1700">
                <a:solidFill>
                  <a:srgbClr val="00B050"/>
                </a:solidFill>
              </a:rPr>
              <a:t> 40.5%</a:t>
            </a:r>
            <a:endParaRPr sz="1700"/>
          </a:p>
          <a:p>
            <a:pPr indent="-342900" lvl="1" marL="800100" rtl="0" algn="l">
              <a:lnSpc>
                <a:spcPct val="90000"/>
              </a:lnSpc>
              <a:spcBef>
                <a:spcPts val="0"/>
              </a:spcBef>
              <a:spcAft>
                <a:spcPts val="0"/>
              </a:spcAft>
              <a:buClr>
                <a:schemeClr val="dk1"/>
              </a:buClr>
              <a:buSzPts val="1400"/>
              <a:buFont typeface="Arial"/>
              <a:buChar char="●"/>
            </a:pPr>
            <a:r>
              <a:rPr lang="en"/>
              <a:t>Oldest manuscript without decision: </a:t>
            </a:r>
            <a:r>
              <a:rPr b="1" lang="en">
                <a:solidFill>
                  <a:srgbClr val="00B050"/>
                </a:solidFill>
              </a:rPr>
              <a:t>138</a:t>
            </a:r>
            <a:r>
              <a:rPr b="1" lang="en">
                <a:solidFill>
                  <a:srgbClr val="FF0000"/>
                </a:solidFill>
              </a:rPr>
              <a:t> </a:t>
            </a:r>
            <a:r>
              <a:rPr lang="en"/>
              <a:t>days (it was </a:t>
            </a:r>
            <a:r>
              <a:rPr b="1" lang="en">
                <a:solidFill>
                  <a:srgbClr val="FF0000"/>
                </a:solidFill>
              </a:rPr>
              <a:t>203</a:t>
            </a:r>
            <a:r>
              <a:rPr lang="en"/>
              <a:t> days in 2021)</a:t>
            </a:r>
            <a:endParaRPr/>
          </a:p>
          <a:p>
            <a:pPr indent="-457200" lvl="0" marL="571500" rtl="0" algn="l">
              <a:lnSpc>
                <a:spcPct val="90000"/>
              </a:lnSpc>
              <a:spcBef>
                <a:spcPts val="0"/>
              </a:spcBef>
              <a:spcAft>
                <a:spcPts val="0"/>
              </a:spcAft>
              <a:buClr>
                <a:schemeClr val="dk1"/>
              </a:buClr>
              <a:buSzPts val="1400"/>
              <a:buFont typeface="Calibri"/>
              <a:buAutoNum type="arabicPeriod"/>
            </a:pPr>
            <a:r>
              <a:rPr lang="en" sz="2000"/>
              <a:t>Optimized TCAD review process and publication timeline with IEEE HQ </a:t>
            </a:r>
            <a:endParaRPr/>
          </a:p>
          <a:p>
            <a:pPr indent="-342900" lvl="1" marL="800100" rtl="0" algn="l">
              <a:lnSpc>
                <a:spcPct val="90000"/>
              </a:lnSpc>
              <a:spcBef>
                <a:spcPts val="0"/>
              </a:spcBef>
              <a:spcAft>
                <a:spcPts val="0"/>
              </a:spcAft>
              <a:buClr>
                <a:schemeClr val="dk1"/>
              </a:buClr>
              <a:buSzPts val="1400"/>
              <a:buChar char="●"/>
            </a:pPr>
            <a:r>
              <a:rPr lang="en" sz="1700"/>
              <a:t>Fast desk-reject policy of IEEE implemented (fast reject: &lt;2 weeks, for low-quality papers)</a:t>
            </a:r>
            <a:endParaRPr/>
          </a:p>
          <a:p>
            <a:pPr indent="-342900" lvl="1" marL="800100" rtl="0" algn="l">
              <a:lnSpc>
                <a:spcPct val="90000"/>
              </a:lnSpc>
              <a:spcBef>
                <a:spcPts val="0"/>
              </a:spcBef>
              <a:spcAft>
                <a:spcPts val="0"/>
              </a:spcAft>
              <a:buClr>
                <a:schemeClr val="dk1"/>
              </a:buClr>
              <a:buSzPts val="1400"/>
              <a:buChar char="●"/>
            </a:pPr>
            <a:r>
              <a:rPr lang="en" sz="1700"/>
              <a:t>Automation to reassign reviewers in revisions, identify reviewers/AEs with delays, etc.</a:t>
            </a:r>
            <a:endParaRPr/>
          </a:p>
          <a:p>
            <a:pPr indent="-342900" lvl="1" marL="800100" rtl="0" algn="l">
              <a:lnSpc>
                <a:spcPct val="90000"/>
              </a:lnSpc>
              <a:spcBef>
                <a:spcPts val="0"/>
              </a:spcBef>
              <a:spcAft>
                <a:spcPts val="0"/>
              </a:spcAft>
              <a:buClr>
                <a:schemeClr val="dk1"/>
              </a:buClr>
              <a:buSzPts val="1400"/>
              <a:buChar char="●"/>
            </a:pPr>
            <a:r>
              <a:rPr lang="en" sz="1700"/>
              <a:t>IEEE has claimed to remove backlog/publication delay until March 2024 completely as agreed with IEEE HQ (more pages for TCAD) but still not done (</a:t>
            </a:r>
            <a:r>
              <a:rPr b="1" lang="en" sz="1700">
                <a:solidFill>
                  <a:srgbClr val="FF0000"/>
                </a:solidFill>
              </a:rPr>
              <a:t>50% of backlog remains</a:t>
            </a:r>
            <a:r>
              <a:rPr lang="en" sz="1700"/>
              <a:t>)</a:t>
            </a:r>
            <a:endParaRPr/>
          </a:p>
          <a:p>
            <a:pPr indent="0" lvl="1" marL="457200" rtl="0" algn="l">
              <a:lnSpc>
                <a:spcPct val="90000"/>
              </a:lnSpc>
              <a:spcBef>
                <a:spcPts val="0"/>
              </a:spcBef>
              <a:spcAft>
                <a:spcPts val="0"/>
              </a:spcAft>
              <a:buClr>
                <a:schemeClr val="dk1"/>
              </a:buClr>
              <a:buSzPts val="1400"/>
              <a:buNone/>
            </a:pPr>
            <a:r>
              <a:t/>
            </a:r>
            <a:endParaRPr sz="1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95"/>
          <p:cNvSpPr txBox="1"/>
          <p:nvPr>
            <p:ph type="title"/>
          </p:nvPr>
        </p:nvSpPr>
        <p:spPr>
          <a:xfrm>
            <a:off x="613346" y="44288"/>
            <a:ext cx="8110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Current Status (2/2)</a:t>
            </a:r>
            <a:endParaRPr/>
          </a:p>
        </p:txBody>
      </p:sp>
      <p:sp>
        <p:nvSpPr>
          <p:cNvPr id="509" name="Google Shape;509;p95"/>
          <p:cNvSpPr txBox="1"/>
          <p:nvPr>
            <p:ph idx="1" type="body"/>
          </p:nvPr>
        </p:nvSpPr>
        <p:spPr>
          <a:xfrm>
            <a:off x="93168" y="985096"/>
            <a:ext cx="9050700" cy="3044400"/>
          </a:xfrm>
          <a:prstGeom prst="rect">
            <a:avLst/>
          </a:prstGeom>
          <a:noFill/>
          <a:ln>
            <a:noFill/>
          </a:ln>
        </p:spPr>
        <p:txBody>
          <a:bodyPr anchorCtr="0" anchor="t" bIns="91425" lIns="91425" spcFirstLastPara="1" rIns="91425" wrap="square" tIns="91425">
            <a:noAutofit/>
          </a:bodyPr>
          <a:lstStyle/>
          <a:p>
            <a:pPr indent="-457200" lvl="0" marL="571500" rtl="0" algn="l">
              <a:lnSpc>
                <a:spcPct val="90000"/>
              </a:lnSpc>
              <a:spcBef>
                <a:spcPts val="0"/>
              </a:spcBef>
              <a:spcAft>
                <a:spcPts val="0"/>
              </a:spcAft>
              <a:buClr>
                <a:schemeClr val="dk1"/>
              </a:buClr>
              <a:buSzPts val="1400"/>
              <a:buFont typeface="Calibri"/>
              <a:buAutoNum type="arabicPeriod"/>
            </a:pPr>
            <a:r>
              <a:rPr lang="en" sz="2000"/>
              <a:t>Editorial board renewed in 2024, </a:t>
            </a:r>
            <a:r>
              <a:rPr b="1" lang="en" sz="2000">
                <a:solidFill>
                  <a:srgbClr val="00B050"/>
                </a:solidFill>
              </a:rPr>
              <a:t>25</a:t>
            </a:r>
            <a:r>
              <a:rPr lang="en" sz="2000"/>
              <a:t> new AEs -&gt; </a:t>
            </a:r>
            <a:r>
              <a:rPr b="1" lang="en" sz="2000">
                <a:solidFill>
                  <a:srgbClr val="00B050"/>
                </a:solidFill>
              </a:rPr>
              <a:t>28 new AEs</a:t>
            </a:r>
            <a:endParaRPr/>
          </a:p>
          <a:p>
            <a:pPr indent="-342900" lvl="1" marL="800100" rtl="0" algn="l">
              <a:lnSpc>
                <a:spcPct val="90000"/>
              </a:lnSpc>
              <a:spcBef>
                <a:spcPts val="0"/>
              </a:spcBef>
              <a:spcAft>
                <a:spcPts val="0"/>
              </a:spcAft>
              <a:buClr>
                <a:schemeClr val="dk1"/>
              </a:buClr>
              <a:buSzPts val="1400"/>
              <a:buChar char="●"/>
            </a:pPr>
            <a:r>
              <a:rPr lang="en" sz="1600"/>
              <a:t>Limit of two terms (2 x 2 years) based on IEEE guidelines</a:t>
            </a:r>
            <a:endParaRPr/>
          </a:p>
          <a:p>
            <a:pPr indent="-342900" lvl="1" marL="800100" rtl="0" algn="l">
              <a:lnSpc>
                <a:spcPct val="90000"/>
              </a:lnSpc>
              <a:spcBef>
                <a:spcPts val="0"/>
              </a:spcBef>
              <a:spcAft>
                <a:spcPts val="0"/>
              </a:spcAft>
              <a:buClr>
                <a:schemeClr val="dk1"/>
              </a:buClr>
              <a:buSzPts val="1400"/>
              <a:buChar char="●"/>
            </a:pPr>
            <a:r>
              <a:rPr lang="en" sz="1600"/>
              <a:t>Increased diversity (Region 10 – Asia and Pacific) and more industrial affiliated AEs (5 new AEs).</a:t>
            </a:r>
            <a:endParaRPr/>
          </a:p>
          <a:p>
            <a:pPr indent="-342900" lvl="1" marL="800100" rtl="0" algn="l">
              <a:lnSpc>
                <a:spcPct val="90000"/>
              </a:lnSpc>
              <a:spcBef>
                <a:spcPts val="0"/>
              </a:spcBef>
              <a:spcAft>
                <a:spcPts val="0"/>
              </a:spcAft>
              <a:buClr>
                <a:schemeClr val="dk1"/>
              </a:buClr>
              <a:buSzPts val="1400"/>
              <a:buChar char="●"/>
            </a:pPr>
            <a:r>
              <a:rPr lang="en" sz="1600"/>
              <a:t>Editors-at-Large renewed - 40% women and 2 members replaced</a:t>
            </a:r>
            <a:endParaRPr/>
          </a:p>
          <a:p>
            <a:pPr indent="0" lvl="0" marL="114300" rtl="0" algn="l">
              <a:lnSpc>
                <a:spcPct val="90000"/>
              </a:lnSpc>
              <a:spcBef>
                <a:spcPts val="0"/>
              </a:spcBef>
              <a:spcAft>
                <a:spcPts val="0"/>
              </a:spcAft>
              <a:buClr>
                <a:schemeClr val="dk1"/>
              </a:buClr>
              <a:buSzPts val="1400"/>
              <a:buNone/>
            </a:pPr>
            <a:r>
              <a:t/>
            </a:r>
            <a:endParaRPr sz="2000"/>
          </a:p>
          <a:p>
            <a:pPr indent="-457200" lvl="0" marL="571500" rtl="0" algn="l">
              <a:lnSpc>
                <a:spcPct val="90000"/>
              </a:lnSpc>
              <a:spcBef>
                <a:spcPts val="0"/>
              </a:spcBef>
              <a:spcAft>
                <a:spcPts val="0"/>
              </a:spcAft>
              <a:buClr>
                <a:schemeClr val="dk1"/>
              </a:buClr>
              <a:buSzPts val="1400"/>
              <a:buFont typeface="Calibri"/>
              <a:buAutoNum type="arabicPeriod" startAt="3"/>
            </a:pPr>
            <a:r>
              <a:rPr lang="en" sz="2000"/>
              <a:t>IEEE TCAD Donald O. Pederson Best Paper Awards – 2 winners in 2024:</a:t>
            </a:r>
            <a:endParaRPr/>
          </a:p>
          <a:p>
            <a:pPr indent="-342900" lvl="1" marL="800100" rtl="0" algn="l">
              <a:lnSpc>
                <a:spcPct val="90000"/>
              </a:lnSpc>
              <a:spcBef>
                <a:spcPts val="0"/>
              </a:spcBef>
              <a:spcAft>
                <a:spcPts val="0"/>
              </a:spcAft>
              <a:buClr>
                <a:schemeClr val="dk1"/>
              </a:buClr>
              <a:buSzPts val="1400"/>
              <a:buChar char="●"/>
            </a:pPr>
            <a:r>
              <a:rPr lang="en" sz="1600"/>
              <a:t>PACT: An Extensible Parallel Thermal Simulator for Emerging Integration and Cooling Technologies" by Zihao Yuan, Prachi Shukla, Sofiane Chetoui, Sean Nemtzow, Sherief Reda, and Ayse K. Coskun, which was published in IEEE TCAD, vol. 41, no. 4, pp. 1048-1061, April 2022.</a:t>
            </a:r>
            <a:endParaRPr/>
          </a:p>
          <a:p>
            <a:pPr indent="-342900" lvl="1" marL="800100" rtl="0" algn="l">
              <a:lnSpc>
                <a:spcPct val="90000"/>
              </a:lnSpc>
              <a:spcBef>
                <a:spcPts val="0"/>
              </a:spcBef>
              <a:spcAft>
                <a:spcPts val="0"/>
              </a:spcAft>
              <a:buClr>
                <a:schemeClr val="dk1"/>
              </a:buClr>
              <a:buSzPts val="1400"/>
              <a:buChar char="●"/>
            </a:pPr>
            <a:r>
              <a:rPr lang="en" sz="1600"/>
              <a:t>An Open-Source Framework for FPGA Emulation of Analog/Mixed-Signal Integrated Circuit Designs, by Steven Herbst, Gabriel Rutsch, Wolfgang Ecker, and Mark Horowitz, which was published in IEEE TCAD, vol. 41, no. 7, pp. 2223-2236, July 2022. </a:t>
            </a:r>
            <a:endParaRPr/>
          </a:p>
          <a:p>
            <a:pPr indent="-254000" lvl="1" marL="800100" rtl="0" algn="l">
              <a:lnSpc>
                <a:spcPct val="90000"/>
              </a:lnSpc>
              <a:spcBef>
                <a:spcPts val="0"/>
              </a:spcBef>
              <a:spcAft>
                <a:spcPts val="0"/>
              </a:spcAft>
              <a:buClr>
                <a:schemeClr val="dk1"/>
              </a:buClr>
              <a:buSzPts val="1400"/>
              <a:buNone/>
            </a:pPr>
            <a:r>
              <a:t/>
            </a:r>
            <a:endParaRPr sz="1600"/>
          </a:p>
          <a:p>
            <a:pPr indent="-342900" lvl="1" marL="800100" rtl="0" algn="l">
              <a:lnSpc>
                <a:spcPct val="90000"/>
              </a:lnSpc>
              <a:spcBef>
                <a:spcPts val="0"/>
              </a:spcBef>
              <a:spcAft>
                <a:spcPts val="0"/>
              </a:spcAft>
              <a:buClr>
                <a:schemeClr val="dk1"/>
              </a:buClr>
              <a:buSzPts val="1400"/>
              <a:buChar char="●"/>
            </a:pPr>
            <a:r>
              <a:rPr lang="en" sz="1600"/>
              <a:t>But still authors-based/nominated papers are a very small pool (</a:t>
            </a:r>
            <a:r>
              <a:rPr b="1" lang="en" sz="1600">
                <a:solidFill>
                  <a:srgbClr val="FF0000"/>
                </a:solidFill>
              </a:rPr>
              <a:t>5 in 2023, 6 in 2023, 5 in 2022</a:t>
            </a:r>
            <a:r>
              <a:rPr lang="en" sz="1600"/>
              <a:t>)</a:t>
            </a:r>
            <a:endParaRPr/>
          </a:p>
          <a:p>
            <a:pPr indent="0" lvl="1" marL="457200" rtl="0" algn="l">
              <a:lnSpc>
                <a:spcPct val="90000"/>
              </a:lnSpc>
              <a:spcBef>
                <a:spcPts val="0"/>
              </a:spcBef>
              <a:spcAft>
                <a:spcPts val="0"/>
              </a:spcAft>
              <a:buClr>
                <a:schemeClr val="dk1"/>
              </a:buClr>
              <a:buSzPts val="1400"/>
              <a:buNone/>
            </a:pPr>
            <a:r>
              <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96"/>
          <p:cNvSpPr txBox="1"/>
          <p:nvPr>
            <p:ph type="title"/>
          </p:nvPr>
        </p:nvSpPr>
        <p:spPr>
          <a:xfrm>
            <a:off x="613346" y="44288"/>
            <a:ext cx="8110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Key Points to Discuss: New Review Process</a:t>
            </a:r>
            <a:endParaRPr/>
          </a:p>
        </p:txBody>
      </p:sp>
      <p:sp>
        <p:nvSpPr>
          <p:cNvPr id="515" name="Google Shape;515;p96"/>
          <p:cNvSpPr txBox="1"/>
          <p:nvPr>
            <p:ph idx="1" type="body"/>
          </p:nvPr>
        </p:nvSpPr>
        <p:spPr>
          <a:xfrm>
            <a:off x="93168" y="985096"/>
            <a:ext cx="9050700" cy="3044400"/>
          </a:xfrm>
          <a:prstGeom prst="rect">
            <a:avLst/>
          </a:prstGeom>
          <a:noFill/>
          <a:ln>
            <a:noFill/>
          </a:ln>
        </p:spPr>
        <p:txBody>
          <a:bodyPr anchorCtr="0" anchor="t" bIns="91425" lIns="91425" spcFirstLastPara="1" rIns="91425" wrap="square" tIns="91425">
            <a:noAutofit/>
          </a:bodyPr>
          <a:lstStyle/>
          <a:p>
            <a:pPr indent="-457200" lvl="0" marL="571500" rtl="0" algn="l">
              <a:lnSpc>
                <a:spcPct val="90000"/>
              </a:lnSpc>
              <a:spcBef>
                <a:spcPts val="0"/>
              </a:spcBef>
              <a:spcAft>
                <a:spcPts val="0"/>
              </a:spcAft>
              <a:buClr>
                <a:schemeClr val="dk1"/>
              </a:buClr>
              <a:buSzPts val="1400"/>
              <a:buChar char="•"/>
            </a:pPr>
            <a:r>
              <a:rPr lang="en" sz="2000"/>
              <a:t>TCAD only requires two reviews (by default we suggest 3 to take a decision), AE can be a reviewer as well as decision taking if needed</a:t>
            </a:r>
            <a:endParaRPr/>
          </a:p>
          <a:p>
            <a:pPr indent="-368300" lvl="0" marL="571500" rtl="0" algn="l">
              <a:lnSpc>
                <a:spcPct val="90000"/>
              </a:lnSpc>
              <a:spcBef>
                <a:spcPts val="0"/>
              </a:spcBef>
              <a:spcAft>
                <a:spcPts val="0"/>
              </a:spcAft>
              <a:buClr>
                <a:schemeClr val="dk1"/>
              </a:buClr>
              <a:buSzPts val="1400"/>
              <a:buFont typeface="Calibri"/>
              <a:buNone/>
            </a:pPr>
            <a:r>
              <a:t/>
            </a:r>
            <a:endParaRPr sz="2000"/>
          </a:p>
          <a:p>
            <a:pPr indent="-457200" lvl="0" marL="571500" rtl="0" algn="l">
              <a:lnSpc>
                <a:spcPct val="90000"/>
              </a:lnSpc>
              <a:spcBef>
                <a:spcPts val="0"/>
              </a:spcBef>
              <a:spcAft>
                <a:spcPts val="0"/>
              </a:spcAft>
              <a:buClr>
                <a:schemeClr val="dk1"/>
              </a:buClr>
              <a:buSzPts val="1400"/>
              <a:buChar char="•"/>
            </a:pPr>
            <a:r>
              <a:rPr lang="en" sz="2000"/>
              <a:t>If the paper is clearly “below bar” (no experiments, comparisons with SoA, etc.) it can be desk rejected: change to 0 reviewers, submit recommendation directly with clarification of why</a:t>
            </a:r>
            <a:endParaRPr/>
          </a:p>
          <a:p>
            <a:pPr indent="-368300" lvl="0" marL="571500" rtl="0" algn="l">
              <a:lnSpc>
                <a:spcPct val="90000"/>
              </a:lnSpc>
              <a:spcBef>
                <a:spcPts val="0"/>
              </a:spcBef>
              <a:spcAft>
                <a:spcPts val="0"/>
              </a:spcAft>
              <a:buClr>
                <a:schemeClr val="dk1"/>
              </a:buClr>
              <a:buSzPts val="1400"/>
              <a:buFont typeface="Calibri"/>
              <a:buNone/>
            </a:pPr>
            <a:r>
              <a:t/>
            </a:r>
            <a:endParaRPr sz="2000"/>
          </a:p>
          <a:p>
            <a:pPr indent="-457200" lvl="0" marL="571500" rtl="0" algn="l">
              <a:lnSpc>
                <a:spcPct val="90000"/>
              </a:lnSpc>
              <a:spcBef>
                <a:spcPts val="0"/>
              </a:spcBef>
              <a:spcAft>
                <a:spcPts val="0"/>
              </a:spcAft>
              <a:buClr>
                <a:schemeClr val="dk1"/>
              </a:buClr>
              <a:buSzPts val="1400"/>
              <a:buChar char="•"/>
            </a:pPr>
            <a:r>
              <a:rPr lang="en" sz="2000"/>
              <a:t>TCAD must be strict – IEEE Request: unclear novelty or comparisons with SoA, direct reject</a:t>
            </a:r>
            <a:endParaRPr/>
          </a:p>
          <a:p>
            <a:pPr indent="-457200" lvl="1" marL="914400" rtl="0" algn="l">
              <a:lnSpc>
                <a:spcPct val="90000"/>
              </a:lnSpc>
              <a:spcBef>
                <a:spcPts val="0"/>
              </a:spcBef>
              <a:spcAft>
                <a:spcPts val="0"/>
              </a:spcAft>
              <a:buClr>
                <a:schemeClr val="dk1"/>
              </a:buClr>
              <a:buSzPts val="1400"/>
              <a:buChar char="•"/>
            </a:pPr>
            <a:r>
              <a:rPr lang="en" sz="1700"/>
              <a:t>Papers as “Research Article With a Prior One or More Conference Publications” must clearly state </a:t>
            </a:r>
            <a:r>
              <a:rPr b="1" lang="en" sz="1700"/>
              <a:t>what is new in the technical contribution (not just evaluation with a new data set or similar) and comparison with state of the art</a:t>
            </a:r>
            <a:r>
              <a:rPr lang="en" sz="1700"/>
              <a:t>, </a:t>
            </a:r>
            <a:endParaRPr/>
          </a:p>
          <a:p>
            <a:pPr indent="0" lvl="1" marL="457200" rtl="0" algn="l">
              <a:lnSpc>
                <a:spcPct val="90000"/>
              </a:lnSpc>
              <a:spcBef>
                <a:spcPts val="0"/>
              </a:spcBef>
              <a:spcAft>
                <a:spcPts val="0"/>
              </a:spcAft>
              <a:buClr>
                <a:schemeClr val="dk1"/>
              </a:buClr>
              <a:buSzPts val="1400"/>
              <a:buNone/>
            </a:pPr>
            <a:r>
              <a:t/>
            </a:r>
            <a:endParaRPr sz="17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97"/>
          <p:cNvSpPr txBox="1"/>
          <p:nvPr>
            <p:ph type="title"/>
          </p:nvPr>
        </p:nvSpPr>
        <p:spPr>
          <a:xfrm>
            <a:off x="613346" y="44288"/>
            <a:ext cx="81102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Key Points to Discuss: Revisions and Decisions</a:t>
            </a:r>
            <a:endParaRPr/>
          </a:p>
        </p:txBody>
      </p:sp>
      <p:sp>
        <p:nvSpPr>
          <p:cNvPr id="521" name="Google Shape;521;p97"/>
          <p:cNvSpPr txBox="1"/>
          <p:nvPr>
            <p:ph idx="1" type="body"/>
          </p:nvPr>
        </p:nvSpPr>
        <p:spPr>
          <a:xfrm>
            <a:off x="93168" y="985096"/>
            <a:ext cx="9050700" cy="3044400"/>
          </a:xfrm>
          <a:prstGeom prst="rect">
            <a:avLst/>
          </a:prstGeom>
          <a:noFill/>
          <a:ln>
            <a:noFill/>
          </a:ln>
        </p:spPr>
        <p:txBody>
          <a:bodyPr anchorCtr="0" anchor="t" bIns="91425" lIns="91425" spcFirstLastPara="1" rIns="91425" wrap="square" tIns="91425">
            <a:noAutofit/>
          </a:bodyPr>
          <a:lstStyle/>
          <a:p>
            <a:pPr indent="-457200" lvl="0" marL="571500" rtl="0" algn="l">
              <a:lnSpc>
                <a:spcPct val="90000"/>
              </a:lnSpc>
              <a:spcBef>
                <a:spcPts val="0"/>
              </a:spcBef>
              <a:spcAft>
                <a:spcPts val="0"/>
              </a:spcAft>
              <a:buClr>
                <a:schemeClr val="dk1"/>
              </a:buClr>
              <a:buSzPts val="1400"/>
              <a:buChar char="•"/>
            </a:pPr>
            <a:r>
              <a:rPr b="1" lang="en" sz="2000" u="sng"/>
              <a:t>No two major revisions</a:t>
            </a:r>
            <a:r>
              <a:rPr lang="en" sz="2000"/>
              <a:t>, authors must address all comments in the first round (except if new major issues arise by reviewers after the first revision)</a:t>
            </a:r>
            <a:endParaRPr/>
          </a:p>
          <a:p>
            <a:pPr indent="-368300" lvl="0" marL="571500" rtl="0" algn="l">
              <a:lnSpc>
                <a:spcPct val="90000"/>
              </a:lnSpc>
              <a:spcBef>
                <a:spcPts val="0"/>
              </a:spcBef>
              <a:spcAft>
                <a:spcPts val="0"/>
              </a:spcAft>
              <a:buClr>
                <a:schemeClr val="dk1"/>
              </a:buClr>
              <a:buSzPts val="1400"/>
              <a:buFont typeface="Calibri"/>
              <a:buNone/>
            </a:pPr>
            <a:r>
              <a:t/>
            </a:r>
            <a:endParaRPr sz="2000"/>
          </a:p>
          <a:p>
            <a:pPr indent="-457200" lvl="0" marL="571500" rtl="0" algn="l">
              <a:lnSpc>
                <a:spcPct val="90000"/>
              </a:lnSpc>
              <a:spcBef>
                <a:spcPts val="0"/>
              </a:spcBef>
              <a:spcAft>
                <a:spcPts val="0"/>
              </a:spcAft>
              <a:buClr>
                <a:schemeClr val="dk1"/>
              </a:buClr>
              <a:buSzPts val="1400"/>
              <a:buChar char="•"/>
            </a:pPr>
            <a:r>
              <a:rPr lang="en" sz="2000"/>
              <a:t>Not possible to resubmit “as new” if paper is rejected</a:t>
            </a:r>
            <a:endParaRPr/>
          </a:p>
          <a:p>
            <a:pPr indent="-368300" lvl="0" marL="571500" rtl="0" algn="l">
              <a:lnSpc>
                <a:spcPct val="90000"/>
              </a:lnSpc>
              <a:spcBef>
                <a:spcPts val="0"/>
              </a:spcBef>
              <a:spcAft>
                <a:spcPts val="0"/>
              </a:spcAft>
              <a:buClr>
                <a:schemeClr val="dk1"/>
              </a:buClr>
              <a:buSzPts val="1400"/>
              <a:buFont typeface="Calibri"/>
              <a:buNone/>
            </a:pPr>
            <a:r>
              <a:t/>
            </a:r>
            <a:endParaRPr sz="2000"/>
          </a:p>
          <a:p>
            <a:pPr indent="-381000" lvl="0" marL="495300" rtl="0" algn="l">
              <a:lnSpc>
                <a:spcPct val="90000"/>
              </a:lnSpc>
              <a:spcBef>
                <a:spcPts val="0"/>
              </a:spcBef>
              <a:spcAft>
                <a:spcPts val="0"/>
              </a:spcAft>
              <a:buClr>
                <a:schemeClr val="dk1"/>
              </a:buClr>
              <a:buSzPts val="1400"/>
              <a:buChar char="•"/>
            </a:pPr>
            <a:r>
              <a:rPr lang="en" sz="2000"/>
              <a:t>TCAD requires new publications (30% new research) with previous papers</a:t>
            </a:r>
            <a:endParaRPr/>
          </a:p>
          <a:p>
            <a:pPr indent="-342900" lvl="1" marL="800100" rtl="0" algn="l">
              <a:lnSpc>
                <a:spcPct val="90000"/>
              </a:lnSpc>
              <a:spcBef>
                <a:spcPts val="0"/>
              </a:spcBef>
              <a:spcAft>
                <a:spcPts val="0"/>
              </a:spcAft>
              <a:buClr>
                <a:schemeClr val="dk1"/>
              </a:buClr>
              <a:buSzPts val="1400"/>
              <a:buChar char="●"/>
            </a:pPr>
            <a:r>
              <a:rPr lang="en" sz="1700"/>
              <a:t>Adding experiments or more text while contribution does not expand, it is not acceptable</a:t>
            </a:r>
            <a:endParaRPr/>
          </a:p>
          <a:p>
            <a:pPr indent="-342900" lvl="1" marL="800100" rtl="0" algn="l">
              <a:lnSpc>
                <a:spcPct val="90000"/>
              </a:lnSpc>
              <a:spcBef>
                <a:spcPts val="0"/>
              </a:spcBef>
              <a:spcAft>
                <a:spcPts val="0"/>
              </a:spcAft>
              <a:buClr>
                <a:schemeClr val="dk1"/>
              </a:buClr>
              <a:buSzPts val="1400"/>
              <a:buChar char="●"/>
            </a:pPr>
            <a:r>
              <a:rPr lang="en" sz="1700"/>
              <a:t>IEEE Regulations does not allow plain verbatim copy (self-plagiarism) – We fixed 40% as rule</a:t>
            </a:r>
            <a:endParaRPr/>
          </a:p>
          <a:p>
            <a:pPr indent="-342900" lvl="1" marL="800100" rtl="0" algn="l">
              <a:lnSpc>
                <a:spcPct val="90000"/>
              </a:lnSpc>
              <a:spcBef>
                <a:spcPts val="0"/>
              </a:spcBef>
              <a:spcAft>
                <a:spcPts val="0"/>
              </a:spcAft>
              <a:buClr>
                <a:schemeClr val="dk1"/>
              </a:buClr>
              <a:buSzPts val="1400"/>
              <a:buFont typeface="Arial"/>
              <a:buChar char="●"/>
            </a:pPr>
            <a:r>
              <a:rPr lang="en" sz="1700"/>
              <a:t>Papers submitted with prior conf. papers (last 12 months): 223 (212 in previous year) </a:t>
            </a:r>
            <a:endParaRPr/>
          </a:p>
          <a:p>
            <a:pPr indent="-342900" lvl="2" marL="1143000" rtl="0" algn="l">
              <a:lnSpc>
                <a:spcPct val="90000"/>
              </a:lnSpc>
              <a:spcBef>
                <a:spcPts val="0"/>
              </a:spcBef>
              <a:spcAft>
                <a:spcPts val="0"/>
              </a:spcAft>
              <a:buClr>
                <a:schemeClr val="dk1"/>
              </a:buClr>
              <a:buSzPts val="1400"/>
              <a:buFont typeface="Arial"/>
              <a:buChar char="●"/>
            </a:pPr>
            <a:r>
              <a:rPr lang="en" sz="1400"/>
              <a:t>50% acceptance rate, much higher than typical TCAD average rate today, </a:t>
            </a:r>
            <a:endParaRPr/>
          </a:p>
          <a:p>
            <a:pPr indent="-342900" lvl="2" marL="1143000" rtl="0" algn="l">
              <a:lnSpc>
                <a:spcPct val="90000"/>
              </a:lnSpc>
              <a:spcBef>
                <a:spcPts val="0"/>
              </a:spcBef>
              <a:spcAft>
                <a:spcPts val="0"/>
              </a:spcAft>
              <a:buClr>
                <a:schemeClr val="dk1"/>
              </a:buClr>
              <a:buSzPts val="1400"/>
              <a:buFont typeface="Arial"/>
              <a:buChar char="●"/>
            </a:pPr>
            <a:r>
              <a:rPr lang="en" sz="1400"/>
              <a:t>No “complaints” about policy (until exchanges with Yao-Wen Chang early this year)</a:t>
            </a:r>
            <a:endParaRPr sz="1400"/>
          </a:p>
          <a:p>
            <a:pPr indent="0" lvl="0" marL="114300" rtl="0" algn="l">
              <a:lnSpc>
                <a:spcPct val="90000"/>
              </a:lnSpc>
              <a:spcBef>
                <a:spcPts val="0"/>
              </a:spcBef>
              <a:spcAft>
                <a:spcPts val="0"/>
              </a:spcAft>
              <a:buClr>
                <a:schemeClr val="dk1"/>
              </a:buClr>
              <a:buSzPts val="1400"/>
              <a:buNone/>
            </a:pPr>
            <a:r>
              <a:t/>
            </a:r>
            <a:endParaRPr sz="2000"/>
          </a:p>
          <a:p>
            <a:pPr indent="0" lvl="1" marL="457200" rtl="0" algn="l">
              <a:lnSpc>
                <a:spcPct val="90000"/>
              </a:lnSpc>
              <a:spcBef>
                <a:spcPts val="0"/>
              </a:spcBef>
              <a:spcAft>
                <a:spcPts val="0"/>
              </a:spcAft>
              <a:buClr>
                <a:schemeClr val="dk1"/>
              </a:buClr>
              <a:buSzPts val="1400"/>
              <a:buNone/>
            </a:pPr>
            <a:r>
              <a:t/>
            </a:r>
            <a:endParaRPr sz="17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98"/>
          <p:cNvSpPr txBox="1"/>
          <p:nvPr>
            <p:ph type="title"/>
          </p:nvPr>
        </p:nvSpPr>
        <p:spPr>
          <a:xfrm>
            <a:off x="621216" y="119712"/>
            <a:ext cx="8645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Key Points to Discuss: Varia </a:t>
            </a:r>
            <a:endParaRPr/>
          </a:p>
        </p:txBody>
      </p:sp>
      <p:sp>
        <p:nvSpPr>
          <p:cNvPr id="527" name="Google Shape;527;p98"/>
          <p:cNvSpPr txBox="1"/>
          <p:nvPr>
            <p:ph idx="1" type="body"/>
          </p:nvPr>
        </p:nvSpPr>
        <p:spPr>
          <a:xfrm>
            <a:off x="93168" y="985096"/>
            <a:ext cx="9050700" cy="30444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400"/>
              <a:buChar char="●"/>
            </a:pPr>
            <a:r>
              <a:rPr lang="en" sz="2000"/>
              <a:t>IEEE Allows the use of AI for text editing (ChatGPT) as support tool (but does not encourage it), restrictions:</a:t>
            </a:r>
            <a:endParaRPr/>
          </a:p>
          <a:p>
            <a:pPr indent="-342900" lvl="1" marL="800100" rtl="0" algn="l">
              <a:lnSpc>
                <a:spcPct val="90000"/>
              </a:lnSpc>
              <a:spcBef>
                <a:spcPts val="0"/>
              </a:spcBef>
              <a:spcAft>
                <a:spcPts val="0"/>
              </a:spcAft>
              <a:buClr>
                <a:schemeClr val="dk1"/>
              </a:buClr>
              <a:buSzPts val="1400"/>
              <a:buChar char="●"/>
            </a:pPr>
            <a:r>
              <a:rPr lang="en" sz="1600"/>
              <a:t>Acknowledgement to be added to the paper</a:t>
            </a:r>
            <a:endParaRPr/>
          </a:p>
          <a:p>
            <a:pPr indent="-342900" lvl="1" marL="800100" rtl="0" algn="l">
              <a:lnSpc>
                <a:spcPct val="90000"/>
              </a:lnSpc>
              <a:spcBef>
                <a:spcPts val="0"/>
              </a:spcBef>
              <a:spcAft>
                <a:spcPts val="0"/>
              </a:spcAft>
              <a:buClr>
                <a:schemeClr val="dk1"/>
              </a:buClr>
              <a:buSzPts val="1400"/>
              <a:buChar char="●"/>
            </a:pPr>
            <a:r>
              <a:rPr lang="en" sz="1600"/>
              <a:t>Authors are responsible for the final text (including copyright issues)</a:t>
            </a:r>
            <a:endParaRPr/>
          </a:p>
          <a:p>
            <a:pPr indent="0" lvl="1" marL="457200" rtl="0" algn="l">
              <a:lnSpc>
                <a:spcPct val="90000"/>
              </a:lnSpc>
              <a:spcBef>
                <a:spcPts val="0"/>
              </a:spcBef>
              <a:spcAft>
                <a:spcPts val="0"/>
              </a:spcAft>
              <a:buClr>
                <a:schemeClr val="dk1"/>
              </a:buClr>
              <a:buSzPts val="1400"/>
              <a:buNone/>
            </a:pPr>
            <a:r>
              <a:t/>
            </a:r>
            <a:endParaRPr sz="1600"/>
          </a:p>
          <a:p>
            <a:pPr indent="-342900" lvl="0" marL="457200" rtl="0" algn="l">
              <a:lnSpc>
                <a:spcPct val="90000"/>
              </a:lnSpc>
              <a:spcBef>
                <a:spcPts val="0"/>
              </a:spcBef>
              <a:spcAft>
                <a:spcPts val="0"/>
              </a:spcAft>
              <a:buClr>
                <a:schemeClr val="dk1"/>
              </a:buClr>
              <a:buSzPts val="1400"/>
              <a:buChar char="●"/>
            </a:pPr>
            <a:r>
              <a:rPr lang="en" sz="2000"/>
              <a:t>Good cooperation with new IEEE journal on AI/ML side - TCASAI</a:t>
            </a:r>
            <a:endParaRPr/>
          </a:p>
          <a:p>
            <a:pPr indent="-342900" lvl="1" marL="800100" rtl="0" algn="l">
              <a:lnSpc>
                <a:spcPct val="90000"/>
              </a:lnSpc>
              <a:spcBef>
                <a:spcPts val="0"/>
              </a:spcBef>
              <a:spcAft>
                <a:spcPts val="0"/>
              </a:spcAft>
              <a:buClr>
                <a:schemeClr val="dk1"/>
              </a:buClr>
              <a:buSzPts val="1400"/>
              <a:buChar char="●"/>
            </a:pPr>
            <a:r>
              <a:rPr lang="en" sz="1600"/>
              <a:t>Checking overlapping with scope</a:t>
            </a:r>
            <a:endParaRPr/>
          </a:p>
          <a:p>
            <a:pPr indent="-342900" lvl="1" marL="800100" rtl="0" algn="l">
              <a:lnSpc>
                <a:spcPct val="90000"/>
              </a:lnSpc>
              <a:spcBef>
                <a:spcPts val="0"/>
              </a:spcBef>
              <a:spcAft>
                <a:spcPts val="0"/>
              </a:spcAft>
              <a:buClr>
                <a:schemeClr val="dk1"/>
              </a:buClr>
              <a:buSzPts val="1400"/>
              <a:buChar char="●"/>
            </a:pPr>
            <a:r>
              <a:rPr lang="en" sz="1600"/>
              <a:t>Excellent collaboration with EiC – Prof. Yiran Chen, very receptive to suggestions/proposals</a:t>
            </a:r>
            <a:endParaRPr/>
          </a:p>
          <a:p>
            <a:pPr indent="-254000" lvl="0" marL="457200" rtl="0" algn="l">
              <a:lnSpc>
                <a:spcPct val="90000"/>
              </a:lnSpc>
              <a:spcBef>
                <a:spcPts val="0"/>
              </a:spcBef>
              <a:spcAft>
                <a:spcPts val="0"/>
              </a:spcAft>
              <a:buClr>
                <a:schemeClr val="dk1"/>
              </a:buClr>
              <a:buSzPts val="1400"/>
              <a:buNone/>
            </a:pPr>
            <a:r>
              <a:t/>
            </a:r>
            <a:endParaRPr sz="2000"/>
          </a:p>
          <a:p>
            <a:pPr indent="-342900" lvl="0" marL="457200" rtl="0" algn="l">
              <a:lnSpc>
                <a:spcPct val="90000"/>
              </a:lnSpc>
              <a:spcBef>
                <a:spcPts val="0"/>
              </a:spcBef>
              <a:spcAft>
                <a:spcPts val="0"/>
              </a:spcAft>
              <a:buClr>
                <a:schemeClr val="dk1"/>
              </a:buClr>
              <a:buSzPts val="1400"/>
              <a:buChar char="●"/>
            </a:pPr>
            <a:r>
              <a:rPr lang="en" sz="2000"/>
              <a:t>Food for thought from TCAD Editorial Board Meeting at DATE’24: Innovative ways to “reward” the reviewers, ideas from the board</a:t>
            </a:r>
            <a:endParaRPr/>
          </a:p>
          <a:p>
            <a:pPr indent="-342900" lvl="1" marL="800100" rtl="0" algn="l">
              <a:lnSpc>
                <a:spcPct val="90000"/>
              </a:lnSpc>
              <a:spcBef>
                <a:spcPts val="0"/>
              </a:spcBef>
              <a:spcAft>
                <a:spcPts val="0"/>
              </a:spcAft>
              <a:buClr>
                <a:schemeClr val="dk1"/>
              </a:buClr>
              <a:buSzPts val="1400"/>
              <a:buChar char="●"/>
            </a:pPr>
            <a:r>
              <a:rPr lang="en" sz="1700"/>
              <a:t>Offer one free page in TCAD published paper after 3 completed review processes</a:t>
            </a:r>
            <a:endParaRPr/>
          </a:p>
          <a:p>
            <a:pPr indent="-342900" lvl="1" marL="800100" rtl="0" algn="l">
              <a:lnSpc>
                <a:spcPct val="90000"/>
              </a:lnSpc>
              <a:spcBef>
                <a:spcPts val="0"/>
              </a:spcBef>
              <a:spcAft>
                <a:spcPts val="0"/>
              </a:spcAft>
              <a:buClr>
                <a:schemeClr val="dk1"/>
              </a:buClr>
              <a:buSzPts val="1400"/>
              <a:buChar char="●"/>
            </a:pPr>
            <a:r>
              <a:rPr lang="en" sz="1700"/>
              <a:t>Offer conference registration discounts (e.g., at DATE, DAC, etc.) covered by CEDA</a:t>
            </a:r>
            <a:endParaRPr sz="1600"/>
          </a:p>
          <a:p>
            <a:pPr indent="-254000" lvl="1" marL="800100" rtl="0" algn="l">
              <a:lnSpc>
                <a:spcPct val="90000"/>
              </a:lnSpc>
              <a:spcBef>
                <a:spcPts val="0"/>
              </a:spcBef>
              <a:spcAft>
                <a:spcPts val="0"/>
              </a:spcAft>
              <a:buClr>
                <a:schemeClr val="dk1"/>
              </a:buClr>
              <a:buSzPts val="1400"/>
              <a:buNone/>
            </a:pPr>
            <a:r>
              <a:t/>
            </a:r>
            <a:endParaRPr/>
          </a:p>
          <a:p>
            <a:pPr indent="0" lvl="0" marL="114300" rtl="0" algn="l">
              <a:lnSpc>
                <a:spcPct val="90000"/>
              </a:lnSpc>
              <a:spcBef>
                <a:spcPts val="0"/>
              </a:spcBef>
              <a:spcAft>
                <a:spcPts val="0"/>
              </a:spcAft>
              <a:buClr>
                <a:schemeClr val="dk1"/>
              </a:buClr>
              <a:buSzPts val="1400"/>
              <a:buNone/>
            </a:pPr>
            <a:r>
              <a:t/>
            </a:r>
            <a:endParaRPr sz="2000"/>
          </a:p>
          <a:p>
            <a:pPr indent="0" lvl="0" marL="114300" rtl="0" algn="l">
              <a:lnSpc>
                <a:spcPct val="90000"/>
              </a:lnSpc>
              <a:spcBef>
                <a:spcPts val="0"/>
              </a:spcBef>
              <a:spcAft>
                <a:spcPts val="0"/>
              </a:spcAft>
              <a:buClr>
                <a:schemeClr val="dk1"/>
              </a:buClr>
              <a:buSzPts val="1400"/>
              <a:buNone/>
            </a:pPr>
            <a:r>
              <a:t/>
            </a:r>
            <a:endParaRPr sz="2000"/>
          </a:p>
          <a:p>
            <a:pPr indent="0" lvl="1" marL="457200" rtl="0" algn="l">
              <a:lnSpc>
                <a:spcPct val="90000"/>
              </a:lnSpc>
              <a:spcBef>
                <a:spcPts val="0"/>
              </a:spcBef>
              <a:spcAft>
                <a:spcPts val="0"/>
              </a:spcAft>
              <a:buClr>
                <a:schemeClr val="dk1"/>
              </a:buClr>
              <a:buSzPts val="14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99"/>
          <p:cNvSpPr txBox="1"/>
          <p:nvPr>
            <p:ph type="ctrTitle"/>
          </p:nvPr>
        </p:nvSpPr>
        <p:spPr>
          <a:xfrm>
            <a:off x="857250" y="1003904"/>
            <a:ext cx="5143500" cy="1343100"/>
          </a:xfrm>
          <a:prstGeom prst="rect">
            <a:avLst/>
          </a:prstGeom>
          <a:noFill/>
          <a:ln>
            <a:noFill/>
          </a:ln>
        </p:spPr>
        <p:txBody>
          <a:bodyPr anchorCtr="0" anchor="b"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Calibri"/>
              <a:buNone/>
            </a:pPr>
            <a:r>
              <a:rPr lang="en"/>
              <a:t>IEEE TSPI Update </a:t>
            </a:r>
            <a:br>
              <a:rPr lang="en"/>
            </a:br>
            <a:endParaRPr/>
          </a:p>
        </p:txBody>
      </p:sp>
      <p:sp>
        <p:nvSpPr>
          <p:cNvPr id="533" name="Google Shape;533;p99"/>
          <p:cNvSpPr txBox="1"/>
          <p:nvPr>
            <p:ph idx="1" type="subTitle"/>
          </p:nvPr>
        </p:nvSpPr>
        <p:spPr>
          <a:xfrm>
            <a:off x="857250" y="2398721"/>
            <a:ext cx="5143500" cy="9312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BFBFBF"/>
              </a:buClr>
              <a:buSzPts val="2400"/>
              <a:buNone/>
            </a:pPr>
            <a:r>
              <a:rPr lang="en" sz="2400"/>
              <a:t>EiC: Jun Fan</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00"/>
          <p:cNvSpPr txBox="1"/>
          <p:nvPr>
            <p:ph idx="1" type="body"/>
          </p:nvPr>
        </p:nvSpPr>
        <p:spPr>
          <a:xfrm>
            <a:off x="360630" y="35192"/>
            <a:ext cx="8164200" cy="3620400"/>
          </a:xfrm>
          <a:prstGeom prst="rect">
            <a:avLst/>
          </a:prstGeom>
          <a:noFill/>
          <a:ln>
            <a:noFill/>
          </a:ln>
        </p:spPr>
        <p:txBody>
          <a:bodyPr anchorCtr="0" anchor="t" bIns="34275" lIns="68575" spcFirstLastPara="1" rIns="68575" wrap="square" tIns="34275">
            <a:normAutofit lnSpcReduction="20000"/>
          </a:bodyPr>
          <a:lstStyle/>
          <a:p>
            <a:pPr indent="0" lvl="0" marL="0" rtl="0" algn="ctr">
              <a:lnSpc>
                <a:spcPct val="90000"/>
              </a:lnSpc>
              <a:spcBef>
                <a:spcPts val="0"/>
              </a:spcBef>
              <a:spcAft>
                <a:spcPts val="0"/>
              </a:spcAft>
              <a:buClr>
                <a:schemeClr val="dk1"/>
              </a:buClr>
              <a:buSzPts val="2900"/>
              <a:buNone/>
            </a:pPr>
            <a:r>
              <a:rPr lang="en" sz="2900"/>
              <a:t> T-SIPI Editorial Board</a:t>
            </a:r>
            <a:endParaRPr/>
          </a:p>
          <a:p>
            <a:pPr indent="0" lvl="0" marL="0" rtl="0" algn="ctr">
              <a:lnSpc>
                <a:spcPct val="90000"/>
              </a:lnSpc>
              <a:spcBef>
                <a:spcPts val="80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en"/>
              <a:t>Currently the alternative EIC for handling EIC COI is Prof. Tzong-Lin Wu.  There are 12 AEs approved by the management committee.  They are: Zhiping Yang, Chulsoon Hwang, Enxiao Liu, Joungho Kim, Ram Achar, Dan Jiao, Jai Narayan Tripathi, Dries Vande Ginste, Gabriela Ciuprina, Renato Rimolo Donadio, Erping Li, and Istvan Novak. I recommended two more AE candidates, Richard Gao and Siping Gao (both from Singapore), to the management committee.  But the management committee has decided not to add more AEs until a later time.</a:t>
            </a:r>
            <a:endParaRPr/>
          </a:p>
          <a:p>
            <a:pPr indent="0" lvl="0" marL="0" rtl="0" algn="l">
              <a:lnSpc>
                <a:spcPct val="90000"/>
              </a:lnSpc>
              <a:spcBef>
                <a:spcPts val="800"/>
              </a:spcBef>
              <a:spcAft>
                <a:spcPts val="0"/>
              </a:spcAft>
              <a:buClr>
                <a:schemeClr val="dk1"/>
              </a:buClr>
              <a:buSzPts val="2400"/>
              <a:buNone/>
            </a:pPr>
            <a:r>
              <a:t/>
            </a:r>
            <a:endParaRPr/>
          </a:p>
        </p:txBody>
      </p:sp>
      <p:sp>
        <p:nvSpPr>
          <p:cNvPr id="539" name="Google Shape;539;p10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56"/>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Finances</a:t>
            </a:r>
            <a:endParaRPr/>
          </a:p>
        </p:txBody>
      </p:sp>
      <p:sp>
        <p:nvSpPr>
          <p:cNvPr id="260" name="Google Shape;260;p56"/>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Marina Zapater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01"/>
          <p:cNvSpPr txBox="1"/>
          <p:nvPr>
            <p:ph idx="1" type="body"/>
          </p:nvPr>
        </p:nvSpPr>
        <p:spPr>
          <a:xfrm>
            <a:off x="360630" y="35192"/>
            <a:ext cx="8164200" cy="3620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900"/>
              <a:buNone/>
            </a:pPr>
            <a:r>
              <a:rPr lang="en" sz="2900"/>
              <a:t> T-SIPI Paper Statistics</a:t>
            </a:r>
            <a:endParaRPr/>
          </a:p>
          <a:p>
            <a:pPr indent="0" lvl="0" marL="0" rtl="0" algn="ctr">
              <a:lnSpc>
                <a:spcPct val="90000"/>
              </a:lnSpc>
              <a:spcBef>
                <a:spcPts val="80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en"/>
              <a:t>Up to October 30, 2023</a:t>
            </a:r>
            <a:endParaRPr/>
          </a:p>
        </p:txBody>
      </p:sp>
      <p:sp>
        <p:nvSpPr>
          <p:cNvPr id="545" name="Google Shape;545;p10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graphicFrame>
        <p:nvGraphicFramePr>
          <p:cNvPr id="546" name="Google Shape;546;p101"/>
          <p:cNvGraphicFramePr/>
          <p:nvPr/>
        </p:nvGraphicFramePr>
        <p:xfrm>
          <a:off x="370002" y="1673872"/>
          <a:ext cx="3000000" cy="3000000"/>
        </p:xfrm>
        <a:graphic>
          <a:graphicData uri="http://schemas.openxmlformats.org/drawingml/2006/table">
            <a:tbl>
              <a:tblPr bandRow="1" firstRow="1">
                <a:noFill/>
                <a:tableStyleId>{022BE6BB-2275-47A9-A640-A215F53F4C8B}</a:tableStyleId>
              </a:tblPr>
              <a:tblGrid>
                <a:gridCol w="1359125"/>
                <a:gridCol w="1359125"/>
                <a:gridCol w="1359125"/>
                <a:gridCol w="1359125"/>
                <a:gridCol w="1359125"/>
                <a:gridCol w="1359125"/>
              </a:tblGrid>
              <a:tr h="278150">
                <a:tc>
                  <a:txBody>
                    <a:bodyPr/>
                    <a:lstStyle/>
                    <a:p>
                      <a:pPr indent="0" lvl="0" marL="0" marR="0" rtl="0" algn="l">
                        <a:spcBef>
                          <a:spcPts val="0"/>
                        </a:spcBef>
                        <a:spcAft>
                          <a:spcPts val="0"/>
                        </a:spcAft>
                        <a:buNone/>
                      </a:pPr>
                      <a:r>
                        <a:t/>
                      </a:r>
                      <a:endParaRPr sz="1800"/>
                    </a:p>
                  </a:txBody>
                  <a:tcPr marT="34300" marB="34300" marR="68600" marL="68600"/>
                </a:tc>
                <a:tc>
                  <a:txBody>
                    <a:bodyPr/>
                    <a:lstStyle/>
                    <a:p>
                      <a:pPr indent="0" lvl="0" marL="0" marR="0" rtl="0" algn="l">
                        <a:spcBef>
                          <a:spcPts val="0"/>
                        </a:spcBef>
                        <a:spcAft>
                          <a:spcPts val="0"/>
                        </a:spcAft>
                        <a:buNone/>
                      </a:pPr>
                      <a:r>
                        <a:rPr lang="en" sz="1800"/>
                        <a:t>Submitted</a:t>
                      </a:r>
                      <a:endParaRPr sz="1100"/>
                    </a:p>
                  </a:txBody>
                  <a:tcPr marT="34300" marB="34300" marR="68600" marL="68600"/>
                </a:tc>
                <a:tc>
                  <a:txBody>
                    <a:bodyPr/>
                    <a:lstStyle/>
                    <a:p>
                      <a:pPr indent="0" lvl="0" marL="0" marR="0" rtl="0" algn="l">
                        <a:spcBef>
                          <a:spcPts val="0"/>
                        </a:spcBef>
                        <a:spcAft>
                          <a:spcPts val="0"/>
                        </a:spcAft>
                        <a:buNone/>
                      </a:pPr>
                      <a:r>
                        <a:rPr lang="en" sz="1800"/>
                        <a:t>Accepted</a:t>
                      </a:r>
                      <a:endParaRPr sz="1100"/>
                    </a:p>
                  </a:txBody>
                  <a:tcPr marT="34300" marB="34300" marR="68600" marL="68600"/>
                </a:tc>
                <a:tc>
                  <a:txBody>
                    <a:bodyPr/>
                    <a:lstStyle/>
                    <a:p>
                      <a:pPr indent="0" lvl="0" marL="0" marR="0" rtl="0" algn="l">
                        <a:spcBef>
                          <a:spcPts val="0"/>
                        </a:spcBef>
                        <a:spcAft>
                          <a:spcPts val="0"/>
                        </a:spcAft>
                        <a:buNone/>
                      </a:pPr>
                      <a:r>
                        <a:rPr lang="en" sz="1800"/>
                        <a:t>Rejected</a:t>
                      </a:r>
                      <a:endParaRPr sz="1100"/>
                    </a:p>
                  </a:txBody>
                  <a:tcPr marT="34300" marB="34300" marR="68600" marL="68600"/>
                </a:tc>
                <a:tc>
                  <a:txBody>
                    <a:bodyPr/>
                    <a:lstStyle/>
                    <a:p>
                      <a:pPr indent="0" lvl="0" marL="0" marR="0" rtl="0" algn="l">
                        <a:spcBef>
                          <a:spcPts val="0"/>
                        </a:spcBef>
                        <a:spcAft>
                          <a:spcPts val="0"/>
                        </a:spcAft>
                        <a:buNone/>
                      </a:pPr>
                      <a:r>
                        <a:rPr lang="en" sz="1800"/>
                        <a:t>Withdrawn</a:t>
                      </a:r>
                      <a:endParaRPr sz="1100"/>
                    </a:p>
                  </a:txBody>
                  <a:tcPr marT="34300" marB="34300" marR="68600" marL="68600"/>
                </a:tc>
                <a:tc>
                  <a:txBody>
                    <a:bodyPr/>
                    <a:lstStyle/>
                    <a:p>
                      <a:pPr indent="0" lvl="0" marL="0" marR="0" rtl="0" algn="l">
                        <a:spcBef>
                          <a:spcPts val="0"/>
                        </a:spcBef>
                        <a:spcAft>
                          <a:spcPts val="0"/>
                        </a:spcAft>
                        <a:buNone/>
                      </a:pPr>
                      <a:r>
                        <a:rPr lang="en" sz="1800"/>
                        <a:t>In Review Process or No Response</a:t>
                      </a:r>
                      <a:endParaRPr sz="1100"/>
                    </a:p>
                  </a:txBody>
                  <a:tcPr marT="34300" marB="34300" marR="68600" marL="68600"/>
                </a:tc>
              </a:tr>
              <a:tr h="278150">
                <a:tc>
                  <a:txBody>
                    <a:bodyPr/>
                    <a:lstStyle/>
                    <a:p>
                      <a:pPr indent="0" lvl="0" marL="0" marR="0" rtl="0" algn="l">
                        <a:spcBef>
                          <a:spcPts val="0"/>
                        </a:spcBef>
                        <a:spcAft>
                          <a:spcPts val="0"/>
                        </a:spcAft>
                        <a:buNone/>
                      </a:pPr>
                      <a:r>
                        <a:rPr lang="en" sz="1800"/>
                        <a:t>2021</a:t>
                      </a:r>
                      <a:endParaRPr sz="1100"/>
                    </a:p>
                  </a:txBody>
                  <a:tcPr marT="34300" marB="34300" marR="68600" marL="68600"/>
                </a:tc>
                <a:tc>
                  <a:txBody>
                    <a:bodyPr/>
                    <a:lstStyle/>
                    <a:p>
                      <a:pPr indent="0" lvl="0" marL="0" marR="0" rtl="0" algn="l">
                        <a:spcBef>
                          <a:spcPts val="0"/>
                        </a:spcBef>
                        <a:spcAft>
                          <a:spcPts val="0"/>
                        </a:spcAft>
                        <a:buNone/>
                      </a:pPr>
                      <a:r>
                        <a:rPr lang="en" sz="1800"/>
                        <a:t>7</a:t>
                      </a:r>
                      <a:endParaRPr sz="1100"/>
                    </a:p>
                  </a:txBody>
                  <a:tcPr marT="34300" marB="34300" marR="68600" marL="68600"/>
                </a:tc>
                <a:tc>
                  <a:txBody>
                    <a:bodyPr/>
                    <a:lstStyle/>
                    <a:p>
                      <a:pPr indent="0" lvl="0" marL="0" marR="0" rtl="0" algn="l">
                        <a:spcBef>
                          <a:spcPts val="0"/>
                        </a:spcBef>
                        <a:spcAft>
                          <a:spcPts val="0"/>
                        </a:spcAft>
                        <a:buNone/>
                      </a:pPr>
                      <a:r>
                        <a:rPr lang="en" sz="1800"/>
                        <a:t>4</a:t>
                      </a:r>
                      <a:endParaRPr sz="1100"/>
                    </a:p>
                  </a:txBody>
                  <a:tcPr marT="34300" marB="34300" marR="68600" marL="68600"/>
                </a:tc>
                <a:tc>
                  <a:txBody>
                    <a:bodyPr/>
                    <a:lstStyle/>
                    <a:p>
                      <a:pPr indent="0" lvl="0" marL="0" marR="0" rtl="0" algn="l">
                        <a:spcBef>
                          <a:spcPts val="0"/>
                        </a:spcBef>
                        <a:spcAft>
                          <a:spcPts val="0"/>
                        </a:spcAft>
                        <a:buNone/>
                      </a:pPr>
                      <a:r>
                        <a:rPr lang="en" sz="1800"/>
                        <a:t>1</a:t>
                      </a:r>
                      <a:endParaRPr sz="1100"/>
                    </a:p>
                  </a:txBody>
                  <a:tcPr marT="34300" marB="34300" marR="68600" marL="68600"/>
                </a:tc>
                <a:tc>
                  <a:txBody>
                    <a:bodyPr/>
                    <a:lstStyle/>
                    <a:p>
                      <a:pPr indent="0" lvl="0" marL="0" marR="0" rtl="0" algn="l">
                        <a:spcBef>
                          <a:spcPts val="0"/>
                        </a:spcBef>
                        <a:spcAft>
                          <a:spcPts val="0"/>
                        </a:spcAft>
                        <a:buNone/>
                      </a:pPr>
                      <a:r>
                        <a:rPr lang="en" sz="1800"/>
                        <a:t>0</a:t>
                      </a:r>
                      <a:endParaRPr sz="1100"/>
                    </a:p>
                  </a:txBody>
                  <a:tcPr marT="34300" marB="34300" marR="68600" marL="68600"/>
                </a:tc>
                <a:tc>
                  <a:txBody>
                    <a:bodyPr/>
                    <a:lstStyle/>
                    <a:p>
                      <a:pPr indent="0" lvl="0" marL="0" marR="0" rtl="0" algn="l">
                        <a:spcBef>
                          <a:spcPts val="0"/>
                        </a:spcBef>
                        <a:spcAft>
                          <a:spcPts val="0"/>
                        </a:spcAft>
                        <a:buNone/>
                      </a:pPr>
                      <a:r>
                        <a:rPr lang="en" sz="1800"/>
                        <a:t>2</a:t>
                      </a:r>
                      <a:endParaRPr sz="1100"/>
                    </a:p>
                  </a:txBody>
                  <a:tcPr marT="34300" marB="34300" marR="68600" marL="68600"/>
                </a:tc>
              </a:tr>
              <a:tr h="278150">
                <a:tc>
                  <a:txBody>
                    <a:bodyPr/>
                    <a:lstStyle/>
                    <a:p>
                      <a:pPr indent="0" lvl="0" marL="0" marR="0" rtl="0" algn="l">
                        <a:spcBef>
                          <a:spcPts val="0"/>
                        </a:spcBef>
                        <a:spcAft>
                          <a:spcPts val="0"/>
                        </a:spcAft>
                        <a:buNone/>
                      </a:pPr>
                      <a:r>
                        <a:rPr lang="en" sz="1800"/>
                        <a:t>2022</a:t>
                      </a:r>
                      <a:endParaRPr sz="1100"/>
                    </a:p>
                  </a:txBody>
                  <a:tcPr marT="34300" marB="34300" marR="68600" marL="68600"/>
                </a:tc>
                <a:tc>
                  <a:txBody>
                    <a:bodyPr/>
                    <a:lstStyle/>
                    <a:p>
                      <a:pPr indent="0" lvl="0" marL="0" marR="0" rtl="0" algn="l">
                        <a:spcBef>
                          <a:spcPts val="0"/>
                        </a:spcBef>
                        <a:spcAft>
                          <a:spcPts val="0"/>
                        </a:spcAft>
                        <a:buNone/>
                      </a:pPr>
                      <a:r>
                        <a:rPr lang="en" sz="1800"/>
                        <a:t>43</a:t>
                      </a:r>
                      <a:endParaRPr sz="1100"/>
                    </a:p>
                  </a:txBody>
                  <a:tcPr marT="34300" marB="34300" marR="68600" marL="68600"/>
                </a:tc>
                <a:tc>
                  <a:txBody>
                    <a:bodyPr/>
                    <a:lstStyle/>
                    <a:p>
                      <a:pPr indent="0" lvl="0" marL="0" marR="0" rtl="0" algn="l">
                        <a:spcBef>
                          <a:spcPts val="0"/>
                        </a:spcBef>
                        <a:spcAft>
                          <a:spcPts val="0"/>
                        </a:spcAft>
                        <a:buNone/>
                      </a:pPr>
                      <a:r>
                        <a:rPr lang="en" sz="1800"/>
                        <a:t>27</a:t>
                      </a:r>
                      <a:endParaRPr sz="1100"/>
                    </a:p>
                  </a:txBody>
                  <a:tcPr marT="34300" marB="34300" marR="68600" marL="68600"/>
                </a:tc>
                <a:tc>
                  <a:txBody>
                    <a:bodyPr/>
                    <a:lstStyle/>
                    <a:p>
                      <a:pPr indent="0" lvl="0" marL="0" marR="0" rtl="0" algn="l">
                        <a:spcBef>
                          <a:spcPts val="0"/>
                        </a:spcBef>
                        <a:spcAft>
                          <a:spcPts val="0"/>
                        </a:spcAft>
                        <a:buNone/>
                      </a:pPr>
                      <a:r>
                        <a:rPr lang="en" sz="1800"/>
                        <a:t>11</a:t>
                      </a:r>
                      <a:endParaRPr sz="1100"/>
                    </a:p>
                  </a:txBody>
                  <a:tcPr marT="34300" marB="34300" marR="68600" marL="68600"/>
                </a:tc>
                <a:tc>
                  <a:txBody>
                    <a:bodyPr/>
                    <a:lstStyle/>
                    <a:p>
                      <a:pPr indent="0" lvl="0" marL="0" marR="0" rtl="0" algn="l">
                        <a:spcBef>
                          <a:spcPts val="0"/>
                        </a:spcBef>
                        <a:spcAft>
                          <a:spcPts val="0"/>
                        </a:spcAft>
                        <a:buNone/>
                      </a:pPr>
                      <a:r>
                        <a:rPr lang="en" sz="1800"/>
                        <a:t>1</a:t>
                      </a:r>
                      <a:endParaRPr sz="1100"/>
                    </a:p>
                  </a:txBody>
                  <a:tcPr marT="34300" marB="34300" marR="68600" marL="68600"/>
                </a:tc>
                <a:tc>
                  <a:txBody>
                    <a:bodyPr/>
                    <a:lstStyle/>
                    <a:p>
                      <a:pPr indent="0" lvl="0" marL="0" marR="0" rtl="0" algn="l">
                        <a:spcBef>
                          <a:spcPts val="0"/>
                        </a:spcBef>
                        <a:spcAft>
                          <a:spcPts val="0"/>
                        </a:spcAft>
                        <a:buNone/>
                      </a:pPr>
                      <a:r>
                        <a:rPr lang="en" sz="1800"/>
                        <a:t>4</a:t>
                      </a:r>
                      <a:endParaRPr sz="1100"/>
                    </a:p>
                  </a:txBody>
                  <a:tcPr marT="34300" marB="34300" marR="68600" marL="68600"/>
                </a:tc>
              </a:tr>
              <a:tr h="278150">
                <a:tc>
                  <a:txBody>
                    <a:bodyPr/>
                    <a:lstStyle/>
                    <a:p>
                      <a:pPr indent="0" lvl="0" marL="0" marR="0" rtl="0" algn="l">
                        <a:spcBef>
                          <a:spcPts val="0"/>
                        </a:spcBef>
                        <a:spcAft>
                          <a:spcPts val="0"/>
                        </a:spcAft>
                        <a:buNone/>
                      </a:pPr>
                      <a:r>
                        <a:rPr lang="en" sz="1800"/>
                        <a:t>2023</a:t>
                      </a:r>
                      <a:endParaRPr sz="1100"/>
                    </a:p>
                  </a:txBody>
                  <a:tcPr marT="34300" marB="34300" marR="68600" marL="68600"/>
                </a:tc>
                <a:tc>
                  <a:txBody>
                    <a:bodyPr/>
                    <a:lstStyle/>
                    <a:p>
                      <a:pPr indent="0" lvl="0" marL="0" marR="0" rtl="0" algn="l">
                        <a:spcBef>
                          <a:spcPts val="0"/>
                        </a:spcBef>
                        <a:spcAft>
                          <a:spcPts val="0"/>
                        </a:spcAft>
                        <a:buNone/>
                      </a:pPr>
                      <a:r>
                        <a:rPr lang="en" sz="1800"/>
                        <a:t>26</a:t>
                      </a:r>
                      <a:endParaRPr sz="1100"/>
                    </a:p>
                  </a:txBody>
                  <a:tcPr marT="34300" marB="34300" marR="68600" marL="68600"/>
                </a:tc>
                <a:tc>
                  <a:txBody>
                    <a:bodyPr/>
                    <a:lstStyle/>
                    <a:p>
                      <a:pPr indent="0" lvl="0" marL="0" marR="0" rtl="0" algn="l">
                        <a:spcBef>
                          <a:spcPts val="0"/>
                        </a:spcBef>
                        <a:spcAft>
                          <a:spcPts val="0"/>
                        </a:spcAft>
                        <a:buNone/>
                      </a:pPr>
                      <a:r>
                        <a:rPr lang="en" sz="1800"/>
                        <a:t>3</a:t>
                      </a:r>
                      <a:endParaRPr sz="1100"/>
                    </a:p>
                  </a:txBody>
                  <a:tcPr marT="34300" marB="34300" marR="68600" marL="68600"/>
                </a:tc>
                <a:tc>
                  <a:txBody>
                    <a:bodyPr/>
                    <a:lstStyle/>
                    <a:p>
                      <a:pPr indent="0" lvl="0" marL="0" marR="0" rtl="0" algn="l">
                        <a:spcBef>
                          <a:spcPts val="0"/>
                        </a:spcBef>
                        <a:spcAft>
                          <a:spcPts val="0"/>
                        </a:spcAft>
                        <a:buNone/>
                      </a:pPr>
                      <a:r>
                        <a:rPr lang="en" sz="1800"/>
                        <a:t>9</a:t>
                      </a:r>
                      <a:endParaRPr sz="1100"/>
                    </a:p>
                  </a:txBody>
                  <a:tcPr marT="34300" marB="34300" marR="68600" marL="68600"/>
                </a:tc>
                <a:tc>
                  <a:txBody>
                    <a:bodyPr/>
                    <a:lstStyle/>
                    <a:p>
                      <a:pPr indent="0" lvl="0" marL="0" marR="0" rtl="0" algn="l">
                        <a:spcBef>
                          <a:spcPts val="0"/>
                        </a:spcBef>
                        <a:spcAft>
                          <a:spcPts val="0"/>
                        </a:spcAft>
                        <a:buNone/>
                      </a:pPr>
                      <a:r>
                        <a:rPr lang="en" sz="1800"/>
                        <a:t>0</a:t>
                      </a:r>
                      <a:endParaRPr sz="1100"/>
                    </a:p>
                  </a:txBody>
                  <a:tcPr marT="34300" marB="34300" marR="68600" marL="68600"/>
                </a:tc>
                <a:tc>
                  <a:txBody>
                    <a:bodyPr/>
                    <a:lstStyle/>
                    <a:p>
                      <a:pPr indent="0" lvl="0" marL="0" marR="0" rtl="0" algn="l">
                        <a:spcBef>
                          <a:spcPts val="0"/>
                        </a:spcBef>
                        <a:spcAft>
                          <a:spcPts val="0"/>
                        </a:spcAft>
                        <a:buNone/>
                      </a:pPr>
                      <a:r>
                        <a:rPr lang="en" sz="1800"/>
                        <a:t>14</a:t>
                      </a:r>
                      <a:endParaRPr sz="1100"/>
                    </a:p>
                  </a:txBody>
                  <a:tcPr marT="34300" marB="34300" marR="68600" marL="68600"/>
                </a:tc>
              </a:tr>
              <a:tr h="278150">
                <a:tc>
                  <a:txBody>
                    <a:bodyPr/>
                    <a:lstStyle/>
                    <a:p>
                      <a:pPr indent="0" lvl="0" marL="0" marR="0" rtl="0" algn="l">
                        <a:spcBef>
                          <a:spcPts val="0"/>
                        </a:spcBef>
                        <a:spcAft>
                          <a:spcPts val="0"/>
                        </a:spcAft>
                        <a:buNone/>
                      </a:pPr>
                      <a:r>
                        <a:rPr lang="en" sz="1800">
                          <a:solidFill>
                            <a:srgbClr val="FF0000"/>
                          </a:solidFill>
                        </a:rPr>
                        <a:t>Total</a:t>
                      </a:r>
                      <a:endParaRPr sz="1100"/>
                    </a:p>
                  </a:txBody>
                  <a:tcPr marT="34300" marB="34300" marR="68600" marL="68600"/>
                </a:tc>
                <a:tc>
                  <a:txBody>
                    <a:bodyPr/>
                    <a:lstStyle/>
                    <a:p>
                      <a:pPr indent="0" lvl="0" marL="0" marR="0" rtl="0" algn="l">
                        <a:spcBef>
                          <a:spcPts val="0"/>
                        </a:spcBef>
                        <a:spcAft>
                          <a:spcPts val="0"/>
                        </a:spcAft>
                        <a:buNone/>
                      </a:pPr>
                      <a:r>
                        <a:rPr lang="en" sz="1800">
                          <a:solidFill>
                            <a:srgbClr val="FF0000"/>
                          </a:solidFill>
                        </a:rPr>
                        <a:t>76</a:t>
                      </a:r>
                      <a:endParaRPr sz="1100"/>
                    </a:p>
                  </a:txBody>
                  <a:tcPr marT="34300" marB="34300" marR="68600" marL="68600"/>
                </a:tc>
                <a:tc>
                  <a:txBody>
                    <a:bodyPr/>
                    <a:lstStyle/>
                    <a:p>
                      <a:pPr indent="0" lvl="0" marL="0" marR="0" rtl="0" algn="l">
                        <a:spcBef>
                          <a:spcPts val="0"/>
                        </a:spcBef>
                        <a:spcAft>
                          <a:spcPts val="0"/>
                        </a:spcAft>
                        <a:buNone/>
                      </a:pPr>
                      <a:r>
                        <a:rPr lang="en" sz="1800">
                          <a:solidFill>
                            <a:srgbClr val="FF0000"/>
                          </a:solidFill>
                        </a:rPr>
                        <a:t>34</a:t>
                      </a:r>
                      <a:endParaRPr sz="1100"/>
                    </a:p>
                  </a:txBody>
                  <a:tcPr marT="34300" marB="34300" marR="68600" marL="68600"/>
                </a:tc>
                <a:tc>
                  <a:txBody>
                    <a:bodyPr/>
                    <a:lstStyle/>
                    <a:p>
                      <a:pPr indent="0" lvl="0" marL="0" marR="0" rtl="0" algn="l">
                        <a:spcBef>
                          <a:spcPts val="0"/>
                        </a:spcBef>
                        <a:spcAft>
                          <a:spcPts val="0"/>
                        </a:spcAft>
                        <a:buNone/>
                      </a:pPr>
                      <a:r>
                        <a:rPr lang="en" sz="1800">
                          <a:solidFill>
                            <a:srgbClr val="FF0000"/>
                          </a:solidFill>
                        </a:rPr>
                        <a:t>21</a:t>
                      </a:r>
                      <a:endParaRPr sz="1100"/>
                    </a:p>
                  </a:txBody>
                  <a:tcPr marT="34300" marB="34300" marR="68600" marL="68600"/>
                </a:tc>
                <a:tc>
                  <a:txBody>
                    <a:bodyPr/>
                    <a:lstStyle/>
                    <a:p>
                      <a:pPr indent="0" lvl="0" marL="0" marR="0" rtl="0" algn="l">
                        <a:spcBef>
                          <a:spcPts val="0"/>
                        </a:spcBef>
                        <a:spcAft>
                          <a:spcPts val="0"/>
                        </a:spcAft>
                        <a:buNone/>
                      </a:pPr>
                      <a:r>
                        <a:rPr lang="en" sz="1800">
                          <a:solidFill>
                            <a:srgbClr val="FF0000"/>
                          </a:solidFill>
                        </a:rPr>
                        <a:t>1</a:t>
                      </a:r>
                      <a:endParaRPr sz="1100"/>
                    </a:p>
                  </a:txBody>
                  <a:tcPr marT="34300" marB="34300" marR="68600" marL="68600"/>
                </a:tc>
                <a:tc>
                  <a:txBody>
                    <a:bodyPr/>
                    <a:lstStyle/>
                    <a:p>
                      <a:pPr indent="0" lvl="0" marL="0" marR="0" rtl="0" algn="l">
                        <a:spcBef>
                          <a:spcPts val="0"/>
                        </a:spcBef>
                        <a:spcAft>
                          <a:spcPts val="0"/>
                        </a:spcAft>
                        <a:buNone/>
                      </a:pPr>
                      <a:r>
                        <a:rPr lang="en" sz="1800">
                          <a:solidFill>
                            <a:srgbClr val="FF0000"/>
                          </a:solidFill>
                        </a:rPr>
                        <a:t>20</a:t>
                      </a:r>
                      <a:endParaRPr sz="1100"/>
                    </a:p>
                  </a:txBody>
                  <a:tcPr marT="34300" marB="34300" marR="68600" marL="68600"/>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02"/>
          <p:cNvSpPr txBox="1"/>
          <p:nvPr>
            <p:ph idx="1" type="body"/>
          </p:nvPr>
        </p:nvSpPr>
        <p:spPr>
          <a:xfrm>
            <a:off x="360630" y="35192"/>
            <a:ext cx="8164200" cy="3620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900"/>
              <a:buNone/>
            </a:pPr>
            <a:r>
              <a:rPr lang="en" sz="2900"/>
              <a:t> IEEE Submission To Publication Report</a:t>
            </a:r>
            <a:endParaRPr/>
          </a:p>
          <a:p>
            <a:pPr indent="0" lvl="0" marL="0" rtl="0" algn="ctr">
              <a:lnSpc>
                <a:spcPct val="90000"/>
              </a:lnSpc>
              <a:spcBef>
                <a:spcPts val="80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en"/>
              <a:t>Based on the Q2, 2023 report</a:t>
            </a:r>
            <a:endParaRPr/>
          </a:p>
        </p:txBody>
      </p:sp>
      <p:sp>
        <p:nvSpPr>
          <p:cNvPr id="552" name="Google Shape;552;p1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graphicFrame>
        <p:nvGraphicFramePr>
          <p:cNvPr id="553" name="Google Shape;553;p102"/>
          <p:cNvGraphicFramePr/>
          <p:nvPr/>
        </p:nvGraphicFramePr>
        <p:xfrm>
          <a:off x="469624" y="1680264"/>
          <a:ext cx="3000000" cy="3000000"/>
        </p:xfrm>
        <a:graphic>
          <a:graphicData uri="http://schemas.openxmlformats.org/drawingml/2006/table">
            <a:tbl>
              <a:tblPr bandRow="1" firstRow="1">
                <a:noFill/>
                <a:tableStyleId>{022BE6BB-2275-47A9-A640-A215F53F4C8B}</a:tableStyleId>
              </a:tblPr>
              <a:tblGrid>
                <a:gridCol w="1611025"/>
                <a:gridCol w="1611025"/>
                <a:gridCol w="1611025"/>
                <a:gridCol w="1611025"/>
                <a:gridCol w="1611025"/>
              </a:tblGrid>
              <a:tr h="278150">
                <a:tc>
                  <a:txBody>
                    <a:bodyPr/>
                    <a:lstStyle/>
                    <a:p>
                      <a:pPr indent="0" lvl="0" marL="0" marR="0" rtl="0" algn="l">
                        <a:spcBef>
                          <a:spcPts val="0"/>
                        </a:spcBef>
                        <a:spcAft>
                          <a:spcPts val="0"/>
                        </a:spcAft>
                        <a:buNone/>
                      </a:pPr>
                      <a:r>
                        <a:t/>
                      </a:r>
                      <a:endParaRPr sz="1400"/>
                    </a:p>
                  </a:txBody>
                  <a:tcPr marT="34300" marB="34300" marR="68600" marL="68600"/>
                </a:tc>
                <a:tc>
                  <a:txBody>
                    <a:bodyPr/>
                    <a:lstStyle/>
                    <a:p>
                      <a:pPr indent="0" lvl="0" marL="0" marR="0" rtl="0" algn="l">
                        <a:spcBef>
                          <a:spcPts val="0"/>
                        </a:spcBef>
                        <a:spcAft>
                          <a:spcPts val="0"/>
                        </a:spcAft>
                        <a:buNone/>
                      </a:pPr>
                      <a:r>
                        <a:rPr lang="en" sz="1800"/>
                        <a:t>Average Weeks Submitted to First Decision</a:t>
                      </a:r>
                      <a:endParaRPr sz="1100"/>
                    </a:p>
                  </a:txBody>
                  <a:tcPr marT="34300" marB="34300" marR="68600" marL="68600"/>
                </a:tc>
                <a:tc>
                  <a:txBody>
                    <a:bodyPr/>
                    <a:lstStyle/>
                    <a:p>
                      <a:pPr indent="0" lvl="0" marL="0" marR="0" rtl="0" algn="l">
                        <a:lnSpc>
                          <a:spcPct val="100000"/>
                        </a:lnSpc>
                        <a:spcBef>
                          <a:spcPts val="0"/>
                        </a:spcBef>
                        <a:spcAft>
                          <a:spcPts val="0"/>
                        </a:spcAft>
                        <a:buClr>
                          <a:schemeClr val="dk1"/>
                        </a:buClr>
                        <a:buSzPts val="1800"/>
                        <a:buFont typeface="Calibri"/>
                        <a:buNone/>
                      </a:pPr>
                      <a:r>
                        <a:rPr lang="en" sz="1800"/>
                        <a:t>Average Weeks Submitted to Online Post</a:t>
                      </a:r>
                      <a:endParaRPr sz="1100"/>
                    </a:p>
                    <a:p>
                      <a:pPr indent="0" lvl="0" marL="0" marR="0" rtl="0" algn="l">
                        <a:spcBef>
                          <a:spcPts val="0"/>
                        </a:spcBef>
                        <a:spcAft>
                          <a:spcPts val="0"/>
                        </a:spcAft>
                        <a:buNone/>
                      </a:pPr>
                      <a:r>
                        <a:t/>
                      </a:r>
                      <a:endParaRPr sz="1800"/>
                    </a:p>
                  </a:txBody>
                  <a:tcPr marT="34300" marB="34300" marR="68600" marL="68600"/>
                </a:tc>
                <a:tc>
                  <a:txBody>
                    <a:bodyPr/>
                    <a:lstStyle/>
                    <a:p>
                      <a:pPr indent="0" lvl="0" marL="0" marR="0" rtl="0" algn="l">
                        <a:lnSpc>
                          <a:spcPct val="100000"/>
                        </a:lnSpc>
                        <a:spcBef>
                          <a:spcPts val="0"/>
                        </a:spcBef>
                        <a:spcAft>
                          <a:spcPts val="0"/>
                        </a:spcAft>
                        <a:buClr>
                          <a:schemeClr val="dk1"/>
                        </a:buClr>
                        <a:buSzPts val="1800"/>
                        <a:buFont typeface="Calibri"/>
                        <a:buNone/>
                      </a:pPr>
                      <a:r>
                        <a:rPr lang="en" sz="1800"/>
                        <a:t>Cumulative Average Weeks Submitted to First Decision for past 12 months</a:t>
                      </a:r>
                      <a:endParaRPr sz="1100"/>
                    </a:p>
                  </a:txBody>
                  <a:tcPr marT="34300" marB="34300" marR="68600" marL="68600"/>
                </a:tc>
                <a:tc>
                  <a:txBody>
                    <a:bodyPr/>
                    <a:lstStyle/>
                    <a:p>
                      <a:pPr indent="0" lvl="0" marL="0" marR="0" rtl="0" algn="l">
                        <a:lnSpc>
                          <a:spcPct val="100000"/>
                        </a:lnSpc>
                        <a:spcBef>
                          <a:spcPts val="0"/>
                        </a:spcBef>
                        <a:spcAft>
                          <a:spcPts val="0"/>
                        </a:spcAft>
                        <a:buClr>
                          <a:schemeClr val="dk1"/>
                        </a:buClr>
                        <a:buSzPts val="1800"/>
                        <a:buFont typeface="Calibri"/>
                        <a:buNone/>
                      </a:pPr>
                      <a:r>
                        <a:rPr lang="en" sz="1800"/>
                        <a:t>Cumulative Average Weeks Submitted to Online Post for past 12 months</a:t>
                      </a:r>
                      <a:endParaRPr sz="1100"/>
                    </a:p>
                  </a:txBody>
                  <a:tcPr marT="34300" marB="34300" marR="68600" marL="68600"/>
                </a:tc>
              </a:tr>
              <a:tr h="278150">
                <a:tc>
                  <a:txBody>
                    <a:bodyPr/>
                    <a:lstStyle/>
                    <a:p>
                      <a:pPr indent="0" lvl="0" marL="0" marR="0" rtl="0" algn="l">
                        <a:spcBef>
                          <a:spcPts val="0"/>
                        </a:spcBef>
                        <a:spcAft>
                          <a:spcPts val="0"/>
                        </a:spcAft>
                        <a:buNone/>
                      </a:pPr>
                      <a:r>
                        <a:rPr lang="en" sz="1800"/>
                        <a:t>T-SIPI</a:t>
                      </a:r>
                      <a:endParaRPr sz="1100"/>
                    </a:p>
                  </a:txBody>
                  <a:tcPr marT="34300" marB="34300" marR="68600" marL="68600"/>
                </a:tc>
                <a:tc>
                  <a:txBody>
                    <a:bodyPr/>
                    <a:lstStyle/>
                    <a:p>
                      <a:pPr indent="0" lvl="0" marL="0" marR="0" rtl="0" algn="l">
                        <a:spcBef>
                          <a:spcPts val="0"/>
                        </a:spcBef>
                        <a:spcAft>
                          <a:spcPts val="0"/>
                        </a:spcAft>
                        <a:buNone/>
                      </a:pPr>
                      <a:r>
                        <a:rPr lang="en" sz="1800"/>
                        <a:t>8.0</a:t>
                      </a:r>
                      <a:endParaRPr sz="1100"/>
                    </a:p>
                  </a:txBody>
                  <a:tcPr marT="34300" marB="34300" marR="68600" marL="68600"/>
                </a:tc>
                <a:tc>
                  <a:txBody>
                    <a:bodyPr/>
                    <a:lstStyle/>
                    <a:p>
                      <a:pPr indent="0" lvl="0" marL="0" marR="0" rtl="0" algn="l">
                        <a:spcBef>
                          <a:spcPts val="0"/>
                        </a:spcBef>
                        <a:spcAft>
                          <a:spcPts val="0"/>
                        </a:spcAft>
                        <a:buNone/>
                      </a:pPr>
                      <a:r>
                        <a:rPr lang="en" sz="1800"/>
                        <a:t>33.0</a:t>
                      </a:r>
                      <a:endParaRPr sz="1100"/>
                    </a:p>
                  </a:txBody>
                  <a:tcPr marT="34300" marB="34300" marR="68600" marL="68600"/>
                </a:tc>
                <a:tc>
                  <a:txBody>
                    <a:bodyPr/>
                    <a:lstStyle/>
                    <a:p>
                      <a:pPr indent="0" lvl="0" marL="0" marR="0" rtl="0" algn="l">
                        <a:spcBef>
                          <a:spcPts val="0"/>
                        </a:spcBef>
                        <a:spcAft>
                          <a:spcPts val="0"/>
                        </a:spcAft>
                        <a:buNone/>
                      </a:pPr>
                      <a:r>
                        <a:rPr lang="en" sz="1800"/>
                        <a:t>7.7</a:t>
                      </a:r>
                      <a:endParaRPr sz="1100"/>
                    </a:p>
                  </a:txBody>
                  <a:tcPr marT="34300" marB="34300" marR="68600" marL="68600"/>
                </a:tc>
                <a:tc>
                  <a:txBody>
                    <a:bodyPr/>
                    <a:lstStyle/>
                    <a:p>
                      <a:pPr indent="0" lvl="0" marL="0" marR="0" rtl="0" algn="l">
                        <a:spcBef>
                          <a:spcPts val="0"/>
                        </a:spcBef>
                        <a:spcAft>
                          <a:spcPts val="0"/>
                        </a:spcAft>
                        <a:buNone/>
                      </a:pPr>
                      <a:r>
                        <a:rPr lang="en" sz="1800"/>
                        <a:t>31.0</a:t>
                      </a:r>
                      <a:endParaRPr sz="1100"/>
                    </a:p>
                  </a:txBody>
                  <a:tcPr marT="34300" marB="34300" marR="68600" marL="68600"/>
                </a:tc>
              </a:tr>
              <a:tr h="278150">
                <a:tc>
                  <a:txBody>
                    <a:bodyPr/>
                    <a:lstStyle/>
                    <a:p>
                      <a:pPr indent="0" lvl="0" marL="0" marR="0" rtl="0" algn="l">
                        <a:spcBef>
                          <a:spcPts val="0"/>
                        </a:spcBef>
                        <a:spcAft>
                          <a:spcPts val="0"/>
                        </a:spcAft>
                        <a:buNone/>
                      </a:pPr>
                      <a:r>
                        <a:rPr lang="en" sz="1800"/>
                        <a:t>T-EMC  (for reference)</a:t>
                      </a:r>
                      <a:endParaRPr sz="1800"/>
                    </a:p>
                  </a:txBody>
                  <a:tcPr marT="34300" marB="34300" marR="68600" marL="68600"/>
                </a:tc>
                <a:tc>
                  <a:txBody>
                    <a:bodyPr/>
                    <a:lstStyle/>
                    <a:p>
                      <a:pPr indent="0" lvl="0" marL="0" marR="0" rtl="0" algn="l">
                        <a:spcBef>
                          <a:spcPts val="0"/>
                        </a:spcBef>
                        <a:spcAft>
                          <a:spcPts val="0"/>
                        </a:spcAft>
                        <a:buNone/>
                      </a:pPr>
                      <a:r>
                        <a:rPr lang="en" sz="1800"/>
                        <a:t>7.6</a:t>
                      </a:r>
                      <a:endParaRPr sz="1100"/>
                    </a:p>
                  </a:txBody>
                  <a:tcPr marT="34300" marB="34300" marR="68600" marL="68600"/>
                </a:tc>
                <a:tc>
                  <a:txBody>
                    <a:bodyPr/>
                    <a:lstStyle/>
                    <a:p>
                      <a:pPr indent="0" lvl="0" marL="0" marR="0" rtl="0" algn="l">
                        <a:spcBef>
                          <a:spcPts val="0"/>
                        </a:spcBef>
                        <a:spcAft>
                          <a:spcPts val="0"/>
                        </a:spcAft>
                        <a:buNone/>
                      </a:pPr>
                      <a:r>
                        <a:rPr lang="en" sz="1800"/>
                        <a:t>24.1</a:t>
                      </a:r>
                      <a:endParaRPr sz="1100"/>
                    </a:p>
                  </a:txBody>
                  <a:tcPr marT="34300" marB="34300" marR="68600" marL="68600"/>
                </a:tc>
                <a:tc>
                  <a:txBody>
                    <a:bodyPr/>
                    <a:lstStyle/>
                    <a:p>
                      <a:pPr indent="0" lvl="0" marL="0" marR="0" rtl="0" algn="l">
                        <a:spcBef>
                          <a:spcPts val="0"/>
                        </a:spcBef>
                        <a:spcAft>
                          <a:spcPts val="0"/>
                        </a:spcAft>
                        <a:buNone/>
                      </a:pPr>
                      <a:r>
                        <a:rPr lang="en" sz="1800"/>
                        <a:t>7.8</a:t>
                      </a:r>
                      <a:endParaRPr sz="1100"/>
                    </a:p>
                  </a:txBody>
                  <a:tcPr marT="34300" marB="34300" marR="68600" marL="68600"/>
                </a:tc>
                <a:tc>
                  <a:txBody>
                    <a:bodyPr/>
                    <a:lstStyle/>
                    <a:p>
                      <a:pPr indent="0" lvl="0" marL="0" marR="0" rtl="0" algn="l">
                        <a:spcBef>
                          <a:spcPts val="0"/>
                        </a:spcBef>
                        <a:spcAft>
                          <a:spcPts val="0"/>
                        </a:spcAft>
                        <a:buNone/>
                      </a:pPr>
                      <a:r>
                        <a:rPr lang="en" sz="1800"/>
                        <a:t>26.5</a:t>
                      </a:r>
                      <a:endParaRPr sz="1100"/>
                    </a:p>
                  </a:txBody>
                  <a:tcPr marT="34300" marB="34300" marR="68600" marL="68600"/>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03"/>
          <p:cNvSpPr txBox="1"/>
          <p:nvPr>
            <p:ph idx="1" type="body"/>
          </p:nvPr>
        </p:nvSpPr>
        <p:spPr>
          <a:xfrm>
            <a:off x="360630" y="35192"/>
            <a:ext cx="8164200" cy="36204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chemeClr val="dk1"/>
              </a:buClr>
              <a:buSzPts val="2900"/>
              <a:buNone/>
            </a:pPr>
            <a:r>
              <a:rPr lang="en" sz="2900"/>
              <a:t> Submission and Publication</a:t>
            </a:r>
            <a:endParaRPr/>
          </a:p>
          <a:p>
            <a:pPr indent="0" lvl="0" marL="0" rtl="0" algn="ctr">
              <a:lnSpc>
                <a:spcPct val="90000"/>
              </a:lnSpc>
              <a:spcBef>
                <a:spcPts val="80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en">
                <a:latin typeface="Calibri"/>
                <a:ea typeface="Calibri"/>
                <a:cs typeface="Calibri"/>
                <a:sym typeface="Calibri"/>
              </a:rPr>
              <a:t>T-SIPI doesn't use ScholarOne for paper submissions, although the review process is still completed in ScholarOne.  Paper submissions to the T-SIPI are through the IEEE Author Portal (an IEEE account is required). Below is the link to the submission page:</a:t>
            </a:r>
            <a:r>
              <a:rPr lang="en"/>
              <a:t> </a:t>
            </a:r>
            <a:r>
              <a:rPr lang="en" u="sng">
                <a:solidFill>
                  <a:schemeClr val="hlink"/>
                </a:solidFill>
                <a:latin typeface="Calibri"/>
                <a:ea typeface="Calibri"/>
                <a:cs typeface="Calibri"/>
                <a:sym typeface="Calibri"/>
                <a:hlinkClick r:id="rId3"/>
              </a:rPr>
              <a:t>https://ieee.atyponrex.com/journal/TSIPI</a:t>
            </a:r>
            <a:endParaRPr>
              <a:latin typeface="Calibri"/>
              <a:ea typeface="Calibri"/>
              <a:cs typeface="Calibri"/>
              <a:sym typeface="Calibri"/>
            </a:endParaRPr>
          </a:p>
          <a:p>
            <a:pPr indent="0" lvl="0" marL="0" rtl="0" algn="l">
              <a:lnSpc>
                <a:spcPct val="90000"/>
              </a:lnSpc>
              <a:spcBef>
                <a:spcPts val="0"/>
              </a:spcBef>
              <a:spcAft>
                <a:spcPts val="0"/>
              </a:spcAft>
              <a:buClr>
                <a:schemeClr val="dk1"/>
              </a:buClr>
              <a:buSzPts val="2400"/>
              <a:buNone/>
            </a:pPr>
            <a:r>
              <a:t/>
            </a:r>
            <a:endParaRPr>
              <a:latin typeface="Calibri"/>
              <a:ea typeface="Calibri"/>
              <a:cs typeface="Calibri"/>
              <a:sym typeface="Calibri"/>
            </a:endParaRPr>
          </a:p>
          <a:p>
            <a:pPr indent="0" lvl="0" marL="0" rtl="0" algn="l">
              <a:lnSpc>
                <a:spcPct val="90000"/>
              </a:lnSpc>
              <a:spcBef>
                <a:spcPts val="0"/>
              </a:spcBef>
              <a:spcAft>
                <a:spcPts val="0"/>
              </a:spcAft>
              <a:buClr>
                <a:schemeClr val="dk1"/>
              </a:buClr>
              <a:buSzPts val="2400"/>
              <a:buNone/>
            </a:pPr>
            <a:r>
              <a:rPr lang="en">
                <a:latin typeface="Calibri"/>
                <a:ea typeface="Calibri"/>
                <a:cs typeface="Calibri"/>
                <a:sym typeface="Calibri"/>
              </a:rPr>
              <a:t>T-SIPI is an e-publication only.  Papers appear online as soon as the final manuscripts are accepted and edited by the IEEE.</a:t>
            </a:r>
            <a:endParaRPr/>
          </a:p>
          <a:p>
            <a:pPr indent="0" lvl="0" marL="0" rtl="0" algn="l">
              <a:lnSpc>
                <a:spcPct val="90000"/>
              </a:lnSpc>
              <a:spcBef>
                <a:spcPts val="0"/>
              </a:spcBef>
              <a:spcAft>
                <a:spcPts val="0"/>
              </a:spcAft>
              <a:buClr>
                <a:schemeClr val="dk1"/>
              </a:buClr>
              <a:buSzPts val="2400"/>
              <a:buNone/>
            </a:pPr>
            <a:r>
              <a:t/>
            </a:r>
            <a:endParaRPr/>
          </a:p>
        </p:txBody>
      </p:sp>
      <p:sp>
        <p:nvSpPr>
          <p:cNvPr id="559" name="Google Shape;559;p10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04"/>
          <p:cNvSpPr txBox="1"/>
          <p:nvPr>
            <p:ph idx="1" type="body"/>
          </p:nvPr>
        </p:nvSpPr>
        <p:spPr>
          <a:xfrm>
            <a:off x="360630" y="35192"/>
            <a:ext cx="8164200" cy="36204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900"/>
              <a:buNone/>
            </a:pPr>
            <a:r>
              <a:rPr lang="en" sz="2900"/>
              <a:t> Problems and Challenges</a:t>
            </a:r>
            <a:endParaRPr/>
          </a:p>
          <a:p>
            <a:pPr indent="0" lvl="0" marL="0" rtl="0" algn="ctr">
              <a:lnSpc>
                <a:spcPct val="90000"/>
              </a:lnSpc>
              <a:spcBef>
                <a:spcPts val="800"/>
              </a:spcBef>
              <a:spcAft>
                <a:spcPts val="0"/>
              </a:spcAft>
              <a:buClr>
                <a:schemeClr val="dk1"/>
              </a:buClr>
              <a:buSzPts val="2400"/>
              <a:buNone/>
            </a:pPr>
            <a:r>
              <a:t/>
            </a:r>
            <a:endParaRPr/>
          </a:p>
          <a:p>
            <a:pPr indent="0" lvl="0" marL="0" rtl="0" algn="l">
              <a:lnSpc>
                <a:spcPct val="90000"/>
              </a:lnSpc>
              <a:spcBef>
                <a:spcPts val="0"/>
              </a:spcBef>
              <a:spcAft>
                <a:spcPts val="0"/>
              </a:spcAft>
              <a:buClr>
                <a:schemeClr val="dk1"/>
              </a:buClr>
              <a:buSzPts val="2400"/>
              <a:buNone/>
            </a:pPr>
            <a:r>
              <a:rPr lang="en"/>
              <a:t>The biggest issue right now is to receive more contributions.  We plan to reach more potential authors by sending out the Call for Papers through social media and organizing special sections on hot topics.  More ideas and suggestions are welcome! </a:t>
            </a:r>
            <a:endParaRPr/>
          </a:p>
        </p:txBody>
      </p:sp>
      <p:sp>
        <p:nvSpPr>
          <p:cNvPr id="565" name="Google Shape;565;p1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1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Conferences - Ho</a:t>
            </a:r>
            <a:endParaRPr/>
          </a:p>
        </p:txBody>
      </p:sp>
      <p:sp>
        <p:nvSpPr>
          <p:cNvPr id="571" name="Google Shape;571;p105"/>
          <p:cNvSpPr txBox="1"/>
          <p:nvPr>
            <p:ph idx="1" type="body"/>
          </p:nvPr>
        </p:nvSpPr>
        <p:spPr>
          <a:xfrm>
            <a:off x="628650" y="1170325"/>
            <a:ext cx="7428600" cy="3097800"/>
          </a:xfrm>
          <a:prstGeom prst="rect">
            <a:avLst/>
          </a:prstGeom>
          <a:noFill/>
          <a:ln>
            <a:noFill/>
          </a:ln>
        </p:spPr>
        <p:txBody>
          <a:bodyPr anchorCtr="0" anchor="t" bIns="34275" lIns="68575" spcFirstLastPara="1" rIns="68575" wrap="square" tIns="34275">
            <a:spAutoFit/>
          </a:bodyPr>
          <a:lstStyle/>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a:p>
            <a:pPr indent="0" lvl="0" marL="0" rtl="0" algn="l">
              <a:lnSpc>
                <a:spcPct val="90000"/>
              </a:lnSpc>
              <a:spcBef>
                <a:spcPts val="40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106"/>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Conferences</a:t>
            </a:r>
            <a:endParaRPr/>
          </a:p>
        </p:txBody>
      </p:sp>
      <p:sp>
        <p:nvSpPr>
          <p:cNvPr id="577" name="Google Shape;577;p106"/>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Tsung-Yi HO</a:t>
            </a:r>
            <a:endParaRPr/>
          </a:p>
          <a:p>
            <a:pPr indent="0" lvl="0" marL="0" rtl="0" algn="ctr">
              <a:lnSpc>
                <a:spcPct val="90000"/>
              </a:lnSpc>
              <a:spcBef>
                <a:spcPts val="800"/>
              </a:spcBef>
              <a:spcAft>
                <a:spcPts val="0"/>
              </a:spcAft>
              <a:buClr>
                <a:srgbClr val="BFBFBF"/>
              </a:buClr>
              <a:buSzPts val="1800"/>
              <a:buNone/>
            </a:pPr>
            <a:r>
              <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10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solidFill>
                  <a:srgbClr val="32316A"/>
                </a:solidFill>
              </a:rPr>
              <a:t>Sponsored conferences/events (2024.1 ~)</a:t>
            </a:r>
            <a:endParaRPr/>
          </a:p>
        </p:txBody>
      </p:sp>
      <p:sp>
        <p:nvSpPr>
          <p:cNvPr id="584" name="Google Shape;584;p107"/>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sz="2100"/>
          </a:p>
          <a:p>
            <a:pPr indent="-38100" lvl="0" marL="177800" rtl="0" algn="l">
              <a:lnSpc>
                <a:spcPct val="90000"/>
              </a:lnSpc>
              <a:spcBef>
                <a:spcPts val="800"/>
              </a:spcBef>
              <a:spcAft>
                <a:spcPts val="0"/>
              </a:spcAft>
              <a:buClr>
                <a:schemeClr val="dk1"/>
              </a:buClr>
              <a:buSzPts val="2100"/>
              <a:buNone/>
            </a:pPr>
            <a:r>
              <a:t/>
            </a:r>
            <a:endParaRPr/>
          </a:p>
        </p:txBody>
      </p:sp>
      <p:graphicFrame>
        <p:nvGraphicFramePr>
          <p:cNvPr id="585" name="Google Shape;585;p107"/>
          <p:cNvGraphicFramePr/>
          <p:nvPr/>
        </p:nvGraphicFramePr>
        <p:xfrm>
          <a:off x="385927" y="1508425"/>
          <a:ext cx="3000000" cy="3000000"/>
        </p:xfrm>
        <a:graphic>
          <a:graphicData uri="http://schemas.openxmlformats.org/drawingml/2006/table">
            <a:tbl>
              <a:tblPr>
                <a:noFill/>
                <a:tableStyleId>{0629DE18-B125-4CA0-AE64-7660E8B42360}</a:tableStyleId>
              </a:tblPr>
              <a:tblGrid>
                <a:gridCol w="1102875"/>
                <a:gridCol w="97225"/>
                <a:gridCol w="1597025"/>
                <a:gridCol w="1597025"/>
                <a:gridCol w="180525"/>
              </a:tblGrid>
              <a:tr h="46467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MLCAD (50%)</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ICCAD (46.67%)</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ETS (25%)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6467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DTTIS (25%)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VLSI-SoC (25%)</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MPSoC (33%)</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64675">
                <a:tc>
                  <a:txBody>
                    <a:bodyPr/>
                    <a:lstStyle/>
                    <a:p>
                      <a:pPr indent="0" lvl="0" marL="0" marR="0" rtl="0" algn="ctr">
                        <a:lnSpc>
                          <a:spcPct val="100000"/>
                        </a:lnSpc>
                        <a:spcBef>
                          <a:spcPts val="0"/>
                        </a:spcBef>
                        <a:spcAft>
                          <a:spcPts val="0"/>
                        </a:spcAft>
                        <a:buClr>
                          <a:srgbClr val="FF0000"/>
                        </a:buClr>
                        <a:buSzPts val="1100"/>
                        <a:buFont typeface="PT Mono"/>
                        <a:buNone/>
                      </a:pPr>
                      <a:r>
                        <a:rPr b="0" i="0" lang="en" sz="1100" u="none" cap="none" strike="noStrike">
                          <a:solidFill>
                            <a:srgbClr val="FF0000"/>
                          </a:solidFill>
                          <a:latin typeface="PT Mono"/>
                          <a:ea typeface="PT Mono"/>
                          <a:cs typeface="PT Mono"/>
                          <a:sym typeface="PT Mono"/>
                        </a:rPr>
                        <a:t>LAD</a:t>
                      </a:r>
                      <a:r>
                        <a:rPr b="0" i="0" lang="en" sz="1100" u="none" cap="none" strike="noStrike">
                          <a:solidFill>
                            <a:srgbClr val="000000"/>
                          </a:solidFill>
                          <a:latin typeface="PT Mono"/>
                          <a:ea typeface="PT Mono"/>
                          <a:cs typeface="PT Mono"/>
                          <a:sym typeface="PT Mono"/>
                        </a:rPr>
                        <a:t> (100%)</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LATS (25%)</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MEMOCODE (25%)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6467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ISLPED (15%)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SIES (50%)</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ITC-Asia (50%)</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6467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DAC (50%)</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ASP-DAC (12.5%)</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DDECS (25%)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6467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CODAI (25%)</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SBCCI (5%-</a:t>
                      </a:r>
                      <a:r>
                        <a:rPr b="0" i="0" lang="en" sz="1100" u="none" cap="none" strike="noStrike">
                          <a:solidFill>
                            <a:srgbClr val="FF0000"/>
                          </a:solidFill>
                          <a:latin typeface="PT Mono"/>
                          <a:ea typeface="PT Mono"/>
                          <a:cs typeface="PT Mono"/>
                          <a:sym typeface="PT Mono"/>
                        </a:rPr>
                        <a:t>7%</a:t>
                      </a:r>
                      <a:r>
                        <a:rPr b="0" i="0" lang="en" sz="1100" u="none" cap="none" strike="noStrike">
                          <a:solidFill>
                            <a:srgbClr val="000000"/>
                          </a:solidFill>
                          <a:latin typeface="PT Mono"/>
                          <a:ea typeface="PT Mono"/>
                          <a:cs typeface="PT Mono"/>
                          <a:sym typeface="PT Mono"/>
                        </a:rPr>
                        <a:t>)</a:t>
                      </a:r>
                      <a:endParaRPr sz="1100"/>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ATS (25%-</a:t>
                      </a:r>
                      <a:r>
                        <a:rPr b="0" i="0" lang="en" sz="1100" u="none" cap="none" strike="noStrike">
                          <a:solidFill>
                            <a:srgbClr val="FF0000"/>
                          </a:solidFill>
                          <a:latin typeface="PT Mono"/>
                          <a:ea typeface="PT Mono"/>
                          <a:cs typeface="PT Mono"/>
                          <a:sym typeface="PT Mono"/>
                        </a:rPr>
                        <a:t>50%</a:t>
                      </a:r>
                      <a:r>
                        <a:rPr b="0" i="0" lang="en" sz="1100" u="none" cap="none" strike="noStrike">
                          <a:solidFill>
                            <a:srgbClr val="000000"/>
                          </a:solidFill>
                          <a:latin typeface="PT Mono"/>
                          <a:ea typeface="PT Mono"/>
                          <a:cs typeface="PT Mono"/>
                          <a:sym typeface="PT Mono"/>
                        </a:rPr>
                        <a:t>)</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584725">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bl>
          </a:graphicData>
        </a:graphic>
      </p:graphicFrame>
      <p:graphicFrame>
        <p:nvGraphicFramePr>
          <p:cNvPr id="586" name="Google Shape;586;p107"/>
          <p:cNvGraphicFramePr/>
          <p:nvPr/>
        </p:nvGraphicFramePr>
        <p:xfrm>
          <a:off x="5693074" y="1613699"/>
          <a:ext cx="3000000" cy="3000000"/>
        </p:xfrm>
        <a:graphic>
          <a:graphicData uri="http://schemas.openxmlformats.org/drawingml/2006/table">
            <a:tbl>
              <a:tblPr>
                <a:noFill/>
                <a:tableStyleId>{0629DE18-B125-4CA0-AE64-7660E8B42360}</a:tableStyleId>
              </a:tblPr>
              <a:tblGrid>
                <a:gridCol w="1137200"/>
                <a:gridCol w="1137200"/>
                <a:gridCol w="100250"/>
              </a:tblGrid>
              <a:tr h="43492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FMCAD</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LASCAS</a:t>
                      </a:r>
                      <a:endParaRPr sz="1100"/>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GLSVLSI</a:t>
                      </a:r>
                      <a:endParaRPr sz="1100"/>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ICITES</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ISPD</a:t>
                      </a:r>
                      <a:endParaRPr sz="1100"/>
                    </a:p>
                  </a:txBody>
                  <a:tcPr marT="10000" marB="0" marR="10000" marL="10000" anchor="ctr"/>
                </a:tc>
                <a:tc>
                  <a:txBody>
                    <a:bodyPr/>
                    <a:lstStyle/>
                    <a:p>
                      <a:pPr indent="0" lvl="0" marL="0" marR="0" rtl="0" algn="ctr">
                        <a:lnSpc>
                          <a:spcPct val="100000"/>
                        </a:lnSpc>
                        <a:spcBef>
                          <a:spcPts val="0"/>
                        </a:spcBef>
                        <a:spcAft>
                          <a:spcPts val="0"/>
                        </a:spcAft>
                        <a:buClr>
                          <a:srgbClr val="000000"/>
                        </a:buClr>
                        <a:buSzPts val="1100"/>
                        <a:buFont typeface="PT Mono"/>
                        <a:buNone/>
                      </a:pPr>
                      <a:r>
                        <a:rPr b="0" i="0" lang="en" sz="1100" u="none" cap="none" strike="noStrike">
                          <a:solidFill>
                            <a:srgbClr val="000000"/>
                          </a:solidFill>
                          <a:latin typeface="PT Mono"/>
                          <a:ea typeface="PT Mono"/>
                          <a:cs typeface="PT Mono"/>
                          <a:sym typeface="PT Mono"/>
                        </a:rPr>
                        <a:t>ISED</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SMACD</a:t>
                      </a:r>
                      <a:endParaRPr sz="1100"/>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AsianHOST</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FDL</a:t>
                      </a:r>
                      <a:endParaRPr sz="1100"/>
                    </a:p>
                  </a:txBody>
                  <a:tcPr marT="10000" marB="0" marR="10000" marL="10000" anchor="ctr"/>
                </a:tc>
                <a:tc>
                  <a:txBody>
                    <a:bodyPr/>
                    <a:lstStyle/>
                    <a:p>
                      <a:pPr indent="0" lvl="0" marL="0" marR="0" rtl="0" algn="ctr">
                        <a:spcBef>
                          <a:spcPts val="0"/>
                        </a:spcBef>
                        <a:spcAft>
                          <a:spcPts val="0"/>
                        </a:spcAft>
                        <a:buNone/>
                      </a:pPr>
                      <a:r>
                        <a:rPr b="0" i="0" lang="en" sz="1100" u="none" cap="none" strike="noStrike">
                          <a:solidFill>
                            <a:srgbClr val="000000"/>
                          </a:solidFill>
                          <a:latin typeface="PT Mono"/>
                          <a:ea typeface="PT Mono"/>
                          <a:cs typeface="PT Mono"/>
                          <a:sym typeface="PT Mono"/>
                        </a:rPr>
                        <a:t>ISEDA</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r h="434925">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c>
                  <a:txBody>
                    <a:bodyPr/>
                    <a:lstStyle/>
                    <a:p>
                      <a:pPr indent="0" lvl="0" marL="0" marR="0" rtl="0" algn="ctr">
                        <a:spcBef>
                          <a:spcPts val="0"/>
                        </a:spcBef>
                        <a:spcAft>
                          <a:spcPts val="0"/>
                        </a:spcAft>
                        <a:buNone/>
                      </a:pPr>
                      <a:r>
                        <a:t/>
                      </a:r>
                      <a:endParaRPr b="0" i="0" sz="1100" u="none" cap="none" strike="noStrike">
                        <a:solidFill>
                          <a:srgbClr val="000000"/>
                        </a:solidFill>
                        <a:latin typeface="PT Mono"/>
                        <a:ea typeface="PT Mono"/>
                        <a:cs typeface="PT Mono"/>
                        <a:sym typeface="PT Mono"/>
                      </a:endParaRPr>
                    </a:p>
                  </a:txBody>
                  <a:tcPr marT="10000" marB="0" marR="10000" marL="10000" anchor="ctr"/>
                </a:tc>
              </a:tr>
            </a:tbl>
          </a:graphicData>
        </a:graphic>
      </p:graphicFrame>
      <p:sp>
        <p:nvSpPr>
          <p:cNvPr id="587" name="Google Shape;587;p107"/>
          <p:cNvSpPr txBox="1"/>
          <p:nvPr/>
        </p:nvSpPr>
        <p:spPr>
          <a:xfrm>
            <a:off x="751018" y="1169042"/>
            <a:ext cx="3658200" cy="678900"/>
          </a:xfrm>
          <a:prstGeom prst="rect">
            <a:avLst/>
          </a:prstGeom>
          <a:noFill/>
          <a:ln>
            <a:noFill/>
          </a:ln>
        </p:spPr>
        <p:txBody>
          <a:bodyPr anchorCtr="0" anchor="t" bIns="34275" lIns="68575" spcFirstLastPara="1" rIns="68575" wrap="square" tIns="34275">
            <a:norm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Financial Sponsorship (17)</a:t>
            </a:r>
            <a:endParaRPr sz="1100"/>
          </a:p>
        </p:txBody>
      </p:sp>
      <p:sp>
        <p:nvSpPr>
          <p:cNvPr id="588" name="Google Shape;588;p107"/>
          <p:cNvSpPr txBox="1"/>
          <p:nvPr/>
        </p:nvSpPr>
        <p:spPr>
          <a:xfrm>
            <a:off x="5467730" y="1157473"/>
            <a:ext cx="3270300" cy="678900"/>
          </a:xfrm>
          <a:prstGeom prst="rect">
            <a:avLst/>
          </a:prstGeom>
          <a:noFill/>
          <a:ln>
            <a:noFill/>
          </a:ln>
        </p:spPr>
        <p:txBody>
          <a:bodyPr anchorCtr="0" anchor="t" bIns="34275" lIns="68575" spcFirstLastPara="1" rIns="68575" wrap="square" tIns="34275">
            <a:norm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Technical Sponsorship (10)</a:t>
            </a:r>
            <a:endParaRPr sz="1100"/>
          </a:p>
        </p:txBody>
      </p:sp>
      <p:sp>
        <p:nvSpPr>
          <p:cNvPr id="589" name="Google Shape;589;p107"/>
          <p:cNvSpPr txBox="1"/>
          <p:nvPr/>
        </p:nvSpPr>
        <p:spPr>
          <a:xfrm>
            <a:off x="2287345" y="2435267"/>
            <a:ext cx="4574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0" i="0" sz="1400" u="none" cap="none" strike="noStrike">
              <a:solidFill>
                <a:srgbClr val="000000"/>
              </a:solidFill>
              <a:latin typeface="PT Mono"/>
              <a:ea typeface="PT Mono"/>
              <a:cs typeface="PT Mono"/>
              <a:sym typeface="PT Mon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10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Flagship conferences</a:t>
            </a:r>
            <a:endParaRPr/>
          </a:p>
        </p:txBody>
      </p:sp>
      <p:pic>
        <p:nvPicPr>
          <p:cNvPr descr="一張含有 雲, 天空, 戶外, 螢幕擷取畫面 的圖片&#10;&#10;自動產生的描述" id="595" name="Google Shape;595;p108"/>
          <p:cNvPicPr preferRelativeResize="0"/>
          <p:nvPr/>
        </p:nvPicPr>
        <p:blipFill rotWithShape="1">
          <a:blip r:embed="rId3">
            <a:alphaModFix/>
          </a:blip>
          <a:srcRect b="0" l="0" r="0" t="0"/>
          <a:stretch/>
        </p:blipFill>
        <p:spPr>
          <a:xfrm>
            <a:off x="123817" y="1470893"/>
            <a:ext cx="2948015" cy="1485001"/>
          </a:xfrm>
          <a:prstGeom prst="rect">
            <a:avLst/>
          </a:prstGeom>
          <a:noFill/>
          <a:ln>
            <a:noFill/>
          </a:ln>
        </p:spPr>
      </p:pic>
      <p:pic>
        <p:nvPicPr>
          <p:cNvPr descr="一張含有 日落, 天空, 建築, 戶外 的圖片&#10;&#10;自動產生的描述" id="596" name="Google Shape;596;p108"/>
          <p:cNvPicPr preferRelativeResize="0"/>
          <p:nvPr/>
        </p:nvPicPr>
        <p:blipFill rotWithShape="1">
          <a:blip r:embed="rId4">
            <a:alphaModFix/>
          </a:blip>
          <a:srcRect b="0" l="0" r="0" t="0"/>
          <a:stretch/>
        </p:blipFill>
        <p:spPr>
          <a:xfrm>
            <a:off x="4708540" y="2929823"/>
            <a:ext cx="2988194" cy="1485000"/>
          </a:xfrm>
          <a:prstGeom prst="rect">
            <a:avLst/>
          </a:prstGeom>
          <a:noFill/>
          <a:ln>
            <a:noFill/>
          </a:ln>
        </p:spPr>
      </p:pic>
      <p:pic>
        <p:nvPicPr>
          <p:cNvPr descr="一張含有 雲, 樹狀, 文字, 大自然 的圖片&#10;&#10;自動產生的描述" id="597" name="Google Shape;597;p108"/>
          <p:cNvPicPr preferRelativeResize="0"/>
          <p:nvPr/>
        </p:nvPicPr>
        <p:blipFill rotWithShape="1">
          <a:blip r:embed="rId5">
            <a:alphaModFix/>
          </a:blip>
          <a:srcRect b="0" l="0" r="0" t="0"/>
          <a:stretch/>
        </p:blipFill>
        <p:spPr>
          <a:xfrm>
            <a:off x="1577694" y="2955893"/>
            <a:ext cx="2988273" cy="1485001"/>
          </a:xfrm>
          <a:prstGeom prst="rect">
            <a:avLst/>
          </a:prstGeom>
          <a:noFill/>
          <a:ln>
            <a:noFill/>
          </a:ln>
        </p:spPr>
      </p:pic>
      <p:pic>
        <p:nvPicPr>
          <p:cNvPr descr="一張含有 天空, 建築, 螢幕擷取畫面, 摩天大樓 的圖片&#10;&#10;自動產生的描述" id="598" name="Google Shape;598;p108"/>
          <p:cNvPicPr preferRelativeResize="0"/>
          <p:nvPr/>
        </p:nvPicPr>
        <p:blipFill rotWithShape="1">
          <a:blip r:embed="rId6">
            <a:alphaModFix/>
          </a:blip>
          <a:srcRect b="0" l="0" r="0" t="0"/>
          <a:stretch/>
        </p:blipFill>
        <p:spPr>
          <a:xfrm>
            <a:off x="3214362" y="1473827"/>
            <a:ext cx="2487209" cy="1485000"/>
          </a:xfrm>
          <a:prstGeom prst="rect">
            <a:avLst/>
          </a:prstGeom>
          <a:noFill/>
          <a:ln>
            <a:noFill/>
          </a:ln>
        </p:spPr>
      </p:pic>
      <p:pic>
        <p:nvPicPr>
          <p:cNvPr descr="一張含有 天空, 雲, 建築, 戶外 的圖片&#10;&#10;自動產生的描述" id="599" name="Google Shape;599;p108"/>
          <p:cNvPicPr preferRelativeResize="0"/>
          <p:nvPr/>
        </p:nvPicPr>
        <p:blipFill rotWithShape="1">
          <a:blip r:embed="rId7">
            <a:alphaModFix/>
          </a:blip>
          <a:srcRect b="0" l="0" r="0" t="0"/>
          <a:stretch/>
        </p:blipFill>
        <p:spPr>
          <a:xfrm>
            <a:off x="5844103" y="1446289"/>
            <a:ext cx="2984562" cy="1485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109"/>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DAC Updates</a:t>
            </a:r>
            <a:endParaRPr/>
          </a:p>
        </p:txBody>
      </p:sp>
      <p:sp>
        <p:nvSpPr>
          <p:cNvPr id="605" name="Google Shape;605;p109"/>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Miguel Silveira</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110"/>
          <p:cNvSpPr txBox="1"/>
          <p:nvPr>
            <p:ph idx="1" type="body"/>
          </p:nvPr>
        </p:nvSpPr>
        <p:spPr>
          <a:xfrm>
            <a:off x="508000" y="1113638"/>
            <a:ext cx="7788300" cy="3417300"/>
          </a:xfrm>
          <a:prstGeom prst="rect">
            <a:avLst/>
          </a:prstGeom>
          <a:noFill/>
          <a:ln>
            <a:noFill/>
          </a:ln>
        </p:spPr>
        <p:txBody>
          <a:bodyPr anchorCtr="0" anchor="t" bIns="34275" lIns="68575" spcFirstLastPara="1" rIns="68575" wrap="square" tIns="34275">
            <a:normAutofit/>
          </a:bodyPr>
          <a:lstStyle/>
          <a:p>
            <a:pPr indent="0" lvl="0" marL="0" rtl="0" algn="l">
              <a:lnSpc>
                <a:spcPct val="107000"/>
              </a:lnSpc>
              <a:spcBef>
                <a:spcPts val="0"/>
              </a:spcBef>
              <a:spcAft>
                <a:spcPts val="0"/>
              </a:spcAft>
              <a:buClr>
                <a:schemeClr val="dk1"/>
              </a:buClr>
              <a:buSzPts val="1100"/>
              <a:buNone/>
            </a:pPr>
            <a:r>
              <a:rPr b="1" lang="en" sz="2100">
                <a:solidFill>
                  <a:srgbClr val="FF0000"/>
                </a:solidFill>
                <a:latin typeface="Calibri"/>
                <a:ea typeface="Calibri"/>
                <a:cs typeface="Calibri"/>
                <a:sym typeface="Calibri"/>
              </a:rPr>
              <a:t>Record number of submissions</a:t>
            </a:r>
            <a:r>
              <a:rPr lang="en" sz="2100">
                <a:latin typeface="Calibri"/>
                <a:ea typeface="Calibri"/>
                <a:cs typeface="Calibri"/>
                <a:sym typeface="Calibri"/>
              </a:rPr>
              <a:t>: 2079 Abstracts, 1575</a:t>
            </a:r>
            <a:r>
              <a:rPr lang="en" sz="2100"/>
              <a:t> </a:t>
            </a:r>
            <a:r>
              <a:rPr lang="en" sz="2100">
                <a:latin typeface="Calibri"/>
                <a:ea typeface="Calibri"/>
                <a:cs typeface="Calibri"/>
                <a:sym typeface="Calibri"/>
              </a:rPr>
              <a:t>PDFs; </a:t>
            </a:r>
            <a:r>
              <a:rPr b="1" lang="en" sz="2100">
                <a:latin typeface="Calibri"/>
                <a:ea typeface="Calibri"/>
                <a:cs typeface="Calibri"/>
                <a:sym typeface="Calibri"/>
              </a:rPr>
              <a:t>1545 </a:t>
            </a:r>
            <a:r>
              <a:rPr lang="en" sz="2100">
                <a:latin typeface="Calibri"/>
                <a:ea typeface="Calibri"/>
                <a:cs typeface="Calibri"/>
                <a:sym typeface="Calibri"/>
              </a:rPr>
              <a:t>fi</a:t>
            </a:r>
            <a:r>
              <a:rPr lang="en" sz="2100"/>
              <a:t>nal v</a:t>
            </a:r>
            <a:r>
              <a:rPr lang="en" sz="2100">
                <a:latin typeface="Calibri"/>
                <a:ea typeface="Calibri"/>
                <a:cs typeface="Calibri"/>
                <a:sym typeface="Calibri"/>
              </a:rPr>
              <a:t>alid submissions after some withdrawing (cf. 1156 in 2023 =&gt; </a:t>
            </a:r>
            <a:r>
              <a:rPr b="1" lang="en" sz="2100">
                <a:solidFill>
                  <a:srgbClr val="FF0000"/>
                </a:solidFill>
                <a:latin typeface="Calibri"/>
                <a:ea typeface="Calibri"/>
                <a:cs typeface="Calibri"/>
                <a:sym typeface="Calibri"/>
              </a:rPr>
              <a:t>34% increase</a:t>
            </a:r>
            <a:r>
              <a:rPr lang="en" sz="2100">
                <a:latin typeface="Calibri"/>
                <a:ea typeface="Calibri"/>
                <a:cs typeface="Calibri"/>
                <a:sym typeface="Calibri"/>
              </a:rPr>
              <a:t>)</a:t>
            </a:r>
            <a:endParaRPr/>
          </a:p>
          <a:p>
            <a:pPr indent="0" lvl="0" marL="0" rtl="0" algn="l">
              <a:lnSpc>
                <a:spcPct val="107000"/>
              </a:lnSpc>
              <a:spcBef>
                <a:spcPts val="0"/>
              </a:spcBef>
              <a:spcAft>
                <a:spcPts val="0"/>
              </a:spcAft>
              <a:buClr>
                <a:schemeClr val="dk1"/>
              </a:buClr>
              <a:buSzPts val="1100"/>
              <a:buNone/>
            </a:pPr>
            <a:r>
              <a:t/>
            </a:r>
            <a:endParaRPr sz="2100">
              <a:latin typeface="Calibri"/>
              <a:ea typeface="Calibri"/>
              <a:cs typeface="Calibri"/>
              <a:sym typeface="Calibri"/>
            </a:endParaRPr>
          </a:p>
          <a:p>
            <a:pPr indent="0" lvl="0" marL="0" rtl="0" algn="l">
              <a:lnSpc>
                <a:spcPct val="107000"/>
              </a:lnSpc>
              <a:spcBef>
                <a:spcPts val="0"/>
              </a:spcBef>
              <a:spcAft>
                <a:spcPts val="0"/>
              </a:spcAft>
              <a:buClr>
                <a:schemeClr val="dk1"/>
              </a:buClr>
              <a:buSzPts val="1100"/>
              <a:buNone/>
            </a:pPr>
            <a:r>
              <a:rPr lang="en" sz="2100">
                <a:latin typeface="Calibri"/>
                <a:ea typeface="Calibri"/>
                <a:cs typeface="Calibri"/>
                <a:sym typeface="Calibri"/>
              </a:rPr>
              <a:t>TPC committee: 29 tracks, 34 track chairs, 356 TPC members (cf. 266 in 2023 =&gt; </a:t>
            </a:r>
            <a:r>
              <a:rPr b="1" lang="en" sz="2100">
                <a:solidFill>
                  <a:srgbClr val="FF0000"/>
                </a:solidFill>
                <a:latin typeface="Calibri"/>
                <a:ea typeface="Calibri"/>
                <a:cs typeface="Calibri"/>
                <a:sym typeface="Calibri"/>
              </a:rPr>
              <a:t>34% increase</a:t>
            </a:r>
            <a:r>
              <a:rPr lang="en" sz="2100">
                <a:latin typeface="Calibri"/>
                <a:ea typeface="Calibri"/>
                <a:cs typeface="Calibri"/>
                <a:sym typeface="Calibri"/>
              </a:rPr>
              <a:t>)</a:t>
            </a:r>
            <a:endParaRPr/>
          </a:p>
          <a:p>
            <a:pPr indent="-38100" lvl="0" marL="177800" rtl="0" algn="l">
              <a:lnSpc>
                <a:spcPct val="90000"/>
              </a:lnSpc>
              <a:spcBef>
                <a:spcPts val="0"/>
              </a:spcBef>
              <a:spcAft>
                <a:spcPts val="0"/>
              </a:spcAft>
              <a:buClr>
                <a:schemeClr val="dk1"/>
              </a:buClr>
              <a:buSzPts val="2100"/>
              <a:buNone/>
            </a:pPr>
            <a:r>
              <a:t/>
            </a:r>
            <a:endParaRPr/>
          </a:p>
          <a:p>
            <a:pPr indent="-38100" lvl="0" marL="177800" rtl="0" algn="l">
              <a:lnSpc>
                <a:spcPct val="90000"/>
              </a:lnSpc>
              <a:spcBef>
                <a:spcPts val="0"/>
              </a:spcBef>
              <a:spcAft>
                <a:spcPts val="0"/>
              </a:spcAft>
              <a:buClr>
                <a:schemeClr val="dk1"/>
              </a:buClr>
              <a:buSzPts val="2100"/>
              <a:buNone/>
            </a:pPr>
            <a:r>
              <a:t/>
            </a:r>
            <a:endParaRPr/>
          </a:p>
        </p:txBody>
      </p:sp>
      <p:sp>
        <p:nvSpPr>
          <p:cNvPr id="611" name="Google Shape;611;p11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DAC 2024 - Record number of submissions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Outline</a:t>
            </a:r>
            <a:endParaRPr/>
          </a:p>
        </p:txBody>
      </p:sp>
      <p:sp>
        <p:nvSpPr>
          <p:cNvPr id="266" name="Google Shape;266;p57"/>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Closing numbers 2023</a:t>
            </a:r>
            <a:br>
              <a:rPr lang="en"/>
            </a:br>
            <a:endParaRPr/>
          </a:p>
          <a:p>
            <a:pPr indent="-171450" lvl="0" marL="177800" rtl="0" algn="l">
              <a:lnSpc>
                <a:spcPct val="90000"/>
              </a:lnSpc>
              <a:spcBef>
                <a:spcPts val="800"/>
              </a:spcBef>
              <a:spcAft>
                <a:spcPts val="0"/>
              </a:spcAft>
              <a:buClr>
                <a:schemeClr val="dk1"/>
              </a:buClr>
              <a:buSzPts val="2100"/>
              <a:buChar char="•"/>
            </a:pPr>
            <a:r>
              <a:rPr lang="en"/>
              <a:t>Status 2024</a:t>
            </a:r>
            <a:endParaRPr/>
          </a:p>
          <a:p>
            <a:pPr indent="-63500" lvl="1" marL="520700" rtl="0" algn="l">
              <a:lnSpc>
                <a:spcPct val="90000"/>
              </a:lnSpc>
              <a:spcBef>
                <a:spcPts val="400"/>
              </a:spcBef>
              <a:spcAft>
                <a:spcPts val="0"/>
              </a:spcAft>
              <a:buClr>
                <a:schemeClr val="dk1"/>
              </a:buClr>
              <a:buSzPts val="1800"/>
              <a:buNone/>
            </a:pPr>
            <a:r>
              <a:t/>
            </a:r>
            <a:endParaRPr/>
          </a:p>
          <a:p>
            <a:pPr indent="-171450" lvl="0" marL="177800" rtl="0" algn="l">
              <a:lnSpc>
                <a:spcPct val="90000"/>
              </a:lnSpc>
              <a:spcBef>
                <a:spcPts val="800"/>
              </a:spcBef>
              <a:spcAft>
                <a:spcPts val="0"/>
              </a:spcAft>
              <a:buClr>
                <a:schemeClr val="dk1"/>
              </a:buClr>
              <a:buSzPts val="2100"/>
              <a:buChar char="•"/>
            </a:pPr>
            <a:r>
              <a:rPr lang="en"/>
              <a:t>Budget 2025</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111"/>
          <p:cNvSpPr txBox="1"/>
          <p:nvPr>
            <p:ph type="title"/>
          </p:nvPr>
        </p:nvSpPr>
        <p:spPr>
          <a:xfrm>
            <a:off x="1467410" y="426995"/>
            <a:ext cx="6780000" cy="56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Research Paper Submission History</a:t>
            </a:r>
            <a:endParaRPr/>
          </a:p>
        </p:txBody>
      </p:sp>
      <p:sp>
        <p:nvSpPr>
          <p:cNvPr id="617" name="Google Shape;617;p111"/>
          <p:cNvSpPr/>
          <p:nvPr/>
        </p:nvSpPr>
        <p:spPr>
          <a:xfrm>
            <a:off x="6933600" y="1787400"/>
            <a:ext cx="1862700" cy="2359800"/>
          </a:xfrm>
          <a:prstGeom prst="rect">
            <a:avLst/>
          </a:prstGeom>
          <a:solidFill>
            <a:srgbClr val="BBD6EE"/>
          </a:solidFill>
          <a:ln cap="flat" cmpd="sng" w="12700">
            <a:solidFill>
              <a:srgbClr val="42719B"/>
            </a:solidFill>
            <a:prstDash val="solid"/>
            <a:miter lim="800000"/>
            <a:headEnd len="sm" w="sm" type="none"/>
            <a:tailEnd len="sm" w="sm" type="none"/>
          </a:ln>
        </p:spPr>
        <p:txBody>
          <a:bodyPr anchorCtr="0" anchor="ctr" bIns="34275" lIns="68575" spcFirstLastPara="1" rIns="68575" wrap="square" tIns="34275">
            <a:noAutofit/>
          </a:bodyPr>
          <a:lstStyle/>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34% increase in submissions! </a:t>
            </a:r>
            <a:endParaRPr b="0" i="0" sz="1100" u="none" cap="none" strike="noStrike">
              <a:solidFill>
                <a:srgbClr val="000000"/>
              </a:solidFill>
              <a:latin typeface="Arial"/>
              <a:ea typeface="Arial"/>
              <a:cs typeface="Arial"/>
              <a:sym typeface="Arial"/>
            </a:endParaRPr>
          </a:p>
          <a:p>
            <a:pPr indent="-127000" lvl="0" marL="21590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Calibri"/>
              <a:ea typeface="Calibri"/>
              <a:cs typeface="Calibri"/>
              <a:sym typeface="Calibri"/>
            </a:endParaRPr>
          </a:p>
          <a:p>
            <a:pPr indent="-215900" lvl="0" marL="2159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Calibri"/>
                <a:ea typeface="Calibri"/>
                <a:cs typeface="Calibri"/>
                <a:sym typeface="Calibri"/>
              </a:rPr>
              <a:t>Clearly a  lot of momentum in the Semiconductor,  EDA, AI and Security areas. </a:t>
            </a:r>
            <a:endParaRPr b="0" i="0" sz="1100" u="none" cap="none" strike="noStrike">
              <a:solidFill>
                <a:srgbClr val="000000"/>
              </a:solidFill>
              <a:latin typeface="Arial"/>
              <a:ea typeface="Arial"/>
              <a:cs typeface="Arial"/>
              <a:sym typeface="Arial"/>
            </a:endParaRPr>
          </a:p>
        </p:txBody>
      </p:sp>
      <p:pic>
        <p:nvPicPr>
          <p:cNvPr id="618" name="Google Shape;618;p111"/>
          <p:cNvPicPr preferRelativeResize="0"/>
          <p:nvPr/>
        </p:nvPicPr>
        <p:blipFill rotWithShape="1">
          <a:blip r:embed="rId3">
            <a:alphaModFix/>
          </a:blip>
          <a:srcRect b="0" l="0" r="0" t="0"/>
          <a:stretch/>
        </p:blipFill>
        <p:spPr>
          <a:xfrm>
            <a:off x="347842" y="1200150"/>
            <a:ext cx="6431400" cy="3363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aphicFrame>
        <p:nvGraphicFramePr>
          <p:cNvPr id="623" name="Google Shape;623;p112"/>
          <p:cNvGraphicFramePr/>
          <p:nvPr/>
        </p:nvGraphicFramePr>
        <p:xfrm>
          <a:off x="307695" y="653382"/>
          <a:ext cx="3000000" cy="3000000"/>
        </p:xfrm>
        <a:graphic>
          <a:graphicData uri="http://schemas.openxmlformats.org/drawingml/2006/table">
            <a:tbl>
              <a:tblPr>
                <a:noFill/>
                <a:tableStyleId>{C99474CA-CEAA-4B21-B133-83C595046A51}</a:tableStyleId>
              </a:tblPr>
              <a:tblGrid>
                <a:gridCol w="6931400"/>
                <a:gridCol w="1444325"/>
              </a:tblGrid>
              <a:tr h="304725">
                <a:tc>
                  <a:txBody>
                    <a:bodyPr/>
                    <a:lstStyle/>
                    <a:p>
                      <a:pPr indent="0" lvl="0" marL="0" marR="0" rtl="0" algn="ctr">
                        <a:lnSpc>
                          <a:spcPct val="100000"/>
                        </a:lnSpc>
                        <a:spcBef>
                          <a:spcPts val="0"/>
                        </a:spcBef>
                        <a:spcAft>
                          <a:spcPts val="0"/>
                        </a:spcAft>
                        <a:buClr>
                          <a:srgbClr val="000000"/>
                        </a:buClr>
                        <a:buSzPts val="1100"/>
                        <a:buFont typeface="Arial"/>
                        <a:buNone/>
                      </a:pPr>
                      <a:r>
                        <a:rPr b="1" i="0" lang="en" sz="1500" u="none" cap="none" strike="noStrike">
                          <a:solidFill>
                            <a:schemeClr val="dk1"/>
                          </a:solidFill>
                          <a:latin typeface="Calibri"/>
                          <a:ea typeface="Calibri"/>
                          <a:cs typeface="Calibri"/>
                          <a:sym typeface="Calibri"/>
                        </a:rPr>
                        <a:t>Track </a:t>
                      </a:r>
                      <a:endParaRPr sz="1500" u="none" cap="none" strike="noStrike">
                        <a:solidFill>
                          <a:schemeClr val="dk1"/>
                        </a:solidFill>
                      </a:endParaRPr>
                    </a:p>
                  </a:txBody>
                  <a:tcPr marT="34300" marB="34300" marR="68600" marL="68600" anchor="b">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i="0" lang="en" sz="1500" u="none" cap="none" strike="noStrike">
                          <a:solidFill>
                            <a:schemeClr val="dk1"/>
                          </a:solidFill>
                          <a:latin typeface="Calibri"/>
                          <a:ea typeface="Calibri"/>
                          <a:cs typeface="Calibri"/>
                          <a:sym typeface="Calibri"/>
                        </a:rPr>
                        <a:t>#papers</a:t>
                      </a:r>
                      <a:endParaRPr sz="1500" u="none" cap="none" strike="noStrike">
                        <a:solidFill>
                          <a:schemeClr val="dk1"/>
                        </a:solidFill>
                      </a:endParaRPr>
                    </a:p>
                  </a:txBody>
                  <a:tcPr marT="34300" marB="34300" marR="68600" marL="68600" anchor="b"/>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3">
                            <a:extLst>
                              <a:ext uri="{A12FA001-AC4F-418D-AE19-62706E023703}">
                                <ahyp:hlinkClr val="tx"/>
                              </a:ext>
                            </a:extLst>
                          </a:hlinkClick>
                        </a:rPr>
                        <a:t>AI1. AI/ML Algorithms</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80</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4">
                            <a:extLst>
                              <a:ext uri="{A12FA001-AC4F-418D-AE19-62706E023703}">
                                <ahyp:hlinkClr val="tx"/>
                              </a:ext>
                            </a:extLst>
                          </a:hlinkClick>
                        </a:rPr>
                        <a:t>AI2. AI/ML Application and Infrastructure</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74</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338500">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5">
                            <a:extLst>
                              <a:ext uri="{A12FA001-AC4F-418D-AE19-62706E023703}">
                                <ahyp:hlinkClr val="tx"/>
                              </a:ext>
                            </a:extLst>
                          </a:hlinkClick>
                        </a:rPr>
                        <a:t>DES3B-I. In-memory and Near-memory Computing Architectures, Applications and Systems - I</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58</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338500">
                <a:tc>
                  <a:txBody>
                    <a:bodyPr/>
                    <a:lstStyle/>
                    <a:p>
                      <a:pPr indent="0" lvl="0" marL="0" marR="0" rtl="0" algn="l">
                        <a:lnSpc>
                          <a:spcPct val="100000"/>
                        </a:lnSpc>
                        <a:spcBef>
                          <a:spcPts val="0"/>
                        </a:spcBef>
                        <a:spcAft>
                          <a:spcPts val="0"/>
                        </a:spcAft>
                        <a:buClr>
                          <a:schemeClr val="dk1"/>
                        </a:buClr>
                        <a:buSzPts val="1400"/>
                        <a:buFont typeface="Arial"/>
                        <a:buNone/>
                      </a:pPr>
                      <a:r>
                        <a:rPr lang="en" sz="1200" u="none" cap="none" strike="noStrike">
                          <a:solidFill>
                            <a:schemeClr val="dk1"/>
                          </a:solidFill>
                          <a:uFill>
                            <a:noFill/>
                          </a:uFill>
                          <a:hlinkClick r:id="rId6">
                            <a:extLst>
                              <a:ext uri="{A12FA001-AC4F-418D-AE19-62706E023703}">
                                <ahyp:hlinkClr val="tx"/>
                              </a:ext>
                            </a:extLst>
                          </a:hlinkClick>
                        </a:rPr>
                        <a:t>DES3B-II. In-memory and Near-memory Computing Architectures, Applications and Systems - II</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60</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7">
                            <a:extLst>
                              <a:ext uri="{A12FA001-AC4F-418D-AE19-62706E023703}">
                                <ahyp:hlinkClr val="tx"/>
                              </a:ext>
                            </a:extLst>
                          </a:hlinkClick>
                        </a:rPr>
                        <a:t>DES4-I. AI/ML Architecture Design - I</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57</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8">
                            <a:extLst>
                              <a:ext uri="{A12FA001-AC4F-418D-AE19-62706E023703}">
                                <ahyp:hlinkClr val="tx"/>
                              </a:ext>
                            </a:extLst>
                          </a:hlinkClick>
                        </a:rPr>
                        <a:t>DES4-II. AI/ML Architecture Design - II</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53</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9">
                            <a:extLst>
                              <a:ext uri="{A12FA001-AC4F-418D-AE19-62706E023703}">
                                <ahyp:hlinkClr val="tx"/>
                              </a:ext>
                            </a:extLst>
                          </a:hlinkClick>
                        </a:rPr>
                        <a:t>DES9. Quantum Computing</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78</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10">
                            <a:extLst>
                              <a:ext uri="{A12FA001-AC4F-418D-AE19-62706E023703}">
                                <ahyp:hlinkClr val="tx"/>
                              </a:ext>
                            </a:extLst>
                          </a:hlinkClick>
                        </a:rPr>
                        <a:t>EDA3. Timing and Power Analysis and Optimization</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60</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11">
                            <a:extLst>
                              <a:ext uri="{A12FA001-AC4F-418D-AE19-62706E023703}">
                                <ahyp:hlinkClr val="tx"/>
                              </a:ext>
                            </a:extLst>
                          </a:hlinkClick>
                        </a:rPr>
                        <a:t>EDA5. Analog CAD, Simulation, Verification and Test</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54</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uFill>
                            <a:noFill/>
                          </a:uFill>
                          <a:hlinkClick r:id="rId12">
                            <a:extLst>
                              <a:ext uri="{A12FA001-AC4F-418D-AE19-62706E023703}">
                                <ahyp:hlinkClr val="tx"/>
                              </a:ext>
                            </a:extLst>
                          </a:hlinkClick>
                        </a:rPr>
                        <a:t>EDA6. Physical Design and Verification</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71</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rPr>
                        <a:t>EDA7. Design for Manufacturing and Reliability</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51</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r h="253875">
                <a:tc>
                  <a:txBody>
                    <a:bodyPr/>
                    <a:lstStyle/>
                    <a:p>
                      <a:pPr indent="0" lvl="0" marL="0" marR="0" rtl="0" algn="l">
                        <a:lnSpc>
                          <a:spcPct val="100000"/>
                        </a:lnSpc>
                        <a:spcBef>
                          <a:spcPts val="0"/>
                        </a:spcBef>
                        <a:spcAft>
                          <a:spcPts val="0"/>
                        </a:spcAft>
                        <a:buClr>
                          <a:srgbClr val="000000"/>
                        </a:buClr>
                        <a:buSzPts val="1300"/>
                        <a:buFont typeface="Arial"/>
                        <a:buNone/>
                      </a:pPr>
                      <a:r>
                        <a:rPr lang="en" sz="1200" u="none" cap="none" strike="noStrike">
                          <a:solidFill>
                            <a:schemeClr val="dk1"/>
                          </a:solidFill>
                        </a:rPr>
                        <a:t>SEC1. Hardware Security: Primitives, Architecture, Design &amp; Test</a:t>
                      </a:r>
                      <a:endParaRPr sz="1200" u="none" cap="none" strike="noStrike">
                        <a:solidFill>
                          <a:schemeClr val="dk1"/>
                        </a:solidFill>
                      </a:endParaRPr>
                    </a:p>
                  </a:txBody>
                  <a:tcPr marT="0" marB="0" marR="6300" marL="63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400" u="none" cap="none" strike="noStrike"/>
                        <a:t>63</a:t>
                      </a:r>
                      <a:endParaRPr sz="1400" u="none" cap="none" strike="noStrike"/>
                    </a:p>
                  </a:txBody>
                  <a:tcPr marT="34300" marB="34300" marR="68600" marL="68600">
                    <a:lnL cap="flat" cmpd="sng" w="9525">
                      <a:solidFill>
                        <a:srgbClr val="CCCCCC"/>
                      </a:solidFill>
                      <a:prstDash val="solid"/>
                      <a:round/>
                      <a:headEnd len="sm" w="sm" type="none"/>
                      <a:tailEnd len="sm" w="sm" type="none"/>
                    </a:lnL>
                  </a:tcPr>
                </a:tc>
              </a:tr>
            </a:tbl>
          </a:graphicData>
        </a:graphic>
      </p:graphicFrame>
      <p:sp>
        <p:nvSpPr>
          <p:cNvPr id="624" name="Google Shape;624;p112"/>
          <p:cNvSpPr txBox="1"/>
          <p:nvPr>
            <p:ph type="title"/>
          </p:nvPr>
        </p:nvSpPr>
        <p:spPr>
          <a:xfrm>
            <a:off x="1392626" y="128991"/>
            <a:ext cx="6903600" cy="216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Calibri"/>
              <a:buNone/>
            </a:pPr>
            <a:r>
              <a:rPr lang="en"/>
              <a:t>Top tracks/topics in paper attraction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13"/>
          <p:cNvSpPr txBox="1"/>
          <p:nvPr>
            <p:ph type="title"/>
          </p:nvPr>
        </p:nvSpPr>
        <p:spPr>
          <a:xfrm>
            <a:off x="1261316" y="651932"/>
            <a:ext cx="7058100" cy="536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Accepted Sessions by Country</a:t>
            </a:r>
            <a:endParaRPr/>
          </a:p>
        </p:txBody>
      </p:sp>
      <p:sp>
        <p:nvSpPr>
          <p:cNvPr id="630" name="Google Shape;630;p113"/>
          <p:cNvSpPr txBox="1"/>
          <p:nvPr>
            <p:ph idx="1" type="body"/>
          </p:nvPr>
        </p:nvSpPr>
        <p:spPr>
          <a:xfrm>
            <a:off x="189984" y="1386385"/>
            <a:ext cx="3369000" cy="2989500"/>
          </a:xfrm>
          <a:prstGeom prst="rect">
            <a:avLst/>
          </a:prstGeom>
          <a:noFill/>
          <a:ln>
            <a:noFill/>
          </a:ln>
        </p:spPr>
        <p:txBody>
          <a:bodyPr anchorCtr="0" anchor="t" bIns="34275" lIns="68575" spcFirstLastPara="1" rIns="68575" wrap="square" tIns="34275">
            <a:normAutofit lnSpcReduction="10000"/>
          </a:bodyPr>
          <a:lstStyle/>
          <a:p>
            <a:pPr indent="-298450" lvl="0" marL="342900" rtl="0" algn="l">
              <a:lnSpc>
                <a:spcPct val="90000"/>
              </a:lnSpc>
              <a:spcBef>
                <a:spcPts val="800"/>
              </a:spcBef>
              <a:spcAft>
                <a:spcPts val="0"/>
              </a:spcAft>
              <a:buClr>
                <a:schemeClr val="dk1"/>
              </a:buClr>
              <a:buSzPts val="2100"/>
              <a:buChar char="•"/>
            </a:pPr>
            <a:r>
              <a:rPr lang="en"/>
              <a:t>337 submissions accepted</a:t>
            </a:r>
            <a:endParaRPr/>
          </a:p>
          <a:p>
            <a:pPr indent="-298450" lvl="0" marL="342900" rtl="0" algn="l">
              <a:lnSpc>
                <a:spcPct val="90000"/>
              </a:lnSpc>
              <a:spcBef>
                <a:spcPts val="800"/>
              </a:spcBef>
              <a:spcAft>
                <a:spcPts val="0"/>
              </a:spcAft>
              <a:buClr>
                <a:schemeClr val="dk1"/>
              </a:buClr>
              <a:buSzPts val="2100"/>
              <a:buChar char="•"/>
            </a:pPr>
            <a:r>
              <a:rPr lang="en"/>
              <a:t>21.8% acceptance rate</a:t>
            </a:r>
            <a:endParaRPr/>
          </a:p>
          <a:p>
            <a:pPr indent="0" lvl="0" marL="38100" rtl="0" algn="l">
              <a:lnSpc>
                <a:spcPct val="90000"/>
              </a:lnSpc>
              <a:spcBef>
                <a:spcPts val="800"/>
              </a:spcBef>
              <a:spcAft>
                <a:spcPts val="0"/>
              </a:spcAft>
              <a:buClr>
                <a:schemeClr val="dk1"/>
              </a:buClr>
              <a:buSzPts val="2100"/>
              <a:buNone/>
            </a:pPr>
            <a:r>
              <a:rPr lang="en"/>
              <a:t>    (cf. 22.7% in 2023)</a:t>
            </a:r>
            <a:endParaRPr/>
          </a:p>
          <a:p>
            <a:pPr indent="-298450" lvl="0" marL="342900" rtl="0" algn="l">
              <a:lnSpc>
                <a:spcPct val="90000"/>
              </a:lnSpc>
              <a:spcBef>
                <a:spcPts val="800"/>
              </a:spcBef>
              <a:spcAft>
                <a:spcPts val="0"/>
              </a:spcAft>
              <a:buClr>
                <a:schemeClr val="dk1"/>
              </a:buClr>
              <a:buSzPts val="2100"/>
              <a:buChar char="•"/>
            </a:pPr>
            <a:r>
              <a:rPr lang="en"/>
              <a:t>Most accepted submissions from China and US</a:t>
            </a:r>
            <a:endParaRPr/>
          </a:p>
          <a:p>
            <a:pPr indent="-279400" lvl="1" marL="685800" rtl="0" algn="l">
              <a:lnSpc>
                <a:spcPct val="90000"/>
              </a:lnSpc>
              <a:spcBef>
                <a:spcPts val="400"/>
              </a:spcBef>
              <a:spcAft>
                <a:spcPts val="0"/>
              </a:spcAft>
              <a:buClr>
                <a:schemeClr val="dk1"/>
              </a:buClr>
              <a:buSzPts val="1800"/>
              <a:buChar char="•"/>
            </a:pPr>
            <a:r>
              <a:rPr lang="en"/>
              <a:t>153 papers (45%) with a primary author from China</a:t>
            </a:r>
            <a:endParaRPr/>
          </a:p>
          <a:p>
            <a:pPr indent="-279400" lvl="1" marL="685800" rtl="0" algn="l">
              <a:lnSpc>
                <a:spcPct val="90000"/>
              </a:lnSpc>
              <a:spcBef>
                <a:spcPts val="400"/>
              </a:spcBef>
              <a:spcAft>
                <a:spcPts val="0"/>
              </a:spcAft>
              <a:buClr>
                <a:schemeClr val="dk1"/>
              </a:buClr>
              <a:buSzPts val="1800"/>
              <a:buChar char="•"/>
            </a:pPr>
            <a:r>
              <a:rPr lang="en"/>
              <a:t>82 papers (24%) from USA</a:t>
            </a:r>
            <a:endParaRPr/>
          </a:p>
          <a:p>
            <a:pPr indent="-165100" lvl="2" marL="1028700" rtl="0" algn="l">
              <a:lnSpc>
                <a:spcPct val="90000"/>
              </a:lnSpc>
              <a:spcBef>
                <a:spcPts val="400"/>
              </a:spcBef>
              <a:spcAft>
                <a:spcPts val="0"/>
              </a:spcAft>
              <a:buClr>
                <a:schemeClr val="dk1"/>
              </a:buClr>
              <a:buSzPts val="1500"/>
              <a:buNone/>
            </a:pPr>
            <a:r>
              <a:t/>
            </a:r>
            <a:endParaRPr/>
          </a:p>
        </p:txBody>
      </p:sp>
      <p:sp>
        <p:nvSpPr>
          <p:cNvPr id="631" name="Google Shape;631;p113"/>
          <p:cNvSpPr txBox="1"/>
          <p:nvPr/>
        </p:nvSpPr>
        <p:spPr>
          <a:xfrm>
            <a:off x="4853539" y="1226892"/>
            <a:ext cx="480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highlight>
                  <a:srgbClr val="00FFFF"/>
                </a:highlight>
                <a:latin typeface="Arial"/>
                <a:ea typeface="Arial"/>
                <a:cs typeface="Arial"/>
                <a:sym typeface="Arial"/>
              </a:rPr>
              <a:t>2023</a:t>
            </a:r>
            <a:endParaRPr b="0" i="0" sz="1400" u="none" cap="none" strike="noStrike">
              <a:solidFill>
                <a:schemeClr val="dk1"/>
              </a:solidFill>
              <a:latin typeface="Calibri"/>
              <a:ea typeface="Calibri"/>
              <a:cs typeface="Calibri"/>
              <a:sym typeface="Calibri"/>
            </a:endParaRPr>
          </a:p>
        </p:txBody>
      </p:sp>
      <p:sp>
        <p:nvSpPr>
          <p:cNvPr id="632" name="Google Shape;632;p113"/>
          <p:cNvSpPr txBox="1"/>
          <p:nvPr/>
        </p:nvSpPr>
        <p:spPr>
          <a:xfrm>
            <a:off x="6481415" y="1237886"/>
            <a:ext cx="5643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highlight>
                  <a:srgbClr val="00FFFF"/>
                </a:highlight>
                <a:latin typeface="Arial"/>
                <a:ea typeface="Arial"/>
                <a:cs typeface="Arial"/>
                <a:sym typeface="Arial"/>
              </a:rPr>
              <a:t>2024</a:t>
            </a:r>
            <a:endParaRPr b="0" i="0" sz="1400" u="none" cap="none" strike="noStrike">
              <a:solidFill>
                <a:schemeClr val="dk1"/>
              </a:solidFill>
              <a:latin typeface="Calibri"/>
              <a:ea typeface="Calibri"/>
              <a:cs typeface="Calibri"/>
              <a:sym typeface="Calibri"/>
            </a:endParaRPr>
          </a:p>
        </p:txBody>
      </p:sp>
      <p:graphicFrame>
        <p:nvGraphicFramePr>
          <p:cNvPr id="633" name="Google Shape;633;p113"/>
          <p:cNvGraphicFramePr/>
          <p:nvPr/>
        </p:nvGraphicFramePr>
        <p:xfrm>
          <a:off x="4367465" y="1518047"/>
          <a:ext cx="3000000" cy="3000000"/>
        </p:xfrm>
        <a:graphic>
          <a:graphicData uri="http://schemas.openxmlformats.org/drawingml/2006/table">
            <a:tbl>
              <a:tblPr>
                <a:noFill/>
                <a:tableStyleId>{C99474CA-CEAA-4B21-B133-83C595046A51}</a:tableStyleId>
              </a:tblPr>
              <a:tblGrid>
                <a:gridCol w="719825"/>
                <a:gridCol w="574550"/>
                <a:gridCol w="441950"/>
                <a:gridCol w="943650"/>
                <a:gridCol w="574550"/>
              </a:tblGrid>
              <a:tr h="210775">
                <a:tc>
                  <a:txBody>
                    <a:bodyPr/>
                    <a:lstStyle/>
                    <a:p>
                      <a:pPr indent="0" lvl="0" marL="0" marR="0" rtl="0" algn="ctr">
                        <a:lnSpc>
                          <a:spcPct val="100000"/>
                        </a:lnSpc>
                        <a:spcBef>
                          <a:spcPts val="0"/>
                        </a:spcBef>
                        <a:spcAft>
                          <a:spcPts val="0"/>
                        </a:spcAft>
                        <a:buClr>
                          <a:schemeClr val="dk1"/>
                        </a:buClr>
                        <a:buSzPts val="900"/>
                        <a:buFont typeface="Calibri"/>
                        <a:buNone/>
                      </a:pPr>
                      <a:r>
                        <a:rPr lang="en" sz="900" u="none" cap="none" strike="noStrike"/>
                        <a:t>Country</a:t>
                      </a:r>
                      <a:endParaRPr b="1" i="0" sz="9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900"/>
                        <a:buFont typeface="Calibri"/>
                        <a:buNone/>
                      </a:pPr>
                      <a:r>
                        <a:rPr lang="en" sz="900" u="none" cap="none" strike="noStrike"/>
                        <a:t>Percentage</a:t>
                      </a:r>
                      <a:endParaRPr b="1" i="0" sz="9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900"/>
                        <a:buFont typeface="Calibri"/>
                        <a:buNone/>
                      </a:pPr>
                      <a:r>
                        <a:rPr lang="en" sz="900" u="none" cap="none" strike="noStrike"/>
                        <a:t>Country</a:t>
                      </a:r>
                      <a:endParaRPr b="1" i="0" sz="9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900"/>
                        <a:buFont typeface="Calibri"/>
                        <a:buNone/>
                      </a:pPr>
                      <a:r>
                        <a:rPr lang="en" sz="900" u="none" cap="none" strike="noStrike"/>
                        <a:t>Percentage</a:t>
                      </a:r>
                      <a:endParaRPr b="1" i="0" sz="900" u="none" cap="none" strike="noStrike">
                        <a:solidFill>
                          <a:srgbClr val="000000"/>
                        </a:solidFill>
                        <a:latin typeface="Arial"/>
                        <a:ea typeface="Arial"/>
                        <a:cs typeface="Arial"/>
                        <a:sym typeface="Arial"/>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China</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41.06%</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China</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45.40%</a:t>
                      </a:r>
                      <a:endParaRPr b="0" i="0" sz="800" u="none" cap="none" strike="noStrike">
                        <a:solidFill>
                          <a:srgbClr val="000000"/>
                        </a:solidFill>
                        <a:latin typeface="Calibri"/>
                        <a:ea typeface="Calibri"/>
                        <a:cs typeface="Calibri"/>
                        <a:sym typeface="Calibri"/>
                      </a:endParaRPr>
                    </a:p>
                  </a:txBody>
                  <a:tcPr marT="5100" marB="0" marR="5100" marL="5100" anchor="ctr"/>
                </a:tc>
              </a:tr>
              <a:tr h="1868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United States</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30.42%</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United States</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24.33%</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Hong Kong</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6.46%</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Korea</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7.12%</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Korea</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5.70%</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Hong Kong</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6.82%</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Taiwan</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4.94%</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Germany</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3.56%</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Germany</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3.42%</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Taiwan</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2.97%</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Switzerland</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2.28%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Italy</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1.48%</a:t>
                      </a:r>
                      <a:endParaRPr b="0" i="0" sz="800" u="none" cap="none" strike="noStrike">
                        <a:solidFill>
                          <a:srgbClr val="000000"/>
                        </a:solidFill>
                        <a:latin typeface="Calibri"/>
                        <a:ea typeface="Calibri"/>
                        <a:cs typeface="Calibri"/>
                        <a:sym typeface="Calibri"/>
                      </a:endParaRPr>
                    </a:p>
                  </a:txBody>
                  <a:tcPr marT="5100" marB="0" marR="5100" marL="5100" anchor="ctr"/>
                </a:tc>
              </a:tr>
              <a:tr h="210775">
                <a:tc>
                  <a:txBody>
                    <a:bodyPr/>
                    <a:lstStyle/>
                    <a:p>
                      <a:pPr indent="0" lvl="0" marL="0" marR="0" rtl="0" algn="ctr">
                        <a:lnSpc>
                          <a:spcPct val="100000"/>
                        </a:lnSpc>
                        <a:spcBef>
                          <a:spcPts val="0"/>
                        </a:spcBef>
                        <a:spcAft>
                          <a:spcPts val="0"/>
                        </a:spcAft>
                        <a:buClr>
                          <a:srgbClr val="000000"/>
                        </a:buClr>
                        <a:buSzPts val="800"/>
                        <a:buFont typeface="Calibri"/>
                        <a:buNone/>
                      </a:pPr>
                      <a:r>
                        <a:rPr b="0" i="0" lang="en" sz="800" u="none" cap="none" strike="noStrike">
                          <a:solidFill>
                            <a:srgbClr val="000000"/>
                          </a:solidFill>
                          <a:latin typeface="Calibri"/>
                          <a:ea typeface="Calibri"/>
                          <a:cs typeface="Calibri"/>
                          <a:sym typeface="Calibri"/>
                        </a:rPr>
                        <a:t>United Kingdom</a:t>
                      </a:r>
                      <a:endParaRPr sz="1400" u="none" cap="none" strike="noStrike"/>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1.90%</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Singapore</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1.19%</a:t>
                      </a:r>
                      <a:endParaRPr b="0" i="0" sz="800" u="none" cap="none" strike="noStrike">
                        <a:solidFill>
                          <a:srgbClr val="000000"/>
                        </a:solidFill>
                        <a:latin typeface="Calibri"/>
                        <a:ea typeface="Calibri"/>
                        <a:cs typeface="Calibri"/>
                        <a:sym typeface="Calibri"/>
                      </a:endParaRPr>
                    </a:p>
                  </a:txBody>
                  <a:tcPr marT="5100" marB="0" marR="5100" marL="5100" anchor="ctr"/>
                </a:tc>
              </a:tr>
              <a:tr h="1019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Belgium</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0.76%</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Japan</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0.89%</a:t>
                      </a:r>
                      <a:endParaRPr b="0" i="0" sz="800" u="none" cap="none" strike="noStrike">
                        <a:solidFill>
                          <a:srgbClr val="000000"/>
                        </a:solidFill>
                        <a:latin typeface="Calibri"/>
                        <a:ea typeface="Calibri"/>
                        <a:cs typeface="Calibri"/>
                        <a:sym typeface="Calibri"/>
                      </a:endParaRPr>
                    </a:p>
                  </a:txBody>
                  <a:tcPr marT="5100" marB="0" marR="5100" marL="5100" anchor="ctr"/>
                </a:tc>
              </a:tr>
              <a:tr h="1939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Italy</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0.76%</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United Arab Emirates</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0.89%</a:t>
                      </a:r>
                      <a:endParaRPr b="0" i="0" sz="800" u="none" cap="none" strike="noStrike">
                        <a:solidFill>
                          <a:srgbClr val="000000"/>
                        </a:solidFill>
                        <a:latin typeface="Calibri"/>
                        <a:ea typeface="Calibri"/>
                        <a:cs typeface="Calibri"/>
                        <a:sym typeface="Calibri"/>
                      </a:endParaRPr>
                    </a:p>
                  </a:txBody>
                  <a:tcPr marT="5100" marB="0" marR="5100" marL="5100" anchor="ctr"/>
                </a:tc>
              </a:tr>
              <a:tr h="178950">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Austria</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United Kingdom</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0.89%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Canada</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Austria</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0.59%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France</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Canada</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0.59%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Greece</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France</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0.59%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Japan</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Greece</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0.59%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Singapore</a:t>
                      </a:r>
                      <a:endParaRPr b="0" i="0" sz="800" u="none" cap="none" strike="noStrike">
                        <a:solidFill>
                          <a:srgbClr val="000000"/>
                        </a:solidFill>
                        <a:latin typeface="Arial"/>
                        <a:ea typeface="Arial"/>
                        <a:cs typeface="Arial"/>
                        <a:sym typeface="Arial"/>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0.38%</a:t>
                      </a:r>
                      <a:endParaRPr b="0" i="0" sz="800" u="none" cap="none" strike="noStrike">
                        <a:solidFill>
                          <a:srgbClr val="000000"/>
                        </a:solidFill>
                        <a:latin typeface="Arial"/>
                        <a:ea typeface="Arial"/>
                        <a:cs typeface="Arial"/>
                        <a:sym typeface="Arial"/>
                      </a:endParaRPr>
                    </a:p>
                  </a:txBody>
                  <a:tcPr marT="5100" marB="0" marR="306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Switzerland</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0.59%</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Belgium</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0.30%</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India</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0.30%</a:t>
                      </a:r>
                      <a:endParaRPr b="0" i="0" sz="800" u="none" cap="none" strike="noStrike">
                        <a:solidFill>
                          <a:srgbClr val="000000"/>
                        </a:solidFill>
                        <a:latin typeface="Calibri"/>
                        <a:ea typeface="Calibri"/>
                        <a:cs typeface="Calibri"/>
                        <a:sym typeface="Calibri"/>
                      </a:endParaRPr>
                    </a:p>
                  </a:txBody>
                  <a:tcPr marT="5100" marB="0" marR="5100" marL="5100" anchor="ctr"/>
                </a:tc>
              </a:tr>
              <a:tr h="137575">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Luxembourg</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0.30%</a:t>
                      </a:r>
                      <a:endParaRPr b="0" i="0" sz="800" u="none" cap="none" strike="noStrike">
                        <a:solidFill>
                          <a:srgbClr val="000000"/>
                        </a:solidFill>
                        <a:latin typeface="Calibri"/>
                        <a:ea typeface="Calibri"/>
                        <a:cs typeface="Calibri"/>
                        <a:sym typeface="Calibri"/>
                      </a:endParaRPr>
                    </a:p>
                  </a:txBody>
                  <a:tcPr marT="5100" marB="0" marR="5100" marL="5100" anchor="ctr"/>
                </a:tc>
              </a:tr>
              <a:tr h="122725">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Netherlands</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0.30%</a:t>
                      </a:r>
                      <a:endParaRPr b="0" i="0" sz="800" u="none" cap="none" strike="noStrike">
                        <a:solidFill>
                          <a:srgbClr val="000000"/>
                        </a:solidFill>
                        <a:latin typeface="Calibri"/>
                        <a:ea typeface="Calibri"/>
                        <a:cs typeface="Calibri"/>
                        <a:sym typeface="Calibri"/>
                      </a:endParaRPr>
                    </a:p>
                  </a:txBody>
                  <a:tcPr marT="5100" marB="0" marR="5100" marL="5100" anchor="ctr"/>
                </a:tc>
              </a:tr>
              <a:tr h="115575">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t/>
                      </a:r>
                      <a:endParaRPr b="0" i="0" sz="800" u="none" cap="none" strike="noStrike">
                        <a:solidFill>
                          <a:srgbClr val="000000"/>
                        </a:solidFill>
                        <a:latin typeface="Calibri"/>
                        <a:ea typeface="Calibri"/>
                        <a:cs typeface="Calibri"/>
                        <a:sym typeface="Calibri"/>
                      </a:endParaRPr>
                    </a:p>
                  </a:txBody>
                  <a:tcPr marT="5100" marB="0" marR="5100" marL="5100" anchor="ctr"/>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Norway</a:t>
                      </a:r>
                      <a:endParaRPr b="0" i="0" sz="800" u="none" cap="none" strike="noStrike">
                        <a:solidFill>
                          <a:srgbClr val="000000"/>
                        </a:solidFill>
                        <a:latin typeface="Calibri"/>
                        <a:ea typeface="Calibri"/>
                        <a:cs typeface="Calibri"/>
                        <a:sym typeface="Calibri"/>
                      </a:endParaRPr>
                    </a:p>
                  </a:txBody>
                  <a:tcPr marT="5100" marB="0" marR="5100" marL="5100"/>
                </a:tc>
                <a:tc>
                  <a:txBody>
                    <a:bodyPr/>
                    <a:lstStyle/>
                    <a:p>
                      <a:pPr indent="0" lvl="0" marL="0" marR="0" rtl="0" algn="ctr">
                        <a:lnSpc>
                          <a:spcPct val="100000"/>
                        </a:lnSpc>
                        <a:spcBef>
                          <a:spcPts val="0"/>
                        </a:spcBef>
                        <a:spcAft>
                          <a:spcPts val="0"/>
                        </a:spcAft>
                        <a:buClr>
                          <a:schemeClr val="dk1"/>
                        </a:buClr>
                        <a:buSzPts val="800"/>
                        <a:buFont typeface="Calibri"/>
                        <a:buNone/>
                      </a:pPr>
                      <a:r>
                        <a:rPr lang="en" sz="800" u="none" cap="none" strike="noStrike"/>
                        <a:t>0.30%</a:t>
                      </a:r>
                      <a:endParaRPr b="0" i="0" sz="800" u="none" cap="none" strike="noStrike">
                        <a:solidFill>
                          <a:srgbClr val="000000"/>
                        </a:solidFill>
                        <a:latin typeface="Calibri"/>
                        <a:ea typeface="Calibri"/>
                        <a:cs typeface="Calibri"/>
                        <a:sym typeface="Calibri"/>
                      </a:endParaRPr>
                    </a:p>
                  </a:txBody>
                  <a:tcPr marT="5100" marB="0" marR="5100" marL="5100" anchor="ctr"/>
                </a:tc>
              </a:tr>
            </a:tbl>
          </a:graphicData>
        </a:graphic>
      </p:graphicFrame>
      <p:sp>
        <p:nvSpPr>
          <p:cNvPr id="634" name="Google Shape;634;p113"/>
          <p:cNvSpPr/>
          <p:nvPr/>
        </p:nvSpPr>
        <p:spPr>
          <a:xfrm rot="-5400000">
            <a:off x="3541882" y="2588962"/>
            <a:ext cx="172200" cy="1074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35" name="Google Shape;635;p113"/>
          <p:cNvSpPr/>
          <p:nvPr/>
        </p:nvSpPr>
        <p:spPr>
          <a:xfrm rot="-5400000">
            <a:off x="5782284" y="1768361"/>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36" name="Google Shape;636;p113"/>
          <p:cNvSpPr/>
          <p:nvPr/>
        </p:nvSpPr>
        <p:spPr>
          <a:xfrm rot="5400000">
            <a:off x="5896548" y="1955074"/>
            <a:ext cx="86700" cy="43500"/>
          </a:xfrm>
          <a:prstGeom prst="rightArrow">
            <a:avLst>
              <a:gd fmla="val 50000" name="adj1"/>
              <a:gd fmla="val 50000" name="adj2"/>
            </a:avLst>
          </a:prstGeom>
          <a:solidFill>
            <a:schemeClr val="accent1"/>
          </a:solid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37" name="Google Shape;637;p113"/>
          <p:cNvSpPr/>
          <p:nvPr/>
        </p:nvSpPr>
        <p:spPr>
          <a:xfrm rot="-5400000">
            <a:off x="5788299" y="2077572"/>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38" name="Google Shape;638;p113"/>
          <p:cNvSpPr/>
          <p:nvPr/>
        </p:nvSpPr>
        <p:spPr>
          <a:xfrm rot="-5400000">
            <a:off x="5743782" y="2199090"/>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39" name="Google Shape;639;p113"/>
          <p:cNvSpPr/>
          <p:nvPr/>
        </p:nvSpPr>
        <p:spPr>
          <a:xfrm rot="5400000">
            <a:off x="5815938" y="2350912"/>
            <a:ext cx="86700" cy="43500"/>
          </a:xfrm>
          <a:prstGeom prst="rightArrow">
            <a:avLst>
              <a:gd fmla="val 50000" name="adj1"/>
              <a:gd fmla="val 50000" name="adj2"/>
            </a:avLst>
          </a:prstGeom>
          <a:solidFill>
            <a:schemeClr val="accent1"/>
          </a:solid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0" name="Google Shape;640;p113"/>
          <p:cNvSpPr/>
          <p:nvPr/>
        </p:nvSpPr>
        <p:spPr>
          <a:xfrm rot="-5400000">
            <a:off x="5793111" y="3129132"/>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1" name="Google Shape;641;p113"/>
          <p:cNvSpPr/>
          <p:nvPr/>
        </p:nvSpPr>
        <p:spPr>
          <a:xfrm rot="-5400000">
            <a:off x="5777472" y="3972548"/>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2" name="Google Shape;642;p113"/>
          <p:cNvSpPr/>
          <p:nvPr/>
        </p:nvSpPr>
        <p:spPr>
          <a:xfrm rot="-5400000">
            <a:off x="5862897" y="3870279"/>
            <a:ext cx="86700" cy="438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3" name="Google Shape;643;p113"/>
          <p:cNvSpPr/>
          <p:nvPr/>
        </p:nvSpPr>
        <p:spPr>
          <a:xfrm rot="5400000">
            <a:off x="5807516" y="2595153"/>
            <a:ext cx="86700" cy="43500"/>
          </a:xfrm>
          <a:prstGeom prst="rightArrow">
            <a:avLst>
              <a:gd fmla="val 50000" name="adj1"/>
              <a:gd fmla="val 50000" name="adj2"/>
            </a:avLst>
          </a:prstGeom>
          <a:solidFill>
            <a:schemeClr val="accent1"/>
          </a:solid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4" name="Google Shape;644;p113"/>
          <p:cNvSpPr/>
          <p:nvPr/>
        </p:nvSpPr>
        <p:spPr>
          <a:xfrm rot="5400000">
            <a:off x="5806312" y="2774423"/>
            <a:ext cx="86700" cy="43500"/>
          </a:xfrm>
          <a:prstGeom prst="rightArrow">
            <a:avLst>
              <a:gd fmla="val 50000" name="adj1"/>
              <a:gd fmla="val 50000" name="adj2"/>
            </a:avLst>
          </a:prstGeom>
          <a:solidFill>
            <a:schemeClr val="accent1"/>
          </a:solid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645" name="Google Shape;645;p113"/>
          <p:cNvSpPr/>
          <p:nvPr/>
        </p:nvSpPr>
        <p:spPr>
          <a:xfrm rot="-5400000">
            <a:off x="5739879" y="2482128"/>
            <a:ext cx="86700" cy="38400"/>
          </a:xfrm>
          <a:prstGeom prst="rightArrow">
            <a:avLst>
              <a:gd fmla="val 50000" name="adj1"/>
              <a:gd fmla="val 50000" name="adj2"/>
            </a:avLst>
          </a:prstGeom>
          <a:solidFill>
            <a:schemeClr val="accent1"/>
          </a:solidFill>
          <a:ln cap="flat" cmpd="sng" w="25400">
            <a:solidFill>
              <a:srgbClr val="264159"/>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DAC 2024 – CEDA Distinguished Luncheon</a:t>
            </a:r>
            <a:endParaRPr/>
          </a:p>
        </p:txBody>
      </p:sp>
      <p:sp>
        <p:nvSpPr>
          <p:cNvPr id="651" name="Google Shape;651;p114"/>
          <p:cNvSpPr txBox="1"/>
          <p:nvPr>
            <p:ph idx="1" type="body"/>
          </p:nvPr>
        </p:nvSpPr>
        <p:spPr>
          <a:xfrm>
            <a:off x="508000" y="1113638"/>
            <a:ext cx="7788300" cy="3417300"/>
          </a:xfrm>
          <a:prstGeom prst="rect">
            <a:avLst/>
          </a:prstGeom>
          <a:noFill/>
          <a:ln>
            <a:noFill/>
          </a:ln>
        </p:spPr>
        <p:txBody>
          <a:bodyPr anchorCtr="0" anchor="t" bIns="34275" lIns="68575" spcFirstLastPara="1" rIns="68575" wrap="square" tIns="34275">
            <a:normAutofit/>
          </a:bodyPr>
          <a:lstStyle/>
          <a:p>
            <a:pPr indent="0" lvl="0" marL="0" rtl="0" algn="l">
              <a:lnSpc>
                <a:spcPct val="107000"/>
              </a:lnSpc>
              <a:spcBef>
                <a:spcPts val="0"/>
              </a:spcBef>
              <a:spcAft>
                <a:spcPts val="0"/>
              </a:spcAft>
              <a:buClr>
                <a:schemeClr val="dk1"/>
              </a:buClr>
              <a:buSzPts val="1100"/>
              <a:buNone/>
            </a:pPr>
            <a:r>
              <a:rPr b="1" lang="en">
                <a:solidFill>
                  <a:srgbClr val="FF0000"/>
                </a:solidFill>
              </a:rPr>
              <a:t>Keynote:</a:t>
            </a:r>
            <a:endParaRPr/>
          </a:p>
          <a:p>
            <a:pPr indent="0" lvl="0" marL="0" rtl="0" algn="l">
              <a:lnSpc>
                <a:spcPct val="107000"/>
              </a:lnSpc>
              <a:spcBef>
                <a:spcPts val="0"/>
              </a:spcBef>
              <a:spcAft>
                <a:spcPts val="0"/>
              </a:spcAft>
              <a:buClr>
                <a:schemeClr val="dk1"/>
              </a:buClr>
              <a:buSzPts val="1100"/>
              <a:buNone/>
            </a:pPr>
            <a:r>
              <a:t/>
            </a:r>
            <a:endParaRPr b="1">
              <a:solidFill>
                <a:srgbClr val="FF0000"/>
              </a:solidFill>
            </a:endParaRPr>
          </a:p>
          <a:p>
            <a:pPr indent="0" lvl="0" marL="0" rtl="0" algn="l">
              <a:lnSpc>
                <a:spcPct val="107000"/>
              </a:lnSpc>
              <a:spcBef>
                <a:spcPts val="0"/>
              </a:spcBef>
              <a:spcAft>
                <a:spcPts val="0"/>
              </a:spcAft>
              <a:buClr>
                <a:schemeClr val="dk1"/>
              </a:buClr>
              <a:buSzPts val="1100"/>
              <a:buNone/>
            </a:pPr>
            <a:r>
              <a:rPr b="1" lang="en">
                <a:solidFill>
                  <a:srgbClr val="0070C0"/>
                </a:solidFill>
              </a:rPr>
              <a:t>Andrew B. Kahng: </a:t>
            </a:r>
            <a:r>
              <a:rPr lang="en" u="sng">
                <a:solidFill>
                  <a:schemeClr val="hlink"/>
                </a:solidFill>
                <a:hlinkClick r:id="rId3"/>
              </a:rPr>
              <a:t>AI for EDA and Disruptive Innovation</a:t>
            </a:r>
            <a:endParaRPr/>
          </a:p>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0"/>
              </a:spcBef>
              <a:spcAft>
                <a:spcPts val="0"/>
              </a:spcAft>
              <a:buClr>
                <a:schemeClr val="dk1"/>
              </a:buClr>
              <a:buSzPts val="2100"/>
              <a:buNone/>
            </a:pPr>
            <a:r>
              <a:rPr lang="en"/>
              <a:t>Tuesday, 25th June, 12:00pm – 1:30pm</a:t>
            </a:r>
            <a:endParaRPr/>
          </a:p>
        </p:txBody>
      </p:sp>
      <p:pic>
        <p:nvPicPr>
          <p:cNvPr descr="UC San Diego engineer Andrew Kahng awarded Ho-Am Prize" id="652" name="Google Shape;652;p114"/>
          <p:cNvPicPr preferRelativeResize="0"/>
          <p:nvPr/>
        </p:nvPicPr>
        <p:blipFill rotWithShape="1">
          <a:blip r:embed="rId4">
            <a:alphaModFix/>
          </a:blip>
          <a:srcRect b="0" l="0" r="0" t="0"/>
          <a:stretch/>
        </p:blipFill>
        <p:spPr>
          <a:xfrm>
            <a:off x="6955774" y="1268016"/>
            <a:ext cx="1958248" cy="29373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15"/>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ICCAD Updates</a:t>
            </a:r>
            <a:endParaRPr/>
          </a:p>
        </p:txBody>
      </p:sp>
      <p:sp>
        <p:nvSpPr>
          <p:cNvPr id="658" name="Google Shape;658;p115"/>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Jiang Hu</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1155CC"/>
              </a:buClr>
              <a:buSzPts val="3300"/>
              <a:buFont typeface="Calibri"/>
              <a:buNone/>
            </a:pPr>
            <a:r>
              <a:rPr lang="en">
                <a:solidFill>
                  <a:srgbClr val="1155CC"/>
                </a:solidFill>
              </a:rPr>
              <a:t>ICCAD Strengths</a:t>
            </a:r>
            <a:endParaRPr>
              <a:solidFill>
                <a:srgbClr val="1155CC"/>
              </a:solidFill>
            </a:endParaRPr>
          </a:p>
        </p:txBody>
      </p:sp>
      <p:sp>
        <p:nvSpPr>
          <p:cNvPr id="664" name="Google Shape;664;p116"/>
          <p:cNvSpPr txBox="1"/>
          <p:nvPr>
            <p:ph idx="1" type="body"/>
          </p:nvPr>
        </p:nvSpPr>
        <p:spPr>
          <a:xfrm>
            <a:off x="628650" y="1105266"/>
            <a:ext cx="7886700" cy="15060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150000"/>
              </a:lnSpc>
              <a:spcBef>
                <a:spcPts val="400"/>
              </a:spcBef>
              <a:spcAft>
                <a:spcPts val="0"/>
              </a:spcAft>
              <a:buClr>
                <a:schemeClr val="dk1"/>
              </a:buClr>
              <a:buSzPct val="100000"/>
              <a:buNone/>
            </a:pPr>
            <a:r>
              <a:rPr b="1" lang="en" sz="1800">
                <a:latin typeface="Arial"/>
                <a:ea typeface="Arial"/>
                <a:cs typeface="Arial"/>
                <a:sym typeface="Arial"/>
              </a:rPr>
              <a:t>Submissions continue to have a healthy growth (~28% increase) from 2022</a:t>
            </a:r>
            <a:endParaRPr/>
          </a:p>
          <a:p>
            <a:pPr indent="-284162" lvl="0" marL="457200" rtl="0" algn="l">
              <a:lnSpc>
                <a:spcPct val="150000"/>
              </a:lnSpc>
              <a:spcBef>
                <a:spcPts val="400"/>
              </a:spcBef>
              <a:spcAft>
                <a:spcPts val="0"/>
              </a:spcAft>
              <a:buClr>
                <a:schemeClr val="dk1"/>
              </a:buClr>
              <a:buSzPct val="100000"/>
              <a:buFont typeface="Arial"/>
              <a:buChar char="•"/>
            </a:pPr>
            <a:r>
              <a:rPr lang="en" sz="1500">
                <a:latin typeface="Arial"/>
                <a:ea typeface="Arial"/>
                <a:cs typeface="Arial"/>
                <a:sym typeface="Arial"/>
              </a:rPr>
              <a:t>1006 abstract submissions, 750 full submissions (2 desk rejects)</a:t>
            </a:r>
            <a:endParaRPr sz="1500">
              <a:latin typeface="Arial"/>
              <a:ea typeface="Arial"/>
              <a:cs typeface="Arial"/>
              <a:sym typeface="Arial"/>
            </a:endParaRPr>
          </a:p>
          <a:p>
            <a:pPr indent="-284162" lvl="0" marL="457200" rtl="0" algn="l">
              <a:lnSpc>
                <a:spcPct val="150000"/>
              </a:lnSpc>
              <a:spcBef>
                <a:spcPts val="0"/>
              </a:spcBef>
              <a:spcAft>
                <a:spcPts val="0"/>
              </a:spcAft>
              <a:buClr>
                <a:schemeClr val="dk1"/>
              </a:buClr>
              <a:buSzPct val="100000"/>
              <a:buFont typeface="Arial"/>
              <a:buChar char="•"/>
            </a:pPr>
            <a:r>
              <a:rPr lang="en" sz="1500">
                <a:latin typeface="Arial"/>
                <a:ea typeface="Arial"/>
                <a:cs typeface="Arial"/>
                <a:sym typeface="Arial"/>
              </a:rPr>
              <a:t>172 papers accepted (~23% acceptance rate)</a:t>
            </a:r>
            <a:endParaRPr/>
          </a:p>
          <a:p>
            <a:pPr indent="-284162" lvl="0" marL="457200" rtl="0" algn="l">
              <a:lnSpc>
                <a:spcPct val="150000"/>
              </a:lnSpc>
              <a:spcBef>
                <a:spcPts val="0"/>
              </a:spcBef>
              <a:spcAft>
                <a:spcPts val="0"/>
              </a:spcAft>
              <a:buClr>
                <a:schemeClr val="dk1"/>
              </a:buClr>
              <a:buSzPct val="100000"/>
              <a:buFont typeface="Arial"/>
              <a:buChar char="•"/>
            </a:pPr>
            <a:r>
              <a:rPr lang="en" sz="1500">
                <a:latin typeface="Arial"/>
                <a:ea typeface="Arial"/>
                <a:cs typeface="Arial"/>
                <a:sym typeface="Arial"/>
              </a:rPr>
              <a:t>52 sessions: 40 regular, 9 special, 2 tutorials, 1 panel</a:t>
            </a:r>
            <a:endParaRPr sz="1500">
              <a:latin typeface="Arial"/>
              <a:ea typeface="Arial"/>
              <a:cs typeface="Arial"/>
              <a:sym typeface="Arial"/>
            </a:endParaRPr>
          </a:p>
          <a:p>
            <a:pPr indent="0" lvl="0" marL="0" rtl="0" algn="l">
              <a:lnSpc>
                <a:spcPct val="90000"/>
              </a:lnSpc>
              <a:spcBef>
                <a:spcPts val="800"/>
              </a:spcBef>
              <a:spcAft>
                <a:spcPts val="0"/>
              </a:spcAft>
              <a:buClr>
                <a:schemeClr val="dk1"/>
              </a:buClr>
              <a:buSzPct val="100000"/>
              <a:buNone/>
            </a:pPr>
            <a:r>
              <a:t/>
            </a:r>
            <a:endParaRPr/>
          </a:p>
        </p:txBody>
      </p:sp>
      <p:pic>
        <p:nvPicPr>
          <p:cNvPr id="665" name="Google Shape;665;p116"/>
          <p:cNvPicPr preferRelativeResize="0"/>
          <p:nvPr/>
        </p:nvPicPr>
        <p:blipFill rotWithShape="1">
          <a:blip r:embed="rId3">
            <a:alphaModFix/>
          </a:blip>
          <a:srcRect b="0" l="0" r="0" t="0"/>
          <a:stretch/>
        </p:blipFill>
        <p:spPr>
          <a:xfrm>
            <a:off x="1132618" y="2571751"/>
            <a:ext cx="6878763" cy="2602500"/>
          </a:xfrm>
          <a:prstGeom prst="rect">
            <a:avLst/>
          </a:prstGeom>
          <a:noFill/>
          <a:ln>
            <a:noFill/>
          </a:ln>
        </p:spPr>
      </p:pic>
      <p:sp>
        <p:nvSpPr>
          <p:cNvPr id="666" name="Google Shape;666;p116"/>
          <p:cNvSpPr txBox="1"/>
          <p:nvPr/>
        </p:nvSpPr>
        <p:spPr>
          <a:xfrm>
            <a:off x="6610350" y="1879252"/>
            <a:ext cx="21525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rgbClr val="FF0000"/>
                </a:solidFill>
                <a:latin typeface="Calibri"/>
                <a:ea typeface="Calibri"/>
                <a:cs typeface="Calibri"/>
                <a:sym typeface="Calibri"/>
              </a:rPr>
              <a:t>(1109) Abstract submissions</a:t>
            </a:r>
            <a:endParaRPr sz="1100"/>
          </a:p>
          <a:p>
            <a:pPr indent="0" lvl="0" marL="0" marR="0" rtl="0" algn="l">
              <a:spcBef>
                <a:spcPts val="0"/>
              </a:spcBef>
              <a:spcAft>
                <a:spcPts val="0"/>
              </a:spcAft>
              <a:buNone/>
            </a:pPr>
            <a:r>
              <a:rPr lang="en" sz="1400">
                <a:solidFill>
                  <a:srgbClr val="FF0000"/>
                </a:solidFill>
                <a:latin typeface="Calibri"/>
                <a:ea typeface="Calibri"/>
                <a:cs typeface="Calibri"/>
                <a:sym typeface="Calibri"/>
              </a:rPr>
              <a:t>(803) Full submissions</a:t>
            </a:r>
            <a:endParaRPr sz="1100"/>
          </a:p>
          <a:p>
            <a:pPr indent="0" lvl="0" marL="0" marR="0" rtl="0" algn="l">
              <a:spcBef>
                <a:spcPts val="0"/>
              </a:spcBef>
              <a:spcAft>
                <a:spcPts val="0"/>
              </a:spcAft>
              <a:buNone/>
            </a:pPr>
            <a:r>
              <a:rPr lang="en" sz="1400">
                <a:solidFill>
                  <a:srgbClr val="FF0000"/>
                </a:solidFill>
                <a:latin typeface="Calibri"/>
                <a:ea typeface="Calibri"/>
                <a:cs typeface="Calibri"/>
                <a:sym typeface="Calibri"/>
              </a:rPr>
              <a:t>7% increase from last year.</a:t>
            </a:r>
            <a:endParaRPr sz="1400">
              <a:solidFill>
                <a:srgbClr val="FF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Calibri"/>
              <a:buNone/>
            </a:pPr>
            <a:r>
              <a:rPr lang="en">
                <a:solidFill>
                  <a:srgbClr val="1155CC"/>
                </a:solidFill>
                <a:highlight>
                  <a:srgbClr val="FFFF00"/>
                </a:highlight>
              </a:rPr>
              <a:t>Conference Statistics</a:t>
            </a:r>
            <a:endParaRPr>
              <a:solidFill>
                <a:srgbClr val="1155CC"/>
              </a:solidFill>
              <a:highlight>
                <a:srgbClr val="FFFF00"/>
              </a:highlight>
            </a:endParaRPr>
          </a:p>
        </p:txBody>
      </p:sp>
      <p:pic>
        <p:nvPicPr>
          <p:cNvPr id="672" name="Google Shape;672;p117"/>
          <p:cNvPicPr preferRelativeResize="0"/>
          <p:nvPr/>
        </p:nvPicPr>
        <p:blipFill rotWithShape="1">
          <a:blip r:embed="rId3">
            <a:alphaModFix/>
          </a:blip>
          <a:srcRect b="0" l="0" r="0" t="0"/>
          <a:stretch/>
        </p:blipFill>
        <p:spPr>
          <a:xfrm>
            <a:off x="0" y="1318850"/>
            <a:ext cx="9144000" cy="304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18"/>
          <p:cNvSpPr txBox="1"/>
          <p:nvPr>
            <p:ph type="title"/>
          </p:nvPr>
        </p:nvSpPr>
        <p:spPr>
          <a:xfrm>
            <a:off x="480454" y="210782"/>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Calibri"/>
              <a:buNone/>
            </a:pPr>
            <a:r>
              <a:rPr lang="en" sz="3200">
                <a:solidFill>
                  <a:srgbClr val="1155CC"/>
                </a:solidFill>
              </a:rPr>
              <a:t>Tuesday IEEE CEDA Invited Keynote Luncheon </a:t>
            </a:r>
            <a:endParaRPr sz="3200">
              <a:solidFill>
                <a:srgbClr val="1155CC"/>
              </a:solidFill>
            </a:endParaRPr>
          </a:p>
        </p:txBody>
      </p:sp>
      <p:sp>
        <p:nvSpPr>
          <p:cNvPr id="678" name="Google Shape;678;p118"/>
          <p:cNvSpPr txBox="1"/>
          <p:nvPr>
            <p:ph idx="1" type="body"/>
          </p:nvPr>
        </p:nvSpPr>
        <p:spPr>
          <a:xfrm>
            <a:off x="3549590" y="1611793"/>
            <a:ext cx="5304300" cy="224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800"/>
              <a:buNone/>
            </a:pPr>
            <a:r>
              <a:rPr b="1" lang="en" sz="1800"/>
              <a:t>Mind the Gap: Challenges and Opportunities in Closing the Algorithms-to-Devices Gap in Quantum Computing</a:t>
            </a:r>
            <a:endParaRPr/>
          </a:p>
          <a:p>
            <a:pPr indent="0" lvl="0" marL="0" rtl="0" algn="l">
              <a:lnSpc>
                <a:spcPct val="90000"/>
              </a:lnSpc>
              <a:spcBef>
                <a:spcPts val="0"/>
              </a:spcBef>
              <a:spcAft>
                <a:spcPts val="0"/>
              </a:spcAft>
              <a:buClr>
                <a:schemeClr val="dk1"/>
              </a:buClr>
              <a:buSzPts val="800"/>
              <a:buNone/>
            </a:pPr>
            <a:r>
              <a:t/>
            </a:r>
            <a:endParaRPr b="1" sz="1400"/>
          </a:p>
          <a:p>
            <a:pPr indent="0" lvl="0" marL="0" rtl="0" algn="l">
              <a:lnSpc>
                <a:spcPct val="90000"/>
              </a:lnSpc>
              <a:spcBef>
                <a:spcPts val="0"/>
              </a:spcBef>
              <a:spcAft>
                <a:spcPts val="0"/>
              </a:spcAft>
              <a:buClr>
                <a:schemeClr val="dk1"/>
              </a:buClr>
              <a:buSzPts val="800"/>
              <a:buNone/>
            </a:pPr>
            <a:r>
              <a:t/>
            </a:r>
            <a:endParaRPr b="1" sz="1400"/>
          </a:p>
          <a:p>
            <a:pPr indent="0" lvl="0" marL="0" rtl="0" algn="l">
              <a:lnSpc>
                <a:spcPct val="90000"/>
              </a:lnSpc>
              <a:spcBef>
                <a:spcPts val="0"/>
              </a:spcBef>
              <a:spcAft>
                <a:spcPts val="0"/>
              </a:spcAft>
              <a:buClr>
                <a:schemeClr val="dk1"/>
              </a:buClr>
              <a:buSzPts val="800"/>
              <a:buNone/>
            </a:pPr>
            <a:r>
              <a:rPr lang="en" sz="1800"/>
              <a:t>Margaret Martonosi</a:t>
            </a:r>
            <a:endParaRPr sz="1800"/>
          </a:p>
          <a:p>
            <a:pPr indent="0" lvl="0" marL="0" rtl="0" algn="l">
              <a:lnSpc>
                <a:spcPct val="90000"/>
              </a:lnSpc>
              <a:spcBef>
                <a:spcPts val="0"/>
              </a:spcBef>
              <a:spcAft>
                <a:spcPts val="0"/>
              </a:spcAft>
              <a:buClr>
                <a:schemeClr val="dk1"/>
              </a:buClr>
              <a:buSzPts val="800"/>
              <a:buNone/>
            </a:pPr>
            <a:r>
              <a:rPr i="1" lang="en" sz="1800"/>
              <a:t>Professor of Computer Science</a:t>
            </a:r>
            <a:endParaRPr/>
          </a:p>
          <a:p>
            <a:pPr indent="0" lvl="0" marL="0" rtl="0" algn="l">
              <a:lnSpc>
                <a:spcPct val="90000"/>
              </a:lnSpc>
              <a:spcBef>
                <a:spcPts val="0"/>
              </a:spcBef>
              <a:spcAft>
                <a:spcPts val="0"/>
              </a:spcAft>
              <a:buClr>
                <a:schemeClr val="dk1"/>
              </a:buClr>
              <a:buSzPts val="800"/>
              <a:buNone/>
            </a:pPr>
            <a:r>
              <a:rPr i="1" lang="en" sz="1800"/>
              <a:t>Princeton University</a:t>
            </a:r>
            <a:endParaRPr/>
          </a:p>
        </p:txBody>
      </p:sp>
      <p:pic>
        <p:nvPicPr>
          <p:cNvPr id="679" name="Google Shape;679;p118"/>
          <p:cNvPicPr preferRelativeResize="0"/>
          <p:nvPr/>
        </p:nvPicPr>
        <p:blipFill rotWithShape="1">
          <a:blip r:embed="rId3">
            <a:alphaModFix/>
          </a:blip>
          <a:srcRect b="29720" l="0" r="0" t="0"/>
          <a:stretch/>
        </p:blipFill>
        <p:spPr>
          <a:xfrm>
            <a:off x="870257" y="1611793"/>
            <a:ext cx="2263414" cy="198843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19"/>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DATE Updates</a:t>
            </a:r>
            <a:endParaRPr/>
          </a:p>
        </p:txBody>
      </p:sp>
      <p:sp>
        <p:nvSpPr>
          <p:cNvPr id="685" name="Google Shape;685;p119"/>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Cristiana Bolchini</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20"/>
          <p:cNvSpPr txBox="1"/>
          <p:nvPr>
            <p:ph idx="1" type="body"/>
          </p:nvPr>
        </p:nvSpPr>
        <p:spPr>
          <a:xfrm>
            <a:off x="628650" y="1369219"/>
            <a:ext cx="38493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rPr lang="en"/>
              <a:t>Location: Valencia, Spain</a:t>
            </a:r>
            <a:endParaRPr/>
          </a:p>
          <a:p>
            <a:pPr indent="0" lvl="0" marL="0" rtl="0" algn="l">
              <a:lnSpc>
                <a:spcPct val="90000"/>
              </a:lnSpc>
              <a:spcBef>
                <a:spcPts val="800"/>
              </a:spcBef>
              <a:spcAft>
                <a:spcPts val="0"/>
              </a:spcAft>
              <a:buClr>
                <a:schemeClr val="dk1"/>
              </a:buClr>
              <a:buSzPts val="2100"/>
              <a:buNone/>
            </a:pPr>
            <a:r>
              <a:rPr lang="en"/>
              <a:t>Dates: March 25-27, 2024</a:t>
            </a:r>
            <a:endParaRPr/>
          </a:p>
          <a:p>
            <a:pPr indent="-171450" lvl="0" marL="177800" rtl="0" algn="l">
              <a:lnSpc>
                <a:spcPct val="90000"/>
              </a:lnSpc>
              <a:spcBef>
                <a:spcPts val="800"/>
              </a:spcBef>
              <a:spcAft>
                <a:spcPts val="0"/>
              </a:spcAft>
              <a:buClr>
                <a:schemeClr val="dk1"/>
              </a:buClr>
              <a:buSzPts val="2100"/>
              <a:buChar char="•"/>
            </a:pPr>
            <a:r>
              <a:rPr lang="en"/>
              <a:t>consolidating the 3-day format </a:t>
            </a:r>
            <a:endParaRPr/>
          </a:p>
          <a:p>
            <a:pPr indent="-171450" lvl="0" marL="177800" rtl="0" algn="l">
              <a:lnSpc>
                <a:spcPct val="90000"/>
              </a:lnSpc>
              <a:spcBef>
                <a:spcPts val="800"/>
              </a:spcBef>
              <a:spcAft>
                <a:spcPts val="0"/>
              </a:spcAft>
              <a:buClr>
                <a:schemeClr val="dk1"/>
              </a:buClr>
              <a:buSzPts val="2100"/>
              <a:buChar char="•"/>
            </a:pPr>
            <a:r>
              <a:rPr lang="en"/>
              <a:t>no exhibition</a:t>
            </a:r>
            <a:endParaRPr/>
          </a:p>
          <a:p>
            <a:pPr indent="-171450" lvl="0" marL="177800" rtl="0" algn="l">
              <a:lnSpc>
                <a:spcPct val="90000"/>
              </a:lnSpc>
              <a:spcBef>
                <a:spcPts val="800"/>
              </a:spcBef>
              <a:spcAft>
                <a:spcPts val="0"/>
              </a:spcAft>
              <a:buClr>
                <a:schemeClr val="dk1"/>
              </a:buClr>
              <a:buSzPts val="2100"/>
              <a:buChar char="•"/>
            </a:pPr>
            <a:r>
              <a:rPr lang="en"/>
              <a:t>flash presentations + videos</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0"/>
              </a:spcAft>
              <a:buClr>
                <a:schemeClr val="dk1"/>
              </a:buClr>
              <a:buSzPts val="2100"/>
              <a:buNone/>
            </a:pPr>
            <a:r>
              <a:t/>
            </a:r>
            <a:endParaRPr/>
          </a:p>
        </p:txBody>
      </p:sp>
      <p:sp>
        <p:nvSpPr>
          <p:cNvPr id="691" name="Google Shape;691;p1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DATE 2024 in Valencia, Spain</a:t>
            </a:r>
            <a:br>
              <a:rPr lang="en"/>
            </a:br>
            <a:r>
              <a:rPr lang="en"/>
              <a:t>March 25-27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58"/>
          <p:cNvPicPr preferRelativeResize="0"/>
          <p:nvPr/>
        </p:nvPicPr>
        <p:blipFill rotWithShape="1">
          <a:blip r:embed="rId3">
            <a:alphaModFix/>
          </a:blip>
          <a:srcRect b="0" l="0" r="0" t="0"/>
          <a:stretch/>
        </p:blipFill>
        <p:spPr>
          <a:xfrm>
            <a:off x="510361" y="925031"/>
            <a:ext cx="8280787" cy="3531601"/>
          </a:xfrm>
          <a:prstGeom prst="rect">
            <a:avLst/>
          </a:prstGeom>
          <a:noFill/>
          <a:ln>
            <a:noFill/>
          </a:ln>
        </p:spPr>
      </p:pic>
      <p:sp>
        <p:nvSpPr>
          <p:cNvPr id="272" name="Google Shape;272;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Closing numbers 2023</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1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Program</a:t>
            </a:r>
            <a:endParaRPr/>
          </a:p>
        </p:txBody>
      </p:sp>
      <p:sp>
        <p:nvSpPr>
          <p:cNvPr id="697" name="Google Shape;697;p121"/>
          <p:cNvSpPr txBox="1"/>
          <p:nvPr>
            <p:ph idx="1" type="body"/>
          </p:nvPr>
        </p:nvSpPr>
        <p:spPr>
          <a:xfrm>
            <a:off x="628650" y="1117949"/>
            <a:ext cx="7886700" cy="3832800"/>
          </a:xfrm>
          <a:prstGeom prst="rect">
            <a:avLst/>
          </a:prstGeom>
          <a:noFill/>
          <a:ln>
            <a:noFill/>
          </a:ln>
        </p:spPr>
        <p:txBody>
          <a:bodyPr anchorCtr="0" anchor="t" bIns="34275" lIns="68575" spcFirstLastPara="1" rIns="68575" wrap="square" tIns="34275">
            <a:normAutofit fontScale="70000" lnSpcReduction="20000"/>
          </a:bodyPr>
          <a:lstStyle/>
          <a:p>
            <a:pPr indent="-169545" lvl="0" marL="177800" rtl="0" algn="l">
              <a:lnSpc>
                <a:spcPct val="90000"/>
              </a:lnSpc>
              <a:spcBef>
                <a:spcPts val="0"/>
              </a:spcBef>
              <a:spcAft>
                <a:spcPts val="0"/>
              </a:spcAft>
              <a:buClr>
                <a:schemeClr val="dk1"/>
              </a:buClr>
              <a:buSzPct val="100000"/>
              <a:buChar char="•"/>
            </a:pPr>
            <a:r>
              <a:rPr lang="en"/>
              <a:t>scientific program</a:t>
            </a:r>
            <a:endParaRPr/>
          </a:p>
          <a:p>
            <a:pPr indent="-169545" lvl="0" marL="177800" rtl="0" algn="l">
              <a:lnSpc>
                <a:spcPct val="90000"/>
              </a:lnSpc>
              <a:spcBef>
                <a:spcPts val="800"/>
              </a:spcBef>
              <a:spcAft>
                <a:spcPts val="0"/>
              </a:spcAft>
              <a:buClr>
                <a:schemeClr val="dk1"/>
              </a:buClr>
              <a:buSzPct val="100000"/>
              <a:buChar char="•"/>
            </a:pPr>
            <a:r>
              <a:rPr lang="en"/>
              <a:t>embedded tutorials</a:t>
            </a:r>
            <a:endParaRPr/>
          </a:p>
          <a:p>
            <a:pPr indent="-169545" lvl="0" marL="177800" rtl="0" algn="l">
              <a:lnSpc>
                <a:spcPct val="90000"/>
              </a:lnSpc>
              <a:spcBef>
                <a:spcPts val="800"/>
              </a:spcBef>
              <a:spcAft>
                <a:spcPts val="0"/>
              </a:spcAft>
              <a:buClr>
                <a:schemeClr val="dk1"/>
              </a:buClr>
              <a:buSzPct val="100000"/>
              <a:buChar char="•"/>
            </a:pPr>
            <a:r>
              <a:rPr lang="en"/>
              <a:t>half-day workshops</a:t>
            </a:r>
            <a:endParaRPr/>
          </a:p>
          <a:p>
            <a:pPr indent="-169545" lvl="0" marL="177800" rtl="0" algn="l">
              <a:lnSpc>
                <a:spcPct val="90000"/>
              </a:lnSpc>
              <a:spcBef>
                <a:spcPts val="800"/>
              </a:spcBef>
              <a:spcAft>
                <a:spcPts val="0"/>
              </a:spcAft>
              <a:buClr>
                <a:schemeClr val="dk1"/>
              </a:buClr>
              <a:buSzPct val="100000"/>
              <a:buChar char="•"/>
            </a:pPr>
            <a:r>
              <a:rPr lang="en"/>
              <a:t>focus sessions</a:t>
            </a:r>
            <a:endParaRPr/>
          </a:p>
          <a:p>
            <a:pPr indent="-169545" lvl="0" marL="177800" rtl="0" algn="l">
              <a:lnSpc>
                <a:spcPct val="90000"/>
              </a:lnSpc>
              <a:spcBef>
                <a:spcPts val="800"/>
              </a:spcBef>
              <a:spcAft>
                <a:spcPts val="0"/>
              </a:spcAft>
              <a:buClr>
                <a:schemeClr val="dk1"/>
              </a:buClr>
              <a:buSzPct val="100000"/>
              <a:buChar char="•"/>
            </a:pPr>
            <a:r>
              <a:rPr lang="en"/>
              <a:t>late-breaking results sessions</a:t>
            </a:r>
            <a:endParaRPr/>
          </a:p>
          <a:p>
            <a:pPr indent="-169545" lvl="0" marL="177800" rtl="0" algn="l">
              <a:lnSpc>
                <a:spcPct val="90000"/>
              </a:lnSpc>
              <a:spcBef>
                <a:spcPts val="800"/>
              </a:spcBef>
              <a:spcAft>
                <a:spcPts val="0"/>
              </a:spcAft>
              <a:buClr>
                <a:schemeClr val="dk1"/>
              </a:buClr>
              <a:buSzPct val="100000"/>
              <a:buChar char="•"/>
            </a:pPr>
            <a:r>
              <a:rPr lang="en"/>
              <a:t>multi-partner project sessions</a:t>
            </a:r>
            <a:endParaRPr/>
          </a:p>
          <a:p>
            <a:pPr indent="-169545" lvl="0" marL="177800" rtl="0" algn="l">
              <a:lnSpc>
                <a:spcPct val="90000"/>
              </a:lnSpc>
              <a:spcBef>
                <a:spcPts val="800"/>
              </a:spcBef>
              <a:spcAft>
                <a:spcPts val="0"/>
              </a:spcAft>
              <a:buClr>
                <a:schemeClr val="dk1"/>
              </a:buClr>
              <a:buSzPct val="100000"/>
              <a:buChar char="•"/>
            </a:pPr>
            <a:r>
              <a:rPr lang="en"/>
              <a:t>special days</a:t>
            </a:r>
            <a:endParaRPr/>
          </a:p>
          <a:p>
            <a:pPr indent="-168909" lvl="1" marL="520700" rtl="0" algn="l">
              <a:lnSpc>
                <a:spcPct val="90000"/>
              </a:lnSpc>
              <a:spcBef>
                <a:spcPts val="400"/>
              </a:spcBef>
              <a:spcAft>
                <a:spcPts val="0"/>
              </a:spcAft>
              <a:buClr>
                <a:schemeClr val="dk1"/>
              </a:buClr>
              <a:buSzPct val="100000"/>
              <a:buChar char="•"/>
            </a:pPr>
            <a:r>
              <a:rPr lang="en"/>
              <a:t>responsible and robust AI</a:t>
            </a:r>
            <a:endParaRPr/>
          </a:p>
          <a:p>
            <a:pPr indent="-168909" lvl="1" marL="520700" rtl="0" algn="l">
              <a:lnSpc>
                <a:spcPct val="90000"/>
              </a:lnSpc>
              <a:spcBef>
                <a:spcPts val="400"/>
              </a:spcBef>
              <a:spcAft>
                <a:spcPts val="0"/>
              </a:spcAft>
              <a:buClr>
                <a:schemeClr val="dk1"/>
              </a:buClr>
              <a:buSzPct val="100000"/>
              <a:buChar char="•"/>
            </a:pPr>
            <a:r>
              <a:rPr lang="en"/>
              <a:t>sustainable computing</a:t>
            </a:r>
            <a:endParaRPr/>
          </a:p>
          <a:p>
            <a:pPr indent="-169545" lvl="0" marL="177800" rtl="0" algn="l">
              <a:lnSpc>
                <a:spcPct val="90000"/>
              </a:lnSpc>
              <a:spcBef>
                <a:spcPts val="800"/>
              </a:spcBef>
              <a:spcAft>
                <a:spcPts val="0"/>
              </a:spcAft>
              <a:buClr>
                <a:schemeClr val="dk1"/>
              </a:buClr>
              <a:buSzPct val="100000"/>
              <a:buChar char="•"/>
            </a:pPr>
            <a:r>
              <a:rPr lang="en"/>
              <a:t>unplugged sessions</a:t>
            </a:r>
            <a:endParaRPr/>
          </a:p>
          <a:p>
            <a:pPr indent="-169545" lvl="0" marL="177800" rtl="0" algn="l">
              <a:lnSpc>
                <a:spcPct val="90000"/>
              </a:lnSpc>
              <a:spcBef>
                <a:spcPts val="800"/>
              </a:spcBef>
              <a:spcAft>
                <a:spcPts val="0"/>
              </a:spcAft>
              <a:buClr>
                <a:schemeClr val="dk1"/>
              </a:buClr>
              <a:buSzPct val="100000"/>
              <a:buChar char="•"/>
            </a:pPr>
            <a:r>
              <a:rPr lang="en"/>
              <a:t>Autonomous System Design initiative</a:t>
            </a:r>
            <a:endParaRPr/>
          </a:p>
          <a:p>
            <a:pPr indent="-169545" lvl="0" marL="177800" rtl="0" algn="l">
              <a:lnSpc>
                <a:spcPct val="90000"/>
              </a:lnSpc>
              <a:spcBef>
                <a:spcPts val="800"/>
              </a:spcBef>
              <a:spcAft>
                <a:spcPts val="0"/>
              </a:spcAft>
              <a:buClr>
                <a:schemeClr val="dk1"/>
              </a:buClr>
              <a:buSzPct val="100000"/>
              <a:buChar char="•"/>
            </a:pPr>
            <a:r>
              <a:rPr lang="en"/>
              <a:t>Young People Program</a:t>
            </a:r>
            <a:endParaRPr/>
          </a:p>
          <a:p>
            <a:pPr indent="-169545" lvl="0" marL="177800" rtl="0" algn="l">
              <a:lnSpc>
                <a:spcPct val="90000"/>
              </a:lnSpc>
              <a:spcBef>
                <a:spcPts val="800"/>
              </a:spcBef>
              <a:spcAft>
                <a:spcPts val="0"/>
              </a:spcAft>
              <a:buClr>
                <a:schemeClr val="dk1"/>
              </a:buClr>
              <a:buSzPct val="100000"/>
              <a:buChar char="•"/>
            </a:pPr>
            <a:r>
              <a:rPr lang="en"/>
              <a:t>Diversity in EDA</a:t>
            </a:r>
            <a:r>
              <a:rPr baseline="30000" lang="en" sz="3400">
                <a:solidFill>
                  <a:srgbClr val="FF0000"/>
                </a:solidFill>
              </a:rPr>
              <a:t>*</a:t>
            </a:r>
            <a:endParaRPr baseline="30000">
              <a:solidFill>
                <a:srgbClr val="FF0000"/>
              </a:solidFill>
            </a:endParaRPr>
          </a:p>
          <a:p>
            <a:pPr indent="-169545" lvl="0" marL="177800" rtl="0" algn="l">
              <a:lnSpc>
                <a:spcPct val="90000"/>
              </a:lnSpc>
              <a:spcBef>
                <a:spcPts val="800"/>
              </a:spcBef>
              <a:spcAft>
                <a:spcPts val="0"/>
              </a:spcAft>
              <a:buClr>
                <a:schemeClr val="dk1"/>
              </a:buClr>
              <a:buSzPct val="100000"/>
              <a:buChar char="•"/>
            </a:pPr>
            <a:r>
              <a:rPr lang="en"/>
              <a:t>PhD Forum</a:t>
            </a:r>
            <a:r>
              <a:rPr baseline="30000" lang="en" sz="2100">
                <a:solidFill>
                  <a:srgbClr val="FF0000"/>
                </a:solidFill>
              </a:rPr>
              <a:t> </a:t>
            </a:r>
            <a:r>
              <a:rPr baseline="30000" lang="en" sz="3400">
                <a:solidFill>
                  <a:srgbClr val="FF0000"/>
                </a:solidFill>
              </a:rPr>
              <a:t>*</a:t>
            </a:r>
            <a:endParaRPr/>
          </a:p>
        </p:txBody>
      </p:sp>
      <p:pic>
        <p:nvPicPr>
          <p:cNvPr descr="A calendar with different colored squares&#10;&#10;Description automatically generated" id="698" name="Google Shape;698;p121"/>
          <p:cNvPicPr preferRelativeResize="0"/>
          <p:nvPr/>
        </p:nvPicPr>
        <p:blipFill rotWithShape="1">
          <a:blip r:embed="rId3">
            <a:alphaModFix/>
          </a:blip>
          <a:srcRect b="0" l="0" r="0" t="0"/>
          <a:stretch/>
        </p:blipFill>
        <p:spPr>
          <a:xfrm>
            <a:off x="4665946" y="770929"/>
            <a:ext cx="4354407" cy="4342412"/>
          </a:xfrm>
          <a:prstGeom prst="rect">
            <a:avLst/>
          </a:prstGeom>
          <a:noFill/>
          <a:ln>
            <a:noFill/>
          </a:ln>
        </p:spPr>
      </p:pic>
      <p:sp>
        <p:nvSpPr>
          <p:cNvPr id="699" name="Google Shape;699;p121"/>
          <p:cNvSpPr txBox="1"/>
          <p:nvPr/>
        </p:nvSpPr>
        <p:spPr>
          <a:xfrm>
            <a:off x="2852803" y="4767092"/>
            <a:ext cx="1719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aseline="30000" lang="en" sz="900">
                <a:solidFill>
                  <a:srgbClr val="FF0000"/>
                </a:solidFill>
                <a:latin typeface="Calibri"/>
                <a:ea typeface="Calibri"/>
                <a:cs typeface="Calibri"/>
                <a:sym typeface="Calibri"/>
              </a:rPr>
              <a:t> </a:t>
            </a:r>
            <a:r>
              <a:rPr baseline="30000" lang="en" sz="1800">
                <a:solidFill>
                  <a:srgbClr val="FF0000"/>
                </a:solidFill>
                <a:latin typeface="Calibri"/>
                <a:ea typeface="Calibri"/>
                <a:cs typeface="Calibri"/>
                <a:sym typeface="Calibri"/>
              </a:rPr>
              <a:t>*</a:t>
            </a:r>
            <a:r>
              <a:rPr lang="en" sz="1800">
                <a:solidFill>
                  <a:schemeClr val="dk1"/>
                </a:solidFill>
                <a:latin typeface="Calibri"/>
                <a:ea typeface="Calibri"/>
                <a:cs typeface="Calibri"/>
                <a:sym typeface="Calibri"/>
              </a:rPr>
              <a:t> CEDA sponsor</a:t>
            </a:r>
            <a:endParaRPr sz="9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some numbers</a:t>
            </a:r>
            <a:endParaRPr/>
          </a:p>
        </p:txBody>
      </p:sp>
      <p:sp>
        <p:nvSpPr>
          <p:cNvPr id="705" name="Google Shape;705;p122"/>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+20% w.r.t. 2023 number of submissions/final papers</a:t>
            </a:r>
            <a:endParaRPr/>
          </a:p>
          <a:p>
            <a:pPr indent="-171450" lvl="0" marL="177800" rtl="0" algn="l">
              <a:lnSpc>
                <a:spcPct val="90000"/>
              </a:lnSpc>
              <a:spcBef>
                <a:spcPts val="800"/>
              </a:spcBef>
              <a:spcAft>
                <a:spcPts val="0"/>
              </a:spcAft>
              <a:buClr>
                <a:schemeClr val="dk1"/>
              </a:buClr>
              <a:buSzPts val="2100"/>
              <a:buChar char="•"/>
            </a:pPr>
            <a:r>
              <a:rPr lang="en"/>
              <a:t>+36% w.r.t. 2022 number of submissions/final papers</a:t>
            </a:r>
            <a:endParaRPr/>
          </a:p>
          <a:p>
            <a:pPr indent="-38100" lvl="0" marL="177800" rtl="0" algn="l">
              <a:lnSpc>
                <a:spcPct val="90000"/>
              </a:lnSpc>
              <a:spcBef>
                <a:spcPts val="800"/>
              </a:spcBef>
              <a:spcAft>
                <a:spcPts val="0"/>
              </a:spcAft>
              <a:buClr>
                <a:schemeClr val="dk1"/>
              </a:buClr>
              <a:buSzPts val="2100"/>
              <a:buNone/>
            </a:pPr>
            <a:r>
              <a:t/>
            </a:r>
            <a:endParaRPr/>
          </a:p>
          <a:p>
            <a:pPr indent="-171450" lvl="0" marL="177800" rtl="0" algn="l">
              <a:lnSpc>
                <a:spcPct val="90000"/>
              </a:lnSpc>
              <a:spcBef>
                <a:spcPts val="800"/>
              </a:spcBef>
              <a:spcAft>
                <a:spcPts val="0"/>
              </a:spcAft>
              <a:buClr>
                <a:schemeClr val="dk1"/>
              </a:buClr>
              <a:buSzPts val="2100"/>
              <a:buChar char="•"/>
            </a:pPr>
            <a:r>
              <a:rPr lang="en"/>
              <a:t>more than 850 participants</a:t>
            </a:r>
            <a:endParaRPr/>
          </a:p>
          <a:p>
            <a:pPr indent="-171450" lvl="0" marL="177800" rtl="0" algn="l">
              <a:lnSpc>
                <a:spcPct val="90000"/>
              </a:lnSpc>
              <a:spcBef>
                <a:spcPts val="800"/>
              </a:spcBef>
              <a:spcAft>
                <a:spcPts val="0"/>
              </a:spcAft>
              <a:buClr>
                <a:schemeClr val="dk1"/>
              </a:buClr>
              <a:buSzPts val="2100"/>
              <a:buChar char="•"/>
            </a:pPr>
            <a:r>
              <a:rPr lang="en"/>
              <a:t>attendees' country</a:t>
            </a:r>
            <a:endParaRPr/>
          </a:p>
          <a:p>
            <a:pPr indent="-38100" lvl="0" marL="177800" rtl="0" algn="l">
              <a:lnSpc>
                <a:spcPct val="90000"/>
              </a:lnSpc>
              <a:spcBef>
                <a:spcPts val="800"/>
              </a:spcBef>
              <a:spcAft>
                <a:spcPts val="0"/>
              </a:spcAft>
              <a:buClr>
                <a:schemeClr val="dk1"/>
              </a:buClr>
              <a:buSzPts val="2100"/>
              <a:buNone/>
            </a:pPr>
            <a:r>
              <a:t/>
            </a:r>
            <a:endParaRPr/>
          </a:p>
        </p:txBody>
      </p:sp>
      <p:pic>
        <p:nvPicPr>
          <p:cNvPr descr="A colorful squares with white text&#10;&#10;Description automatically generated" id="706" name="Google Shape;706;p122"/>
          <p:cNvPicPr preferRelativeResize="0"/>
          <p:nvPr/>
        </p:nvPicPr>
        <p:blipFill rotWithShape="1">
          <a:blip r:embed="rId3">
            <a:alphaModFix/>
          </a:blip>
          <a:srcRect b="0" l="0" r="0" t="0"/>
          <a:stretch/>
        </p:blipFill>
        <p:spPr>
          <a:xfrm>
            <a:off x="3191423" y="3000971"/>
            <a:ext cx="2761158" cy="204024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DATE 2025</a:t>
            </a:r>
            <a:endParaRPr/>
          </a:p>
        </p:txBody>
      </p:sp>
      <p:sp>
        <p:nvSpPr>
          <p:cNvPr id="712" name="Google Shape;712;p123"/>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Location: Lyon, France</a:t>
            </a:r>
            <a:endParaRPr/>
          </a:p>
          <a:p>
            <a:pPr indent="-171450" lvl="0" marL="177800" rtl="0" algn="l">
              <a:lnSpc>
                <a:spcPct val="90000"/>
              </a:lnSpc>
              <a:spcBef>
                <a:spcPts val="800"/>
              </a:spcBef>
              <a:spcAft>
                <a:spcPts val="0"/>
              </a:spcAft>
              <a:buClr>
                <a:schemeClr val="dk1"/>
              </a:buClr>
              <a:buSzPts val="2100"/>
              <a:buChar char="•"/>
            </a:pPr>
            <a:r>
              <a:rPr lang="en"/>
              <a:t>Dates: March 31 – April 2, 2025</a:t>
            </a:r>
            <a:endParaRPr/>
          </a:p>
          <a:p>
            <a:pPr indent="-171450" lvl="0" marL="177800" rtl="0" algn="l">
              <a:lnSpc>
                <a:spcPct val="90000"/>
              </a:lnSpc>
              <a:spcBef>
                <a:spcPts val="800"/>
              </a:spcBef>
              <a:spcAft>
                <a:spcPts val="0"/>
              </a:spcAft>
              <a:buClr>
                <a:schemeClr val="dk1"/>
              </a:buClr>
              <a:buSzPts val="2100"/>
              <a:buChar char="•"/>
            </a:pPr>
            <a:r>
              <a:rPr lang="en"/>
              <a:t>General Chair: Aida Todri-Sanial, Eindhoven University of Technology, NL</a:t>
            </a:r>
            <a:endParaRPr/>
          </a:p>
          <a:p>
            <a:pPr indent="-171450" lvl="0" marL="177800" rtl="0" algn="l">
              <a:lnSpc>
                <a:spcPct val="90000"/>
              </a:lnSpc>
              <a:spcBef>
                <a:spcPts val="800"/>
              </a:spcBef>
              <a:spcAft>
                <a:spcPts val="0"/>
              </a:spcAft>
              <a:buClr>
                <a:schemeClr val="dk1"/>
              </a:buClr>
              <a:buSzPts val="2100"/>
              <a:buChar char="•"/>
            </a:pPr>
            <a:r>
              <a:rPr lang="en"/>
              <a:t>Program Chair: Theocharis Theocharides, University of Cyprus, CY</a:t>
            </a:r>
            <a:endParaRPr/>
          </a:p>
          <a:p>
            <a:pPr indent="0" lvl="0" marL="0" rtl="0" algn="l">
              <a:lnSpc>
                <a:spcPct val="90000"/>
              </a:lnSpc>
              <a:spcBef>
                <a:spcPts val="800"/>
              </a:spcBef>
              <a:spcAft>
                <a:spcPts val="0"/>
              </a:spcAft>
              <a:buClr>
                <a:schemeClr val="dk1"/>
              </a:buClr>
              <a:buSzPts val="2100"/>
              <a:buNone/>
            </a:pPr>
            <a:r>
              <a:t/>
            </a:r>
            <a:endParaRPr/>
          </a:p>
        </p:txBody>
      </p:sp>
      <p:pic>
        <p:nvPicPr>
          <p:cNvPr descr="DATE Logo" id="713" name="Google Shape;713;p123"/>
          <p:cNvPicPr preferRelativeResize="0"/>
          <p:nvPr/>
        </p:nvPicPr>
        <p:blipFill rotWithShape="1">
          <a:blip r:embed="rId3">
            <a:alphaModFix/>
          </a:blip>
          <a:srcRect b="0" l="0" r="0" t="0"/>
          <a:stretch/>
        </p:blipFill>
        <p:spPr>
          <a:xfrm>
            <a:off x="6395450" y="510778"/>
            <a:ext cx="2119899" cy="121492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24"/>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ASP-DAC Updates</a:t>
            </a:r>
            <a:endParaRPr/>
          </a:p>
        </p:txBody>
      </p:sp>
      <p:sp>
        <p:nvSpPr>
          <p:cNvPr id="719" name="Google Shape;719;p124"/>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Kazutoshi Wakabayashi</a:t>
            </a:r>
            <a:endParaRPr/>
          </a:p>
          <a:p>
            <a:pPr indent="0" lvl="0" marL="0" rtl="0" algn="ctr">
              <a:lnSpc>
                <a:spcPct val="90000"/>
              </a:lnSpc>
              <a:spcBef>
                <a:spcPts val="0"/>
              </a:spcBef>
              <a:spcAft>
                <a:spcPts val="0"/>
              </a:spcAft>
              <a:buClr>
                <a:srgbClr val="BFBFBF"/>
              </a:buClr>
              <a:buSzPts val="1800"/>
              <a:buNone/>
            </a:pPr>
            <a:r>
              <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1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Arial"/>
              <a:buNone/>
            </a:pPr>
            <a:r>
              <a:rPr lang="en">
                <a:latin typeface="Arial"/>
                <a:ea typeface="Arial"/>
                <a:cs typeface="Arial"/>
                <a:sym typeface="Arial"/>
              </a:rPr>
              <a:t>Paper Submission</a:t>
            </a:r>
            <a:endParaRPr>
              <a:latin typeface="Arial"/>
              <a:ea typeface="Arial"/>
              <a:cs typeface="Arial"/>
              <a:sym typeface="Arial"/>
            </a:endParaRPr>
          </a:p>
        </p:txBody>
      </p:sp>
      <p:sp>
        <p:nvSpPr>
          <p:cNvPr id="726" name="Google Shape;726;p125"/>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727" name="Google Shape;727;p125"/>
          <p:cNvPicPr preferRelativeResize="0"/>
          <p:nvPr/>
        </p:nvPicPr>
        <p:blipFill rotWithShape="1">
          <a:blip r:embed="rId3">
            <a:alphaModFix/>
          </a:blip>
          <a:srcRect b="0" l="0" r="0" t="0"/>
          <a:stretch/>
        </p:blipFill>
        <p:spPr>
          <a:xfrm>
            <a:off x="1485900" y="1383618"/>
            <a:ext cx="6172200" cy="3394500"/>
          </a:xfrm>
          <a:prstGeom prst="rect">
            <a:avLst/>
          </a:prstGeom>
          <a:noFill/>
          <a:ln>
            <a:noFill/>
          </a:ln>
        </p:spPr>
      </p:pic>
      <p:sp>
        <p:nvSpPr>
          <p:cNvPr id="728" name="Google Shape;728;p125"/>
          <p:cNvSpPr txBox="1"/>
          <p:nvPr/>
        </p:nvSpPr>
        <p:spPr>
          <a:xfrm>
            <a:off x="6835391" y="2381275"/>
            <a:ext cx="3948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Arial"/>
                <a:ea typeface="Arial"/>
                <a:cs typeface="Arial"/>
                <a:sym typeface="Arial"/>
              </a:rPr>
              <a:t>346</a:t>
            </a:r>
            <a:endParaRPr sz="1100"/>
          </a:p>
        </p:txBody>
      </p:sp>
      <p:sp>
        <p:nvSpPr>
          <p:cNvPr id="729" name="Google Shape;729;p125"/>
          <p:cNvSpPr txBox="1"/>
          <p:nvPr/>
        </p:nvSpPr>
        <p:spPr>
          <a:xfrm>
            <a:off x="6440811" y="2571750"/>
            <a:ext cx="3948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Arial"/>
                <a:ea typeface="Arial"/>
                <a:cs typeface="Arial"/>
                <a:sym typeface="Arial"/>
              </a:rPr>
              <a:t>310</a:t>
            </a:r>
            <a:endParaRPr sz="1100"/>
          </a:p>
        </p:txBody>
      </p:sp>
      <p:sp>
        <p:nvSpPr>
          <p:cNvPr id="730" name="Google Shape;730;p125"/>
          <p:cNvSpPr txBox="1"/>
          <p:nvPr/>
        </p:nvSpPr>
        <p:spPr>
          <a:xfrm>
            <a:off x="7157160" y="1592437"/>
            <a:ext cx="4272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A50021"/>
                </a:solidFill>
                <a:latin typeface="Arial"/>
                <a:ea typeface="Arial"/>
                <a:cs typeface="Arial"/>
                <a:sym typeface="Arial"/>
              </a:rPr>
              <a:t>529</a:t>
            </a:r>
            <a:endParaRPr sz="11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126"/>
          <p:cNvPicPr preferRelativeResize="0"/>
          <p:nvPr/>
        </p:nvPicPr>
        <p:blipFill rotWithShape="1">
          <a:blip r:embed="rId3">
            <a:alphaModFix/>
          </a:blip>
          <a:srcRect b="0" l="0" r="0" t="0"/>
          <a:stretch/>
        </p:blipFill>
        <p:spPr>
          <a:xfrm>
            <a:off x="1315214" y="1194026"/>
            <a:ext cx="6513600" cy="3853200"/>
          </a:xfrm>
          <a:prstGeom prst="rect">
            <a:avLst/>
          </a:prstGeom>
          <a:noFill/>
          <a:ln>
            <a:noFill/>
          </a:ln>
        </p:spPr>
      </p:pic>
      <p:sp>
        <p:nvSpPr>
          <p:cNvPr id="737" name="Google Shape;737;p1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Arial"/>
              <a:buNone/>
            </a:pPr>
            <a:r>
              <a:rPr lang="en">
                <a:latin typeface="Arial"/>
                <a:ea typeface="Arial"/>
                <a:cs typeface="Arial"/>
                <a:sym typeface="Arial"/>
              </a:rPr>
              <a:t>Submissions by </a:t>
            </a:r>
            <a:br>
              <a:rPr lang="en">
                <a:latin typeface="Arial"/>
                <a:ea typeface="Arial"/>
                <a:cs typeface="Arial"/>
                <a:sym typeface="Arial"/>
              </a:rPr>
            </a:br>
            <a:r>
              <a:rPr lang="en">
                <a:latin typeface="Arial"/>
                <a:ea typeface="Arial"/>
                <a:cs typeface="Arial"/>
                <a:sym typeface="Arial"/>
              </a:rPr>
              <a:t>Countries / Areas</a:t>
            </a:r>
            <a:endParaRPr>
              <a:latin typeface="Arial"/>
              <a:ea typeface="Arial"/>
              <a:cs typeface="Arial"/>
              <a:sym typeface="Arial"/>
            </a:endParaRPr>
          </a:p>
        </p:txBody>
      </p:sp>
      <p:pic>
        <p:nvPicPr>
          <p:cNvPr id="738" name="Google Shape;738;p126"/>
          <p:cNvPicPr preferRelativeResize="0"/>
          <p:nvPr/>
        </p:nvPicPr>
        <p:blipFill rotWithShape="1">
          <a:blip r:embed="rId4">
            <a:alphaModFix/>
          </a:blip>
          <a:srcRect b="0" l="0" r="0" t="0"/>
          <a:stretch/>
        </p:blipFill>
        <p:spPr>
          <a:xfrm>
            <a:off x="5968786" y="1088858"/>
            <a:ext cx="1860000" cy="2337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27"/>
          <p:cNvSpPr txBox="1"/>
          <p:nvPr>
            <p:ph type="title"/>
          </p:nvPr>
        </p:nvSpPr>
        <p:spPr>
          <a:xfrm>
            <a:off x="1223963" y="33338"/>
            <a:ext cx="4536300" cy="638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Helvetica Neue"/>
              <a:buNone/>
            </a:pPr>
            <a:r>
              <a:rPr lang="en">
                <a:latin typeface="Helvetica Neue"/>
                <a:ea typeface="Helvetica Neue"/>
                <a:cs typeface="Helvetica Neue"/>
                <a:sym typeface="Helvetica Neue"/>
              </a:rPr>
              <a:t>Attendees </a:t>
            </a:r>
            <a:r>
              <a:rPr lang="en" sz="2100">
                <a:solidFill>
                  <a:srgbClr val="7030A0"/>
                </a:solidFill>
              </a:rPr>
              <a:t>(2023) </a:t>
            </a:r>
            <a:r>
              <a:rPr lang="en" sz="2100">
                <a:solidFill>
                  <a:srgbClr val="0070C0"/>
                </a:solidFill>
              </a:rPr>
              <a:t>(2021) </a:t>
            </a:r>
            <a:r>
              <a:rPr lang="en" sz="2100">
                <a:solidFill>
                  <a:srgbClr val="00B050"/>
                </a:solidFill>
              </a:rPr>
              <a:t>(2019)</a:t>
            </a:r>
            <a:endParaRPr sz="2100">
              <a:solidFill>
                <a:srgbClr val="00B050"/>
              </a:solidFill>
              <a:latin typeface="Helvetica Neue"/>
              <a:ea typeface="Helvetica Neue"/>
              <a:cs typeface="Helvetica Neue"/>
              <a:sym typeface="Helvetica Neue"/>
            </a:endParaRPr>
          </a:p>
        </p:txBody>
      </p:sp>
      <p:sp>
        <p:nvSpPr>
          <p:cNvPr id="745" name="Google Shape;745;p127"/>
          <p:cNvSpPr txBox="1"/>
          <p:nvPr>
            <p:ph idx="1" type="body"/>
          </p:nvPr>
        </p:nvSpPr>
        <p:spPr>
          <a:xfrm>
            <a:off x="1493658" y="843558"/>
            <a:ext cx="6172200" cy="42126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latin typeface="Helvetica Neue"/>
                <a:ea typeface="Helvetica Neue"/>
                <a:cs typeface="Helvetica Neue"/>
                <a:sym typeface="Helvetica Neue"/>
              </a:rPr>
              <a:t>Total Number: 452 </a:t>
            </a:r>
            <a:r>
              <a:rPr lang="en">
                <a:solidFill>
                  <a:srgbClr val="7030A0"/>
                </a:solidFill>
                <a:latin typeface="Helvetica Neue"/>
                <a:ea typeface="Helvetica Neue"/>
                <a:cs typeface="Helvetica Neue"/>
                <a:sym typeface="Helvetica Neue"/>
              </a:rPr>
              <a:t>(🡨365) </a:t>
            </a:r>
            <a:r>
              <a:rPr lang="en">
                <a:solidFill>
                  <a:srgbClr val="0070C0"/>
                </a:solidFill>
                <a:latin typeface="Helvetica Neue"/>
                <a:ea typeface="Helvetica Neue"/>
                <a:cs typeface="Helvetica Neue"/>
                <a:sym typeface="Helvetica Neue"/>
              </a:rPr>
              <a:t>(🡨348) </a:t>
            </a:r>
            <a:r>
              <a:rPr lang="en">
                <a:solidFill>
                  <a:srgbClr val="00B050"/>
                </a:solidFill>
                <a:latin typeface="Helvetica Neue"/>
                <a:ea typeface="Helvetica Neue"/>
                <a:cs typeface="Helvetica Neue"/>
                <a:sym typeface="Helvetica Neue"/>
              </a:rPr>
              <a:t>(🡨346)</a:t>
            </a:r>
            <a:endParaRPr>
              <a:latin typeface="Helvetica Neue"/>
              <a:ea typeface="Helvetica Neue"/>
              <a:cs typeface="Helvetica Neue"/>
              <a:sym typeface="Helvetica Neue"/>
            </a:endParaRPr>
          </a:p>
          <a:p>
            <a:pPr indent="-177800" lvl="1" marL="520700" rtl="0" algn="l">
              <a:lnSpc>
                <a:spcPct val="90000"/>
              </a:lnSpc>
              <a:spcBef>
                <a:spcPts val="400"/>
              </a:spcBef>
              <a:spcAft>
                <a:spcPts val="0"/>
              </a:spcAft>
              <a:buClr>
                <a:schemeClr val="dk1"/>
              </a:buClr>
              <a:buSzPts val="1800"/>
              <a:buChar char="•"/>
            </a:pPr>
            <a:r>
              <a:rPr lang="en">
                <a:latin typeface="Helvetica Neue"/>
                <a:ea typeface="Helvetica Neue"/>
                <a:cs typeface="Helvetica Neue"/>
                <a:sym typeface="Helvetica Neue"/>
              </a:rPr>
              <a:t>Academia: 382 </a:t>
            </a:r>
            <a:r>
              <a:rPr lang="en">
                <a:solidFill>
                  <a:srgbClr val="7030A0"/>
                </a:solidFill>
                <a:latin typeface="Helvetica Neue"/>
                <a:ea typeface="Helvetica Neue"/>
                <a:cs typeface="Helvetica Neue"/>
                <a:sym typeface="Helvetica Neue"/>
              </a:rPr>
              <a:t>(🡨312) </a:t>
            </a:r>
            <a:r>
              <a:rPr lang="en">
                <a:solidFill>
                  <a:srgbClr val="0070C0"/>
                </a:solidFill>
                <a:latin typeface="Helvetica Neue"/>
                <a:ea typeface="Helvetica Neue"/>
                <a:cs typeface="Helvetica Neue"/>
                <a:sym typeface="Helvetica Neue"/>
              </a:rPr>
              <a:t>(🡨300) </a:t>
            </a:r>
            <a:r>
              <a:rPr lang="en">
                <a:solidFill>
                  <a:srgbClr val="00B050"/>
                </a:solidFill>
                <a:latin typeface="Helvetica Neue"/>
                <a:ea typeface="Helvetica Neue"/>
                <a:cs typeface="Helvetica Neue"/>
                <a:sym typeface="Helvetica Neue"/>
              </a:rPr>
              <a:t>(🡨260)</a:t>
            </a:r>
            <a:endParaRPr>
              <a:solidFill>
                <a:srgbClr val="FF0000"/>
              </a:solidFill>
              <a:latin typeface="Helvetica Neue"/>
              <a:ea typeface="Helvetica Neue"/>
              <a:cs typeface="Helvetica Neue"/>
              <a:sym typeface="Helvetica Neue"/>
            </a:endParaRPr>
          </a:p>
          <a:p>
            <a:pPr indent="-171450" lvl="2" marL="863600" rtl="0" algn="l">
              <a:lnSpc>
                <a:spcPct val="90000"/>
              </a:lnSpc>
              <a:spcBef>
                <a:spcPts val="400"/>
              </a:spcBef>
              <a:spcAft>
                <a:spcPts val="0"/>
              </a:spcAft>
              <a:buClr>
                <a:schemeClr val="dk1"/>
              </a:buClr>
              <a:buSzPts val="1500"/>
              <a:buChar char="•"/>
            </a:pPr>
            <a:r>
              <a:rPr lang="en">
                <a:latin typeface="Helvetica Neue"/>
                <a:ea typeface="Helvetica Neue"/>
                <a:cs typeface="Helvetica Neue"/>
                <a:sym typeface="Helvetica Neue"/>
              </a:rPr>
              <a:t>(including 180 </a:t>
            </a:r>
            <a:r>
              <a:rPr lang="en">
                <a:solidFill>
                  <a:srgbClr val="7030A0"/>
                </a:solidFill>
                <a:latin typeface="Helvetica Neue"/>
                <a:ea typeface="Helvetica Neue"/>
                <a:cs typeface="Helvetica Neue"/>
                <a:sym typeface="Helvetica Neue"/>
              </a:rPr>
              <a:t>(🡨87) </a:t>
            </a:r>
            <a:r>
              <a:rPr lang="en">
                <a:solidFill>
                  <a:srgbClr val="0070C0"/>
                </a:solidFill>
                <a:latin typeface="Helvetica Neue"/>
                <a:ea typeface="Helvetica Neue"/>
                <a:cs typeface="Helvetica Neue"/>
                <a:sym typeface="Helvetica Neue"/>
              </a:rPr>
              <a:t>(🡨39) </a:t>
            </a:r>
            <a:r>
              <a:rPr lang="en">
                <a:solidFill>
                  <a:srgbClr val="00B050"/>
                </a:solidFill>
                <a:latin typeface="Helvetica Neue"/>
                <a:ea typeface="Helvetica Neue"/>
                <a:cs typeface="Helvetica Neue"/>
                <a:sym typeface="Helvetica Neue"/>
              </a:rPr>
              <a:t>(🡨60)</a:t>
            </a:r>
            <a:r>
              <a:rPr lang="en">
                <a:latin typeface="Helvetica Neue"/>
                <a:ea typeface="Helvetica Neue"/>
                <a:cs typeface="Helvetica Neue"/>
                <a:sym typeface="Helvetica Neue"/>
              </a:rPr>
              <a:t>students)</a:t>
            </a:r>
            <a:endParaRPr/>
          </a:p>
          <a:p>
            <a:pPr indent="-177800" lvl="1" marL="520700" rtl="0" algn="l">
              <a:lnSpc>
                <a:spcPct val="90000"/>
              </a:lnSpc>
              <a:spcBef>
                <a:spcPts val="400"/>
              </a:spcBef>
              <a:spcAft>
                <a:spcPts val="0"/>
              </a:spcAft>
              <a:buClr>
                <a:schemeClr val="dk1"/>
              </a:buClr>
              <a:buSzPts val="1800"/>
              <a:buChar char="•"/>
            </a:pPr>
            <a:r>
              <a:rPr lang="en">
                <a:latin typeface="Helvetica Neue"/>
                <a:ea typeface="Helvetica Neue"/>
                <a:cs typeface="Helvetica Neue"/>
                <a:sym typeface="Helvetica Neue"/>
              </a:rPr>
              <a:t>Industries:   52 </a:t>
            </a:r>
            <a:r>
              <a:rPr lang="en">
                <a:solidFill>
                  <a:srgbClr val="7030A0"/>
                </a:solidFill>
                <a:latin typeface="Helvetica Neue"/>
                <a:ea typeface="Helvetica Neue"/>
                <a:cs typeface="Helvetica Neue"/>
                <a:sym typeface="Helvetica Neue"/>
              </a:rPr>
              <a:t>(🡨51) </a:t>
            </a:r>
            <a:r>
              <a:rPr lang="en">
                <a:solidFill>
                  <a:srgbClr val="0070C0"/>
                </a:solidFill>
                <a:latin typeface="Helvetica Neue"/>
                <a:ea typeface="Helvetica Neue"/>
                <a:cs typeface="Helvetica Neue"/>
                <a:sym typeface="Helvetica Neue"/>
              </a:rPr>
              <a:t>(🡨47) </a:t>
            </a:r>
            <a:r>
              <a:rPr lang="en">
                <a:solidFill>
                  <a:srgbClr val="00B050"/>
                </a:solidFill>
                <a:latin typeface="Helvetica Neue"/>
                <a:ea typeface="Helvetica Neue"/>
                <a:cs typeface="Helvetica Neue"/>
                <a:sym typeface="Helvetica Neue"/>
              </a:rPr>
              <a:t>(🡨76)</a:t>
            </a:r>
            <a:endParaRPr>
              <a:latin typeface="Helvetica Neue"/>
              <a:ea typeface="Helvetica Neue"/>
              <a:cs typeface="Helvetica Neue"/>
              <a:sym typeface="Helvetica Neue"/>
            </a:endParaRPr>
          </a:p>
          <a:p>
            <a:pPr indent="-177800" lvl="1" marL="520700" rtl="0" algn="l">
              <a:lnSpc>
                <a:spcPct val="90000"/>
              </a:lnSpc>
              <a:spcBef>
                <a:spcPts val="400"/>
              </a:spcBef>
              <a:spcAft>
                <a:spcPts val="0"/>
              </a:spcAft>
              <a:buClr>
                <a:schemeClr val="dk1"/>
              </a:buClr>
              <a:buSzPts val="1800"/>
              <a:buChar char="•"/>
            </a:pPr>
            <a:r>
              <a:rPr lang="en">
                <a:latin typeface="Helvetica Neue"/>
                <a:ea typeface="Helvetica Neue"/>
                <a:cs typeface="Helvetica Neue"/>
                <a:sym typeface="Helvetica Neue"/>
              </a:rPr>
              <a:t>Others:         18 </a:t>
            </a:r>
            <a:r>
              <a:rPr lang="en">
                <a:solidFill>
                  <a:srgbClr val="7030A0"/>
                </a:solidFill>
                <a:latin typeface="Helvetica Neue"/>
                <a:ea typeface="Helvetica Neue"/>
                <a:cs typeface="Helvetica Neue"/>
                <a:sym typeface="Helvetica Neue"/>
              </a:rPr>
              <a:t>(🡨2)</a:t>
            </a:r>
            <a:r>
              <a:rPr lang="en">
                <a:latin typeface="Helvetica Neue"/>
                <a:ea typeface="Helvetica Neue"/>
                <a:cs typeface="Helvetica Neue"/>
                <a:sym typeface="Helvetica Neue"/>
              </a:rPr>
              <a:t> </a:t>
            </a:r>
            <a:r>
              <a:rPr lang="en">
                <a:solidFill>
                  <a:srgbClr val="0070C0"/>
                </a:solidFill>
                <a:latin typeface="Helvetica Neue"/>
                <a:ea typeface="Helvetica Neue"/>
                <a:cs typeface="Helvetica Neue"/>
                <a:sym typeface="Helvetica Neue"/>
              </a:rPr>
              <a:t>(🡨1) </a:t>
            </a:r>
            <a:r>
              <a:rPr lang="en">
                <a:solidFill>
                  <a:srgbClr val="00B050"/>
                </a:solidFill>
                <a:latin typeface="Helvetica Neue"/>
                <a:ea typeface="Helvetica Neue"/>
                <a:cs typeface="Helvetica Neue"/>
                <a:sym typeface="Helvetica Neue"/>
              </a:rPr>
              <a:t>(🡨3)</a:t>
            </a:r>
            <a:endParaRPr>
              <a:latin typeface="Helvetica Neue"/>
              <a:ea typeface="Helvetica Neue"/>
              <a:cs typeface="Helvetica Neue"/>
              <a:sym typeface="Helvetica Neue"/>
            </a:endParaRPr>
          </a:p>
          <a:p>
            <a:pPr indent="-171450" lvl="0" marL="177800" rtl="0" algn="l">
              <a:lnSpc>
                <a:spcPct val="90000"/>
              </a:lnSpc>
              <a:spcBef>
                <a:spcPts val="800"/>
              </a:spcBef>
              <a:spcAft>
                <a:spcPts val="0"/>
              </a:spcAft>
              <a:buClr>
                <a:schemeClr val="dk1"/>
              </a:buClr>
              <a:buSzPts val="2100"/>
              <a:buChar char="•"/>
            </a:pPr>
            <a:r>
              <a:rPr lang="en">
                <a:latin typeface="Helvetica Neue"/>
                <a:ea typeface="Helvetica Neue"/>
                <a:cs typeface="Helvetica Neue"/>
                <a:sym typeface="Helvetica Neue"/>
              </a:rPr>
              <a:t>Tutorials: 94 </a:t>
            </a:r>
            <a:r>
              <a:rPr lang="en">
                <a:solidFill>
                  <a:srgbClr val="7030A0"/>
                </a:solidFill>
                <a:latin typeface="Helvetica Neue"/>
                <a:ea typeface="Helvetica Neue"/>
                <a:cs typeface="Helvetica Neue"/>
                <a:sym typeface="Helvetica Neue"/>
              </a:rPr>
              <a:t>(🡨68) </a:t>
            </a:r>
            <a:r>
              <a:rPr lang="en">
                <a:solidFill>
                  <a:srgbClr val="0070C0"/>
                </a:solidFill>
                <a:latin typeface="Helvetica Neue"/>
                <a:ea typeface="Helvetica Neue"/>
                <a:cs typeface="Helvetica Neue"/>
                <a:sym typeface="Helvetica Neue"/>
              </a:rPr>
              <a:t>(🡨50) </a:t>
            </a:r>
            <a:r>
              <a:rPr lang="en">
                <a:solidFill>
                  <a:srgbClr val="00B050"/>
                </a:solidFill>
                <a:latin typeface="Helvetica Neue"/>
                <a:ea typeface="Helvetica Neue"/>
                <a:cs typeface="Helvetica Neue"/>
                <a:sym typeface="Helvetica Neue"/>
              </a:rPr>
              <a:t>(🡨60)</a:t>
            </a:r>
            <a:endParaRPr>
              <a:solidFill>
                <a:srgbClr val="FF0000"/>
              </a:solidFill>
              <a:latin typeface="Helvetica Neue"/>
              <a:ea typeface="Helvetica Neue"/>
              <a:cs typeface="Helvetica Neue"/>
              <a:sym typeface="Helvetica Neue"/>
            </a:endParaRPr>
          </a:p>
          <a:p>
            <a:pPr indent="-171450" lvl="0" marL="177800" rtl="0" algn="l">
              <a:lnSpc>
                <a:spcPct val="90000"/>
              </a:lnSpc>
              <a:spcBef>
                <a:spcPts val="800"/>
              </a:spcBef>
              <a:spcAft>
                <a:spcPts val="0"/>
              </a:spcAft>
              <a:buClr>
                <a:schemeClr val="dk1"/>
              </a:buClr>
              <a:buSzPts val="2100"/>
              <a:buChar char="•"/>
            </a:pPr>
            <a:r>
              <a:rPr lang="en">
                <a:latin typeface="Helvetica Neue"/>
                <a:ea typeface="Helvetica Neue"/>
                <a:cs typeface="Helvetica Neue"/>
                <a:sym typeface="Helvetica Neue"/>
              </a:rPr>
              <a:t>International participation</a:t>
            </a:r>
            <a:endParaRPr/>
          </a:p>
          <a:p>
            <a:pPr indent="-177800" lvl="1" marL="520700" rtl="0" algn="l">
              <a:lnSpc>
                <a:spcPct val="90000"/>
              </a:lnSpc>
              <a:spcBef>
                <a:spcPts val="400"/>
              </a:spcBef>
              <a:spcAft>
                <a:spcPts val="0"/>
              </a:spcAft>
              <a:buClr>
                <a:schemeClr val="dk1"/>
              </a:buClr>
              <a:buSzPts val="1800"/>
              <a:buChar char="•"/>
            </a:pPr>
            <a:r>
              <a:rPr lang="en">
                <a:latin typeface="Helvetica Neue"/>
                <a:ea typeface="Helvetica Neue"/>
                <a:cs typeface="Helvetica Neue"/>
                <a:sym typeface="Helvetica Neue"/>
              </a:rPr>
              <a:t>Korea: 187</a:t>
            </a:r>
            <a:endParaRPr>
              <a:solidFill>
                <a:srgbClr val="FF0000"/>
              </a:solidFill>
              <a:latin typeface="Helvetica Neue"/>
              <a:ea typeface="Helvetica Neue"/>
              <a:cs typeface="Helvetica Neue"/>
              <a:sym typeface="Helvetica Neue"/>
            </a:endParaRPr>
          </a:p>
          <a:p>
            <a:pPr indent="-177800" lvl="1" marL="520700" rtl="0" algn="l">
              <a:lnSpc>
                <a:spcPct val="90000"/>
              </a:lnSpc>
              <a:spcBef>
                <a:spcPts val="400"/>
              </a:spcBef>
              <a:spcAft>
                <a:spcPts val="0"/>
              </a:spcAft>
              <a:buClr>
                <a:schemeClr val="dk1"/>
              </a:buClr>
              <a:buSzPts val="1800"/>
              <a:buChar char="•"/>
            </a:pPr>
            <a:r>
              <a:rPr lang="en">
                <a:latin typeface="Helvetica Neue"/>
                <a:ea typeface="Helvetica Neue"/>
                <a:cs typeface="Helvetica Neue"/>
                <a:sym typeface="Helvetica Neue"/>
              </a:rPr>
              <a:t>Overseas: 265</a:t>
            </a:r>
            <a:endParaRPr>
              <a:solidFill>
                <a:srgbClr val="FF0000"/>
              </a:solidFill>
              <a:latin typeface="Helvetica Neue"/>
              <a:ea typeface="Helvetica Neue"/>
              <a:cs typeface="Helvetica Neue"/>
              <a:sym typeface="Helvetica Neue"/>
            </a:endParaRPr>
          </a:p>
          <a:p>
            <a:pPr indent="-177800" lvl="2" marL="863600" rtl="0" algn="l">
              <a:lnSpc>
                <a:spcPct val="90000"/>
              </a:lnSpc>
              <a:spcBef>
                <a:spcPts val="400"/>
              </a:spcBef>
              <a:spcAft>
                <a:spcPts val="0"/>
              </a:spcAft>
              <a:buClr>
                <a:schemeClr val="dk1"/>
              </a:buClr>
              <a:buSzPts val="1200"/>
              <a:buChar char="•"/>
            </a:pPr>
            <a:r>
              <a:rPr lang="en" sz="1200">
                <a:latin typeface="Helvetica Neue"/>
                <a:ea typeface="Helvetica Neue"/>
                <a:cs typeface="Helvetica Neue"/>
                <a:sym typeface="Helvetica Neue"/>
              </a:rPr>
              <a:t>ASP		  176</a:t>
            </a:r>
            <a:endParaRPr/>
          </a:p>
          <a:p>
            <a:pPr indent="-177800" lvl="2" marL="863600" rtl="0" algn="l">
              <a:lnSpc>
                <a:spcPct val="90000"/>
              </a:lnSpc>
              <a:spcBef>
                <a:spcPts val="400"/>
              </a:spcBef>
              <a:spcAft>
                <a:spcPts val="0"/>
              </a:spcAft>
              <a:buClr>
                <a:schemeClr val="dk1"/>
              </a:buClr>
              <a:buSzPts val="1200"/>
              <a:buChar char="•"/>
            </a:pPr>
            <a:r>
              <a:rPr lang="en" sz="1200">
                <a:latin typeface="Helvetica Neue"/>
                <a:ea typeface="Helvetica Neue"/>
                <a:cs typeface="Helvetica Neue"/>
                <a:sym typeface="Helvetica Neue"/>
              </a:rPr>
              <a:t>Americas	  53</a:t>
            </a:r>
            <a:endParaRPr/>
          </a:p>
          <a:p>
            <a:pPr indent="-177800" lvl="2" marL="863600" rtl="0" algn="l">
              <a:lnSpc>
                <a:spcPct val="90000"/>
              </a:lnSpc>
              <a:spcBef>
                <a:spcPts val="400"/>
              </a:spcBef>
              <a:spcAft>
                <a:spcPts val="0"/>
              </a:spcAft>
              <a:buClr>
                <a:schemeClr val="dk1"/>
              </a:buClr>
              <a:buSzPts val="1200"/>
              <a:buChar char="•"/>
            </a:pPr>
            <a:r>
              <a:rPr lang="en" sz="1200">
                <a:latin typeface="Helvetica Neue"/>
                <a:ea typeface="Helvetica Neue"/>
                <a:cs typeface="Helvetica Neue"/>
                <a:sym typeface="Helvetica Neue"/>
              </a:rPr>
              <a:t>EU		  36</a:t>
            </a:r>
            <a:endParaRPr sz="1200">
              <a:solidFill>
                <a:srgbClr val="00B050"/>
              </a:solidFill>
              <a:latin typeface="Helvetica Neue"/>
              <a:ea typeface="Helvetica Neue"/>
              <a:cs typeface="Helvetica Neue"/>
              <a:sym typeface="Helvetica Neue"/>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28"/>
          <p:cNvSpPr txBox="1"/>
          <p:nvPr>
            <p:ph type="ctrTitle"/>
          </p:nvPr>
        </p:nvSpPr>
        <p:spPr>
          <a:xfrm>
            <a:off x="1143000" y="1338539"/>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ESWeek Updates</a:t>
            </a:r>
            <a:endParaRPr/>
          </a:p>
        </p:txBody>
      </p:sp>
      <p:sp>
        <p:nvSpPr>
          <p:cNvPr id="751" name="Google Shape;751;p128"/>
          <p:cNvSpPr txBox="1"/>
          <p:nvPr>
            <p:ph idx="1" type="subTitle"/>
          </p:nvPr>
        </p:nvSpPr>
        <p:spPr>
          <a:xfrm>
            <a:off x="1143000" y="3198295"/>
            <a:ext cx="6858000" cy="12417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Joerg Henkel</a:t>
            </a:r>
            <a:endParaRPr/>
          </a:p>
          <a:p>
            <a:pPr indent="0" lvl="0" marL="0" rtl="0" algn="ctr">
              <a:lnSpc>
                <a:spcPct val="90000"/>
              </a:lnSpc>
              <a:spcBef>
                <a:spcPts val="0"/>
              </a:spcBef>
              <a:spcAft>
                <a:spcPts val="0"/>
              </a:spcAft>
              <a:buClr>
                <a:srgbClr val="BFBFBF"/>
              </a:buClr>
              <a:buSzPts val="1800"/>
              <a:buNone/>
            </a:pPr>
            <a:r>
              <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t/>
            </a:r>
            <a:endParaRPr/>
          </a:p>
        </p:txBody>
      </p:sp>
      <p:sp>
        <p:nvSpPr>
          <p:cNvPr id="758" name="Google Shape;758;p129"/>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759" name="Google Shape;759;p129"/>
          <p:cNvPicPr preferRelativeResize="0"/>
          <p:nvPr/>
        </p:nvPicPr>
        <p:blipFill rotWithShape="1">
          <a:blip r:embed="rId3">
            <a:alphaModFix/>
          </a:blip>
          <a:srcRect b="0" l="0" r="0" t="0"/>
          <a:stretch/>
        </p:blipFill>
        <p:spPr>
          <a:xfrm>
            <a:off x="542925" y="273844"/>
            <a:ext cx="7515225" cy="416647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t/>
            </a:r>
            <a:endParaRPr/>
          </a:p>
        </p:txBody>
      </p:sp>
      <p:sp>
        <p:nvSpPr>
          <p:cNvPr id="766" name="Google Shape;766;p130"/>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767" name="Google Shape;767;p130"/>
          <p:cNvPicPr preferRelativeResize="0"/>
          <p:nvPr/>
        </p:nvPicPr>
        <p:blipFill rotWithShape="1">
          <a:blip r:embed="rId3">
            <a:alphaModFix/>
          </a:blip>
          <a:srcRect b="0" l="0" r="0" t="0"/>
          <a:stretch/>
        </p:blipFill>
        <p:spPr>
          <a:xfrm>
            <a:off x="600075" y="296465"/>
            <a:ext cx="7306219" cy="39326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A closer look into expenses 2023</a:t>
            </a:r>
            <a:endParaRPr/>
          </a:p>
        </p:txBody>
      </p:sp>
      <p:pic>
        <p:nvPicPr>
          <p:cNvPr id="278" name="Google Shape;278;p59"/>
          <p:cNvPicPr preferRelativeResize="0"/>
          <p:nvPr/>
        </p:nvPicPr>
        <p:blipFill rotWithShape="1">
          <a:blip r:embed="rId3">
            <a:alphaModFix/>
          </a:blip>
          <a:srcRect b="0" l="77066" r="0" t="0"/>
          <a:stretch/>
        </p:blipFill>
        <p:spPr>
          <a:xfrm>
            <a:off x="2480044" y="1268016"/>
            <a:ext cx="1950925" cy="2655398"/>
          </a:xfrm>
          <a:prstGeom prst="rect">
            <a:avLst/>
          </a:prstGeom>
          <a:noFill/>
          <a:ln>
            <a:noFill/>
          </a:ln>
        </p:spPr>
      </p:pic>
      <p:pic>
        <p:nvPicPr>
          <p:cNvPr id="279" name="Google Shape;279;p59"/>
          <p:cNvPicPr preferRelativeResize="0"/>
          <p:nvPr/>
        </p:nvPicPr>
        <p:blipFill rotWithShape="1">
          <a:blip r:embed="rId3">
            <a:alphaModFix/>
          </a:blip>
          <a:srcRect b="0" l="0" r="76269" t="0"/>
          <a:stretch/>
        </p:blipFill>
        <p:spPr>
          <a:xfrm>
            <a:off x="461187" y="1268016"/>
            <a:ext cx="2018853" cy="2655398"/>
          </a:xfrm>
          <a:prstGeom prst="rect">
            <a:avLst/>
          </a:prstGeom>
          <a:noFill/>
          <a:ln>
            <a:noFill/>
          </a:ln>
        </p:spPr>
      </p:pic>
      <p:sp>
        <p:nvSpPr>
          <p:cNvPr id="280" name="Google Shape;280;p59"/>
          <p:cNvSpPr txBox="1"/>
          <p:nvPr/>
        </p:nvSpPr>
        <p:spPr>
          <a:xfrm>
            <a:off x="4353958" y="2735225"/>
            <a:ext cx="4620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900" u="none" cap="none" strike="noStrike">
                <a:solidFill>
                  <a:srgbClr val="FF0000"/>
                </a:solidFill>
                <a:latin typeface="Calibri"/>
                <a:ea typeface="Calibri"/>
                <a:cs typeface="Calibri"/>
                <a:sym typeface="Calibri"/>
              </a:rPr>
              <a:t>Expected overspending, due to costs of volunteer travel and venues (compensated, so ok)</a:t>
            </a:r>
            <a:endParaRPr sz="1100"/>
          </a:p>
        </p:txBody>
      </p:sp>
      <p:sp>
        <p:nvSpPr>
          <p:cNvPr id="281" name="Google Shape;281;p59"/>
          <p:cNvSpPr txBox="1"/>
          <p:nvPr/>
        </p:nvSpPr>
        <p:spPr>
          <a:xfrm>
            <a:off x="4353958" y="3607095"/>
            <a:ext cx="4620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Expected underspending, but impacted 2024</a:t>
            </a:r>
            <a:endParaRPr sz="1100"/>
          </a:p>
        </p:txBody>
      </p:sp>
      <p:sp>
        <p:nvSpPr>
          <p:cNvPr id="282" name="Google Shape;282;p59"/>
          <p:cNvSpPr txBox="1"/>
          <p:nvPr/>
        </p:nvSpPr>
        <p:spPr>
          <a:xfrm>
            <a:off x="4353958" y="2022415"/>
            <a:ext cx="4620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DATC, SVDTC, TCCPS, HSTTC</a:t>
            </a:r>
            <a:endParaRPr sz="900">
              <a:solidFill>
                <a:schemeClr val="dk1"/>
              </a:solidFill>
              <a:latin typeface="Calibri"/>
              <a:ea typeface="Calibri"/>
              <a:cs typeface="Calibri"/>
              <a:sym typeface="Calibri"/>
            </a:endParaRPr>
          </a:p>
        </p:txBody>
      </p:sp>
      <p:sp>
        <p:nvSpPr>
          <p:cNvPr id="283" name="Google Shape;283;p59"/>
          <p:cNvSpPr txBox="1"/>
          <p:nvPr/>
        </p:nvSpPr>
        <p:spPr>
          <a:xfrm>
            <a:off x="4353958" y="2171071"/>
            <a:ext cx="4620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a:solidFill>
                  <a:schemeClr val="dk1"/>
                </a:solidFill>
                <a:latin typeface="Calibri"/>
                <a:ea typeface="Calibri"/>
                <a:cs typeface="Calibri"/>
                <a:sym typeface="Calibri"/>
              </a:rPr>
              <a:t>Overspending in contests, but underspending in DL program (online)</a:t>
            </a:r>
            <a:endParaRPr sz="9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Conference Representatives</a:t>
            </a:r>
            <a:endParaRPr/>
          </a:p>
        </p:txBody>
      </p:sp>
      <p:sp>
        <p:nvSpPr>
          <p:cNvPr id="774" name="Google Shape;774;p131"/>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fontScale="77500" lnSpcReduction="20000"/>
          </a:bodyPr>
          <a:lstStyle/>
          <a:p>
            <a:pPr indent="-166846" lvl="0" marL="177800" rtl="0" algn="l">
              <a:lnSpc>
                <a:spcPct val="90000"/>
              </a:lnSpc>
              <a:spcBef>
                <a:spcPts val="0"/>
              </a:spcBef>
              <a:spcAft>
                <a:spcPts val="0"/>
              </a:spcAft>
              <a:buClr>
                <a:schemeClr val="dk1"/>
              </a:buClr>
              <a:buSzPct val="100000"/>
              <a:buChar char="•"/>
            </a:pPr>
            <a:r>
              <a:rPr lang="en"/>
              <a:t>DAC</a:t>
            </a:r>
            <a:endParaRPr/>
          </a:p>
          <a:p>
            <a:pPr indent="-164782" lvl="1" marL="520700" rtl="0" algn="l">
              <a:lnSpc>
                <a:spcPct val="90000"/>
              </a:lnSpc>
              <a:spcBef>
                <a:spcPts val="400"/>
              </a:spcBef>
              <a:spcAft>
                <a:spcPts val="0"/>
              </a:spcAft>
              <a:buClr>
                <a:schemeClr val="dk1"/>
              </a:buClr>
              <a:buSzPct val="100000"/>
              <a:buChar char="•"/>
            </a:pPr>
            <a:r>
              <a:rPr lang="en"/>
              <a:t>Gi-Joon Nam </a:t>
            </a:r>
            <a:endParaRPr/>
          </a:p>
          <a:p>
            <a:pPr indent="-164782" lvl="1" marL="520700" rtl="0" algn="l">
              <a:lnSpc>
                <a:spcPct val="90000"/>
              </a:lnSpc>
              <a:spcBef>
                <a:spcPts val="400"/>
              </a:spcBef>
              <a:spcAft>
                <a:spcPts val="0"/>
              </a:spcAft>
              <a:buClr>
                <a:schemeClr val="dk1"/>
              </a:buClr>
              <a:buSzPct val="100000"/>
              <a:buChar char="•"/>
            </a:pPr>
            <a:r>
              <a:rPr lang="en"/>
              <a:t>Luis Miguel Silveira</a:t>
            </a:r>
            <a:endParaRPr/>
          </a:p>
          <a:p>
            <a:pPr indent="-166846" lvl="0" marL="177800" rtl="0" algn="l">
              <a:lnSpc>
                <a:spcPct val="90000"/>
              </a:lnSpc>
              <a:spcBef>
                <a:spcPts val="800"/>
              </a:spcBef>
              <a:spcAft>
                <a:spcPts val="0"/>
              </a:spcAft>
              <a:buClr>
                <a:schemeClr val="dk1"/>
              </a:buClr>
              <a:buSzPct val="100000"/>
              <a:buChar char="•"/>
            </a:pPr>
            <a:r>
              <a:rPr lang="en"/>
              <a:t>ASP-DAC</a:t>
            </a:r>
            <a:endParaRPr/>
          </a:p>
          <a:p>
            <a:pPr indent="-164782" lvl="1" marL="520700" rtl="0" algn="l">
              <a:lnSpc>
                <a:spcPct val="90000"/>
              </a:lnSpc>
              <a:spcBef>
                <a:spcPts val="400"/>
              </a:spcBef>
              <a:spcAft>
                <a:spcPts val="0"/>
              </a:spcAft>
              <a:buClr>
                <a:schemeClr val="dk1"/>
              </a:buClr>
              <a:buSzPct val="100000"/>
              <a:buChar char="•"/>
            </a:pPr>
            <a:r>
              <a:rPr lang="en"/>
              <a:t>Kazutoshi Wakabayashi</a:t>
            </a:r>
            <a:endParaRPr/>
          </a:p>
          <a:p>
            <a:pPr indent="-166846" lvl="0" marL="177800" rtl="0" algn="l">
              <a:lnSpc>
                <a:spcPct val="90000"/>
              </a:lnSpc>
              <a:spcBef>
                <a:spcPts val="800"/>
              </a:spcBef>
              <a:spcAft>
                <a:spcPts val="0"/>
              </a:spcAft>
              <a:buClr>
                <a:schemeClr val="dk1"/>
              </a:buClr>
              <a:buSzPct val="100000"/>
              <a:buChar char="•"/>
            </a:pPr>
            <a:r>
              <a:rPr lang="en"/>
              <a:t>DATE</a:t>
            </a:r>
            <a:endParaRPr/>
          </a:p>
          <a:p>
            <a:pPr indent="-164782" lvl="1" marL="520700" rtl="0" algn="l">
              <a:lnSpc>
                <a:spcPct val="90000"/>
              </a:lnSpc>
              <a:spcBef>
                <a:spcPts val="400"/>
              </a:spcBef>
              <a:spcAft>
                <a:spcPts val="0"/>
              </a:spcAft>
              <a:buClr>
                <a:schemeClr val="dk1"/>
              </a:buClr>
              <a:buSzPct val="100000"/>
              <a:buChar char="•"/>
            </a:pPr>
            <a:r>
              <a:rPr lang="en"/>
              <a:t>Cristiana Bolchini</a:t>
            </a:r>
            <a:endParaRPr/>
          </a:p>
          <a:p>
            <a:pPr indent="-164782" lvl="1" marL="520700" rtl="0" algn="l">
              <a:lnSpc>
                <a:spcPct val="90000"/>
              </a:lnSpc>
              <a:spcBef>
                <a:spcPts val="400"/>
              </a:spcBef>
              <a:spcAft>
                <a:spcPts val="0"/>
              </a:spcAft>
              <a:buClr>
                <a:schemeClr val="dk1"/>
              </a:buClr>
              <a:buSzPct val="100000"/>
              <a:buChar char="•"/>
            </a:pPr>
            <a:r>
              <a:rPr lang="en"/>
              <a:t>David Atienza</a:t>
            </a:r>
            <a:endParaRPr/>
          </a:p>
          <a:p>
            <a:pPr indent="-166846" lvl="0" marL="177800" rtl="0" algn="l">
              <a:lnSpc>
                <a:spcPct val="90000"/>
              </a:lnSpc>
              <a:spcBef>
                <a:spcPts val="800"/>
              </a:spcBef>
              <a:spcAft>
                <a:spcPts val="0"/>
              </a:spcAft>
              <a:buClr>
                <a:schemeClr val="dk1"/>
              </a:buClr>
              <a:buSzPct val="100000"/>
              <a:buChar char="•"/>
            </a:pPr>
            <a:r>
              <a:rPr lang="en"/>
              <a:t>ICCAD</a:t>
            </a:r>
            <a:endParaRPr/>
          </a:p>
          <a:p>
            <a:pPr indent="-164782" lvl="1" marL="520700" rtl="0" algn="l">
              <a:lnSpc>
                <a:spcPct val="90000"/>
              </a:lnSpc>
              <a:spcBef>
                <a:spcPts val="400"/>
              </a:spcBef>
              <a:spcAft>
                <a:spcPts val="0"/>
              </a:spcAft>
              <a:buClr>
                <a:schemeClr val="dk1"/>
              </a:buClr>
              <a:buSzPct val="100000"/>
              <a:buChar char="•"/>
            </a:pPr>
            <a:r>
              <a:rPr lang="en"/>
              <a:t>Jiang Hu</a:t>
            </a:r>
            <a:endParaRPr/>
          </a:p>
          <a:p>
            <a:pPr indent="-166846" lvl="0" marL="177800" rtl="0" algn="l">
              <a:lnSpc>
                <a:spcPct val="90000"/>
              </a:lnSpc>
              <a:spcBef>
                <a:spcPts val="800"/>
              </a:spcBef>
              <a:spcAft>
                <a:spcPts val="0"/>
              </a:spcAft>
              <a:buClr>
                <a:schemeClr val="dk1"/>
              </a:buClr>
              <a:buSzPct val="100000"/>
              <a:buChar char="•"/>
            </a:pPr>
            <a:r>
              <a:rPr lang="en"/>
              <a:t>ESWeek</a:t>
            </a:r>
            <a:endParaRPr/>
          </a:p>
          <a:p>
            <a:pPr indent="-164782" lvl="1" marL="520700" rtl="0" algn="l">
              <a:lnSpc>
                <a:spcPct val="90000"/>
              </a:lnSpc>
              <a:spcBef>
                <a:spcPts val="400"/>
              </a:spcBef>
              <a:spcAft>
                <a:spcPts val="0"/>
              </a:spcAft>
              <a:buClr>
                <a:srgbClr val="FF0000"/>
              </a:buClr>
              <a:buSzPct val="100000"/>
              <a:buChar char="•"/>
            </a:pPr>
            <a:r>
              <a:rPr lang="en">
                <a:solidFill>
                  <a:srgbClr val="FF0000"/>
                </a:solidFill>
              </a:rPr>
              <a:t>David Atienza</a:t>
            </a:r>
            <a:endParaRPr>
              <a:solidFill>
                <a:srgbClr val="FF0000"/>
              </a:solidFill>
            </a:endParaRPr>
          </a:p>
          <a:p>
            <a:pPr indent="0" lvl="1" marL="342900" rtl="0" algn="l">
              <a:lnSpc>
                <a:spcPct val="90000"/>
              </a:lnSpc>
              <a:spcBef>
                <a:spcPts val="400"/>
              </a:spcBef>
              <a:spcAft>
                <a:spcPts val="0"/>
              </a:spcAft>
              <a:buClr>
                <a:schemeClr val="dk1"/>
              </a:buClr>
              <a:buSzPct val="100000"/>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Motion: ESWeek Conference Representative</a:t>
            </a:r>
            <a:endParaRPr/>
          </a:p>
        </p:txBody>
      </p:sp>
      <p:sp>
        <p:nvSpPr>
          <p:cNvPr id="781" name="Google Shape;781;p132"/>
          <p:cNvSpPr txBox="1"/>
          <p:nvPr/>
        </p:nvSpPr>
        <p:spPr>
          <a:xfrm>
            <a:off x="685801" y="1137621"/>
            <a:ext cx="69954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a:solidFill>
                  <a:srgbClr val="FF0000"/>
                </a:solidFill>
                <a:highlight>
                  <a:srgbClr val="FFFFFF"/>
                </a:highlight>
                <a:latin typeface="Arial"/>
                <a:ea typeface="Arial"/>
                <a:cs typeface="Arial"/>
                <a:sym typeface="Arial"/>
              </a:rPr>
              <a:t>MOTION: Tsung-Yi HO moves to approve the appointment of Christian Pilato as the new CEDA ESWeek Representative started in July 2024.</a:t>
            </a:r>
            <a:endParaRPr sz="1400">
              <a:solidFill>
                <a:schemeClr val="dk1"/>
              </a:solidFill>
              <a:latin typeface="Calibri"/>
              <a:ea typeface="Calibri"/>
              <a:cs typeface="Calibri"/>
              <a:sym typeface="Calibri"/>
            </a:endParaRPr>
          </a:p>
        </p:txBody>
      </p:sp>
      <p:sp>
        <p:nvSpPr>
          <p:cNvPr id="782" name="Google Shape;782;p132"/>
          <p:cNvSpPr txBox="1"/>
          <p:nvPr>
            <p:ph idx="1" type="body"/>
          </p:nvPr>
        </p:nvSpPr>
        <p:spPr>
          <a:xfrm>
            <a:off x="361950" y="3913988"/>
            <a:ext cx="7886700" cy="13890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lang="en" sz="1500">
                <a:latin typeface="Arial"/>
                <a:ea typeface="Arial"/>
                <a:cs typeface="Arial"/>
                <a:sym typeface="Arial"/>
              </a:rPr>
              <a:t>Prof. Christian Pilato</a:t>
            </a:r>
            <a:endParaRPr/>
          </a:p>
          <a:p>
            <a:pPr indent="0" lvl="0" marL="0" rtl="0" algn="ctr">
              <a:lnSpc>
                <a:spcPct val="90000"/>
              </a:lnSpc>
              <a:spcBef>
                <a:spcPts val="800"/>
              </a:spcBef>
              <a:spcAft>
                <a:spcPts val="0"/>
              </a:spcAft>
              <a:buClr>
                <a:schemeClr val="dk1"/>
              </a:buClr>
              <a:buSzPts val="1500"/>
              <a:buNone/>
            </a:pPr>
            <a:r>
              <a:rPr lang="en" sz="1500">
                <a:latin typeface="Arial"/>
                <a:ea typeface="Arial"/>
                <a:cs typeface="Arial"/>
                <a:sym typeface="Arial"/>
              </a:rPr>
              <a:t>Politecnico di Milano, Italy</a:t>
            </a:r>
            <a:endParaRPr sz="1500">
              <a:latin typeface="Arial"/>
              <a:ea typeface="Arial"/>
              <a:cs typeface="Arial"/>
              <a:sym typeface="Arial"/>
            </a:endParaRPr>
          </a:p>
        </p:txBody>
      </p:sp>
      <p:pic>
        <p:nvPicPr>
          <p:cNvPr descr="一張含有 人的臉孔, 人員, 服裝, 男人 的圖片&#10;&#10;自動產生的描述" id="783" name="Google Shape;783;p132"/>
          <p:cNvPicPr preferRelativeResize="0"/>
          <p:nvPr/>
        </p:nvPicPr>
        <p:blipFill rotWithShape="1">
          <a:blip r:embed="rId3">
            <a:alphaModFix/>
          </a:blip>
          <a:srcRect b="0" l="0" r="0" t="0"/>
          <a:stretch/>
        </p:blipFill>
        <p:spPr>
          <a:xfrm>
            <a:off x="3590925" y="2131793"/>
            <a:ext cx="1428750" cy="16859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33"/>
          <p:cNvSpPr txBox="1"/>
          <p:nvPr>
            <p:ph type="title"/>
          </p:nvPr>
        </p:nvSpPr>
        <p:spPr>
          <a:xfrm>
            <a:off x="628650" y="10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Initiatives – Activities</a:t>
            </a:r>
            <a:endParaRPr/>
          </a:p>
        </p:txBody>
      </p:sp>
      <p:sp>
        <p:nvSpPr>
          <p:cNvPr id="789" name="Google Shape;789;p133"/>
          <p:cNvSpPr txBox="1"/>
          <p:nvPr>
            <p:ph idx="1" type="body"/>
          </p:nvPr>
        </p:nvSpPr>
        <p:spPr>
          <a:xfrm>
            <a:off x="628649" y="839387"/>
            <a:ext cx="7886700" cy="36261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lang="en" sz="1800"/>
              <a:t>Shared Machine Learning Infrastructure for EDA (SLICE)</a:t>
            </a:r>
            <a:endParaRPr/>
          </a:p>
          <a:p>
            <a:pPr indent="-171450" lvl="1" marL="520700" rtl="0" algn="l">
              <a:lnSpc>
                <a:spcPct val="90000"/>
              </a:lnSpc>
              <a:spcBef>
                <a:spcPts val="800"/>
              </a:spcBef>
              <a:spcAft>
                <a:spcPts val="0"/>
              </a:spcAft>
              <a:buClr>
                <a:schemeClr val="dk1"/>
              </a:buClr>
              <a:buSzPts val="1500"/>
              <a:buChar char="•"/>
            </a:pPr>
            <a:r>
              <a:rPr lang="en" sz="1500"/>
              <a:t>Public domain training/test dataset </a:t>
            </a:r>
            <a:endParaRPr/>
          </a:p>
          <a:p>
            <a:pPr indent="-171450" lvl="1" marL="520700" rtl="0" algn="l">
              <a:lnSpc>
                <a:spcPct val="90000"/>
              </a:lnSpc>
              <a:spcBef>
                <a:spcPts val="400"/>
              </a:spcBef>
              <a:spcAft>
                <a:spcPts val="0"/>
              </a:spcAft>
              <a:buClr>
                <a:schemeClr val="dk1"/>
              </a:buClr>
              <a:buSzPts val="1500"/>
              <a:buChar char="•"/>
            </a:pPr>
            <a:r>
              <a:rPr lang="en" sz="1500"/>
              <a:t>Interface between EDA and ML tools</a:t>
            </a:r>
            <a:endParaRPr sz="1500"/>
          </a:p>
          <a:p>
            <a:pPr indent="-171450" lvl="1" marL="520700" rtl="0" algn="l">
              <a:lnSpc>
                <a:spcPct val="90000"/>
              </a:lnSpc>
              <a:spcBef>
                <a:spcPts val="400"/>
              </a:spcBef>
              <a:spcAft>
                <a:spcPts val="0"/>
              </a:spcAft>
              <a:buClr>
                <a:schemeClr val="dk1"/>
              </a:buClr>
              <a:buSzPts val="1500"/>
              <a:buChar char="•"/>
            </a:pPr>
            <a:r>
              <a:rPr lang="en" sz="1500"/>
              <a:t>Benchmark and testcases for EDA applications</a:t>
            </a:r>
            <a:endParaRPr sz="1500"/>
          </a:p>
          <a:p>
            <a:pPr indent="-171450" lvl="1" marL="520700" rtl="0" algn="l">
              <a:lnSpc>
                <a:spcPct val="90000"/>
              </a:lnSpc>
              <a:spcBef>
                <a:spcPts val="400"/>
              </a:spcBef>
              <a:spcAft>
                <a:spcPts val="0"/>
              </a:spcAft>
              <a:buClr>
                <a:schemeClr val="dk1"/>
              </a:buClr>
              <a:buSzPts val="1500"/>
              <a:buChar char="•"/>
            </a:pPr>
            <a:r>
              <a:rPr lang="en" sz="1500"/>
              <a:t>Validation systems for ML EDA techniques</a:t>
            </a:r>
            <a:endParaRPr sz="1500"/>
          </a:p>
          <a:p>
            <a:pPr indent="-171450" lvl="1" marL="520700" rtl="0" algn="l">
              <a:lnSpc>
                <a:spcPct val="90000"/>
              </a:lnSpc>
              <a:spcBef>
                <a:spcPts val="400"/>
              </a:spcBef>
              <a:spcAft>
                <a:spcPts val="0"/>
              </a:spcAft>
              <a:buClr>
                <a:schemeClr val="dk1"/>
              </a:buClr>
              <a:buSzPts val="1500"/>
              <a:buChar char="•"/>
            </a:pPr>
            <a:r>
              <a:rPr lang="en" sz="1500"/>
              <a:t>Extensible and privacy-preserving platform for  community members to contribute</a:t>
            </a:r>
            <a:endParaRPr sz="1500"/>
          </a:p>
          <a:p>
            <a:pPr indent="-177800" lvl="0" marL="177800" rtl="0" algn="l">
              <a:lnSpc>
                <a:spcPct val="90000"/>
              </a:lnSpc>
              <a:spcBef>
                <a:spcPts val="800"/>
              </a:spcBef>
              <a:spcAft>
                <a:spcPts val="0"/>
              </a:spcAft>
              <a:buClr>
                <a:schemeClr val="dk1"/>
              </a:buClr>
              <a:buSzPts val="1800"/>
              <a:buChar char="•"/>
            </a:pPr>
            <a:r>
              <a:rPr lang="en" sz="1800"/>
              <a:t>Team</a:t>
            </a:r>
            <a:endParaRPr/>
          </a:p>
          <a:p>
            <a:pPr indent="-171450" lvl="1" marL="520700" rtl="0" algn="l">
              <a:lnSpc>
                <a:spcPct val="90000"/>
              </a:lnSpc>
              <a:spcBef>
                <a:spcPts val="500"/>
              </a:spcBef>
              <a:spcAft>
                <a:spcPts val="0"/>
              </a:spcAft>
              <a:buClr>
                <a:schemeClr val="dk1"/>
              </a:buClr>
              <a:buSzPts val="1500"/>
              <a:buChar char="•"/>
            </a:pPr>
            <a:r>
              <a:rPr lang="en" sz="1500"/>
              <a:t>Yiran Chen, Duke University</a:t>
            </a:r>
            <a:endParaRPr/>
          </a:p>
          <a:p>
            <a:pPr indent="-171450" lvl="1" marL="520700" rtl="0" algn="l">
              <a:lnSpc>
                <a:spcPct val="90000"/>
              </a:lnSpc>
              <a:spcBef>
                <a:spcPts val="0"/>
              </a:spcBef>
              <a:spcAft>
                <a:spcPts val="0"/>
              </a:spcAft>
              <a:buClr>
                <a:schemeClr val="dk1"/>
              </a:buClr>
              <a:buSzPts val="1500"/>
              <a:buChar char="•"/>
            </a:pPr>
            <a:r>
              <a:rPr lang="en" sz="1500"/>
              <a:t>Vidya Chhabria, Arizona State University</a:t>
            </a:r>
            <a:endParaRPr/>
          </a:p>
          <a:p>
            <a:pPr indent="-171450" lvl="1" marL="520700" rtl="0" algn="l">
              <a:lnSpc>
                <a:spcPct val="90000"/>
              </a:lnSpc>
              <a:spcBef>
                <a:spcPts val="0"/>
              </a:spcBef>
              <a:spcAft>
                <a:spcPts val="0"/>
              </a:spcAft>
              <a:buClr>
                <a:schemeClr val="dk1"/>
              </a:buClr>
              <a:buSzPts val="1500"/>
              <a:buChar char="•"/>
            </a:pPr>
            <a:r>
              <a:rPr lang="en" sz="1500"/>
              <a:t>Siddharth Garg, New York University</a:t>
            </a:r>
            <a:endParaRPr/>
          </a:p>
          <a:p>
            <a:pPr indent="-171450" lvl="1" marL="520700" rtl="0" algn="l">
              <a:lnSpc>
                <a:spcPct val="90000"/>
              </a:lnSpc>
              <a:spcBef>
                <a:spcPts val="0"/>
              </a:spcBef>
              <a:spcAft>
                <a:spcPts val="0"/>
              </a:spcAft>
              <a:buClr>
                <a:schemeClr val="dk1"/>
              </a:buClr>
              <a:buSzPts val="1500"/>
              <a:buChar char="•"/>
            </a:pPr>
            <a:r>
              <a:rPr lang="en" sz="1500"/>
              <a:t>Jiang Hu, Texas A&amp;M University</a:t>
            </a:r>
            <a:endParaRPr/>
          </a:p>
          <a:p>
            <a:pPr indent="-171450" lvl="1" marL="520700" rtl="0" algn="l">
              <a:lnSpc>
                <a:spcPct val="90000"/>
              </a:lnSpc>
              <a:spcBef>
                <a:spcPts val="0"/>
              </a:spcBef>
              <a:spcAft>
                <a:spcPts val="0"/>
              </a:spcAft>
              <a:buClr>
                <a:schemeClr val="dk1"/>
              </a:buClr>
              <a:buSzPts val="1500"/>
              <a:buChar char="•"/>
            </a:pPr>
            <a:r>
              <a:rPr lang="en" sz="1500"/>
              <a:t>Andrew Kahng, UC San Diego</a:t>
            </a:r>
            <a:endParaRPr/>
          </a:p>
          <a:p>
            <a:pPr indent="-171450" lvl="1" marL="520700" rtl="0" algn="l">
              <a:lnSpc>
                <a:spcPct val="90000"/>
              </a:lnSpc>
              <a:spcBef>
                <a:spcPts val="0"/>
              </a:spcBef>
              <a:spcAft>
                <a:spcPts val="0"/>
              </a:spcAft>
              <a:buClr>
                <a:schemeClr val="dk1"/>
              </a:buClr>
              <a:buSzPts val="1500"/>
              <a:buChar char="•"/>
            </a:pPr>
            <a:r>
              <a:rPr lang="en" sz="1500"/>
              <a:t>Sachin Sapatnekar, University of Minnesota</a:t>
            </a:r>
            <a:endParaRPr/>
          </a:p>
          <a:p>
            <a:pPr indent="-177800" lvl="0" marL="177800" rtl="0" algn="l">
              <a:lnSpc>
                <a:spcPct val="90000"/>
              </a:lnSpc>
              <a:spcBef>
                <a:spcPts val="800"/>
              </a:spcBef>
              <a:spcAft>
                <a:spcPts val="0"/>
              </a:spcAft>
              <a:buClr>
                <a:schemeClr val="dk1"/>
              </a:buClr>
              <a:buSzPts val="1800"/>
              <a:buChar char="•"/>
            </a:pPr>
            <a:r>
              <a:rPr lang="en" sz="1800" u="sng">
                <a:solidFill>
                  <a:schemeClr val="hlink"/>
                </a:solidFill>
                <a:hlinkClick r:id="rId3"/>
              </a:rPr>
              <a:t>https://slice-ml-eda.github.io/</a:t>
            </a:r>
            <a:endParaRPr sz="1800"/>
          </a:p>
          <a:p>
            <a:pPr indent="-76200" lvl="1" marL="520700" rtl="0" algn="l">
              <a:lnSpc>
                <a:spcPct val="90000"/>
              </a:lnSpc>
              <a:spcBef>
                <a:spcPts val="800"/>
              </a:spcBef>
              <a:spcAft>
                <a:spcPts val="0"/>
              </a:spcAft>
              <a:buClr>
                <a:schemeClr val="dk1"/>
              </a:buClr>
              <a:buSzPts val="1500"/>
              <a:buNone/>
            </a:pPr>
            <a:r>
              <a:t/>
            </a:r>
            <a:endParaRPr sz="1500"/>
          </a:p>
          <a:p>
            <a:pPr indent="-63500" lvl="0" marL="177800" rtl="0" algn="l">
              <a:lnSpc>
                <a:spcPct val="90000"/>
              </a:lnSpc>
              <a:spcBef>
                <a:spcPts val="1200"/>
              </a:spcBef>
              <a:spcAft>
                <a:spcPts val="0"/>
              </a:spcAft>
              <a:buClr>
                <a:schemeClr val="dk1"/>
              </a:buClr>
              <a:buSzPts val="1800"/>
              <a:buNone/>
            </a:pPr>
            <a:r>
              <a:t/>
            </a:r>
            <a:endParaRPr sz="1800"/>
          </a:p>
          <a:p>
            <a:pPr indent="-76200" lvl="1" marL="520700" rtl="0" algn="l">
              <a:lnSpc>
                <a:spcPct val="90000"/>
              </a:lnSpc>
              <a:spcBef>
                <a:spcPts val="800"/>
              </a:spcBef>
              <a:spcAft>
                <a:spcPts val="0"/>
              </a:spcAft>
              <a:buClr>
                <a:schemeClr val="dk1"/>
              </a:buClr>
              <a:buSzPts val="1500"/>
              <a:buNone/>
            </a:pPr>
            <a:r>
              <a:t/>
            </a:r>
            <a:endParaRPr sz="15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34"/>
          <p:cNvSpPr txBox="1"/>
          <p:nvPr>
            <p:ph type="title"/>
          </p:nvPr>
        </p:nvSpPr>
        <p:spPr>
          <a:xfrm>
            <a:off x="628650" y="10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Initiatives – IEEE TCs</a:t>
            </a:r>
            <a:endParaRPr/>
          </a:p>
        </p:txBody>
      </p:sp>
      <p:sp>
        <p:nvSpPr>
          <p:cNvPr id="795" name="Google Shape;795;p134"/>
          <p:cNvSpPr txBox="1"/>
          <p:nvPr>
            <p:ph idx="1" type="body"/>
          </p:nvPr>
        </p:nvSpPr>
        <p:spPr>
          <a:xfrm>
            <a:off x="628649" y="839387"/>
            <a:ext cx="7886700" cy="3626100"/>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lang="en"/>
              <a:t>Continue the support of IEEE IoT TC</a:t>
            </a:r>
            <a:endParaRPr/>
          </a:p>
          <a:p>
            <a:pPr indent="-76200" lvl="1" marL="520700" rtl="0" algn="l">
              <a:lnSpc>
                <a:spcPct val="90000"/>
              </a:lnSpc>
              <a:spcBef>
                <a:spcPts val="800"/>
              </a:spcBef>
              <a:spcAft>
                <a:spcPts val="0"/>
              </a:spcAft>
              <a:buClr>
                <a:schemeClr val="dk1"/>
              </a:buClr>
              <a:buSzPts val="1500"/>
              <a:buNone/>
            </a:pPr>
            <a:r>
              <a:t/>
            </a:r>
            <a:endParaRPr sz="1500"/>
          </a:p>
          <a:p>
            <a:pPr indent="-171450" lvl="0" marL="177800" rtl="0" algn="l">
              <a:lnSpc>
                <a:spcPct val="90000"/>
              </a:lnSpc>
              <a:spcBef>
                <a:spcPts val="1200"/>
              </a:spcBef>
              <a:spcAft>
                <a:spcPts val="0"/>
              </a:spcAft>
              <a:buClr>
                <a:schemeClr val="dk1"/>
              </a:buClr>
              <a:buSzPts val="2100"/>
              <a:buChar char="•"/>
            </a:pPr>
            <a:r>
              <a:rPr lang="en"/>
              <a:t>IEEE Smart Cities TC</a:t>
            </a:r>
            <a:endParaRPr/>
          </a:p>
          <a:p>
            <a:pPr indent="-177800" lvl="1" marL="520700" rtl="0" algn="l">
              <a:lnSpc>
                <a:spcPct val="90000"/>
              </a:lnSpc>
              <a:spcBef>
                <a:spcPts val="800"/>
              </a:spcBef>
              <a:spcAft>
                <a:spcPts val="0"/>
              </a:spcAft>
              <a:buClr>
                <a:schemeClr val="dk1"/>
              </a:buClr>
              <a:buSzPts val="1800"/>
              <a:buChar char="•"/>
            </a:pPr>
            <a:r>
              <a:rPr lang="en"/>
              <a:t>Requesting a person from CEDA communication/outreach committee as a correspondent to their communication committee (providing access to Smart Cities social media channels for forwarding relevant information from CEDA)</a:t>
            </a:r>
            <a:endParaRPr/>
          </a:p>
          <a:p>
            <a:pPr indent="-177800" lvl="1" marL="520700" rtl="0" algn="l">
              <a:lnSpc>
                <a:spcPct val="90000"/>
              </a:lnSpc>
              <a:spcBef>
                <a:spcPts val="800"/>
              </a:spcBef>
              <a:spcAft>
                <a:spcPts val="0"/>
              </a:spcAft>
              <a:buClr>
                <a:schemeClr val="dk1"/>
              </a:buClr>
              <a:buSzPts val="1800"/>
              <a:buChar char="•"/>
            </a:pPr>
            <a:r>
              <a:rPr lang="en"/>
              <a:t>Requesting two CEDA volunteers to work with them on technical tracks on cutting-edge cross-OU subjects </a:t>
            </a:r>
            <a:endParaRPr/>
          </a:p>
          <a:p>
            <a:pPr indent="-177800" lvl="1" marL="520700" rtl="0" algn="l">
              <a:lnSpc>
                <a:spcPct val="90000"/>
              </a:lnSpc>
              <a:spcBef>
                <a:spcPts val="800"/>
              </a:spcBef>
              <a:spcAft>
                <a:spcPts val="0"/>
              </a:spcAft>
              <a:buClr>
                <a:schemeClr val="dk1"/>
              </a:buClr>
              <a:buSzPts val="1800"/>
              <a:buChar char="•"/>
            </a:pPr>
            <a:r>
              <a:rPr lang="en"/>
              <a:t>Other options on creating new common conferences/workshops</a:t>
            </a:r>
            <a:endParaRPr/>
          </a:p>
          <a:p>
            <a:pPr indent="-177800" lvl="1" marL="520700" rtl="0" algn="l">
              <a:lnSpc>
                <a:spcPct val="90000"/>
              </a:lnSpc>
              <a:spcBef>
                <a:spcPts val="800"/>
              </a:spcBef>
              <a:spcAft>
                <a:spcPts val="0"/>
              </a:spcAft>
              <a:buClr>
                <a:schemeClr val="dk1"/>
              </a:buClr>
              <a:buSzPts val="1800"/>
              <a:buChar char="•"/>
            </a:pPr>
            <a:r>
              <a:rPr lang="en"/>
              <a:t>Since 6/1, IEEE Smart Grids program is under IEEE Smart Cities</a:t>
            </a:r>
            <a:endParaRPr/>
          </a:p>
          <a:p>
            <a:pPr indent="-76200" lvl="1" marL="520700" rtl="0" algn="l">
              <a:lnSpc>
                <a:spcPct val="90000"/>
              </a:lnSpc>
              <a:spcBef>
                <a:spcPts val="800"/>
              </a:spcBef>
              <a:spcAft>
                <a:spcPts val="0"/>
              </a:spcAft>
              <a:buClr>
                <a:schemeClr val="dk1"/>
              </a:buClr>
              <a:buSzPts val="1500"/>
              <a:buNone/>
            </a:pPr>
            <a:r>
              <a:t/>
            </a:r>
            <a:endParaRPr sz="15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35"/>
          <p:cNvSpPr txBox="1"/>
          <p:nvPr>
            <p:ph type="title"/>
          </p:nvPr>
        </p:nvSpPr>
        <p:spPr>
          <a:xfrm>
            <a:off x="628650" y="1080"/>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Initiatives – IEEE New Initiative Program</a:t>
            </a:r>
            <a:endParaRPr/>
          </a:p>
        </p:txBody>
      </p:sp>
      <p:sp>
        <p:nvSpPr>
          <p:cNvPr id="801" name="Google Shape;801;p135"/>
          <p:cNvSpPr txBox="1"/>
          <p:nvPr>
            <p:ph idx="1" type="body"/>
          </p:nvPr>
        </p:nvSpPr>
        <p:spPr>
          <a:xfrm>
            <a:off x="628649" y="839387"/>
            <a:ext cx="7886700" cy="36261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lang="en" sz="1800" u="sng">
                <a:solidFill>
                  <a:schemeClr val="hlink"/>
                </a:solidFill>
                <a:hlinkClick r:id="rId3"/>
              </a:rPr>
              <a:t>https://www.ieee.org/about/corporate/initiatives/index.html</a:t>
            </a:r>
            <a:endParaRPr sz="1800"/>
          </a:p>
          <a:p>
            <a:pPr indent="-177800" lvl="0" marL="177800" rtl="0" algn="l">
              <a:lnSpc>
                <a:spcPct val="90000"/>
              </a:lnSpc>
              <a:spcBef>
                <a:spcPts val="1200"/>
              </a:spcBef>
              <a:spcAft>
                <a:spcPts val="0"/>
              </a:spcAft>
              <a:buClr>
                <a:schemeClr val="dk1"/>
              </a:buClr>
              <a:buSzPts val="1800"/>
              <a:buChar char="•"/>
            </a:pPr>
            <a:r>
              <a:rPr lang="en" sz="1800"/>
              <a:t>Areas seeking proposals</a:t>
            </a:r>
            <a:endParaRPr/>
          </a:p>
          <a:p>
            <a:pPr indent="-171450" lvl="1" marL="520700" rtl="0" algn="l">
              <a:lnSpc>
                <a:spcPct val="90000"/>
              </a:lnSpc>
              <a:spcBef>
                <a:spcPts val="500"/>
              </a:spcBef>
              <a:spcAft>
                <a:spcPts val="0"/>
              </a:spcAft>
              <a:buClr>
                <a:schemeClr val="dk1"/>
              </a:buClr>
              <a:buSzPts val="1500"/>
              <a:buChar char="•"/>
            </a:pPr>
            <a:r>
              <a:rPr lang="en" sz="1500"/>
              <a:t>Increasing IEEE's connectivity to the industry</a:t>
            </a:r>
            <a:endParaRPr/>
          </a:p>
          <a:p>
            <a:pPr indent="-171450" lvl="1" marL="520700" rtl="0" algn="l">
              <a:lnSpc>
                <a:spcPct val="90000"/>
              </a:lnSpc>
              <a:spcBef>
                <a:spcPts val="0"/>
              </a:spcBef>
              <a:spcAft>
                <a:spcPts val="0"/>
              </a:spcAft>
              <a:buClr>
                <a:schemeClr val="dk1"/>
              </a:buClr>
              <a:buSzPts val="1500"/>
              <a:buChar char="•"/>
            </a:pPr>
            <a:r>
              <a:rPr lang="en" sz="1500"/>
              <a:t>Engaging and recruiting members</a:t>
            </a:r>
            <a:endParaRPr/>
          </a:p>
          <a:p>
            <a:pPr indent="-171450" lvl="1" marL="520700" rtl="0" algn="l">
              <a:lnSpc>
                <a:spcPct val="90000"/>
              </a:lnSpc>
              <a:spcBef>
                <a:spcPts val="0"/>
              </a:spcBef>
              <a:spcAft>
                <a:spcPts val="0"/>
              </a:spcAft>
              <a:buClr>
                <a:schemeClr val="dk1"/>
              </a:buClr>
              <a:buSzPts val="1500"/>
              <a:buChar char="•"/>
            </a:pPr>
            <a:r>
              <a:rPr lang="en" sz="1500"/>
              <a:t>Creating innovative education opportunities</a:t>
            </a:r>
            <a:endParaRPr/>
          </a:p>
          <a:p>
            <a:pPr indent="-171450" lvl="1" marL="520700" rtl="0" algn="l">
              <a:lnSpc>
                <a:spcPct val="90000"/>
              </a:lnSpc>
              <a:spcBef>
                <a:spcPts val="0"/>
              </a:spcBef>
              <a:spcAft>
                <a:spcPts val="0"/>
              </a:spcAft>
              <a:buClr>
                <a:schemeClr val="dk1"/>
              </a:buClr>
              <a:buSzPts val="1500"/>
              <a:buChar char="•"/>
            </a:pPr>
            <a:r>
              <a:rPr lang="en" sz="1500"/>
              <a:t>Increasing the visibility of IEEE and its relevance to different communities</a:t>
            </a:r>
            <a:endParaRPr/>
          </a:p>
          <a:p>
            <a:pPr indent="-171450" lvl="1" marL="520700" rtl="0" algn="l">
              <a:lnSpc>
                <a:spcPct val="90000"/>
              </a:lnSpc>
              <a:spcBef>
                <a:spcPts val="0"/>
              </a:spcBef>
              <a:spcAft>
                <a:spcPts val="0"/>
              </a:spcAft>
              <a:buClr>
                <a:schemeClr val="dk1"/>
              </a:buClr>
              <a:buSzPts val="1500"/>
              <a:buChar char="•"/>
            </a:pPr>
            <a:r>
              <a:rPr lang="en" sz="1500"/>
              <a:t>NIC seeks proposal topics that are in line with the IEEE Strategic Plan</a:t>
            </a:r>
            <a:endParaRPr/>
          </a:p>
          <a:p>
            <a:pPr indent="-177800" lvl="0" marL="177800" rtl="0" algn="l">
              <a:lnSpc>
                <a:spcPct val="90000"/>
              </a:lnSpc>
              <a:spcBef>
                <a:spcPts val="800"/>
              </a:spcBef>
              <a:spcAft>
                <a:spcPts val="0"/>
              </a:spcAft>
              <a:buClr>
                <a:schemeClr val="dk1"/>
              </a:buClr>
              <a:buSzPts val="1800"/>
              <a:buChar char="•"/>
            </a:pPr>
            <a:r>
              <a:rPr lang="en" sz="1800"/>
              <a:t>Seed Grants</a:t>
            </a:r>
            <a:endParaRPr/>
          </a:p>
          <a:p>
            <a:pPr indent="-171450" lvl="1" marL="520700" rtl="0" algn="l">
              <a:lnSpc>
                <a:spcPct val="90000"/>
              </a:lnSpc>
              <a:spcBef>
                <a:spcPts val="500"/>
              </a:spcBef>
              <a:spcAft>
                <a:spcPts val="0"/>
              </a:spcAft>
              <a:buClr>
                <a:schemeClr val="dk1"/>
              </a:buClr>
              <a:buSzPts val="1500"/>
              <a:buChar char="•"/>
            </a:pPr>
            <a:r>
              <a:rPr lang="en" sz="1500"/>
              <a:t>Typically $40K, within 12 months to complete</a:t>
            </a:r>
            <a:endParaRPr/>
          </a:p>
          <a:p>
            <a:pPr indent="-171450" lvl="1" marL="520700" rtl="0" algn="l">
              <a:lnSpc>
                <a:spcPct val="90000"/>
              </a:lnSpc>
              <a:spcBef>
                <a:spcPts val="0"/>
              </a:spcBef>
              <a:spcAft>
                <a:spcPts val="0"/>
              </a:spcAft>
              <a:buClr>
                <a:schemeClr val="dk1"/>
              </a:buClr>
              <a:buSzPts val="1500"/>
              <a:buChar char="•"/>
            </a:pPr>
            <a:r>
              <a:rPr lang="en" sz="1500"/>
              <a:t>Innovation Seed Grant can go up to $100K, within 12 months to complete</a:t>
            </a:r>
            <a:endParaRPr/>
          </a:p>
          <a:p>
            <a:pPr indent="-177800" lvl="0" marL="177800" rtl="0" algn="l">
              <a:lnSpc>
                <a:spcPct val="90000"/>
              </a:lnSpc>
              <a:spcBef>
                <a:spcPts val="800"/>
              </a:spcBef>
              <a:spcAft>
                <a:spcPts val="0"/>
              </a:spcAft>
              <a:buClr>
                <a:schemeClr val="dk1"/>
              </a:buClr>
              <a:buSzPts val="1800"/>
              <a:buChar char="•"/>
            </a:pPr>
            <a:r>
              <a:rPr lang="en" sz="1800"/>
              <a:t>New Initiatives</a:t>
            </a:r>
            <a:endParaRPr/>
          </a:p>
          <a:p>
            <a:pPr indent="-171450" lvl="1" marL="520700" rtl="0" algn="l">
              <a:lnSpc>
                <a:spcPct val="90000"/>
              </a:lnSpc>
              <a:spcBef>
                <a:spcPts val="500"/>
              </a:spcBef>
              <a:spcAft>
                <a:spcPts val="0"/>
              </a:spcAft>
              <a:buClr>
                <a:schemeClr val="dk1"/>
              </a:buClr>
              <a:buSzPts val="1500"/>
              <a:buChar char="•"/>
            </a:pPr>
            <a:r>
              <a:rPr lang="en" sz="1500"/>
              <a:t>Typically $100K, within 12 months to complete</a:t>
            </a:r>
            <a:endParaRPr/>
          </a:p>
          <a:p>
            <a:pPr indent="0" lvl="0" marL="0" rtl="0" algn="l">
              <a:lnSpc>
                <a:spcPct val="90000"/>
              </a:lnSpc>
              <a:spcBef>
                <a:spcPts val="800"/>
              </a:spcBef>
              <a:spcAft>
                <a:spcPts val="0"/>
              </a:spcAft>
              <a:buClr>
                <a:schemeClr val="dk1"/>
              </a:buClr>
              <a:buSzPts val="1800"/>
              <a:buNone/>
            </a:pPr>
            <a:r>
              <a:t/>
            </a:r>
            <a:endParaRPr sz="1800"/>
          </a:p>
          <a:p>
            <a:pPr indent="-76200" lvl="1" marL="520700" rtl="0" algn="l">
              <a:lnSpc>
                <a:spcPct val="90000"/>
              </a:lnSpc>
              <a:spcBef>
                <a:spcPts val="800"/>
              </a:spcBef>
              <a:spcAft>
                <a:spcPts val="0"/>
              </a:spcAft>
              <a:buClr>
                <a:schemeClr val="dk1"/>
              </a:buClr>
              <a:buSzPts val="1500"/>
              <a:buNone/>
            </a:pPr>
            <a:r>
              <a:t/>
            </a:r>
            <a:endParaRPr sz="15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36"/>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rgbClr val="32316A"/>
              </a:buClr>
              <a:buSzPct val="100000"/>
              <a:buFont typeface="Calibri"/>
              <a:buNone/>
            </a:pPr>
            <a:r>
              <a:rPr lang="en"/>
              <a:t>Publicity Update</a:t>
            </a:r>
            <a:br>
              <a:rPr lang="en"/>
            </a:br>
            <a:r>
              <a:rPr lang="en" sz="2100"/>
              <a:t>Sri Parameswaran</a:t>
            </a:r>
            <a:endParaRPr/>
          </a:p>
        </p:txBody>
      </p:sp>
      <p:sp>
        <p:nvSpPr>
          <p:cNvPr id="807" name="Google Shape;807;p136"/>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Website</a:t>
            </a:r>
            <a:endParaRPr/>
          </a:p>
          <a:p>
            <a:pPr indent="-171450" lvl="0" marL="177800" rtl="0" algn="l">
              <a:lnSpc>
                <a:spcPct val="90000"/>
              </a:lnSpc>
              <a:spcBef>
                <a:spcPts val="800"/>
              </a:spcBef>
              <a:spcAft>
                <a:spcPts val="0"/>
              </a:spcAft>
              <a:buClr>
                <a:schemeClr val="dk1"/>
              </a:buClr>
              <a:buSzPts val="2100"/>
              <a:buChar char="•"/>
            </a:pPr>
            <a:r>
              <a:rPr lang="en"/>
              <a:t>Mail (Mailchimps)</a:t>
            </a:r>
            <a:endParaRPr/>
          </a:p>
          <a:p>
            <a:pPr indent="-171450" lvl="0" marL="177800" rtl="0" algn="l">
              <a:lnSpc>
                <a:spcPct val="90000"/>
              </a:lnSpc>
              <a:spcBef>
                <a:spcPts val="800"/>
              </a:spcBef>
              <a:spcAft>
                <a:spcPts val="0"/>
              </a:spcAft>
              <a:buClr>
                <a:schemeClr val="dk1"/>
              </a:buClr>
              <a:buSzPts val="2100"/>
              <a:buChar char="•"/>
            </a:pPr>
            <a:r>
              <a:rPr lang="en"/>
              <a:t>Social Media</a:t>
            </a:r>
            <a:endParaRPr/>
          </a:p>
          <a:p>
            <a:pPr indent="-171450" lvl="0" marL="177800" rtl="0" algn="l">
              <a:lnSpc>
                <a:spcPct val="90000"/>
              </a:lnSpc>
              <a:spcBef>
                <a:spcPts val="800"/>
              </a:spcBef>
              <a:spcAft>
                <a:spcPts val="0"/>
              </a:spcAft>
              <a:buClr>
                <a:schemeClr val="dk1"/>
              </a:buClr>
              <a:buSzPts val="2100"/>
              <a:buChar char="•"/>
            </a:pPr>
            <a:r>
              <a:rPr lang="en"/>
              <a:t>Conferences</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37"/>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Website</a:t>
            </a:r>
            <a:endParaRPr/>
          </a:p>
        </p:txBody>
      </p:sp>
      <p:sp>
        <p:nvSpPr>
          <p:cNvPr id="813" name="Google Shape;813;p137"/>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Migrated to Catalyze 2.0</a:t>
            </a:r>
            <a:endParaRPr/>
          </a:p>
          <a:p>
            <a:pPr indent="-177800" lvl="1" marL="520700" rtl="0" algn="l">
              <a:lnSpc>
                <a:spcPct val="90000"/>
              </a:lnSpc>
              <a:spcBef>
                <a:spcPts val="400"/>
              </a:spcBef>
              <a:spcAft>
                <a:spcPts val="0"/>
              </a:spcAft>
              <a:buClr>
                <a:schemeClr val="dk1"/>
              </a:buClr>
              <a:buSzPts val="1800"/>
              <a:buChar char="•"/>
            </a:pPr>
            <a:r>
              <a:rPr lang="en"/>
              <a:t>Launched last month - May 2024</a:t>
            </a:r>
            <a:endParaRPr/>
          </a:p>
          <a:p>
            <a:pPr indent="-177800" lvl="1" marL="520700" rtl="0" algn="l">
              <a:lnSpc>
                <a:spcPct val="90000"/>
              </a:lnSpc>
              <a:spcBef>
                <a:spcPts val="400"/>
              </a:spcBef>
              <a:spcAft>
                <a:spcPts val="0"/>
              </a:spcAft>
              <a:buClr>
                <a:schemeClr val="dk1"/>
              </a:buClr>
              <a:buSzPts val="1800"/>
              <a:buChar char="•"/>
            </a:pPr>
            <a:r>
              <a:rPr lang="en"/>
              <a:t>Featured posts on homepage</a:t>
            </a:r>
            <a:endParaRPr/>
          </a:p>
          <a:p>
            <a:pPr indent="-177800" lvl="1" marL="520700" rtl="0" algn="l">
              <a:lnSpc>
                <a:spcPct val="90000"/>
              </a:lnSpc>
              <a:spcBef>
                <a:spcPts val="400"/>
              </a:spcBef>
              <a:spcAft>
                <a:spcPts val="0"/>
              </a:spcAft>
              <a:buClr>
                <a:schemeClr val="dk1"/>
              </a:buClr>
              <a:buSzPts val="1800"/>
              <a:buChar char="•"/>
            </a:pPr>
            <a:r>
              <a:rPr lang="en"/>
              <a:t>Announcements section</a:t>
            </a:r>
            <a:endParaRPr/>
          </a:p>
          <a:p>
            <a:pPr indent="-177800" lvl="1" marL="520700" rtl="0" algn="l">
              <a:lnSpc>
                <a:spcPct val="90000"/>
              </a:lnSpc>
              <a:spcBef>
                <a:spcPts val="400"/>
              </a:spcBef>
              <a:spcAft>
                <a:spcPts val="0"/>
              </a:spcAft>
              <a:buClr>
                <a:schemeClr val="dk1"/>
              </a:buClr>
              <a:buSzPts val="1800"/>
              <a:buChar char="•"/>
            </a:pPr>
            <a:r>
              <a:rPr lang="en"/>
              <a:t>Upcoming events</a:t>
            </a:r>
            <a:endParaRPr/>
          </a:p>
          <a:p>
            <a:pPr indent="-177800" lvl="1" marL="520700" rtl="0" algn="l">
              <a:lnSpc>
                <a:spcPct val="90000"/>
              </a:lnSpc>
              <a:spcBef>
                <a:spcPts val="400"/>
              </a:spcBef>
              <a:spcAft>
                <a:spcPts val="0"/>
              </a:spcAft>
              <a:buClr>
                <a:schemeClr val="dk1"/>
              </a:buClr>
              <a:buSzPts val="1800"/>
              <a:buChar char="•"/>
            </a:pPr>
            <a:r>
              <a:rPr lang="en"/>
              <a:t>Adding Member Society news/conferences to the website and in the newsletter</a:t>
            </a:r>
            <a:endParaRPr/>
          </a:p>
          <a:p>
            <a:pPr indent="-177800" lvl="1" marL="520700" rtl="0" algn="l">
              <a:lnSpc>
                <a:spcPct val="90000"/>
              </a:lnSpc>
              <a:spcBef>
                <a:spcPts val="400"/>
              </a:spcBef>
              <a:spcAft>
                <a:spcPts val="0"/>
              </a:spcAft>
              <a:buClr>
                <a:schemeClr val="dk1"/>
              </a:buClr>
              <a:buSzPts val="1800"/>
              <a:buChar char="•"/>
            </a:pPr>
            <a:r>
              <a:rPr lang="en"/>
              <a:t>Looks Amazing</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38"/>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Mail</a:t>
            </a:r>
            <a:endParaRPr/>
          </a:p>
        </p:txBody>
      </p:sp>
      <p:sp>
        <p:nvSpPr>
          <p:cNvPr id="819" name="Google Shape;819;p138"/>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fontScale="70000" lnSpcReduction="20000"/>
          </a:bodyPr>
          <a:lstStyle/>
          <a:p>
            <a:pPr indent="-142875" lvl="0" marL="177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Standalone</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Awards Call for Nominations</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Kaufman Press Releases</a:t>
            </a:r>
            <a:endParaRPr/>
          </a:p>
          <a:p>
            <a:pPr indent="-142875" lvl="0" marL="177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Currents Newsletter - sent on the even months February </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April</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June</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August</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October</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December</a:t>
            </a:r>
            <a:endParaRPr/>
          </a:p>
          <a:p>
            <a:pPr indent="-142875" lvl="0" marL="177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Community Calls - sent on odd months</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January</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March</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May</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July</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September</a:t>
            </a:r>
            <a:endParaRPr/>
          </a:p>
          <a:p>
            <a:pPr indent="-180975" lvl="1" marL="558800" rtl="0" algn="l">
              <a:lnSpc>
                <a:spcPct val="90000"/>
              </a:lnSpc>
              <a:spcBef>
                <a:spcPts val="0"/>
              </a:spcBef>
              <a:spcAft>
                <a:spcPts val="0"/>
              </a:spcAft>
              <a:buClr>
                <a:srgbClr val="000000"/>
              </a:buClr>
              <a:buSzPct val="100000"/>
              <a:buFont typeface="Arial"/>
              <a:buChar char="•"/>
            </a:pPr>
            <a:r>
              <a:rPr b="0" i="0" lang="en" sz="1500" u="none" strike="noStrike">
                <a:solidFill>
                  <a:srgbClr val="000000"/>
                </a:solidFill>
                <a:latin typeface="Arial"/>
                <a:ea typeface="Arial"/>
                <a:cs typeface="Arial"/>
                <a:sym typeface="Arial"/>
              </a:rPr>
              <a:t>November</a:t>
            </a:r>
            <a:endParaRPr/>
          </a:p>
          <a:p>
            <a:pPr indent="0" lvl="0" marL="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3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Social Media</a:t>
            </a:r>
            <a:endParaRPr/>
          </a:p>
        </p:txBody>
      </p:sp>
      <p:sp>
        <p:nvSpPr>
          <p:cNvPr id="825" name="Google Shape;825;p139"/>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rgbClr val="000000"/>
              </a:buClr>
              <a:buSzPts val="2400"/>
              <a:buFont typeface="Arial"/>
              <a:buChar char="•"/>
            </a:pPr>
            <a:r>
              <a:rPr b="0" i="0" lang="en" sz="2400" u="none" strike="noStrike">
                <a:solidFill>
                  <a:srgbClr val="000000"/>
                </a:solidFill>
                <a:latin typeface="Arial"/>
                <a:ea typeface="Arial"/>
                <a:cs typeface="Arial"/>
                <a:sym typeface="Arial"/>
              </a:rPr>
              <a:t>LinkedIn</a:t>
            </a:r>
            <a:endParaRPr/>
          </a:p>
          <a:p>
            <a:pPr indent="-177800" lvl="0" marL="177800" rtl="0" algn="l">
              <a:lnSpc>
                <a:spcPct val="90000"/>
              </a:lnSpc>
              <a:spcBef>
                <a:spcPts val="0"/>
              </a:spcBef>
              <a:spcAft>
                <a:spcPts val="0"/>
              </a:spcAft>
              <a:buClr>
                <a:srgbClr val="000000"/>
              </a:buClr>
              <a:buSzPts val="2400"/>
              <a:buFont typeface="Arial"/>
              <a:buChar char="•"/>
            </a:pPr>
            <a:r>
              <a:rPr b="0" i="0" lang="en" sz="2400" u="none" strike="noStrike">
                <a:solidFill>
                  <a:srgbClr val="000000"/>
                </a:solidFill>
                <a:latin typeface="Arial"/>
                <a:ea typeface="Arial"/>
                <a:cs typeface="Arial"/>
                <a:sym typeface="Arial"/>
              </a:rPr>
              <a:t>Facebook </a:t>
            </a:r>
            <a:endParaRPr/>
          </a:p>
          <a:p>
            <a:pPr indent="-177800" lvl="0" marL="177800" rtl="0" algn="l">
              <a:lnSpc>
                <a:spcPct val="90000"/>
              </a:lnSpc>
              <a:spcBef>
                <a:spcPts val="0"/>
              </a:spcBef>
              <a:spcAft>
                <a:spcPts val="0"/>
              </a:spcAft>
              <a:buClr>
                <a:srgbClr val="000000"/>
              </a:buClr>
              <a:buSzPts val="2400"/>
              <a:buFont typeface="Arial"/>
              <a:buChar char="•"/>
            </a:pPr>
            <a:r>
              <a:rPr b="0" i="0" lang="en" sz="2400" u="none" strike="noStrike">
                <a:solidFill>
                  <a:srgbClr val="000000"/>
                </a:solidFill>
                <a:latin typeface="Arial"/>
                <a:ea typeface="Arial"/>
                <a:cs typeface="Arial"/>
                <a:sym typeface="Arial"/>
              </a:rPr>
              <a:t>Twitter</a:t>
            </a:r>
            <a:endParaRPr/>
          </a:p>
          <a:p>
            <a:pPr indent="-177800" lvl="0" marL="177800" rtl="0" algn="l">
              <a:lnSpc>
                <a:spcPct val="90000"/>
              </a:lnSpc>
              <a:spcBef>
                <a:spcPts val="0"/>
              </a:spcBef>
              <a:spcAft>
                <a:spcPts val="0"/>
              </a:spcAft>
              <a:buClr>
                <a:srgbClr val="000000"/>
              </a:buClr>
              <a:buSzPts val="2400"/>
              <a:buFont typeface="Arial"/>
              <a:buChar char="•"/>
            </a:pPr>
            <a:r>
              <a:rPr b="0" i="0" lang="en" sz="2400" u="none" strike="noStrike">
                <a:solidFill>
                  <a:srgbClr val="000000"/>
                </a:solidFill>
                <a:latin typeface="Arial"/>
                <a:ea typeface="Arial"/>
                <a:cs typeface="Arial"/>
                <a:sym typeface="Arial"/>
              </a:rPr>
              <a:t>YouTube</a:t>
            </a:r>
            <a:endParaRPr/>
          </a:p>
          <a:p>
            <a:pPr indent="-177800" lvl="0" marL="177800" rtl="0" algn="l">
              <a:lnSpc>
                <a:spcPct val="90000"/>
              </a:lnSpc>
              <a:spcBef>
                <a:spcPts val="0"/>
              </a:spcBef>
              <a:spcAft>
                <a:spcPts val="0"/>
              </a:spcAft>
              <a:buClr>
                <a:srgbClr val="00B050"/>
              </a:buClr>
              <a:buSzPts val="2400"/>
              <a:buFont typeface="Arial"/>
              <a:buChar char="•"/>
            </a:pPr>
            <a:r>
              <a:rPr b="0" i="0" lang="en" sz="2400" u="none" strike="noStrike">
                <a:solidFill>
                  <a:srgbClr val="00B050"/>
                </a:solidFill>
                <a:latin typeface="Arial"/>
                <a:ea typeface="Arial"/>
                <a:cs typeface="Arial"/>
                <a:sym typeface="Arial"/>
              </a:rPr>
              <a:t>Possible Ti</a:t>
            </a:r>
            <a:r>
              <a:rPr lang="en" sz="2400">
                <a:solidFill>
                  <a:srgbClr val="00B050"/>
                </a:solidFill>
                <a:latin typeface="Arial"/>
                <a:ea typeface="Arial"/>
                <a:cs typeface="Arial"/>
                <a:sym typeface="Arial"/>
              </a:rPr>
              <a:t>ktoks of interesting excerpts?</a:t>
            </a:r>
            <a:endParaRPr b="0" i="0" sz="2400" u="none" strike="noStrike">
              <a:solidFill>
                <a:srgbClr val="00B050"/>
              </a:solidFill>
              <a:latin typeface="Arial"/>
              <a:ea typeface="Arial"/>
              <a:cs typeface="Arial"/>
              <a:sym typeface="Arial"/>
            </a:endParaRPr>
          </a:p>
          <a:p>
            <a:pPr indent="0" lvl="0" marL="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4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Goals</a:t>
            </a:r>
            <a:endParaRPr/>
          </a:p>
        </p:txBody>
      </p:sp>
      <p:sp>
        <p:nvSpPr>
          <p:cNvPr id="831" name="Google Shape;831;p140"/>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00B050"/>
              </a:buClr>
              <a:buSzPts val="1400"/>
              <a:buNone/>
            </a:pPr>
            <a:r>
              <a:rPr b="0" i="0" lang="en" sz="1400" u="none" strike="noStrike">
                <a:solidFill>
                  <a:srgbClr val="00B050"/>
                </a:solidFill>
                <a:latin typeface="Arial"/>
                <a:ea typeface="Arial"/>
                <a:cs typeface="Arial"/>
                <a:sym typeface="Arial"/>
              </a:rPr>
              <a:t>Student Travel Grants </a:t>
            </a:r>
            <a:endParaRPr/>
          </a:p>
          <a:p>
            <a:pPr indent="0" lvl="0" marL="0" rtl="0" algn="l">
              <a:lnSpc>
                <a:spcPct val="90000"/>
              </a:lnSpc>
              <a:spcBef>
                <a:spcPts val="0"/>
              </a:spcBef>
              <a:spcAft>
                <a:spcPts val="0"/>
              </a:spcAft>
              <a:buClr>
                <a:schemeClr val="dk1"/>
              </a:buClr>
              <a:buSzPts val="1400"/>
              <a:buNone/>
            </a:pPr>
            <a:r>
              <a:t/>
            </a:r>
            <a:endParaRPr b="0" i="0" sz="1400" u="none" strike="noStrike">
              <a:solidFill>
                <a:srgbClr val="00B050"/>
              </a:solidFill>
              <a:latin typeface="Arial"/>
              <a:ea typeface="Arial"/>
              <a:cs typeface="Arial"/>
              <a:sym typeface="Arial"/>
            </a:endParaRPr>
          </a:p>
          <a:p>
            <a:pPr indent="0" lvl="0" marL="0" rtl="0" algn="l">
              <a:lnSpc>
                <a:spcPct val="90000"/>
              </a:lnSpc>
              <a:spcBef>
                <a:spcPts val="0"/>
              </a:spcBef>
              <a:spcAft>
                <a:spcPts val="0"/>
              </a:spcAft>
              <a:buClr>
                <a:srgbClr val="00B050"/>
              </a:buClr>
              <a:buSzPts val="1400"/>
              <a:buNone/>
            </a:pPr>
            <a:r>
              <a:rPr b="0" i="0" lang="en" sz="1400" u="none" strike="noStrike">
                <a:solidFill>
                  <a:srgbClr val="00B050"/>
                </a:solidFill>
                <a:latin typeface="Arial"/>
                <a:ea typeface="Arial"/>
                <a:cs typeface="Arial"/>
                <a:sym typeface="Arial"/>
              </a:rPr>
              <a:t>Engagement with students/YP and awareness of CEDA</a:t>
            </a:r>
            <a:endParaRPr/>
          </a:p>
          <a:p>
            <a:pPr indent="0" lvl="0" marL="0" rtl="0" algn="l">
              <a:lnSpc>
                <a:spcPct val="90000"/>
              </a:lnSpc>
              <a:spcBef>
                <a:spcPts val="0"/>
              </a:spcBef>
              <a:spcAft>
                <a:spcPts val="0"/>
              </a:spcAft>
              <a:buClr>
                <a:schemeClr val="dk1"/>
              </a:buClr>
              <a:buSzPts val="1400"/>
              <a:buNone/>
            </a:pPr>
            <a:r>
              <a:t/>
            </a:r>
            <a:endParaRPr b="0" i="0" sz="1400" u="none" strike="noStrike">
              <a:solidFill>
                <a:srgbClr val="00B050"/>
              </a:solidFill>
              <a:latin typeface="Arial"/>
              <a:ea typeface="Arial"/>
              <a:cs typeface="Arial"/>
              <a:sym typeface="Arial"/>
            </a:endParaRPr>
          </a:p>
          <a:p>
            <a:pPr indent="0" lvl="0" marL="0" rtl="0" algn="l">
              <a:lnSpc>
                <a:spcPct val="90000"/>
              </a:lnSpc>
              <a:spcBef>
                <a:spcPts val="0"/>
              </a:spcBef>
              <a:spcAft>
                <a:spcPts val="0"/>
              </a:spcAft>
              <a:buClr>
                <a:srgbClr val="00B050"/>
              </a:buClr>
              <a:buSzPts val="1400"/>
              <a:buNone/>
            </a:pPr>
            <a:r>
              <a:rPr b="0" i="0" lang="en" sz="1400" u="none" strike="noStrike">
                <a:solidFill>
                  <a:srgbClr val="00B050"/>
                </a:solidFill>
                <a:latin typeface="Arial"/>
                <a:ea typeface="Arial"/>
                <a:cs typeface="Arial"/>
                <a:sym typeface="Arial"/>
              </a:rPr>
              <a:t>Develop a platform to host tutorials, content, software, etc. </a:t>
            </a:r>
            <a:endParaRPr/>
          </a:p>
          <a:p>
            <a:pPr indent="0" lvl="0" marL="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6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Reserve status 2023</a:t>
            </a:r>
            <a:endParaRPr/>
          </a:p>
        </p:txBody>
      </p:sp>
      <p:sp>
        <p:nvSpPr>
          <p:cNvPr id="289" name="Google Shape;289;p60"/>
          <p:cNvSpPr txBox="1"/>
          <p:nvPr>
            <p:ph idx="1" type="body"/>
          </p:nvPr>
        </p:nvSpPr>
        <p:spPr>
          <a:xfrm>
            <a:off x="628650" y="1369219"/>
            <a:ext cx="78867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Good news, improving 2021 numbers!</a:t>
            </a:r>
            <a:endParaRPr/>
          </a:p>
          <a:p>
            <a:pPr indent="-177800" lvl="1" marL="520700" rtl="0" algn="l">
              <a:lnSpc>
                <a:spcPct val="90000"/>
              </a:lnSpc>
              <a:spcBef>
                <a:spcPts val="400"/>
              </a:spcBef>
              <a:spcAft>
                <a:spcPts val="0"/>
              </a:spcAft>
              <a:buClr>
                <a:schemeClr val="dk1"/>
              </a:buClr>
              <a:buSzPts val="1800"/>
              <a:buChar char="•"/>
            </a:pPr>
            <a:r>
              <a:rPr lang="en"/>
              <a:t>2021 Reserves: ~4.2M$, P&amp;L 53k$, Investment loss of </a:t>
            </a:r>
            <a:r>
              <a:rPr lang="en">
                <a:solidFill>
                  <a:srgbClr val="FF0000"/>
                </a:solidFill>
              </a:rPr>
              <a:t>484k$</a:t>
            </a:r>
            <a:endParaRPr/>
          </a:p>
          <a:p>
            <a:pPr indent="-177800" lvl="1" marL="520700" rtl="0" algn="l">
              <a:lnSpc>
                <a:spcPct val="90000"/>
              </a:lnSpc>
              <a:spcBef>
                <a:spcPts val="400"/>
              </a:spcBef>
              <a:spcAft>
                <a:spcPts val="0"/>
              </a:spcAft>
              <a:buClr>
                <a:schemeClr val="dk1"/>
              </a:buClr>
              <a:buSzPts val="1800"/>
              <a:buChar char="•"/>
            </a:pPr>
            <a:r>
              <a:rPr lang="en"/>
              <a:t>2022 Reserves: ~3.7M$, P&amp;L 811k$, Investment gains of </a:t>
            </a:r>
            <a:r>
              <a:rPr lang="en">
                <a:solidFill>
                  <a:schemeClr val="accent6"/>
                </a:solidFill>
              </a:rPr>
              <a:t>545$</a:t>
            </a:r>
            <a:endParaRPr/>
          </a:p>
          <a:p>
            <a:pPr indent="-177800" lvl="1" marL="520700" rtl="0" algn="l">
              <a:lnSpc>
                <a:spcPct val="90000"/>
              </a:lnSpc>
              <a:spcBef>
                <a:spcPts val="400"/>
              </a:spcBef>
              <a:spcAft>
                <a:spcPts val="0"/>
              </a:spcAft>
              <a:buClr>
                <a:schemeClr val="dk1"/>
              </a:buClr>
              <a:buSzPts val="1800"/>
              <a:buChar char="•"/>
            </a:pPr>
            <a:r>
              <a:rPr b="1" lang="en"/>
              <a:t>2023 Reserves: </a:t>
            </a:r>
            <a:r>
              <a:rPr b="1" lang="en">
                <a:solidFill>
                  <a:schemeClr val="accent6"/>
                </a:solidFill>
              </a:rPr>
              <a:t>5.01M$ </a:t>
            </a:r>
            <a:endParaRPr/>
          </a:p>
          <a:p>
            <a:pPr indent="-38100" lvl="0" marL="177800" rtl="0" algn="l">
              <a:lnSpc>
                <a:spcPct val="90000"/>
              </a:lnSpc>
              <a:spcBef>
                <a:spcPts val="800"/>
              </a:spcBef>
              <a:spcAft>
                <a:spcPts val="0"/>
              </a:spcAft>
              <a:buClr>
                <a:schemeClr val="dk1"/>
              </a:buClr>
              <a:buSzPts val="2100"/>
              <a:buNone/>
            </a:pPr>
            <a:r>
              <a:t/>
            </a:r>
            <a:endParaRPr>
              <a:solidFill>
                <a:schemeClr val="accent6"/>
              </a:solidFill>
            </a:endParaRPr>
          </a:p>
          <a:p>
            <a:pPr indent="0" lvl="0" marL="0" rtl="0" algn="l">
              <a:lnSpc>
                <a:spcPct val="90000"/>
              </a:lnSpc>
              <a:spcBef>
                <a:spcPts val="800"/>
              </a:spcBef>
              <a:spcAft>
                <a:spcPts val="0"/>
              </a:spcAft>
              <a:buClr>
                <a:schemeClr val="dk1"/>
              </a:buClr>
              <a:buSzPts val="2100"/>
              <a:buNone/>
            </a:pPr>
            <a:r>
              <a:t/>
            </a:r>
            <a:endParaRPr>
              <a:solidFill>
                <a:srgbClr val="FF0000"/>
              </a:solidFill>
            </a:endParaRPr>
          </a:p>
          <a:p>
            <a:pPr indent="0" lvl="0" marL="0" rtl="0" algn="l">
              <a:lnSpc>
                <a:spcPct val="90000"/>
              </a:lnSpc>
              <a:spcBef>
                <a:spcPts val="800"/>
              </a:spcBef>
              <a:spcAft>
                <a:spcPts val="0"/>
              </a:spcAft>
              <a:buClr>
                <a:schemeClr val="dk1"/>
              </a:buClr>
              <a:buSzPts val="2100"/>
              <a:buNone/>
            </a:pPr>
            <a:r>
              <a:t/>
            </a:r>
            <a:endParaRPr>
              <a:solidFill>
                <a:srgbClr val="FF0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4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Future directions</a:t>
            </a:r>
            <a:endParaRPr/>
          </a:p>
        </p:txBody>
      </p:sp>
      <p:sp>
        <p:nvSpPr>
          <p:cNvPr id="837" name="Google Shape;837;p141"/>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Interviews with conference chairs / EiCs of Jounals / CEDA execs</a:t>
            </a:r>
            <a:endParaRPr/>
          </a:p>
          <a:p>
            <a:pPr indent="-171450" lvl="0" marL="177800" rtl="0" algn="l">
              <a:lnSpc>
                <a:spcPct val="90000"/>
              </a:lnSpc>
              <a:spcBef>
                <a:spcPts val="800"/>
              </a:spcBef>
              <a:spcAft>
                <a:spcPts val="0"/>
              </a:spcAft>
              <a:buClr>
                <a:schemeClr val="dk1"/>
              </a:buClr>
              <a:buSzPts val="2100"/>
              <a:buChar char="•"/>
            </a:pPr>
            <a:r>
              <a:rPr lang="en"/>
              <a:t>Tried testing via zoom and teams –</a:t>
            </a:r>
            <a:endParaRPr/>
          </a:p>
          <a:p>
            <a:pPr indent="-177800" lvl="1" marL="520700" rtl="0" algn="l">
              <a:lnSpc>
                <a:spcPct val="90000"/>
              </a:lnSpc>
              <a:spcBef>
                <a:spcPts val="400"/>
              </a:spcBef>
              <a:spcAft>
                <a:spcPts val="0"/>
              </a:spcAft>
              <a:buClr>
                <a:schemeClr val="dk1"/>
              </a:buClr>
              <a:buSzPts val="1800"/>
              <a:buChar char="•"/>
            </a:pPr>
            <a:r>
              <a:rPr lang="en"/>
              <a:t>Quality is varied</a:t>
            </a:r>
            <a:endParaRPr/>
          </a:p>
          <a:p>
            <a:pPr indent="-177800" lvl="1" marL="520700" rtl="0" algn="l">
              <a:lnSpc>
                <a:spcPct val="90000"/>
              </a:lnSpc>
              <a:spcBef>
                <a:spcPts val="400"/>
              </a:spcBef>
              <a:spcAft>
                <a:spcPts val="0"/>
              </a:spcAft>
              <a:buClr>
                <a:schemeClr val="dk1"/>
              </a:buClr>
              <a:buSzPts val="1800"/>
              <a:buChar char="•"/>
            </a:pPr>
            <a:r>
              <a:rPr lang="en"/>
              <a:t>Quality is towards the lower end</a:t>
            </a:r>
            <a:endParaRPr/>
          </a:p>
          <a:p>
            <a:pPr indent="-177800" lvl="1" marL="520700" rtl="0" algn="l">
              <a:lnSpc>
                <a:spcPct val="90000"/>
              </a:lnSpc>
              <a:spcBef>
                <a:spcPts val="400"/>
              </a:spcBef>
              <a:spcAft>
                <a:spcPts val="0"/>
              </a:spcAft>
              <a:buClr>
                <a:schemeClr val="dk1"/>
              </a:buClr>
              <a:buSzPts val="1800"/>
              <a:buChar char="•"/>
            </a:pPr>
            <a:r>
              <a:rPr lang="en"/>
              <a:t>A little monotonous</a:t>
            </a:r>
            <a:endParaRPr/>
          </a:p>
          <a:p>
            <a:pPr indent="-171450" lvl="0" marL="177800" rtl="0" algn="l">
              <a:lnSpc>
                <a:spcPct val="90000"/>
              </a:lnSpc>
              <a:spcBef>
                <a:spcPts val="800"/>
              </a:spcBef>
              <a:spcAft>
                <a:spcPts val="0"/>
              </a:spcAft>
              <a:buClr>
                <a:schemeClr val="dk1"/>
              </a:buClr>
              <a:buSzPts val="2100"/>
              <a:buChar char="•"/>
            </a:pPr>
            <a:r>
              <a:rPr lang="en"/>
              <a:t>Any ideas?</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42"/>
          <p:cNvSpPr txBox="1"/>
          <p:nvPr>
            <p:ph type="ctrTitle"/>
          </p:nvPr>
        </p:nvSpPr>
        <p:spPr>
          <a:xfrm>
            <a:off x="857250" y="1003904"/>
            <a:ext cx="5143500" cy="13431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Calibri"/>
              <a:buNone/>
            </a:pPr>
            <a:r>
              <a:rPr lang="en"/>
              <a:t>Thank You</a:t>
            </a:r>
            <a:endParaRPr/>
          </a:p>
        </p:txBody>
      </p:sp>
      <p:sp>
        <p:nvSpPr>
          <p:cNvPr id="843" name="Google Shape;843;p142"/>
          <p:cNvSpPr txBox="1"/>
          <p:nvPr>
            <p:ph idx="1" type="subTitle"/>
          </p:nvPr>
        </p:nvSpPr>
        <p:spPr>
          <a:xfrm>
            <a:off x="857250" y="2398721"/>
            <a:ext cx="5143500" cy="931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4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Standards - Dey</a:t>
            </a:r>
            <a:endParaRPr/>
          </a:p>
        </p:txBody>
      </p:sp>
      <p:sp>
        <p:nvSpPr>
          <p:cNvPr id="849" name="Google Shape;849;p143"/>
          <p:cNvSpPr txBox="1"/>
          <p:nvPr>
            <p:ph idx="1" type="body"/>
          </p:nvPr>
        </p:nvSpPr>
        <p:spPr>
          <a:xfrm>
            <a:off x="628650" y="1097951"/>
            <a:ext cx="7886700" cy="3315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t/>
            </a:r>
            <a:endParaRPr/>
          </a:p>
          <a:p>
            <a:pPr indent="0" lvl="0" marL="1778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0" lvl="0" marL="0" rtl="0" algn="l">
              <a:lnSpc>
                <a:spcPct val="90000"/>
              </a:lnSpc>
              <a:spcBef>
                <a:spcPts val="80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44"/>
          <p:cNvSpPr txBox="1"/>
          <p:nvPr>
            <p:ph type="ctrTitle"/>
          </p:nvPr>
        </p:nvSpPr>
        <p:spPr>
          <a:xfrm>
            <a:off x="857250" y="1003904"/>
            <a:ext cx="5143500" cy="13431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Calibri"/>
              <a:buNone/>
            </a:pPr>
            <a:r>
              <a:rPr lang="en" sz="3600"/>
              <a:t>Electronics Design for Youngsters</a:t>
            </a:r>
            <a:br>
              <a:rPr lang="en" sz="3600"/>
            </a:br>
            <a:r>
              <a:rPr lang="en" sz="3000"/>
              <a:t>An IEEE CEDA Education &amp; Engagement Initiative</a:t>
            </a:r>
            <a:endParaRPr sz="3600"/>
          </a:p>
        </p:txBody>
      </p:sp>
      <p:sp>
        <p:nvSpPr>
          <p:cNvPr id="855" name="Google Shape;855;p144"/>
          <p:cNvSpPr txBox="1"/>
          <p:nvPr>
            <p:ph idx="1" type="subTitle"/>
          </p:nvPr>
        </p:nvSpPr>
        <p:spPr>
          <a:xfrm>
            <a:off x="857250" y="2398721"/>
            <a:ext cx="5143500" cy="9312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BFBFBF"/>
              </a:buClr>
              <a:buSzPts val="1800"/>
              <a:buNone/>
            </a:pPr>
            <a:r>
              <a:rPr lang="en"/>
              <a:t>Cristiana Bolchini, Enrico Macii</a:t>
            </a:r>
            <a:endParaRPr/>
          </a:p>
          <a:p>
            <a:pPr indent="0" lvl="0" marL="0" rtl="0" algn="ctr">
              <a:lnSpc>
                <a:spcPct val="90000"/>
              </a:lnSpc>
              <a:spcBef>
                <a:spcPts val="800"/>
              </a:spcBef>
              <a:spcAft>
                <a:spcPts val="0"/>
              </a:spcAft>
              <a:buClr>
                <a:srgbClr val="BFBFBF"/>
              </a:buClr>
              <a:buSzPts val="1800"/>
              <a:buNone/>
            </a:pPr>
            <a:r>
              <a:rPr lang="en"/>
              <a:t>June 23, 2024</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45"/>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Shortage of design skills</a:t>
            </a:r>
            <a:endParaRPr/>
          </a:p>
        </p:txBody>
      </p:sp>
      <p:sp>
        <p:nvSpPr>
          <p:cNvPr id="861" name="Google Shape;861;p145"/>
          <p:cNvSpPr txBox="1"/>
          <p:nvPr>
            <p:ph idx="1" type="body"/>
          </p:nvPr>
        </p:nvSpPr>
        <p:spPr>
          <a:xfrm>
            <a:off x="628650" y="1369219"/>
            <a:ext cx="3708600" cy="3044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Semiconductor industry needs hundred of thousands of new employees. </a:t>
            </a:r>
            <a:endParaRPr/>
          </a:p>
          <a:p>
            <a:pPr indent="-171450" lvl="0" marL="177800" rtl="0" algn="l">
              <a:lnSpc>
                <a:spcPct val="90000"/>
              </a:lnSpc>
              <a:spcBef>
                <a:spcPts val="800"/>
              </a:spcBef>
              <a:spcAft>
                <a:spcPts val="0"/>
              </a:spcAft>
              <a:buClr>
                <a:schemeClr val="dk1"/>
              </a:buClr>
              <a:buSzPts val="2100"/>
              <a:buChar char="•"/>
            </a:pPr>
            <a:r>
              <a:rPr lang="en"/>
              <a:t>Circuits and systems designers are the most critical human resources to be found.</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862" name="Google Shape;862;p145"/>
          <p:cNvPicPr preferRelativeResize="0"/>
          <p:nvPr/>
        </p:nvPicPr>
        <p:blipFill rotWithShape="1">
          <a:blip r:embed="rId3">
            <a:alphaModFix/>
          </a:blip>
          <a:srcRect b="0" l="0" r="0" t="0"/>
          <a:stretch/>
        </p:blipFill>
        <p:spPr>
          <a:xfrm>
            <a:off x="4578177" y="1139140"/>
            <a:ext cx="4051946" cy="314299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146"/>
          <p:cNvPicPr preferRelativeResize="0"/>
          <p:nvPr/>
        </p:nvPicPr>
        <p:blipFill rotWithShape="1">
          <a:blip r:embed="rId3">
            <a:alphaModFix/>
          </a:blip>
          <a:srcRect b="0" l="0" r="0" t="0"/>
          <a:stretch/>
        </p:blipFill>
        <p:spPr>
          <a:xfrm>
            <a:off x="4253816" y="1539386"/>
            <a:ext cx="4840932" cy="2072546"/>
          </a:xfrm>
          <a:prstGeom prst="rect">
            <a:avLst/>
          </a:prstGeom>
          <a:noFill/>
          <a:ln>
            <a:noFill/>
          </a:ln>
        </p:spPr>
      </p:pic>
      <p:sp>
        <p:nvSpPr>
          <p:cNvPr id="868" name="Google Shape;868;p146"/>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EE vocational crisis</a:t>
            </a:r>
            <a:endParaRPr/>
          </a:p>
        </p:txBody>
      </p:sp>
      <p:sp>
        <p:nvSpPr>
          <p:cNvPr id="869" name="Google Shape;869;p146"/>
          <p:cNvSpPr txBox="1"/>
          <p:nvPr>
            <p:ph idx="1" type="body"/>
          </p:nvPr>
        </p:nvSpPr>
        <p:spPr>
          <a:xfrm>
            <a:off x="628649" y="1369219"/>
            <a:ext cx="3745500" cy="30444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chemeClr val="dk1"/>
              </a:buClr>
              <a:buSzPts val="2100"/>
              <a:buChar char="•"/>
            </a:pPr>
            <a:r>
              <a:rPr lang="en"/>
              <a:t>The world is facing an electronics “vocational” crisis. </a:t>
            </a:r>
            <a:endParaRPr/>
          </a:p>
          <a:p>
            <a:pPr indent="-171450" lvl="0" marL="177800" rtl="0" algn="l">
              <a:lnSpc>
                <a:spcPct val="90000"/>
              </a:lnSpc>
              <a:spcBef>
                <a:spcPts val="800"/>
              </a:spcBef>
              <a:spcAft>
                <a:spcPts val="0"/>
              </a:spcAft>
              <a:buClr>
                <a:schemeClr val="dk1"/>
              </a:buClr>
              <a:buSzPts val="2100"/>
              <a:buChar char="•"/>
            </a:pPr>
            <a:r>
              <a:rPr lang="en"/>
              <a:t>In the ICT domain, “electronics” is not as appealing as other subjects (e.g., AI, Data Science, Cloud, IoT).</a:t>
            </a:r>
            <a:endParaRPr/>
          </a:p>
          <a:p>
            <a:pPr indent="-177800" lvl="1" marL="520700" rtl="0" algn="l">
              <a:lnSpc>
                <a:spcPct val="90000"/>
              </a:lnSpc>
              <a:spcBef>
                <a:spcPts val="400"/>
              </a:spcBef>
              <a:spcAft>
                <a:spcPts val="0"/>
              </a:spcAft>
              <a:buClr>
                <a:schemeClr val="dk1"/>
              </a:buClr>
              <a:buSzPts val="1800"/>
              <a:buChar char="•"/>
            </a:pPr>
            <a:r>
              <a:rPr lang="en"/>
              <a:t>Interest in EE curricula is steadily declining.</a:t>
            </a:r>
            <a:endParaRPr/>
          </a:p>
          <a:p>
            <a:pPr indent="-381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47"/>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CEDA’s initiative</a:t>
            </a:r>
            <a:endParaRPr/>
          </a:p>
        </p:txBody>
      </p:sp>
      <p:sp>
        <p:nvSpPr>
          <p:cNvPr id="875" name="Google Shape;875;p147"/>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fontScale="92500" lnSpcReduction="10000"/>
          </a:bodyPr>
          <a:lstStyle/>
          <a:p>
            <a:pPr indent="-161448" lvl="0" marL="177800" rtl="0" algn="l">
              <a:lnSpc>
                <a:spcPct val="90000"/>
              </a:lnSpc>
              <a:spcBef>
                <a:spcPts val="0"/>
              </a:spcBef>
              <a:spcAft>
                <a:spcPts val="0"/>
              </a:spcAft>
              <a:buClr>
                <a:schemeClr val="dk1"/>
              </a:buClr>
              <a:buSzPct val="100000"/>
              <a:buChar char="•"/>
            </a:pPr>
            <a:r>
              <a:rPr lang="en"/>
              <a:t>Develop an educational program to introduce high-school students to electronics design</a:t>
            </a:r>
            <a:endParaRPr/>
          </a:p>
          <a:p>
            <a:pPr indent="-161448" lvl="0" marL="177800" rtl="0" algn="l">
              <a:lnSpc>
                <a:spcPct val="90000"/>
              </a:lnSpc>
              <a:spcBef>
                <a:spcPts val="800"/>
              </a:spcBef>
              <a:spcAft>
                <a:spcPts val="0"/>
              </a:spcAft>
              <a:buClr>
                <a:schemeClr val="dk1"/>
              </a:buClr>
              <a:buSzPct val="100000"/>
              <a:buChar char="•"/>
            </a:pPr>
            <a:r>
              <a:rPr lang="en"/>
              <a:t>Timeline</a:t>
            </a:r>
            <a:endParaRPr/>
          </a:p>
          <a:p>
            <a:pPr indent="-169227" lvl="1" marL="520700" rtl="0" algn="l">
              <a:lnSpc>
                <a:spcPct val="90000"/>
              </a:lnSpc>
              <a:spcBef>
                <a:spcPts val="400"/>
              </a:spcBef>
              <a:spcAft>
                <a:spcPts val="0"/>
              </a:spcAft>
              <a:buClr>
                <a:schemeClr val="dk1"/>
              </a:buClr>
              <a:buSzPct val="100000"/>
              <a:buChar char="•"/>
            </a:pPr>
            <a:r>
              <a:rPr lang="en"/>
              <a:t>Phase 1: Program set-up (Nov 2023 - Sep 2024)</a:t>
            </a:r>
            <a:endParaRPr/>
          </a:p>
          <a:p>
            <a:pPr indent="-169227" lvl="1" marL="520700" rtl="0" algn="l">
              <a:lnSpc>
                <a:spcPct val="90000"/>
              </a:lnSpc>
              <a:spcBef>
                <a:spcPts val="400"/>
              </a:spcBef>
              <a:spcAft>
                <a:spcPts val="0"/>
              </a:spcAft>
              <a:buClr>
                <a:schemeClr val="dk1"/>
              </a:buClr>
              <a:buSzPct val="100000"/>
              <a:buChar char="•"/>
            </a:pPr>
            <a:r>
              <a:rPr lang="en"/>
              <a:t>Phase 2: Pilot implementation (Oct 2024 – Mar 2025) </a:t>
            </a:r>
            <a:endParaRPr/>
          </a:p>
          <a:p>
            <a:pPr indent="-169227" lvl="1" marL="520700" rtl="0" algn="l">
              <a:lnSpc>
                <a:spcPct val="90000"/>
              </a:lnSpc>
              <a:spcBef>
                <a:spcPts val="400"/>
              </a:spcBef>
              <a:spcAft>
                <a:spcPts val="0"/>
              </a:spcAft>
              <a:buClr>
                <a:schemeClr val="dk1"/>
              </a:buClr>
              <a:buSzPct val="100000"/>
              <a:buChar char="•"/>
            </a:pPr>
            <a:r>
              <a:rPr lang="en"/>
              <a:t>Phase 3: Assessment and improvement (Apr 2025 – Jul 2025)</a:t>
            </a:r>
            <a:endParaRPr/>
          </a:p>
          <a:p>
            <a:pPr indent="-169227" lvl="1" marL="520700" rtl="0" algn="l">
              <a:lnSpc>
                <a:spcPct val="90000"/>
              </a:lnSpc>
              <a:spcBef>
                <a:spcPts val="400"/>
              </a:spcBef>
              <a:spcAft>
                <a:spcPts val="0"/>
              </a:spcAft>
              <a:buClr>
                <a:schemeClr val="dk1"/>
              </a:buClr>
              <a:buSzPct val="100000"/>
              <a:buChar char="•"/>
            </a:pPr>
            <a:r>
              <a:rPr lang="en"/>
              <a:t>Phase 4: World-wide delivery (Aug 2025 on-ward)</a:t>
            </a:r>
            <a:endParaRPr/>
          </a:p>
          <a:p>
            <a:pPr indent="-38100" lvl="0" marL="1778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48"/>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Report on Phase 1</a:t>
            </a:r>
            <a:endParaRPr/>
          </a:p>
        </p:txBody>
      </p:sp>
      <p:sp>
        <p:nvSpPr>
          <p:cNvPr id="881" name="Google Shape;881;p148"/>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fontScale="77500" lnSpcReduction="10000"/>
          </a:bodyPr>
          <a:lstStyle/>
          <a:p>
            <a:pPr indent="-141446" lvl="0" marL="177800" rtl="0" algn="l">
              <a:lnSpc>
                <a:spcPct val="90000"/>
              </a:lnSpc>
              <a:spcBef>
                <a:spcPts val="0"/>
              </a:spcBef>
              <a:spcAft>
                <a:spcPts val="0"/>
              </a:spcAft>
              <a:buClr>
                <a:schemeClr val="dk1"/>
              </a:buClr>
              <a:buSzPct val="100000"/>
              <a:buChar char="•"/>
            </a:pPr>
            <a:r>
              <a:rPr lang="en"/>
              <a:t>The team:</a:t>
            </a:r>
            <a:endParaRPr/>
          </a:p>
          <a:p>
            <a:pPr indent="-152082" lvl="1" marL="520700" rtl="0" algn="l">
              <a:lnSpc>
                <a:spcPct val="90000"/>
              </a:lnSpc>
              <a:spcBef>
                <a:spcPts val="400"/>
              </a:spcBef>
              <a:spcAft>
                <a:spcPts val="0"/>
              </a:spcAft>
              <a:buClr>
                <a:schemeClr val="dk1"/>
              </a:buClr>
              <a:buSzPct val="100000"/>
              <a:buChar char="•"/>
            </a:pPr>
            <a:r>
              <a:rPr lang="en"/>
              <a:t>Cristiana Bolchini, Fabrizio Ferrandi, POLIMI</a:t>
            </a:r>
            <a:endParaRPr/>
          </a:p>
          <a:p>
            <a:pPr indent="-152082" lvl="1" marL="520700" rtl="0" algn="l">
              <a:lnSpc>
                <a:spcPct val="90000"/>
              </a:lnSpc>
              <a:spcBef>
                <a:spcPts val="400"/>
              </a:spcBef>
              <a:spcAft>
                <a:spcPts val="0"/>
              </a:spcAft>
              <a:buClr>
                <a:schemeClr val="dk1"/>
              </a:buClr>
              <a:buSzPct val="100000"/>
              <a:buChar char="•"/>
            </a:pPr>
            <a:r>
              <a:rPr lang="en"/>
              <a:t>Enrico Macii, Daniele Jahier Pagliari, Gianvito Urgese, POLITO</a:t>
            </a:r>
            <a:endParaRPr/>
          </a:p>
          <a:p>
            <a:pPr indent="-141446" lvl="0" marL="177800" rtl="0" algn="l">
              <a:lnSpc>
                <a:spcPct val="90000"/>
              </a:lnSpc>
              <a:spcBef>
                <a:spcPts val="800"/>
              </a:spcBef>
              <a:spcAft>
                <a:spcPts val="0"/>
              </a:spcAft>
              <a:buClr>
                <a:schemeClr val="dk1"/>
              </a:buClr>
              <a:buSzPct val="100000"/>
              <a:buChar char="•"/>
            </a:pPr>
            <a:r>
              <a:rPr lang="en"/>
              <a:t>Achievements:</a:t>
            </a:r>
            <a:endParaRPr/>
          </a:p>
          <a:p>
            <a:pPr indent="-152082" lvl="1" marL="520700" rtl="0" algn="l">
              <a:lnSpc>
                <a:spcPct val="90000"/>
              </a:lnSpc>
              <a:spcBef>
                <a:spcPts val="400"/>
              </a:spcBef>
              <a:spcAft>
                <a:spcPts val="0"/>
              </a:spcAft>
              <a:buClr>
                <a:schemeClr val="dk1"/>
              </a:buClr>
              <a:buSzPct val="100000"/>
              <a:buChar char="•"/>
            </a:pPr>
            <a:r>
              <a:rPr lang="en"/>
              <a:t>Preliminary definition of course organization and contents</a:t>
            </a:r>
            <a:endParaRPr/>
          </a:p>
          <a:p>
            <a:pPr indent="-152082" lvl="1" marL="520700" rtl="0" algn="l">
              <a:lnSpc>
                <a:spcPct val="90000"/>
              </a:lnSpc>
              <a:spcBef>
                <a:spcPts val="400"/>
              </a:spcBef>
              <a:spcAft>
                <a:spcPts val="0"/>
              </a:spcAft>
              <a:buClr>
                <a:schemeClr val="dk1"/>
              </a:buClr>
              <a:buSzPct val="100000"/>
              <a:buChar char="•"/>
            </a:pPr>
            <a:r>
              <a:rPr lang="en"/>
              <a:t>Identification of design tools and case study, acquisition of FPGA boards</a:t>
            </a:r>
            <a:endParaRPr/>
          </a:p>
          <a:p>
            <a:pPr indent="-152082" lvl="1" marL="520700" rtl="0" algn="l">
              <a:lnSpc>
                <a:spcPct val="90000"/>
              </a:lnSpc>
              <a:spcBef>
                <a:spcPts val="400"/>
              </a:spcBef>
              <a:spcAft>
                <a:spcPts val="0"/>
              </a:spcAft>
              <a:buClr>
                <a:schemeClr val="dk1"/>
              </a:buClr>
              <a:buSzPct val="100000"/>
              <a:buChar char="•"/>
            </a:pPr>
            <a:r>
              <a:rPr lang="en"/>
              <a:t>Hiring of a graduate student for material and lab development</a:t>
            </a:r>
            <a:endParaRPr/>
          </a:p>
          <a:p>
            <a:pPr indent="-152082" lvl="1" marL="520700" rtl="0" algn="l">
              <a:lnSpc>
                <a:spcPct val="90000"/>
              </a:lnSpc>
              <a:spcBef>
                <a:spcPts val="400"/>
              </a:spcBef>
              <a:spcAft>
                <a:spcPts val="0"/>
              </a:spcAft>
              <a:buClr>
                <a:schemeClr val="dk1"/>
              </a:buClr>
              <a:buSzPct val="100000"/>
              <a:buChar char="•"/>
            </a:pPr>
            <a:r>
              <a:rPr lang="en"/>
              <a:t>Identification of 3 high-schools in Italy to host pilot delivery of the course</a:t>
            </a:r>
            <a:endParaRPr/>
          </a:p>
          <a:p>
            <a:pPr indent="-38100" lvl="0" marL="177800" rtl="0" algn="l">
              <a:lnSpc>
                <a:spcPct val="90000"/>
              </a:lnSpc>
              <a:spcBef>
                <a:spcPts val="800"/>
              </a:spcBef>
              <a:spcAft>
                <a:spcPts val="0"/>
              </a:spcAft>
              <a:buClr>
                <a:schemeClr val="dk1"/>
              </a:buClr>
              <a:buSzPct val="100000"/>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4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Report on Phase 1 (cont.)</a:t>
            </a:r>
            <a:endParaRPr/>
          </a:p>
        </p:txBody>
      </p:sp>
      <p:sp>
        <p:nvSpPr>
          <p:cNvPr id="887" name="Google Shape;887;p149"/>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fontScale="77500" lnSpcReduction="10000"/>
          </a:bodyPr>
          <a:lstStyle/>
          <a:p>
            <a:pPr indent="-141446" lvl="0" marL="177800" rtl="0" algn="l">
              <a:lnSpc>
                <a:spcPct val="90000"/>
              </a:lnSpc>
              <a:spcBef>
                <a:spcPts val="0"/>
              </a:spcBef>
              <a:spcAft>
                <a:spcPts val="0"/>
              </a:spcAft>
              <a:buClr>
                <a:schemeClr val="dk1"/>
              </a:buClr>
              <a:buSzPct val="100000"/>
              <a:buChar char="•"/>
            </a:pPr>
            <a:r>
              <a:rPr lang="en"/>
              <a:t>Issues:</a:t>
            </a:r>
            <a:endParaRPr/>
          </a:p>
          <a:p>
            <a:pPr indent="-152082" lvl="1" marL="520700" rtl="0" algn="l">
              <a:lnSpc>
                <a:spcPct val="90000"/>
              </a:lnSpc>
              <a:spcBef>
                <a:spcPts val="400"/>
              </a:spcBef>
              <a:spcAft>
                <a:spcPts val="0"/>
              </a:spcAft>
              <a:buClr>
                <a:schemeClr val="dk1"/>
              </a:buClr>
              <a:buSzPct val="100000"/>
              <a:buChar char="•"/>
            </a:pPr>
            <a:r>
              <a:rPr lang="en"/>
              <a:t>Selection of design tools</a:t>
            </a:r>
            <a:endParaRPr/>
          </a:p>
          <a:p>
            <a:pPr indent="-150018" lvl="2" marL="863600" rtl="0" algn="l">
              <a:lnSpc>
                <a:spcPct val="90000"/>
              </a:lnSpc>
              <a:spcBef>
                <a:spcPts val="400"/>
              </a:spcBef>
              <a:spcAft>
                <a:spcPts val="0"/>
              </a:spcAft>
              <a:buClr>
                <a:schemeClr val="dk1"/>
              </a:buClr>
              <a:buSzPct val="100000"/>
              <a:buChar char="•"/>
            </a:pPr>
            <a:r>
              <a:rPr lang="en"/>
              <a:t>No licenses</a:t>
            </a:r>
            <a:endParaRPr/>
          </a:p>
          <a:p>
            <a:pPr indent="-150018" lvl="2" marL="863600" rtl="0" algn="l">
              <a:lnSpc>
                <a:spcPct val="90000"/>
              </a:lnSpc>
              <a:spcBef>
                <a:spcPts val="400"/>
              </a:spcBef>
              <a:spcAft>
                <a:spcPts val="0"/>
              </a:spcAft>
              <a:buClr>
                <a:schemeClr val="dk1"/>
              </a:buClr>
              <a:buSzPct val="100000"/>
              <a:buChar char="•"/>
            </a:pPr>
            <a:r>
              <a:rPr lang="en"/>
              <a:t>Schematic entry of non elementary components</a:t>
            </a:r>
            <a:endParaRPr/>
          </a:p>
          <a:p>
            <a:pPr indent="-150018" lvl="2" marL="863600" rtl="0" algn="l">
              <a:lnSpc>
                <a:spcPct val="90000"/>
              </a:lnSpc>
              <a:spcBef>
                <a:spcPts val="400"/>
              </a:spcBef>
              <a:spcAft>
                <a:spcPts val="0"/>
              </a:spcAft>
              <a:buClr>
                <a:schemeClr val="dk1"/>
              </a:buClr>
              <a:buSzPct val="100000"/>
              <a:buChar char="•"/>
            </a:pPr>
            <a:r>
              <a:rPr lang="en"/>
              <a:t>Simulation</a:t>
            </a:r>
            <a:endParaRPr/>
          </a:p>
          <a:p>
            <a:pPr indent="-150018" lvl="2" marL="863600" rtl="0" algn="l">
              <a:lnSpc>
                <a:spcPct val="90000"/>
              </a:lnSpc>
              <a:spcBef>
                <a:spcPts val="400"/>
              </a:spcBef>
              <a:spcAft>
                <a:spcPts val="0"/>
              </a:spcAft>
              <a:buClr>
                <a:schemeClr val="dk1"/>
              </a:buClr>
              <a:buSzPct val="100000"/>
              <a:buChar char="•"/>
            </a:pPr>
            <a:r>
              <a:rPr lang="en"/>
              <a:t>Synthesis</a:t>
            </a:r>
            <a:endParaRPr/>
          </a:p>
          <a:p>
            <a:pPr indent="-150018" lvl="2" marL="863600" rtl="0" algn="l">
              <a:lnSpc>
                <a:spcPct val="90000"/>
              </a:lnSpc>
              <a:spcBef>
                <a:spcPts val="400"/>
              </a:spcBef>
              <a:spcAft>
                <a:spcPts val="0"/>
              </a:spcAft>
              <a:buClr>
                <a:schemeClr val="dk1"/>
              </a:buClr>
              <a:buSzPct val="100000"/>
              <a:buChar char="•"/>
            </a:pPr>
            <a:r>
              <a:rPr lang="en"/>
              <a:t>Design exploration</a:t>
            </a:r>
            <a:endParaRPr/>
          </a:p>
          <a:p>
            <a:pPr indent="-150018" lvl="2" marL="863600" rtl="0" algn="l">
              <a:lnSpc>
                <a:spcPct val="90000"/>
              </a:lnSpc>
              <a:spcBef>
                <a:spcPts val="400"/>
              </a:spcBef>
              <a:spcAft>
                <a:spcPts val="0"/>
              </a:spcAft>
              <a:buClr>
                <a:schemeClr val="dk1"/>
              </a:buClr>
              <a:buSzPct val="100000"/>
              <a:buChar char="•"/>
            </a:pPr>
            <a:r>
              <a:rPr lang="en"/>
              <a:t>Solution: The LATTICE Tool Suite (works with FPGA board, hidden to students)</a:t>
            </a:r>
            <a:endParaRPr/>
          </a:p>
          <a:p>
            <a:pPr indent="-152082" lvl="1" marL="520700" rtl="0" algn="l">
              <a:lnSpc>
                <a:spcPct val="90000"/>
              </a:lnSpc>
              <a:spcBef>
                <a:spcPts val="400"/>
              </a:spcBef>
              <a:spcAft>
                <a:spcPts val="0"/>
              </a:spcAft>
              <a:buClr>
                <a:schemeClr val="dk1"/>
              </a:buClr>
              <a:buSzPct val="100000"/>
              <a:buChar char="•"/>
            </a:pPr>
            <a:r>
              <a:rPr lang="en"/>
              <a:t>Involvement of high-schools</a:t>
            </a:r>
            <a:endParaRPr/>
          </a:p>
          <a:p>
            <a:pPr indent="-150018" lvl="2" marL="863600" rtl="0" algn="l">
              <a:lnSpc>
                <a:spcPct val="90000"/>
              </a:lnSpc>
              <a:spcBef>
                <a:spcPts val="400"/>
              </a:spcBef>
              <a:spcAft>
                <a:spcPts val="0"/>
              </a:spcAft>
              <a:buClr>
                <a:schemeClr val="dk1"/>
              </a:buClr>
              <a:buSzPct val="100000"/>
              <a:buChar char="•"/>
            </a:pPr>
            <a:r>
              <a:rPr lang="en"/>
              <a:t>Paper work</a:t>
            </a:r>
            <a:endParaRPr/>
          </a:p>
          <a:p>
            <a:pPr indent="-150018" lvl="2" marL="863600" rtl="0" algn="l">
              <a:lnSpc>
                <a:spcPct val="90000"/>
              </a:lnSpc>
              <a:spcBef>
                <a:spcPts val="400"/>
              </a:spcBef>
              <a:spcAft>
                <a:spcPts val="0"/>
              </a:spcAft>
              <a:buClr>
                <a:schemeClr val="dk1"/>
              </a:buClr>
              <a:buSzPct val="100000"/>
              <a:buChar char="•"/>
            </a:pPr>
            <a:r>
              <a:rPr lang="en"/>
              <a:t>Timing</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50"/>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2316A"/>
              </a:buClr>
              <a:buSzPts val="3300"/>
              <a:buFont typeface="Calibri"/>
              <a:buNone/>
            </a:pPr>
            <a:r>
              <a:rPr lang="en"/>
              <a:t>Course organization</a:t>
            </a:r>
            <a:endParaRPr/>
          </a:p>
        </p:txBody>
      </p:sp>
      <p:sp>
        <p:nvSpPr>
          <p:cNvPr id="893" name="Google Shape;893;p150"/>
          <p:cNvSpPr txBox="1"/>
          <p:nvPr>
            <p:ph idx="1" type="body"/>
          </p:nvPr>
        </p:nvSpPr>
        <p:spPr>
          <a:xfrm>
            <a:off x="471488" y="1026914"/>
            <a:ext cx="5915100" cy="22833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30 hours, in presence, at university facilities or at high-school premises: lectures + labs</a:t>
            </a:r>
            <a:endParaRPr/>
          </a:p>
          <a:p>
            <a:pPr indent="-171450" lvl="0" marL="177800" rtl="0" algn="l">
              <a:lnSpc>
                <a:spcPct val="90000"/>
              </a:lnSpc>
              <a:spcBef>
                <a:spcPts val="800"/>
              </a:spcBef>
              <a:spcAft>
                <a:spcPts val="0"/>
              </a:spcAft>
              <a:buClr>
                <a:schemeClr val="dk1"/>
              </a:buClr>
              <a:buSzPts val="2100"/>
              <a:buChar char="•"/>
            </a:pPr>
            <a:r>
              <a:rPr lang="en"/>
              <a:t>Activities spread over a period of max 1.5 months</a:t>
            </a:r>
            <a:endParaRPr/>
          </a:p>
          <a:p>
            <a:pPr indent="-171450" lvl="0" marL="177800" rtl="0" algn="l">
              <a:lnSpc>
                <a:spcPct val="90000"/>
              </a:lnSpc>
              <a:spcBef>
                <a:spcPts val="800"/>
              </a:spcBef>
              <a:spcAft>
                <a:spcPts val="0"/>
              </a:spcAft>
              <a:buClr>
                <a:schemeClr val="dk1"/>
              </a:buClr>
              <a:buSzPts val="2100"/>
              <a:buChar char="•"/>
            </a:pPr>
            <a:r>
              <a:rPr lang="en"/>
              <a:t>Max 40 students per course</a:t>
            </a:r>
            <a:endParaRPr/>
          </a:p>
          <a:p>
            <a:pPr indent="-171450" lvl="0" marL="177800" rtl="0" algn="l">
              <a:lnSpc>
                <a:spcPct val="90000"/>
              </a:lnSpc>
              <a:spcBef>
                <a:spcPts val="800"/>
              </a:spcBef>
              <a:spcAft>
                <a:spcPts val="0"/>
              </a:spcAft>
              <a:buClr>
                <a:schemeClr val="dk1"/>
              </a:buClr>
              <a:buSzPts val="2100"/>
              <a:buChar char="•"/>
            </a:pPr>
            <a:r>
              <a:rPr lang="en"/>
              <a:t>Instructors: Professors from POLITO and POLIMI</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heme 1">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