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F15_52E449F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notesSlides/notesSlide3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75" r:id="rId2"/>
    <p:sldMasterId id="2147483676" r:id="rId3"/>
  </p:sldMasterIdLst>
  <p:notesMasterIdLst>
    <p:notesMasterId r:id="rId136"/>
  </p:notesMasterIdLst>
  <p:sldIdLst>
    <p:sldId id="256" r:id="rId4"/>
    <p:sldId id="257" r:id="rId5"/>
    <p:sldId id="258" r:id="rId6"/>
    <p:sldId id="259" r:id="rId7"/>
    <p:sldId id="276" r:id="rId8"/>
    <p:sldId id="277" r:id="rId9"/>
    <p:sldId id="12049" r:id="rId10"/>
    <p:sldId id="12050" r:id="rId11"/>
    <p:sldId id="12038" r:id="rId12"/>
    <p:sldId id="12040" r:id="rId13"/>
    <p:sldId id="12051" r:id="rId14"/>
    <p:sldId id="12052" r:id="rId15"/>
    <p:sldId id="12053" r:id="rId16"/>
    <p:sldId id="12054" r:id="rId17"/>
    <p:sldId id="12055" r:id="rId18"/>
    <p:sldId id="12056" r:id="rId19"/>
    <p:sldId id="12041" r:id="rId20"/>
    <p:sldId id="12057" r:id="rId21"/>
    <p:sldId id="376" r:id="rId22"/>
    <p:sldId id="12039" r:id="rId23"/>
    <p:sldId id="12058" r:id="rId24"/>
    <p:sldId id="12059" r:id="rId25"/>
    <p:sldId id="12060" r:id="rId26"/>
    <p:sldId id="12061" r:id="rId27"/>
    <p:sldId id="12062" r:id="rId28"/>
    <p:sldId id="12042" r:id="rId29"/>
    <p:sldId id="12043" r:id="rId30"/>
    <p:sldId id="12063" r:id="rId31"/>
    <p:sldId id="12044" r:id="rId32"/>
    <p:sldId id="12045" r:id="rId33"/>
    <p:sldId id="12072" r:id="rId34"/>
    <p:sldId id="12073" r:id="rId35"/>
    <p:sldId id="12074" r:id="rId36"/>
    <p:sldId id="12075" r:id="rId37"/>
    <p:sldId id="278" r:id="rId38"/>
    <p:sldId id="279" r:id="rId39"/>
    <p:sldId id="12077" r:id="rId40"/>
    <p:sldId id="12078" r:id="rId41"/>
    <p:sldId id="12079" r:id="rId42"/>
    <p:sldId id="12080" r:id="rId43"/>
    <p:sldId id="12081" r:id="rId44"/>
    <p:sldId id="12082" r:id="rId45"/>
    <p:sldId id="12083" r:id="rId46"/>
    <p:sldId id="12048" r:id="rId47"/>
    <p:sldId id="282" r:id="rId48"/>
    <p:sldId id="283" r:id="rId49"/>
    <p:sldId id="286" r:id="rId50"/>
    <p:sldId id="285" r:id="rId51"/>
    <p:sldId id="284" r:id="rId52"/>
    <p:sldId id="12084" r:id="rId53"/>
    <p:sldId id="12085" r:id="rId54"/>
    <p:sldId id="2103813366" r:id="rId55"/>
    <p:sldId id="2147384592" r:id="rId56"/>
    <p:sldId id="2147384599" r:id="rId57"/>
    <p:sldId id="2147384604" r:id="rId58"/>
    <p:sldId id="2147384621" r:id="rId59"/>
    <p:sldId id="2147384620" r:id="rId60"/>
    <p:sldId id="2147384622" r:id="rId61"/>
    <p:sldId id="2147384623" r:id="rId62"/>
    <p:sldId id="361" r:id="rId63"/>
    <p:sldId id="2147384624" r:id="rId64"/>
    <p:sldId id="2147384625" r:id="rId65"/>
    <p:sldId id="416" r:id="rId66"/>
    <p:sldId id="262" r:id="rId67"/>
    <p:sldId id="263" r:id="rId68"/>
    <p:sldId id="264" r:id="rId69"/>
    <p:sldId id="265" r:id="rId70"/>
    <p:sldId id="2147384631" r:id="rId71"/>
    <p:sldId id="2147384632" r:id="rId72"/>
    <p:sldId id="453" r:id="rId73"/>
    <p:sldId id="454" r:id="rId74"/>
    <p:sldId id="455" r:id="rId75"/>
    <p:sldId id="2147384633" r:id="rId76"/>
    <p:sldId id="456" r:id="rId77"/>
    <p:sldId id="2147384634" r:id="rId78"/>
    <p:sldId id="2147384635" r:id="rId79"/>
    <p:sldId id="457" r:id="rId80"/>
    <p:sldId id="513" r:id="rId81"/>
    <p:sldId id="514" r:id="rId82"/>
    <p:sldId id="2147384636" r:id="rId83"/>
    <p:sldId id="515" r:id="rId84"/>
    <p:sldId id="516" r:id="rId85"/>
    <p:sldId id="517" r:id="rId86"/>
    <p:sldId id="2147384637" r:id="rId87"/>
    <p:sldId id="518" r:id="rId88"/>
    <p:sldId id="519" r:id="rId89"/>
    <p:sldId id="583" r:id="rId90"/>
    <p:sldId id="585" r:id="rId91"/>
    <p:sldId id="608" r:id="rId92"/>
    <p:sldId id="609" r:id="rId93"/>
    <p:sldId id="610" r:id="rId94"/>
    <p:sldId id="611" r:id="rId95"/>
    <p:sldId id="2147384638" r:id="rId96"/>
    <p:sldId id="1669" r:id="rId97"/>
    <p:sldId id="1687" r:id="rId98"/>
    <p:sldId id="2147384629" r:id="rId99"/>
    <p:sldId id="2147384630" r:id="rId100"/>
    <p:sldId id="1690" r:id="rId101"/>
    <p:sldId id="1696" r:id="rId102"/>
    <p:sldId id="1702" r:id="rId103"/>
    <p:sldId id="1670" r:id="rId104"/>
    <p:sldId id="1679" r:id="rId105"/>
    <p:sldId id="1685" r:id="rId106"/>
    <p:sldId id="1695" r:id="rId107"/>
    <p:sldId id="1701" r:id="rId108"/>
    <p:sldId id="260" r:id="rId109"/>
    <p:sldId id="1698" r:id="rId110"/>
    <p:sldId id="1691" r:id="rId111"/>
    <p:sldId id="1697" r:id="rId112"/>
    <p:sldId id="1692" r:id="rId113"/>
    <p:sldId id="268" r:id="rId114"/>
    <p:sldId id="267" r:id="rId115"/>
    <p:sldId id="2147384639" r:id="rId116"/>
    <p:sldId id="2147384640" r:id="rId117"/>
    <p:sldId id="2147384641" r:id="rId118"/>
    <p:sldId id="2147384642" r:id="rId119"/>
    <p:sldId id="2147384643" r:id="rId120"/>
    <p:sldId id="2147384644" r:id="rId121"/>
    <p:sldId id="270" r:id="rId122"/>
    <p:sldId id="2147384626" r:id="rId123"/>
    <p:sldId id="2147384627" r:id="rId124"/>
    <p:sldId id="2147384628" r:id="rId125"/>
    <p:sldId id="271" r:id="rId126"/>
    <p:sldId id="12068" r:id="rId127"/>
    <p:sldId id="12069" r:id="rId128"/>
    <p:sldId id="280" r:id="rId129"/>
    <p:sldId id="281" r:id="rId130"/>
    <p:sldId id="12070" r:id="rId131"/>
    <p:sldId id="12071" r:id="rId132"/>
    <p:sldId id="273" r:id="rId133"/>
    <p:sldId id="274" r:id="rId134"/>
    <p:sldId id="275" r:id="rId1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A090B-DBE8-67E2-6D79-4B7A0E3D4766}" name="Pande, Partha Pratim" initials="" userId="S::pande@wsu.edu::d99d5054-02ca-48c0-b9fd-eb6c174e35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44" y="6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bchi32.corp.smithbucklin.com\technology\DAC\2023\Education\CFC\CFC%20Totals%20012323.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Papers by Year</a:t>
            </a:r>
          </a:p>
        </c:rich>
      </c:tx>
      <c:overlay val="0"/>
    </c:title>
    <c:autoTitleDeleted val="0"/>
    <c:plotArea>
      <c:layout/>
      <c:barChart>
        <c:barDir val="col"/>
        <c:grouping val="clustered"/>
        <c:varyColors val="1"/>
        <c:ser>
          <c:idx val="0"/>
          <c:order val="0"/>
          <c:spPr>
            <a:solidFill>
              <a:srgbClr val="5B9BD5"/>
            </a:solidFill>
            <a:ln cmpd="sng">
              <a:solidFill>
                <a:srgbClr val="000000"/>
              </a:solidFill>
            </a:ln>
          </c:spPr>
          <c:invertIfNegative val="1"/>
          <c:dLbls>
            <c:dLbl>
              <c:idx val="8"/>
              <c:tx>
                <c:rich>
                  <a:bodyPr/>
                  <a:lstStyle/>
                  <a:p>
                    <a:r>
                      <a:rPr lang="en-US"/>
                      <a:t>1545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F58-9640-9FEB-F14DE517F27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'Research Detail'!$AV$2:$BD$2</c:f>
              <c:strCache>
                <c:ptCount val="9"/>
                <c:pt idx="0">
                  <c:v>53 DAC
(2016)</c:v>
                </c:pt>
                <c:pt idx="1">
                  <c:v>54 DAC 
(2017)</c:v>
                </c:pt>
                <c:pt idx="2">
                  <c:v>55 DAC 
(2018)</c:v>
                </c:pt>
                <c:pt idx="3">
                  <c:v>56 DAC 
(2019)</c:v>
                </c:pt>
                <c:pt idx="4">
                  <c:v>57 DAC 
(2020)</c:v>
                </c:pt>
                <c:pt idx="5">
                  <c:v>58 DAC 
(2021)</c:v>
                </c:pt>
                <c:pt idx="6">
                  <c:v>59 DAC 
(2022)</c:v>
                </c:pt>
                <c:pt idx="7">
                  <c:v>60 DAC (2023)</c:v>
                </c:pt>
                <c:pt idx="8">
                  <c:v>61 DAC (2024)</c:v>
                </c:pt>
              </c:strCache>
            </c:strRef>
          </c:cat>
          <c:val>
            <c:numRef>
              <c:f>'Research Detail'!$AV$36:$BD$36</c:f>
              <c:numCache>
                <c:formatCode>General</c:formatCode>
                <c:ptCount val="9"/>
                <c:pt idx="0">
                  <c:v>674</c:v>
                </c:pt>
                <c:pt idx="1">
                  <c:v>678</c:v>
                </c:pt>
                <c:pt idx="2">
                  <c:v>691</c:v>
                </c:pt>
                <c:pt idx="3">
                  <c:v>815</c:v>
                </c:pt>
                <c:pt idx="4">
                  <c:v>984</c:v>
                </c:pt>
                <c:pt idx="5">
                  <c:v>914</c:v>
                </c:pt>
                <c:pt idx="6">
                  <c:v>987</c:v>
                </c:pt>
                <c:pt idx="7">
                  <c:v>1156</c:v>
                </c:pt>
                <c:pt idx="8">
                  <c:v>1547</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6E5A-4DD2-9382-EE21CAEDCA0F}"/>
            </c:ext>
          </c:extLst>
        </c:ser>
        <c:dLbls>
          <c:showLegendKey val="0"/>
          <c:showVal val="0"/>
          <c:showCatName val="0"/>
          <c:showSerName val="0"/>
          <c:showPercent val="0"/>
          <c:showBubbleSize val="0"/>
        </c:dLbls>
        <c:gapWidth val="150"/>
        <c:axId val="1957549904"/>
        <c:axId val="407117087"/>
      </c:barChart>
      <c:catAx>
        <c:axId val="1957549904"/>
        <c:scaling>
          <c:orientation val="minMax"/>
        </c:scaling>
        <c:delete val="0"/>
        <c:axPos val="b"/>
        <c:title>
          <c:tx>
            <c:rich>
              <a:bodyPr/>
              <a:lstStyle/>
              <a:p>
                <a:pPr>
                  <a:defRPr/>
                </a:pPr>
                <a:endParaRPr lang="en-US"/>
              </a:p>
            </c:rich>
          </c:tx>
          <c:overlay val="0"/>
        </c:title>
        <c:numFmt formatCode="General" sourceLinked="1"/>
        <c:majorTickMark val="none"/>
        <c:minorTickMark val="none"/>
        <c:tickLblPos val="nextTo"/>
        <c:crossAx val="407117087"/>
        <c:crosses val="autoZero"/>
        <c:auto val="1"/>
        <c:lblAlgn val="ctr"/>
        <c:lblOffset val="100"/>
        <c:noMultiLvlLbl val="1"/>
      </c:catAx>
      <c:valAx>
        <c:axId val="407117087"/>
        <c:scaling>
          <c:orientation val="minMax"/>
        </c:scaling>
        <c:delete val="0"/>
        <c:axPos val="l"/>
        <c:majorGridlines>
          <c:spPr>
            <a:ln>
              <a:solidFill>
                <a:srgbClr val="B7B7B7"/>
              </a:solidFill>
            </a:ln>
          </c:spPr>
        </c:majorGridlines>
        <c:title>
          <c:tx>
            <c:rich>
              <a:bodyPr/>
              <a:lstStyle/>
              <a:p>
                <a:pPr>
                  <a:defRPr/>
                </a:pPr>
                <a:endParaRPr lang="en-US"/>
              </a:p>
            </c:rich>
          </c:tx>
          <c:overlay val="0"/>
        </c:title>
        <c:numFmt formatCode="General" sourceLinked="1"/>
        <c:majorTickMark val="none"/>
        <c:minorTickMark val="none"/>
        <c:tickLblPos val="nextTo"/>
        <c:spPr>
          <a:ln/>
        </c:spPr>
        <c:crossAx val="1957549904"/>
        <c:crosses val="autoZero"/>
        <c:crossBetween val="between"/>
      </c:valAx>
    </c:plotArea>
    <c:plotVisOnly val="1"/>
    <c:dispBlanksAs val="zero"/>
    <c:showDLblsOverMax val="1"/>
  </c:chart>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Review/submitted</c:v>
                </c:pt>
              </c:strCache>
            </c:strRef>
          </c:tx>
          <c:spPr>
            <a:solidFill>
              <a:srgbClr val="92D050"/>
            </a:solidFill>
            <a:ln>
              <a:noFill/>
            </a:ln>
            <a:effectLst/>
          </c:spPr>
          <c:invertIfNegative val="0"/>
          <c:dLbls>
            <c:dLbl>
              <c:idx val="12"/>
              <c:tx>
                <c:rich>
                  <a:bodyPr/>
                  <a:lstStyle/>
                  <a:p>
                    <a:r>
                      <a:rPr lang="en-US" dirty="0"/>
                      <a:t>327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382-4505-A9D7-8E19CF623A44}"/>
                </c:ext>
              </c:extLst>
            </c:dLbl>
            <c:dLbl>
              <c:idx val="14"/>
              <c:tx>
                <c:rich>
                  <a:bodyPr/>
                  <a:lstStyle/>
                  <a:p>
                    <a:fld id="{01D70E4D-5B66-0E4B-A73B-8545128A31DB}" type="VALUE">
                      <a:rPr lang="en-US" altLang="zh-TW" b="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82-4505-A9D7-8E19CF623A44}"/>
                </c:ext>
              </c:extLst>
            </c:dLbl>
            <c:dLbl>
              <c:idx val="15"/>
              <c:tx>
                <c:rich>
                  <a:bodyPr/>
                  <a:lstStyle/>
                  <a:p>
                    <a:fld id="{4C25EE06-EBCC-400B-997E-A58D10D964D0}" type="VALUE">
                      <a:rPr lang="en-US" altLang="zh-TW" b="1">
                        <a:solidFill>
                          <a:srgbClr val="0000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382-4505-A9D7-8E19CF623A44}"/>
                </c:ext>
              </c:extLst>
            </c:dLbl>
            <c:spPr>
              <a:noFill/>
              <a:ln>
                <a:noFill/>
              </a:ln>
              <a:effectLst/>
            </c:spPr>
            <c:txPr>
              <a:bodyPr rot="0" spcFirstLastPara="1" vertOverflow="ellipsis" vert="horz" wrap="square" lIns="38100" tIns="19050" rIns="38100" bIns="19050" anchor="ctr" anchorCtr="1">
                <a:spAutoFit/>
              </a:bodyPr>
              <a:lstStyle/>
              <a:p>
                <a:pPr>
                  <a:defRPr lang="ja-JP"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numCache>
            </c:numRef>
          </c:cat>
          <c:val>
            <c:numRef>
              <c:f>Sheet1!$B$2:$B$17</c:f>
              <c:numCache>
                <c:formatCode>General</c:formatCode>
                <c:ptCount val="16"/>
                <c:pt idx="0">
                  <c:v>355</c:v>
                </c:pt>
                <c:pt idx="1">
                  <c:v>340</c:v>
                </c:pt>
                <c:pt idx="2">
                  <c:v>300</c:v>
                </c:pt>
                <c:pt idx="3">
                  <c:v>287</c:v>
                </c:pt>
                <c:pt idx="4">
                  <c:v>311</c:v>
                </c:pt>
                <c:pt idx="5">
                  <c:v>341</c:v>
                </c:pt>
                <c:pt idx="6">
                  <c:v>318</c:v>
                </c:pt>
                <c:pt idx="7">
                  <c:v>274</c:v>
                </c:pt>
                <c:pt idx="8">
                  <c:v>304</c:v>
                </c:pt>
                <c:pt idx="9">
                  <c:v>234</c:v>
                </c:pt>
                <c:pt idx="10">
                  <c:v>292</c:v>
                </c:pt>
                <c:pt idx="11">
                  <c:v>250</c:v>
                </c:pt>
                <c:pt idx="12">
                  <c:v>327</c:v>
                </c:pt>
                <c:pt idx="13">
                  <c:v>260</c:v>
                </c:pt>
                <c:pt idx="14">
                  <c:v>328</c:v>
                </c:pt>
                <c:pt idx="15">
                  <c:v>482</c:v>
                </c:pt>
              </c:numCache>
            </c:numRef>
          </c:val>
          <c:extLst>
            <c:ext xmlns:c16="http://schemas.microsoft.com/office/drawing/2014/chart" uri="{C3380CC4-5D6E-409C-BE32-E72D297353CC}">
              <c16:uniqueId val="{00000003-6382-4505-A9D7-8E19CF623A44}"/>
            </c:ext>
          </c:extLst>
        </c:ser>
        <c:ser>
          <c:idx val="1"/>
          <c:order val="1"/>
          <c:tx>
            <c:strRef>
              <c:f>Sheet1!$C$1</c:f>
              <c:strCache>
                <c:ptCount val="1"/>
                <c:pt idx="0">
                  <c:v>Withdraw</c:v>
                </c:pt>
              </c:strCache>
            </c:strRef>
          </c:tx>
          <c:spPr>
            <a:solidFill>
              <a:srgbClr val="00B0F0"/>
            </a:solidFill>
            <a:ln>
              <a:noFill/>
            </a:ln>
            <a:effectLst/>
          </c:spPr>
          <c:invertIfNegative val="0"/>
          <c:dLbls>
            <c:dLbl>
              <c:idx val="7"/>
              <c:layout>
                <c:manualLayout>
                  <c:x val="1.7774740485010185E-3"/>
                  <c:y val="-6.2172977627794133E-2"/>
                </c:manualLayout>
              </c:layout>
              <c:tx>
                <c:rich>
                  <a:bodyPr rot="0" spcFirstLastPara="1" vertOverflow="ellipsis" vert="horz" wrap="square" lIns="38100" tIns="19050" rIns="38100" bIns="19050" anchor="ctr" anchorCtr="1">
                    <a:noAutofit/>
                  </a:bodyPr>
                  <a:lstStyle/>
                  <a:p>
                    <a:pPr>
                      <a:defRPr lang="ja-JP" sz="1600" b="0" i="0" u="none" strike="noStrike" kern="1200" baseline="0">
                        <a:solidFill>
                          <a:schemeClr val="tx1">
                            <a:lumMod val="75000"/>
                            <a:lumOff val="25000"/>
                          </a:schemeClr>
                        </a:solidFill>
                        <a:latin typeface="+mn-lt"/>
                        <a:ea typeface="+mn-ea"/>
                        <a:cs typeface="+mn-cs"/>
                      </a:defRPr>
                    </a:pPr>
                    <a:r>
                      <a:rPr lang="en-US" altLang="ja-JP" sz="1600" dirty="0"/>
                      <a:t>299</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8.7643794788483304E-2"/>
                      <c:h val="6.7383538948255245E-2"/>
                    </c:manualLayout>
                  </c15:layout>
                  <c15:showDataLabelsRange val="0"/>
                </c:ext>
                <c:ext xmlns:c16="http://schemas.microsoft.com/office/drawing/2014/chart" uri="{C3380CC4-5D6E-409C-BE32-E72D297353CC}">
                  <c16:uniqueId val="{00000004-6382-4505-A9D7-8E19CF623A44}"/>
                </c:ext>
              </c:extLst>
            </c:dLbl>
            <c:dLbl>
              <c:idx val="8"/>
              <c:layout>
                <c:manualLayout>
                  <c:x val="1.7774040719627524E-3"/>
                  <c:y val="-9.177898538646366E-2"/>
                </c:manualLayout>
              </c:layout>
              <c:tx>
                <c:rich>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r>
                      <a:rPr lang="en-US" altLang="ja-JP" sz="1600" dirty="0"/>
                      <a:t>358</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382-4505-A9D7-8E19CF623A44}"/>
                </c:ext>
              </c:extLst>
            </c:dLbl>
            <c:dLbl>
              <c:idx val="9"/>
              <c:layout>
                <c:manualLayout>
                  <c:x val="3.5548081439255048E-3"/>
                  <c:y val="-7.1054698363713822E-2"/>
                </c:manualLayout>
              </c:layout>
              <c:tx>
                <c:rich>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r>
                      <a:rPr lang="en-US" altLang="ja-JP" sz="1600" dirty="0"/>
                      <a:t>271</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382-4505-A9D7-8E19CF623A44}"/>
                </c:ext>
              </c:extLst>
            </c:dLbl>
            <c:dLbl>
              <c:idx val="10"/>
              <c:layout>
                <c:manualLayout>
                  <c:x val="1.7774040719627524E-3"/>
                  <c:y val="-5.0676360069217746E-2"/>
                </c:manualLayout>
              </c:layout>
              <c:tx>
                <c:rich>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r>
                      <a:rPr lang="en-US" altLang="ko-KR" sz="1600" dirty="0"/>
                      <a:t>304</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382-4505-A9D7-8E19CF623A44}"/>
                </c:ext>
              </c:extLst>
            </c:dLbl>
            <c:dLbl>
              <c:idx val="11"/>
              <c:layout>
                <c:manualLayout>
                  <c:x val="-1.3034145956160517E-16"/>
                  <c:y val="-5.6251636204606763E-2"/>
                </c:manualLayout>
              </c:layout>
              <c:tx>
                <c:rich>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r>
                      <a:rPr lang="en-US" sz="1600" dirty="0"/>
                      <a:t>263</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382-4505-A9D7-8E19CF623A44}"/>
                </c:ext>
              </c:extLst>
            </c:dLbl>
            <c:dLbl>
              <c:idx val="12"/>
              <c:layout>
                <c:manualLayout>
                  <c:x val="0"/>
                  <c:y val="-6.2172861068249576E-2"/>
                </c:manualLayout>
              </c:layout>
              <c:tx>
                <c:rich>
                  <a:bodyPr/>
                  <a:lstStyle/>
                  <a:p>
                    <a:r>
                      <a:rPr lang="en-US" sz="1600" dirty="0"/>
                      <a:t>368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382-4505-A9D7-8E19CF623A44}"/>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Sheet1!$A$2:$A$17</c:f>
              <c:numCache>
                <c:formatCode>General</c:formatCod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numCache>
            </c:numRef>
          </c:cat>
          <c:val>
            <c:numRef>
              <c:f>Sheet1!$C$2:$C$17</c:f>
              <c:numCache>
                <c:formatCode>General</c:formatCode>
                <c:ptCount val="16"/>
                <c:pt idx="7">
                  <c:v>25</c:v>
                </c:pt>
                <c:pt idx="8">
                  <c:v>54</c:v>
                </c:pt>
                <c:pt idx="9">
                  <c:v>37</c:v>
                </c:pt>
                <c:pt idx="10">
                  <c:v>12</c:v>
                </c:pt>
                <c:pt idx="11">
                  <c:v>13</c:v>
                </c:pt>
                <c:pt idx="12">
                  <c:v>41</c:v>
                </c:pt>
                <c:pt idx="13">
                  <c:v>50</c:v>
                </c:pt>
                <c:pt idx="14">
                  <c:v>18</c:v>
                </c:pt>
                <c:pt idx="15">
                  <c:v>47</c:v>
                </c:pt>
              </c:numCache>
            </c:numRef>
          </c:val>
          <c:extLst>
            <c:ext xmlns:c16="http://schemas.microsoft.com/office/drawing/2014/chart" uri="{C3380CC4-5D6E-409C-BE32-E72D297353CC}">
              <c16:uniqueId val="{0000000A-6382-4505-A9D7-8E19CF623A44}"/>
            </c:ext>
          </c:extLst>
        </c:ser>
        <c:dLbls>
          <c:showLegendKey val="0"/>
          <c:showVal val="0"/>
          <c:showCatName val="0"/>
          <c:showSerName val="0"/>
          <c:showPercent val="0"/>
          <c:showBubbleSize val="0"/>
        </c:dLbls>
        <c:gapWidth val="110"/>
        <c:overlap val="100"/>
        <c:axId val="162568704"/>
        <c:axId val="67139200"/>
      </c:barChart>
      <c:catAx>
        <c:axId val="16256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en-US"/>
          </a:p>
        </c:txPr>
        <c:crossAx val="67139200"/>
        <c:crosses val="autoZero"/>
        <c:auto val="1"/>
        <c:lblAlgn val="ctr"/>
        <c:lblOffset val="100"/>
        <c:noMultiLvlLbl val="0"/>
      </c:catAx>
      <c:valAx>
        <c:axId val="67139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en-US"/>
          </a:p>
        </c:txPr>
        <c:crossAx val="16256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1" i="0" u="none" strike="noStrike" kern="1200" spc="0" baseline="0">
                <a:solidFill>
                  <a:schemeClr val="tx1"/>
                </a:solidFill>
                <a:effectLst/>
                <a:latin typeface="+mj-lt"/>
                <a:ea typeface="+mn-ea"/>
                <a:cs typeface="+mn-cs"/>
              </a:defRPr>
            </a:pPr>
            <a:r>
              <a:rPr lang="en-US" altLang="zh-TW" sz="1800" b="1" i="0" baseline="0">
                <a:solidFill>
                  <a:schemeClr val="tx1"/>
                </a:solidFill>
                <a:effectLst/>
                <a:latin typeface="+mj-lt"/>
              </a:rPr>
              <a:t>#Submissions by first author</a:t>
            </a:r>
            <a:endParaRPr lang="zh-TW" altLang="zh-TW" b="1">
              <a:solidFill>
                <a:schemeClr val="tx1"/>
              </a:solidFill>
              <a:effectLst/>
              <a:latin typeface="+mj-lt"/>
            </a:endParaRPr>
          </a:p>
        </c:rich>
      </c:tx>
      <c:overlay val="0"/>
      <c:spPr>
        <a:noFill/>
        <a:ln>
          <a:noFill/>
        </a:ln>
        <a:effectLst/>
      </c:spPr>
      <c:txPr>
        <a:bodyPr rot="0" spcFirstLastPara="1" vertOverflow="ellipsis" vert="horz" wrap="square" anchor="ctr" anchorCtr="1"/>
        <a:lstStyle/>
        <a:p>
          <a:pPr>
            <a:defRPr lang="ja-JP" sz="1400" b="1" i="0" u="none" strike="noStrike" kern="1200" spc="0" baseline="0">
              <a:solidFill>
                <a:schemeClr val="tx1"/>
              </a:solidFill>
              <a:effectLst/>
              <a:latin typeface="+mj-lt"/>
              <a:ea typeface="+mn-ea"/>
              <a:cs typeface="+mn-cs"/>
            </a:defRPr>
          </a:pPr>
          <a:endParaRPr lang="en-US"/>
        </a:p>
      </c:txPr>
    </c:title>
    <c:autoTitleDeleted val="0"/>
    <c:plotArea>
      <c:layout/>
      <c:barChart>
        <c:barDir val="col"/>
        <c:grouping val="clustered"/>
        <c:varyColors val="0"/>
        <c:ser>
          <c:idx val="0"/>
          <c:order val="0"/>
          <c:tx>
            <c:strRef>
              <c:f>'Sub. Statistics (2)'!$B$1</c:f>
              <c:strCache>
                <c:ptCount val="1"/>
                <c:pt idx="0">
                  <c:v>Subtotal</c:v>
                </c:pt>
              </c:strCache>
            </c:strRef>
          </c:tx>
          <c:spPr>
            <a:solidFill>
              <a:schemeClr val="accent1"/>
            </a:solidFill>
            <a:ln>
              <a:noFill/>
            </a:ln>
            <a:effectLst/>
          </c:spPr>
          <c:invertIfNegative val="0"/>
          <c:cat>
            <c:strRef>
              <c:f>'Sub. Statistics (2)'!$A$2:$A$26</c:f>
              <c:strCache>
                <c:ptCount val="25"/>
                <c:pt idx="0">
                  <c:v>China</c:v>
                </c:pt>
                <c:pt idx="1">
                  <c:v>USA</c:v>
                </c:pt>
                <c:pt idx="2">
                  <c:v>Taiwan</c:v>
                </c:pt>
                <c:pt idx="3">
                  <c:v>Germany</c:v>
                </c:pt>
                <c:pt idx="4">
                  <c:v>India</c:v>
                </c:pt>
                <c:pt idx="5">
                  <c:v>Japan</c:v>
                </c:pt>
                <c:pt idx="6">
                  <c:v>Hong Kong</c:v>
                </c:pt>
                <c:pt idx="7">
                  <c:v>Republic of Korea</c:v>
                </c:pt>
                <c:pt idx="8">
                  <c:v>Switzerland</c:v>
                </c:pt>
                <c:pt idx="9">
                  <c:v>Canada</c:v>
                </c:pt>
                <c:pt idx="10">
                  <c:v>France</c:v>
                </c:pt>
                <c:pt idx="11">
                  <c:v>Italy</c:v>
                </c:pt>
                <c:pt idx="12">
                  <c:v>Singapore</c:v>
                </c:pt>
                <c:pt idx="13">
                  <c:v>Austria</c:v>
                </c:pt>
                <c:pt idx="14">
                  <c:v>Sweden</c:v>
                </c:pt>
                <c:pt idx="15">
                  <c:v>Estonia</c:v>
                </c:pt>
                <c:pt idx="16">
                  <c:v>Iran</c:v>
                </c:pt>
                <c:pt idx="17">
                  <c:v>United Arab Emirates</c:v>
                </c:pt>
                <c:pt idx="18">
                  <c:v>Belgium</c:v>
                </c:pt>
                <c:pt idx="19">
                  <c:v>Greece</c:v>
                </c:pt>
                <c:pt idx="20">
                  <c:v>Netherlands</c:v>
                </c:pt>
                <c:pt idx="21">
                  <c:v>UK</c:v>
                </c:pt>
                <c:pt idx="22">
                  <c:v>Mexico</c:v>
                </c:pt>
                <c:pt idx="23">
                  <c:v>Israel</c:v>
                </c:pt>
                <c:pt idx="24">
                  <c:v>Finland</c:v>
                </c:pt>
              </c:strCache>
            </c:strRef>
          </c:cat>
          <c:val>
            <c:numRef>
              <c:f>'Sub. Statistics (2)'!$B$2:$B$26</c:f>
              <c:numCache>
                <c:formatCode>General</c:formatCode>
                <c:ptCount val="25"/>
                <c:pt idx="0">
                  <c:v>153</c:v>
                </c:pt>
                <c:pt idx="1">
                  <c:v>107</c:v>
                </c:pt>
                <c:pt idx="2">
                  <c:v>43</c:v>
                </c:pt>
                <c:pt idx="3">
                  <c:v>43</c:v>
                </c:pt>
                <c:pt idx="4">
                  <c:v>25</c:v>
                </c:pt>
                <c:pt idx="5">
                  <c:v>22</c:v>
                </c:pt>
                <c:pt idx="6">
                  <c:v>20</c:v>
                </c:pt>
                <c:pt idx="7">
                  <c:v>14</c:v>
                </c:pt>
                <c:pt idx="8">
                  <c:v>7</c:v>
                </c:pt>
                <c:pt idx="9">
                  <c:v>6</c:v>
                </c:pt>
                <c:pt idx="10">
                  <c:v>6</c:v>
                </c:pt>
                <c:pt idx="11">
                  <c:v>6</c:v>
                </c:pt>
                <c:pt idx="12">
                  <c:v>4</c:v>
                </c:pt>
                <c:pt idx="13">
                  <c:v>4</c:v>
                </c:pt>
                <c:pt idx="14">
                  <c:v>4</c:v>
                </c:pt>
                <c:pt idx="15">
                  <c:v>3</c:v>
                </c:pt>
                <c:pt idx="16">
                  <c:v>2</c:v>
                </c:pt>
                <c:pt idx="17">
                  <c:v>2</c:v>
                </c:pt>
                <c:pt idx="18">
                  <c:v>2</c:v>
                </c:pt>
                <c:pt idx="19">
                  <c:v>2</c:v>
                </c:pt>
                <c:pt idx="20">
                  <c:v>2</c:v>
                </c:pt>
                <c:pt idx="21">
                  <c:v>2</c:v>
                </c:pt>
                <c:pt idx="22">
                  <c:v>1</c:v>
                </c:pt>
                <c:pt idx="23">
                  <c:v>1</c:v>
                </c:pt>
                <c:pt idx="24">
                  <c:v>1</c:v>
                </c:pt>
              </c:numCache>
            </c:numRef>
          </c:val>
          <c:extLst>
            <c:ext xmlns:c16="http://schemas.microsoft.com/office/drawing/2014/chart" uri="{C3380CC4-5D6E-409C-BE32-E72D297353CC}">
              <c16:uniqueId val="{00000000-53CD-4CB0-880E-DFB3BCA3D500}"/>
            </c:ext>
          </c:extLst>
        </c:ser>
        <c:dLbls>
          <c:showLegendKey val="0"/>
          <c:showVal val="0"/>
          <c:showCatName val="0"/>
          <c:showSerName val="0"/>
          <c:showPercent val="0"/>
          <c:showBubbleSize val="0"/>
        </c:dLbls>
        <c:gapWidth val="219"/>
        <c:overlap val="-27"/>
        <c:axId val="1783536640"/>
        <c:axId val="1783535808"/>
      </c:barChart>
      <c:catAx>
        <c:axId val="178353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0" i="0" u="none" strike="noStrike" kern="1200" baseline="0">
                <a:solidFill>
                  <a:schemeClr val="tx1"/>
                </a:solidFill>
                <a:latin typeface="+mj-lt"/>
                <a:ea typeface="+mn-ea"/>
                <a:cs typeface="+mn-cs"/>
              </a:defRPr>
            </a:pPr>
            <a:endParaRPr lang="en-US"/>
          </a:p>
        </c:txPr>
        <c:crossAx val="1783535808"/>
        <c:crosses val="autoZero"/>
        <c:auto val="1"/>
        <c:lblAlgn val="ctr"/>
        <c:lblOffset val="100"/>
        <c:noMultiLvlLbl val="0"/>
      </c:catAx>
      <c:valAx>
        <c:axId val="178353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solidFill>
                <a:latin typeface="+mj-lt"/>
                <a:ea typeface="+mn-ea"/>
                <a:cs typeface="+mn-cs"/>
              </a:defRPr>
            </a:pPr>
            <a:endParaRPr lang="en-US"/>
          </a:p>
        </c:txPr>
        <c:crossAx val="178353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B0B-4612-9D44-CC5307F1A3E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B0B-4612-9D44-CC5307F1A3E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B0B-4612-9D44-CC5307F1A3EF}"/>
              </c:ext>
            </c:extLst>
          </c:dPt>
          <c:dLbls>
            <c:spPr>
              <a:noFill/>
              <a:ln>
                <a:noFill/>
              </a:ln>
              <a:effectLst/>
            </c:spPr>
            <c:txPr>
              <a:bodyPr rot="0" spcFirstLastPara="1" vertOverflow="ellipsis" vert="horz" wrap="square" lIns="38100" tIns="19050" rIns="38100" bIns="19050" anchor="ctr" anchorCtr="1">
                <a:spAutoFit/>
              </a:bodyPr>
              <a:lstStyle/>
              <a:p>
                <a:pPr>
                  <a:defRPr lang="ja-JP"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'Sub. Statistics (2)'!$D$2:$D$4</c:f>
              <c:strCache>
                <c:ptCount val="3"/>
                <c:pt idx="0">
                  <c:v>Americas</c:v>
                </c:pt>
                <c:pt idx="1">
                  <c:v>Asia</c:v>
                </c:pt>
                <c:pt idx="2">
                  <c:v>Europe</c:v>
                </c:pt>
              </c:strCache>
            </c:strRef>
          </c:cat>
          <c:val>
            <c:numRef>
              <c:f>'Sub. Statistics (2)'!$E$2:$E$4</c:f>
              <c:numCache>
                <c:formatCode>General</c:formatCode>
                <c:ptCount val="3"/>
                <c:pt idx="0">
                  <c:v>114</c:v>
                </c:pt>
                <c:pt idx="1">
                  <c:v>286</c:v>
                </c:pt>
                <c:pt idx="2">
                  <c:v>82</c:v>
                </c:pt>
              </c:numCache>
            </c:numRef>
          </c:val>
          <c:extLst>
            <c:ext xmlns:c16="http://schemas.microsoft.com/office/drawing/2014/chart" uri="{C3380CC4-5D6E-409C-BE32-E72D297353CC}">
              <c16:uniqueId val="{00000006-CB0B-4612-9D44-CC5307F1A3E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lang="ja-JP" sz="1400" b="0" i="0" u="none" strike="noStrike" kern="1200" baseline="0">
              <a:solidFill>
                <a:schemeClr val="dk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omments/modernComment_2F15_52E449F3.xml><?xml version="1.0" encoding="utf-8"?>
<p188:cmLst xmlns:a="http://schemas.openxmlformats.org/drawingml/2006/main" xmlns:r="http://schemas.openxmlformats.org/officeDocument/2006/relationships" xmlns:p188="http://schemas.microsoft.com/office/powerpoint/2018/8/main">
  <p188:cm id="{224AA35C-5267-F648-A96A-458C0803F3F8}" authorId="{739A090B-DBE8-67E2-6D79-4B7A0E3D4766}" created="2024-06-13T17:48:23.775">
    <pc:sldMkLst xmlns:pc="http://schemas.microsoft.com/office/powerpoint/2013/main/command">
      <pc:docMk/>
      <pc:sldMk cId="1390692851" sldId="261"/>
    </pc:sldMkLst>
    <p188:txBody>
      <a:bodyPr/>
      <a:lstStyle/>
      <a:p>
        <a:r>
          <a:rPr lang="en-US"/>
          <a:t>Mehdi: please add the Top Picks of Test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istage.com/research-center/business-financials/economic-trends/20231030-technology-trends-for-2024-and-beyond/#:~:text=As%20we%20look%20forward%20to,VR%2C%20and%20other%20emerging%20innovation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409300905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740930090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132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13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72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b3adf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b3adf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848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791200" cy="4266210"/>
          </a:xfrm>
        </p:spPr>
        <p:txBody>
          <a:bodyPr/>
          <a:lstStyle/>
          <a:p>
            <a:pPr>
              <a:buNone/>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2234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Vistage</a:t>
            </a:r>
          </a:p>
          <a:p>
            <a:r>
              <a:rPr lang="en-US" sz="1200" b="1" i="1" dirty="0">
                <a:solidFill>
                  <a:srgbClr val="00629B"/>
                </a:solidFill>
                <a:latin typeface="Calibri" panose="020F0502020204030204" pitchFamily="34" charset="0"/>
                <a:cs typeface="Calibri" panose="020F0502020204030204" pitchFamily="34" charset="0"/>
              </a:rPr>
              <a:t>Technology trends for 2024 and beyond</a:t>
            </a:r>
            <a:endParaRPr lang="en-US" sz="1200" dirty="0">
              <a:solidFill>
                <a:srgbClr val="00629B"/>
              </a:solidFill>
              <a:latin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https://www.vistage.com/research-center/business-financials/economic-trends/20231030-technology-trends-for-2024-and-beyond/#:~:text=As%20we%20look%20forward%20to,VR%2C%20and%20other%20emerging%20innovations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CTA:  AI “Al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https://www.ces.tech/articles/2023/october/ai-in-action-how-select-sectors-use-the-tech.aspx#:~:text=Increasing%20innovation%20in%20AI%20can,Register%20today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4FBBC0-2342-4778-AB40-AE97A3145AFC}" type="slidenum">
              <a:rPr lang="en-GB" smtClean="0"/>
              <a:t>55</a:t>
            </a:fld>
            <a:endParaRPr lang="en-GB" dirty="0"/>
          </a:p>
        </p:txBody>
      </p:sp>
    </p:spTree>
    <p:extLst>
      <p:ext uri="{BB962C8B-B14F-4D97-AF65-F5344CB8AC3E}">
        <p14:creationId xmlns:p14="http://schemas.microsoft.com/office/powerpoint/2010/main" val="1196257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discuss the gaps verbally here (will have more information when </a:t>
            </a:r>
            <a:r>
              <a:rPr lang="en-US" dirty="0" err="1"/>
              <a:t>presentating</a:t>
            </a:r>
            <a:r>
              <a:rPr lang="en-US" dirty="0"/>
              <a:t>)</a:t>
            </a:r>
          </a:p>
        </p:txBody>
      </p:sp>
      <p:sp>
        <p:nvSpPr>
          <p:cNvPr id="4" name="Slide Number Placeholder 3"/>
          <p:cNvSpPr>
            <a:spLocks noGrp="1"/>
          </p:cNvSpPr>
          <p:nvPr>
            <p:ph type="sldNum" sz="quarter" idx="5"/>
          </p:nvPr>
        </p:nvSpPr>
        <p:spPr/>
        <p:txBody>
          <a:bodyPr/>
          <a:lstStyle/>
          <a:p>
            <a:fld id="{274FBBC0-2342-4778-AB40-AE97A3145AFC}" type="slidenum">
              <a:rPr lang="en-GB" smtClean="0"/>
              <a:t>57</a:t>
            </a:fld>
            <a:endParaRPr lang="en-GB" dirty="0"/>
          </a:p>
        </p:txBody>
      </p:sp>
    </p:spTree>
    <p:extLst>
      <p:ext uri="{BB962C8B-B14F-4D97-AF65-F5344CB8AC3E}">
        <p14:creationId xmlns:p14="http://schemas.microsoft.com/office/powerpoint/2010/main" val="1524511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1f2411f6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1f2411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f5e791a15_0_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2cf5e791a15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dfa47583a8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2dfa47583a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f1f178f425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1f1f178f425_3_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f1f2411f6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f1f2411f6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b="0" i="0" dirty="0">
                <a:solidFill>
                  <a:srgbClr val="500050"/>
                </a:solidFill>
                <a:effectLst/>
                <a:highlight>
                  <a:srgbClr val="FFFFFF"/>
                </a:highlight>
                <a:latin typeface="Arial" panose="020B0604020202020204" pitchFamily="34" charset="0"/>
              </a:rPr>
              <a:t> • Is IEEE CEDA aware of this event and the request for 25% financial sponsorship?</a:t>
            </a:r>
            <a:br>
              <a:rPr lang="en" altLang="zh-TW" b="0" i="0" dirty="0">
                <a:solidFill>
                  <a:srgbClr val="500050"/>
                </a:solidFill>
                <a:effectLst/>
                <a:highlight>
                  <a:srgbClr val="FFFFFF"/>
                </a:highlight>
                <a:latin typeface="Arial" panose="020B0604020202020204" pitchFamily="34" charset="0"/>
              </a:rPr>
            </a:br>
            <a:r>
              <a:rPr lang="en" altLang="zh-TW" b="0" i="0" dirty="0">
                <a:solidFill>
                  <a:srgbClr val="500050"/>
                </a:solidFill>
                <a:effectLst/>
                <a:highlight>
                  <a:srgbClr val="FFFFFF"/>
                </a:highlight>
                <a:latin typeface="Arial" panose="020B0604020202020204" pitchFamily="34" charset="0"/>
              </a:rPr>
              <a:t>    • Has IEEE CEDA agreed to grant 25% financial sponsorship for this event?</a:t>
            </a:r>
            <a:br>
              <a:rPr lang="en" altLang="zh-TW" b="0" i="0" dirty="0">
                <a:solidFill>
                  <a:srgbClr val="500050"/>
                </a:solidFill>
                <a:effectLst/>
                <a:highlight>
                  <a:srgbClr val="FFFFFF"/>
                </a:highlight>
                <a:latin typeface="Arial" panose="020B0604020202020204" pitchFamily="34" charset="0"/>
              </a:rPr>
            </a:br>
            <a:r>
              <a:rPr lang="en" altLang="zh-TW" b="0" i="0" dirty="0">
                <a:solidFill>
                  <a:srgbClr val="500050"/>
                </a:solidFill>
                <a:effectLst/>
                <a:highlight>
                  <a:srgbClr val="FFFFFF"/>
                </a:highlight>
                <a:latin typeface="Arial" panose="020B0604020202020204" pitchFamily="34" charset="0"/>
              </a:rPr>
              <a:t>    • If so, who from IEEE CEDA will be the "champion" (accountable individual) and be involved in the event planning/development as well as be able to speak to the event's validity?</a:t>
            </a:r>
            <a:br>
              <a:rPr lang="en" altLang="zh-TW" b="0" i="0" dirty="0">
                <a:solidFill>
                  <a:srgbClr val="500050"/>
                </a:solidFill>
                <a:effectLst/>
                <a:highlight>
                  <a:srgbClr val="FFFFFF"/>
                </a:highlight>
                <a:latin typeface="Arial" panose="020B0604020202020204" pitchFamily="34" charset="0"/>
              </a:rPr>
            </a:br>
            <a:r>
              <a:rPr lang="en" altLang="zh-TW" b="0" i="0" dirty="0">
                <a:solidFill>
                  <a:srgbClr val="500050"/>
                </a:solidFill>
                <a:effectLst/>
                <a:highlight>
                  <a:srgbClr val="FFFFFF"/>
                </a:highlight>
                <a:latin typeface="Arial" panose="020B0604020202020204" pitchFamily="34" charset="0"/>
              </a:rPr>
              <a:t>    • Is IEEE familiar with the non-IEEE co-sponsor (Aix-Marseille Université)?</a:t>
            </a:r>
            <a:br>
              <a:rPr lang="en" altLang="zh-TW" b="0" i="0" dirty="0">
                <a:solidFill>
                  <a:srgbClr val="500050"/>
                </a:solidFill>
                <a:effectLst/>
                <a:highlight>
                  <a:srgbClr val="FFFFFF"/>
                </a:highlight>
                <a:latin typeface="Arial" panose="020B0604020202020204" pitchFamily="34" charset="0"/>
              </a:rPr>
            </a:br>
            <a:r>
              <a:rPr lang="en" altLang="zh-TW" b="0" i="0" dirty="0">
                <a:solidFill>
                  <a:srgbClr val="222222"/>
                </a:solidFill>
                <a:effectLst/>
                <a:highlight>
                  <a:srgbClr val="FFFFFF"/>
                </a:highlight>
                <a:latin typeface="Arial" panose="020B0604020202020204" pitchFamily="34" charset="0"/>
              </a:rPr>
              <a:t>——</a:t>
            </a:r>
          </a:p>
          <a:p>
            <a:r>
              <a:rPr lang="en" altLang="zh-TW" b="0" i="0" dirty="0">
                <a:solidFill>
                  <a:srgbClr val="626262"/>
                </a:solidFill>
                <a:effectLst/>
                <a:highlight>
                  <a:srgbClr val="FFFFFF"/>
                </a:highlight>
                <a:latin typeface="Arial" panose="020B0604020202020204" pitchFamily="34" charset="0"/>
              </a:rPr>
              <a:t>EEE DTIS (International Conference on Design and Technology of Integrated Systems in nanoscale era), and IEEE DTS (International Conference on Design and Test of Integrated Systems).</a:t>
            </a:r>
            <a:endParaRPr kumimoji="1" lang="zh-TW" altLang="en-US" dirty="0"/>
          </a:p>
        </p:txBody>
      </p:sp>
      <p:sp>
        <p:nvSpPr>
          <p:cNvPr id="4" name="投影片編號版面配置區 3"/>
          <p:cNvSpPr>
            <a:spLocks noGrp="1"/>
          </p:cNvSpPr>
          <p:nvPr>
            <p:ph type="sldNum" sz="quarter" idx="5"/>
          </p:nvPr>
        </p:nvSpPr>
        <p:spPr/>
        <p:txBody>
          <a:bodyPr/>
          <a:lstStyle/>
          <a:p>
            <a:fld id="{35568604-3FED-EB42-BF9A-BB9BF3DC7532}" type="slidenum">
              <a:rPr kumimoji="1" lang="zh-TW" altLang="en-US" smtClean="0"/>
              <a:t>69</a:t>
            </a:fld>
            <a:endParaRPr kumimoji="1" lang="zh-TW" altLang="en-US"/>
          </a:p>
        </p:txBody>
      </p:sp>
    </p:spTree>
    <p:extLst>
      <p:ext uri="{BB962C8B-B14F-4D97-AF65-F5344CB8AC3E}">
        <p14:creationId xmlns:p14="http://schemas.microsoft.com/office/powerpoint/2010/main" val="875213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391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2635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7a3534f10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7a3534f10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78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f1f178f425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1f1f178f425_3_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f97b0318d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2" name="Google Shape;282;gff97b0318d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ff97b0318d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7" name="Google Shape;197;gff97b0318d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754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249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C8D15E6B-E1B6-4B3B-B8F9-49E7BF6A940D}" type="slidenum">
              <a:rPr lang="en-US" altLang="ja-JP" smtClean="0"/>
              <a:pPr>
                <a:defRPr/>
              </a:pPr>
              <a:t>87</a:t>
            </a:fld>
            <a:endParaRPr lang="en-US" altLang="ja-JP" dirty="0"/>
          </a:p>
        </p:txBody>
      </p:sp>
    </p:spTree>
    <p:extLst>
      <p:ext uri="{BB962C8B-B14F-4D97-AF65-F5344CB8AC3E}">
        <p14:creationId xmlns:p14="http://schemas.microsoft.com/office/powerpoint/2010/main" val="779746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C8D15E6B-E1B6-4B3B-B8F9-49E7BF6A940D}" type="slidenum">
              <a:rPr lang="en-US" altLang="ja-JP" smtClean="0"/>
              <a:pPr>
                <a:defRPr/>
              </a:pPr>
              <a:t>88</a:t>
            </a:fld>
            <a:endParaRPr lang="en-US" altLang="ja-JP" dirty="0"/>
          </a:p>
        </p:txBody>
      </p:sp>
    </p:spTree>
    <p:extLst>
      <p:ext uri="{BB962C8B-B14F-4D97-AF65-F5344CB8AC3E}">
        <p14:creationId xmlns:p14="http://schemas.microsoft.com/office/powerpoint/2010/main" val="149353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50A1EC7-A399-40DF-8ECC-923FEF79FD16}" type="slidenum">
              <a:rPr lang="en-US" altLang="ja-JP">
                <a:solidFill>
                  <a:srgbClr val="000000"/>
                </a:solidFill>
                <a:latin typeface="Calibri" panose="020F0502020204030204" pitchFamily="34" charset="0"/>
              </a:rPr>
              <a:pPr/>
              <a:t>89</a:t>
            </a:fld>
            <a:endParaRPr lang="en-US" altLang="ja-JP">
              <a:solidFill>
                <a:srgbClr val="000000"/>
              </a:solidFill>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dirty="0"/>
              <a:t>Conference: paid 325 + free 12 (keynote 4, cadence 5, </a:t>
            </a:r>
            <a:r>
              <a:rPr lang="en-US" altLang="ko-KR" dirty="0" err="1"/>
              <a:t>silvaco</a:t>
            </a:r>
            <a:r>
              <a:rPr lang="en-US" altLang="ko-KR" dirty="0"/>
              <a:t> 1, </a:t>
            </a:r>
            <a:r>
              <a:rPr lang="en-US" altLang="ko-KR" dirty="0" err="1"/>
              <a:t>ansys</a:t>
            </a:r>
            <a:r>
              <a:rPr lang="en-US" altLang="ko-KR" dirty="0"/>
              <a:t> 1, </a:t>
            </a:r>
            <a:r>
              <a:rPr lang="en-US" altLang="ko-KR" dirty="0" err="1"/>
              <a:t>opentext</a:t>
            </a:r>
            <a:r>
              <a:rPr lang="en-US" altLang="ko-KR" dirty="0"/>
              <a:t> 1)</a:t>
            </a:r>
          </a:p>
          <a:p>
            <a:r>
              <a:rPr lang="en-US" altLang="ko-KR" dirty="0"/>
              <a:t>Academia: paid 294 + free 2</a:t>
            </a:r>
          </a:p>
          <a:p>
            <a:r>
              <a:rPr lang="en-US" altLang="ko-KR" dirty="0"/>
              <a:t>Industries:</a:t>
            </a:r>
            <a:r>
              <a:rPr lang="en-US" altLang="ko-KR" baseline="0" dirty="0"/>
              <a:t> paid 26 + free 10</a:t>
            </a:r>
            <a:endParaRPr lang="en-US" altLang="ko-KR" dirty="0"/>
          </a:p>
          <a:p>
            <a:pPr eaLnBrk="1" hangingPunct="1">
              <a:spcBef>
                <a:spcPct val="0"/>
              </a:spcBef>
            </a:pPr>
            <a:endParaRPr lang="ja-JP" altLang="ja-JP" dirty="0"/>
          </a:p>
        </p:txBody>
      </p:sp>
    </p:spTree>
    <p:extLst>
      <p:ext uri="{BB962C8B-B14F-4D97-AF65-F5344CB8AC3E}">
        <p14:creationId xmlns:p14="http://schemas.microsoft.com/office/powerpoint/2010/main" val="359272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404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err="1"/>
              <a:t>Jorg</a:t>
            </a:r>
            <a:r>
              <a:rPr kumimoji="1" lang="en-US" altLang="zh-TW" dirty="0"/>
              <a:t> till 21</a:t>
            </a:r>
          </a:p>
          <a:p>
            <a:r>
              <a:rPr kumimoji="1" lang="en-US" altLang="zh-TW" dirty="0"/>
              <a:t>David president elect from 2016</a:t>
            </a:r>
            <a:endParaRPr kumimoji="1" lang="zh-TW" altLang="en-US" dirty="0"/>
          </a:p>
        </p:txBody>
      </p:sp>
      <p:sp>
        <p:nvSpPr>
          <p:cNvPr id="4" name="投影片編號版面配置區 3"/>
          <p:cNvSpPr>
            <a:spLocks noGrp="1"/>
          </p:cNvSpPr>
          <p:nvPr>
            <p:ph type="sldNum" sz="quarter" idx="5"/>
          </p:nvPr>
        </p:nvSpPr>
        <p:spPr/>
        <p:txBody>
          <a:bodyPr/>
          <a:lstStyle/>
          <a:p>
            <a:fld id="{35568604-3FED-EB42-BF9A-BB9BF3DC7532}" type="slidenum">
              <a:rPr kumimoji="1" lang="zh-TW" altLang="en-US" smtClean="0"/>
              <a:t>91</a:t>
            </a:fld>
            <a:endParaRPr kumimoji="1" lang="zh-TW" altLang="en-US"/>
          </a:p>
        </p:txBody>
      </p:sp>
    </p:spTree>
    <p:extLst>
      <p:ext uri="{BB962C8B-B14F-4D97-AF65-F5344CB8AC3E}">
        <p14:creationId xmlns:p14="http://schemas.microsoft.com/office/powerpoint/2010/main" val="2532165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err="1"/>
              <a:t>Jorg</a:t>
            </a:r>
            <a:r>
              <a:rPr kumimoji="1" lang="en-US" altLang="zh-TW" dirty="0"/>
              <a:t> till 21</a:t>
            </a:r>
          </a:p>
          <a:p>
            <a:r>
              <a:rPr kumimoji="1" lang="en-US" altLang="zh-TW" dirty="0"/>
              <a:t>David president elect from 2016</a:t>
            </a:r>
            <a:endParaRPr kumimoji="1" lang="zh-TW" altLang="en-US" dirty="0"/>
          </a:p>
        </p:txBody>
      </p:sp>
      <p:sp>
        <p:nvSpPr>
          <p:cNvPr id="4" name="投影片編號版面配置區 3"/>
          <p:cNvSpPr>
            <a:spLocks noGrp="1"/>
          </p:cNvSpPr>
          <p:nvPr>
            <p:ph type="sldNum" sz="quarter" idx="5"/>
          </p:nvPr>
        </p:nvSpPr>
        <p:spPr/>
        <p:txBody>
          <a:bodyPr/>
          <a:lstStyle/>
          <a:p>
            <a:fld id="{35568604-3FED-EB42-BF9A-BB9BF3DC7532}" type="slidenum">
              <a:rPr kumimoji="1" lang="zh-TW" altLang="en-US" smtClean="0"/>
              <a:t>92</a:t>
            </a:fld>
            <a:endParaRPr kumimoji="1" lang="zh-TW" altLang="en-US"/>
          </a:p>
        </p:txBody>
      </p:sp>
    </p:spTree>
    <p:extLst>
      <p:ext uri="{BB962C8B-B14F-4D97-AF65-F5344CB8AC3E}">
        <p14:creationId xmlns:p14="http://schemas.microsoft.com/office/powerpoint/2010/main" val="215133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f1f2411f6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f1f2411f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err="1"/>
              <a:t>Jorg</a:t>
            </a:r>
            <a:r>
              <a:rPr kumimoji="1" lang="en-US" altLang="zh-TW" dirty="0"/>
              <a:t> till 21</a:t>
            </a:r>
          </a:p>
          <a:p>
            <a:r>
              <a:rPr kumimoji="1" lang="en-US" altLang="zh-TW" dirty="0"/>
              <a:t>David president elect from 2016</a:t>
            </a:r>
            <a:endParaRPr kumimoji="1" lang="zh-TW" altLang="en-US" dirty="0"/>
          </a:p>
        </p:txBody>
      </p:sp>
      <p:sp>
        <p:nvSpPr>
          <p:cNvPr id="4" name="投影片編號版面配置區 3"/>
          <p:cNvSpPr>
            <a:spLocks noGrp="1"/>
          </p:cNvSpPr>
          <p:nvPr>
            <p:ph type="sldNum" sz="quarter" idx="5"/>
          </p:nvPr>
        </p:nvSpPr>
        <p:spPr/>
        <p:txBody>
          <a:bodyPr/>
          <a:lstStyle/>
          <a:p>
            <a:fld id="{35568604-3FED-EB42-BF9A-BB9BF3DC7532}" type="slidenum">
              <a:rPr kumimoji="1" lang="zh-TW" altLang="en-US" smtClean="0"/>
              <a:t>93</a:t>
            </a:fld>
            <a:endParaRPr kumimoji="1" lang="zh-TW" altLang="en-US"/>
          </a:p>
        </p:txBody>
      </p:sp>
    </p:spTree>
    <p:extLst>
      <p:ext uri="{BB962C8B-B14F-4D97-AF65-F5344CB8AC3E}">
        <p14:creationId xmlns:p14="http://schemas.microsoft.com/office/powerpoint/2010/main" val="2247186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f1f178f425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1f1f178f425_3_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4093009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27409300905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740930090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740930090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2649335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4115288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1918513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3738154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1574270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740930090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7409300905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b3adf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b3adf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152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fa47583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dfa47583a8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40930090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27409300905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b3adf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b3adf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66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b3adf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b3adf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2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Currently</a:t>
            </a:r>
            <a:r>
              <a:rPr lang="es-ES" dirty="0"/>
              <a:t> </a:t>
            </a:r>
            <a:r>
              <a:rPr lang="es-ES" dirty="0" err="1"/>
              <a:t>there</a:t>
            </a:r>
            <a:r>
              <a:rPr lang="es-ES" dirty="0"/>
              <a:t> are 257 </a:t>
            </a:r>
            <a:r>
              <a:rPr lang="es-ES" dirty="0" err="1"/>
              <a:t>pending</a:t>
            </a:r>
            <a:r>
              <a:rPr lang="es-ES" dirty="0"/>
              <a:t> </a:t>
            </a:r>
            <a:r>
              <a:rPr lang="es-ES" dirty="0" err="1"/>
              <a:t>manuscripts</a:t>
            </a:r>
            <a:endParaRPr dirty="0"/>
          </a:p>
        </p:txBody>
      </p:sp>
    </p:spTree>
    <p:extLst>
      <p:ext uri="{BB962C8B-B14F-4D97-AF65-F5344CB8AC3E}">
        <p14:creationId xmlns:p14="http://schemas.microsoft.com/office/powerpoint/2010/main" val="264933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37c45a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37c45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13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pic>
        <p:nvPicPr>
          <p:cNvPr id="54" name="Google Shape;54;p14" descr="A picture containing dark, person, bed, compute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 name="Google Shape;55;p14"/>
          <p:cNvSpPr txBox="1">
            <a:spLocks noGrp="1"/>
          </p:cNvSpPr>
          <p:nvPr>
            <p:ph type="ctrTitle"/>
          </p:nvPr>
        </p:nvSpPr>
        <p:spPr>
          <a:xfrm>
            <a:off x="1143000" y="1338539"/>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14"/>
          <p:cNvSpPr txBox="1">
            <a:spLocks noGrp="1"/>
          </p:cNvSpPr>
          <p:nvPr>
            <p:ph type="subTitle" idx="1"/>
          </p:nvPr>
        </p:nvSpPr>
        <p:spPr>
          <a:xfrm>
            <a:off x="1143000" y="3198295"/>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BFBFBF"/>
              </a:buClr>
              <a:buSzPts val="1800"/>
              <a:buNone/>
              <a:defRPr sz="1800">
                <a:solidFill>
                  <a:srgbClr val="BFBFB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pic>
        <p:nvPicPr>
          <p:cNvPr id="58" name="Google Shape;58;p15" descr="A close up of a logo&#10;&#10;Description automatically generated"/>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59" name="Google Shape;59;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 name="Google Shape;60;p15"/>
          <p:cNvSpPr txBox="1">
            <a:spLocks noGrp="1"/>
          </p:cNvSpPr>
          <p:nvPr>
            <p:ph type="body" idx="1"/>
          </p:nvPr>
        </p:nvSpPr>
        <p:spPr>
          <a:xfrm>
            <a:off x="628650" y="1369219"/>
            <a:ext cx="7886700" cy="304452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pic>
        <p:nvPicPr>
          <p:cNvPr id="62" name="Google Shape;62;p16" descr="A picture containing dark, person, bed, compute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 name="Google Shape;63;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BFBFBF"/>
              </a:buClr>
              <a:buSzPts val="1800"/>
              <a:buNone/>
              <a:defRPr sz="1800">
                <a:solidFill>
                  <a:srgbClr val="BFBFBF"/>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pic>
        <p:nvPicPr>
          <p:cNvPr id="66" name="Google Shape;66;p17" descr="A close up of a logo&#10;&#10;Description automatically generated"/>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67" name="Google Shape;67;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7"/>
          <p:cNvSpPr txBox="1">
            <a:spLocks noGrp="1"/>
          </p:cNvSpPr>
          <p:nvPr>
            <p:ph type="body" idx="1"/>
          </p:nvPr>
        </p:nvSpPr>
        <p:spPr>
          <a:xfrm>
            <a:off x="628650" y="1369219"/>
            <a:ext cx="3886200" cy="304452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 name="Google Shape;69;p17"/>
          <p:cNvSpPr txBox="1">
            <a:spLocks noGrp="1"/>
          </p:cNvSpPr>
          <p:nvPr>
            <p:ph type="body" idx="2"/>
          </p:nvPr>
        </p:nvSpPr>
        <p:spPr>
          <a:xfrm>
            <a:off x="4629150" y="1369219"/>
            <a:ext cx="3886200" cy="304452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pic>
        <p:nvPicPr>
          <p:cNvPr id="71" name="Google Shape;71;p18" descr="A close up of a logo&#10;&#10;Description automatically generated"/>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72" name="Google Shape;7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4" name="Google Shape;74;p18"/>
          <p:cNvSpPr txBox="1">
            <a:spLocks noGrp="1"/>
          </p:cNvSpPr>
          <p:nvPr>
            <p:ph type="body" idx="2"/>
          </p:nvPr>
        </p:nvSpPr>
        <p:spPr>
          <a:xfrm>
            <a:off x="629841" y="1878806"/>
            <a:ext cx="3868340" cy="255691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6" name="Google Shape;76;p18"/>
          <p:cNvSpPr txBox="1">
            <a:spLocks noGrp="1"/>
          </p:cNvSpPr>
          <p:nvPr>
            <p:ph type="body" idx="4"/>
          </p:nvPr>
        </p:nvSpPr>
        <p:spPr>
          <a:xfrm>
            <a:off x="4629150" y="1878806"/>
            <a:ext cx="3887391" cy="255691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7"/>
        <p:cNvGrpSpPr/>
        <p:nvPr/>
      </p:nvGrpSpPr>
      <p:grpSpPr>
        <a:xfrm>
          <a:off x="0" y="0"/>
          <a:ext cx="0" cy="0"/>
          <a:chOff x="0" y="0"/>
          <a:chExt cx="0" cy="0"/>
        </a:xfrm>
      </p:grpSpPr>
      <p:pic>
        <p:nvPicPr>
          <p:cNvPr id="78" name="Google Shape;78;p19" descr="A close up of a logo&#10;&#10;Description automatically generated"/>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79" name="Google Shape;79;p1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2316A"/>
              </a:buClr>
              <a:buSzPts val="2400"/>
              <a:buFont typeface="Calibri"/>
              <a:buNone/>
              <a:defRPr sz="2400">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81" name="Google Shape;81;p1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pic>
        <p:nvPicPr>
          <p:cNvPr id="83" name="Google Shape;83;p20" descr="A close up of a logo&#10;&#10;Description automatically generated"/>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84" name="Google Shape;84;p2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2316A"/>
              </a:buClr>
              <a:buSzPts val="2400"/>
              <a:buFont typeface="Calibri"/>
              <a:buNone/>
              <a:defRPr sz="2400">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 name="Google Shape;85;p20"/>
          <p:cNvSpPr>
            <a:spLocks noGrp="1"/>
          </p:cNvSpPr>
          <p:nvPr>
            <p:ph type="pic" idx="2"/>
          </p:nvPr>
        </p:nvSpPr>
        <p:spPr>
          <a:xfrm>
            <a:off x="3887391" y="740569"/>
            <a:ext cx="4629150" cy="3655219"/>
          </a:xfrm>
          <a:prstGeom prst="rect">
            <a:avLst/>
          </a:prstGeom>
          <a:noFill/>
          <a:ln>
            <a:noFill/>
          </a:ln>
        </p:spPr>
      </p:sp>
      <p:sp>
        <p:nvSpPr>
          <p:cNvPr id="86" name="Google Shape;86;p2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Content Placeholder 4"/>
          <p:cNvSpPr>
            <a:spLocks noGrp="1"/>
          </p:cNvSpPr>
          <p:nvPr>
            <p:ph sz="quarter" idx="10"/>
          </p:nvPr>
        </p:nvSpPr>
        <p:spPr>
          <a:xfrm>
            <a:off x="393192" y="898398"/>
            <a:ext cx="8357616" cy="3669030"/>
          </a:xfrm>
        </p:spPr>
        <p:txBody>
          <a:bodyPr/>
          <a:lstStyle>
            <a:lvl1pPr>
              <a:defRPr sz="2100"/>
            </a:lvl1pPr>
            <a:lvl2pPr>
              <a:defRPr sz="21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949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1D-Photos Unlocke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2B7571-5A3F-98B8-2919-54D06E3D5772}"/>
              </a:ext>
            </a:extLst>
          </p:cNvPr>
          <p:cNvPicPr>
            <a:picLocks noChangeAspect="1"/>
          </p:cNvPicPr>
          <p:nvPr userDrawn="1"/>
        </p:nvPicPr>
        <p:blipFill>
          <a:blip r:embed="rId2"/>
          <a:srcRect/>
          <a:stretch/>
        </p:blipFill>
        <p:spPr>
          <a:xfrm>
            <a:off x="2" y="-8147"/>
            <a:ext cx="9158945" cy="5143498"/>
          </a:xfrm>
          <a:prstGeom prst="rect">
            <a:avLst/>
          </a:prstGeom>
        </p:spPr>
      </p:pic>
      <p:pic>
        <p:nvPicPr>
          <p:cNvPr id="14" name="Picture 13">
            <a:extLst>
              <a:ext uri="{FF2B5EF4-FFF2-40B4-BE49-F238E27FC236}">
                <a16:creationId xmlns:a16="http://schemas.microsoft.com/office/drawing/2014/main" id="{A9AB87A4-5D34-DBF7-15D8-FBAE94E0D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020" y="4616810"/>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90" y="2581644"/>
            <a:ext cx="8553009"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3"/>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2" y="4696906"/>
            <a:ext cx="2971786" cy="261610"/>
          </a:xfrm>
          <a:prstGeom prst="rect">
            <a:avLst/>
          </a:prstGeom>
          <a:noFill/>
        </p:spPr>
        <p:txBody>
          <a:bodyPr wrap="square" rtlCol="0">
            <a:spAutoFit/>
          </a:bodyPr>
          <a:lstStyle/>
          <a:p>
            <a:r>
              <a:rPr lang="en-US" sz="1100" b="0" dirty="0">
                <a:solidFill>
                  <a:srgbClr val="00629B"/>
                </a:solidFill>
                <a:latin typeface="Calibri" panose="020F0502020204030204" pitchFamily="34" charset="0"/>
                <a:cs typeface="Calibri" panose="020F0502020204030204" pitchFamily="34" charset="0"/>
              </a:rPr>
              <a:t>TAB Meeting                           21-22 June 2024</a:t>
            </a: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9"/>
            <a:ext cx="9144000"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sz="1800" dirty="0"/>
          </a:p>
        </p:txBody>
      </p:sp>
      <p:sp>
        <p:nvSpPr>
          <p:cNvPr id="5" name="Picture Placeholder 2">
            <a:extLst>
              <a:ext uri="{FF2B5EF4-FFF2-40B4-BE49-F238E27FC236}">
                <a16:creationId xmlns:a16="http://schemas.microsoft.com/office/drawing/2014/main" id="{C15FADBE-3A29-1E95-9C47-935083B27C71}"/>
              </a:ext>
            </a:extLst>
          </p:cNvPr>
          <p:cNvSpPr>
            <a:spLocks noGrp="1"/>
          </p:cNvSpPr>
          <p:nvPr>
            <p:ph type="pic" sz="quarter" idx="13" hasCustomPrompt="1"/>
          </p:nvPr>
        </p:nvSpPr>
        <p:spPr>
          <a:xfrm>
            <a:off x="-551" y="506367"/>
            <a:ext cx="1828800" cy="1828800"/>
          </a:xfrm>
          <a:solidFill>
            <a:schemeClr val="bg1"/>
          </a:solidFill>
        </p:spPr>
        <p:txBody>
          <a:bodyPr anchor="b">
            <a:normAutofit/>
          </a:bodyPr>
          <a:lstStyle>
            <a:lvl1pPr marL="123822" indent="0" algn="ctr">
              <a:buNone/>
              <a:defRPr sz="1400">
                <a:solidFill>
                  <a:srgbClr val="0066A1"/>
                </a:solidFill>
              </a:defRPr>
            </a:lvl1pPr>
          </a:lstStyle>
          <a:p>
            <a:r>
              <a:rPr lang="en-US" dirty="0"/>
              <a:t>Click to Insert Photo</a:t>
            </a:r>
          </a:p>
        </p:txBody>
      </p:sp>
      <p:sp>
        <p:nvSpPr>
          <p:cNvPr id="6" name="Picture Placeholder 2">
            <a:extLst>
              <a:ext uri="{FF2B5EF4-FFF2-40B4-BE49-F238E27FC236}">
                <a16:creationId xmlns:a16="http://schemas.microsoft.com/office/drawing/2014/main" id="{80A25B10-0BC1-34CB-1AE9-91D80CD073BD}"/>
              </a:ext>
            </a:extLst>
          </p:cNvPr>
          <p:cNvSpPr>
            <a:spLocks noGrp="1" noChangeAspect="1"/>
          </p:cNvSpPr>
          <p:nvPr>
            <p:ph type="pic" sz="quarter" idx="14" hasCustomPrompt="1"/>
          </p:nvPr>
        </p:nvSpPr>
        <p:spPr>
          <a:xfrm>
            <a:off x="1812458" y="506368"/>
            <a:ext cx="1861485" cy="1831081"/>
          </a:xfrm>
          <a:prstGeom prst="rect">
            <a:avLst/>
          </a:prstGeom>
          <a:solidFill>
            <a:schemeClr val="bg1"/>
          </a:solidFill>
        </p:spPr>
        <p:txBody>
          <a:bodyPr anchor="b">
            <a:normAutofit/>
          </a:bodyPr>
          <a:lstStyle>
            <a:lvl1pPr marL="123822" indent="0" algn="ctr">
              <a:buNone/>
              <a:defRPr sz="1400">
                <a:solidFill>
                  <a:srgbClr val="0066A1"/>
                </a:solidFill>
              </a:defRPr>
            </a:lvl1pPr>
          </a:lstStyle>
          <a:p>
            <a:r>
              <a:rPr lang="en-US" dirty="0"/>
              <a:t>Click to Insert Photo</a:t>
            </a:r>
          </a:p>
        </p:txBody>
      </p:sp>
      <p:sp>
        <p:nvSpPr>
          <p:cNvPr id="7" name="Picture Placeholder 2">
            <a:extLst>
              <a:ext uri="{FF2B5EF4-FFF2-40B4-BE49-F238E27FC236}">
                <a16:creationId xmlns:a16="http://schemas.microsoft.com/office/drawing/2014/main" id="{C87B41E3-9465-5800-4CC3-1599D54B45F6}"/>
              </a:ext>
            </a:extLst>
          </p:cNvPr>
          <p:cNvSpPr>
            <a:spLocks noGrp="1"/>
          </p:cNvSpPr>
          <p:nvPr>
            <p:ph type="pic" sz="quarter" idx="15" hasCustomPrompt="1"/>
          </p:nvPr>
        </p:nvSpPr>
        <p:spPr>
          <a:xfrm>
            <a:off x="3674266" y="506367"/>
            <a:ext cx="1817334" cy="1828800"/>
          </a:xfrm>
          <a:solidFill>
            <a:schemeClr val="bg1"/>
          </a:solidFill>
        </p:spPr>
        <p:txBody>
          <a:bodyPr anchor="b">
            <a:normAutofit/>
          </a:bodyPr>
          <a:lstStyle>
            <a:lvl1pPr marL="123822" indent="0" algn="ctr">
              <a:buNone/>
              <a:defRPr sz="1400">
                <a:solidFill>
                  <a:srgbClr val="0066A1"/>
                </a:solidFill>
              </a:defRPr>
            </a:lvl1pPr>
          </a:lstStyle>
          <a:p>
            <a:r>
              <a:rPr lang="en-US" dirty="0"/>
              <a:t>Click to Insert Photo</a:t>
            </a:r>
          </a:p>
        </p:txBody>
      </p:sp>
      <p:sp>
        <p:nvSpPr>
          <p:cNvPr id="9" name="Picture Placeholder 2">
            <a:extLst>
              <a:ext uri="{FF2B5EF4-FFF2-40B4-BE49-F238E27FC236}">
                <a16:creationId xmlns:a16="http://schemas.microsoft.com/office/drawing/2014/main" id="{75824EB5-3550-BCA0-C7FF-9BD2CA57949D}"/>
              </a:ext>
            </a:extLst>
          </p:cNvPr>
          <p:cNvSpPr>
            <a:spLocks noGrp="1"/>
          </p:cNvSpPr>
          <p:nvPr>
            <p:ph type="pic" sz="quarter" idx="16" hasCustomPrompt="1"/>
          </p:nvPr>
        </p:nvSpPr>
        <p:spPr>
          <a:xfrm>
            <a:off x="5493600" y="506367"/>
            <a:ext cx="1837943" cy="1828800"/>
          </a:xfrm>
          <a:solidFill>
            <a:schemeClr val="bg1"/>
          </a:solidFill>
        </p:spPr>
        <p:txBody>
          <a:bodyPr anchor="b">
            <a:normAutofit/>
          </a:bodyPr>
          <a:lstStyle>
            <a:lvl1pPr marL="123822" indent="0" algn="ctr">
              <a:buNone/>
              <a:defRPr sz="1400">
                <a:solidFill>
                  <a:srgbClr val="0066A1"/>
                </a:solidFill>
              </a:defRPr>
            </a:lvl1pPr>
          </a:lstStyle>
          <a:p>
            <a:r>
              <a:rPr lang="en-US" dirty="0"/>
              <a:t>Click to Insert Photo</a:t>
            </a:r>
          </a:p>
        </p:txBody>
      </p:sp>
      <p:sp>
        <p:nvSpPr>
          <p:cNvPr id="11" name="Picture Placeholder 2">
            <a:extLst>
              <a:ext uri="{FF2B5EF4-FFF2-40B4-BE49-F238E27FC236}">
                <a16:creationId xmlns:a16="http://schemas.microsoft.com/office/drawing/2014/main" id="{7314601B-6241-4ED7-E8F6-B3CB1AF27926}"/>
              </a:ext>
            </a:extLst>
          </p:cNvPr>
          <p:cNvSpPr>
            <a:spLocks noGrp="1"/>
          </p:cNvSpPr>
          <p:nvPr>
            <p:ph type="pic" sz="quarter" idx="17" hasCustomPrompt="1"/>
          </p:nvPr>
        </p:nvSpPr>
        <p:spPr>
          <a:xfrm>
            <a:off x="7322401" y="506367"/>
            <a:ext cx="1836546" cy="1828800"/>
          </a:xfrm>
          <a:solidFill>
            <a:schemeClr val="bg1"/>
          </a:solidFill>
        </p:spPr>
        <p:txBody>
          <a:bodyPr anchor="b">
            <a:normAutofit/>
          </a:bodyPr>
          <a:lstStyle>
            <a:lvl1pPr marL="123822" indent="0" algn="ctr">
              <a:buNone/>
              <a:defRPr sz="1400">
                <a:solidFill>
                  <a:srgbClr val="0066A1"/>
                </a:solidFill>
              </a:defRPr>
            </a:lvl1pPr>
          </a:lstStyle>
          <a:p>
            <a:r>
              <a:rPr lang="en-US" dirty="0"/>
              <a:t>Click to Insert Photo</a:t>
            </a:r>
          </a:p>
        </p:txBody>
      </p:sp>
    </p:spTree>
    <p:extLst>
      <p:ext uri="{BB962C8B-B14F-4D97-AF65-F5344CB8AC3E}">
        <p14:creationId xmlns:p14="http://schemas.microsoft.com/office/powerpoint/2010/main" val="3957041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
        <p:nvSpPr>
          <p:cNvPr id="2" name="Slide Number Placeholder 3">
            <a:extLst>
              <a:ext uri="{FF2B5EF4-FFF2-40B4-BE49-F238E27FC236}">
                <a16:creationId xmlns:a16="http://schemas.microsoft.com/office/drawing/2014/main" id="{0A13D1E4-B2DF-52C8-5A89-518710F5EC73}"/>
              </a:ext>
            </a:extLst>
          </p:cNvPr>
          <p:cNvSpPr txBox="1">
            <a:spLocks/>
          </p:cNvSpPr>
          <p:nvPr userDrawn="1"/>
        </p:nvSpPr>
        <p:spPr>
          <a:xfrm>
            <a:off x="1165980" y="4687768"/>
            <a:ext cx="4147232" cy="295427"/>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0066A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TAB Meeting                                                      21-22 June 2024</a:t>
            </a:r>
          </a:p>
        </p:txBody>
      </p:sp>
    </p:spTree>
    <p:extLst>
      <p:ext uri="{BB962C8B-B14F-4D97-AF65-F5344CB8AC3E}">
        <p14:creationId xmlns:p14="http://schemas.microsoft.com/office/powerpoint/2010/main" val="2728451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82290" y="1247413"/>
            <a:ext cx="8658713" cy="3092113"/>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7EF7957-62A6-2F32-40BC-75E462878F86}"/>
              </a:ext>
            </a:extLst>
          </p:cNvPr>
          <p:cNvSpPr>
            <a:spLocks noGrp="1"/>
          </p:cNvSpPr>
          <p:nvPr>
            <p:ph type="title" hasCustomPrompt="1"/>
          </p:nvPr>
        </p:nvSpPr>
        <p:spPr>
          <a:xfrm>
            <a:off x="282289" y="245651"/>
            <a:ext cx="8658712" cy="425669"/>
          </a:xfrm>
          <a:prstGeom prst="rect">
            <a:avLst/>
          </a:prstGeom>
        </p:spPr>
        <p:txBody>
          <a:bodyPr lIns="0"/>
          <a:lstStyle>
            <a:lvl1pPr>
              <a:defRPr>
                <a:solidFill>
                  <a:srgbClr val="00629B"/>
                </a:solidFill>
              </a:defRPr>
            </a:lvl1pPr>
          </a:lstStyle>
          <a:p>
            <a:r>
              <a:rPr lang="en-US" dirty="0"/>
              <a:t>Topic</a:t>
            </a:r>
          </a:p>
        </p:txBody>
      </p:sp>
      <p:sp>
        <p:nvSpPr>
          <p:cNvPr id="13" name="Text Placeholder 3">
            <a:extLst>
              <a:ext uri="{FF2B5EF4-FFF2-40B4-BE49-F238E27FC236}">
                <a16:creationId xmlns:a16="http://schemas.microsoft.com/office/drawing/2014/main" id="{B528E7C2-CE3F-EE06-4447-2CB3BC3EAE94}"/>
              </a:ext>
            </a:extLst>
          </p:cNvPr>
          <p:cNvSpPr>
            <a:spLocks noGrp="1"/>
          </p:cNvSpPr>
          <p:nvPr>
            <p:ph type="body" sz="quarter" idx="15" hasCustomPrompt="1"/>
          </p:nvPr>
        </p:nvSpPr>
        <p:spPr>
          <a:xfrm>
            <a:off x="282289"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
        <p:nvSpPr>
          <p:cNvPr id="2" name="Slide Number Placeholder 3">
            <a:extLst>
              <a:ext uri="{FF2B5EF4-FFF2-40B4-BE49-F238E27FC236}">
                <a16:creationId xmlns:a16="http://schemas.microsoft.com/office/drawing/2014/main" id="{71612D38-78F2-6649-7331-F3374182DE02}"/>
              </a:ext>
            </a:extLst>
          </p:cNvPr>
          <p:cNvSpPr txBox="1">
            <a:spLocks/>
          </p:cNvSpPr>
          <p:nvPr userDrawn="1"/>
        </p:nvSpPr>
        <p:spPr>
          <a:xfrm>
            <a:off x="1165980" y="4687768"/>
            <a:ext cx="4147232" cy="295427"/>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0066A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TAB Meeting                                                      21-22 June 2024</a:t>
            </a:r>
          </a:p>
        </p:txBody>
      </p:sp>
      <p:sp>
        <p:nvSpPr>
          <p:cNvPr id="3" name="Slide Number Placeholder 2">
            <a:extLst>
              <a:ext uri="{FF2B5EF4-FFF2-40B4-BE49-F238E27FC236}">
                <a16:creationId xmlns:a16="http://schemas.microsoft.com/office/drawing/2014/main" id="{2180B988-7461-2C7D-0302-2E35909E6EC2}"/>
              </a:ext>
            </a:extLst>
          </p:cNvPr>
          <p:cNvSpPr txBox="1">
            <a:spLocks/>
          </p:cNvSpPr>
          <p:nvPr userDrawn="1"/>
        </p:nvSpPr>
        <p:spPr>
          <a:xfrm>
            <a:off x="203710" y="4722784"/>
            <a:ext cx="486659"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z="900" smtClean="0">
                <a:solidFill>
                  <a:srgbClr val="00629B"/>
                </a:solidFill>
              </a:rPr>
              <a:pPr/>
              <a:t>‹#›</a:t>
            </a:fld>
            <a:endParaRPr lang="en-US" sz="900" dirty="0">
              <a:solidFill>
                <a:srgbClr val="00629B"/>
              </a:solidFill>
            </a:endParaRPr>
          </a:p>
        </p:txBody>
      </p:sp>
    </p:spTree>
    <p:extLst>
      <p:ext uri="{BB962C8B-B14F-4D97-AF65-F5344CB8AC3E}">
        <p14:creationId xmlns:p14="http://schemas.microsoft.com/office/powerpoint/2010/main" val="1637863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line Bluebar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7ABBB-8493-4657-AF76-3FB0E8D54470}"/>
              </a:ext>
            </a:extLst>
          </p:cNvPr>
          <p:cNvSpPr/>
          <p:nvPr/>
        </p:nvSpPr>
        <p:spPr>
          <a:xfrm>
            <a:off x="461964" y="617541"/>
            <a:ext cx="1206500" cy="6032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b="1" cap="none" baseline="0">
                <a:solidFill>
                  <a:schemeClr val="tx1"/>
                </a:solidFill>
              </a:defRPr>
            </a:lvl1pPr>
            <a:lvl2pPr>
              <a:spcBef>
                <a:spcPts val="600"/>
              </a:spcBef>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285737" indent="-171442">
              <a:buFont typeface="Lucida Grande"/>
              <a:buChar char="﹣"/>
              <a:defRPr>
                <a:latin typeface="Calibri" panose="020F0502020204030204" pitchFamily="34" charset="0"/>
                <a:cs typeface="Calibri" panose="020F0502020204030204" pitchFamily="34" charset="0"/>
              </a:defRPr>
            </a:lvl4pPr>
            <a:lvl5pPr marL="398443" indent="-109533" defTabSz="684179">
              <a:buFont typeface="Lucida Grande"/>
              <a:buChar char="･"/>
              <a:tabLst/>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F077763-78F2-4310-9E3D-B9E137BE33BC}"/>
              </a:ext>
            </a:extLst>
          </p:cNvPr>
          <p:cNvSpPr>
            <a:spLocks noGrp="1"/>
          </p:cNvSpPr>
          <p:nvPr>
            <p:ph type="sldNum" sz="quarter" idx="10"/>
          </p:nvPr>
        </p:nvSpPr>
        <p:spPr/>
        <p:txBody>
          <a:bodyPr/>
          <a:lstStyle/>
          <a:p>
            <a:fld id="{A3979A82-1A5E-4C7B-AFC0-111CA6C3130A}" type="slidenum">
              <a:rPr lang="en-US" altLang="en-US" smtClean="0"/>
              <a:pPr/>
              <a:t>‹#›</a:t>
            </a:fld>
            <a:endParaRPr lang="en-US" altLang="en-US"/>
          </a:p>
        </p:txBody>
      </p:sp>
      <p:pic>
        <p:nvPicPr>
          <p:cNvPr id="10" name="Picture 6">
            <a:extLst>
              <a:ext uri="{FF2B5EF4-FFF2-40B4-BE49-F238E27FC236}">
                <a16:creationId xmlns:a16="http://schemas.microsoft.com/office/drawing/2014/main" id="{5B947045-06F1-BD4F-B2DC-7B8135DB01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7891273" y="4681474"/>
            <a:ext cx="550862" cy="16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0202419-C4F3-014D-AE3A-8D0ACF4E1EA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457199" y="4700444"/>
            <a:ext cx="1177135" cy="21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17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7"/>
        <p:cNvGrpSpPr/>
        <p:nvPr/>
      </p:nvGrpSpPr>
      <p:grpSpPr>
        <a:xfrm>
          <a:off x="0" y="0"/>
          <a:ext cx="0" cy="0"/>
          <a:chOff x="0" y="0"/>
          <a:chExt cx="0" cy="0"/>
        </a:xfrm>
      </p:grpSpPr>
      <p:sp>
        <p:nvSpPr>
          <p:cNvPr id="28" name="Google Shape;28;p40"/>
          <p:cNvSpPr/>
          <p:nvPr/>
        </p:nvSpPr>
        <p:spPr>
          <a:xfrm>
            <a:off x="1273629" y="482321"/>
            <a:ext cx="7264958" cy="135653"/>
          </a:xfrm>
          <a:prstGeom prst="roundRect">
            <a:avLst>
              <a:gd name="adj" fmla="val 16667"/>
            </a:avLst>
          </a:prstGeom>
          <a:solidFill>
            <a:srgbClr val="F47836"/>
          </a:solidFill>
          <a:ln w="12700" cap="flat" cmpd="sng">
            <a:solidFill>
              <a:srgbClr val="F47836"/>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47836"/>
              </a:solidFill>
              <a:latin typeface="Arial"/>
              <a:ea typeface="Arial"/>
              <a:cs typeface="Arial"/>
              <a:sym typeface="Arial"/>
            </a:endParaRPr>
          </a:p>
        </p:txBody>
      </p:sp>
      <p:pic>
        <p:nvPicPr>
          <p:cNvPr id="29" name="Google Shape;29;p40"/>
          <p:cNvPicPr preferRelativeResize="0"/>
          <p:nvPr/>
        </p:nvPicPr>
        <p:blipFill rotWithShape="1">
          <a:blip r:embed="rId2">
            <a:alphaModFix/>
          </a:blip>
          <a:srcRect l="1" r="64962" b="10837"/>
          <a:stretch/>
        </p:blipFill>
        <p:spPr>
          <a:xfrm>
            <a:off x="227719" y="73660"/>
            <a:ext cx="907681" cy="952975"/>
          </a:xfrm>
          <a:prstGeom prst="rect">
            <a:avLst/>
          </a:prstGeom>
          <a:noFill/>
          <a:ln>
            <a:noFill/>
          </a:ln>
        </p:spPr>
      </p:pic>
      <p:sp>
        <p:nvSpPr>
          <p:cNvPr id="30" name="Google Shape;30;p40"/>
          <p:cNvSpPr txBox="1">
            <a:spLocks noGrp="1"/>
          </p:cNvSpPr>
          <p:nvPr>
            <p:ph type="title"/>
          </p:nvPr>
        </p:nvSpPr>
        <p:spPr>
          <a:xfrm>
            <a:off x="1246021" y="1942806"/>
            <a:ext cx="705802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0"/>
          <p:cNvSpPr txBox="1">
            <a:spLocks noGrp="1"/>
          </p:cNvSpPr>
          <p:nvPr>
            <p:ph type="body" idx="1"/>
          </p:nvPr>
        </p:nvSpPr>
        <p:spPr>
          <a:xfrm>
            <a:off x="628650" y="2936977"/>
            <a:ext cx="7675396" cy="2768204"/>
          </a:xfrm>
          <a:prstGeom prst="rect">
            <a:avLst/>
          </a:prstGeom>
          <a:noFill/>
          <a:ln>
            <a:noFill/>
          </a:ln>
        </p:spPr>
        <p:txBody>
          <a:bodyPr spcFirstLastPara="1" wrap="square" lIns="91425" tIns="45700" rIns="91425" bIns="45700" anchor="t" anchorCtr="0">
            <a:normAutofit/>
          </a:bodyPr>
          <a:lstStyle>
            <a:lvl1pPr marL="342900" lvl="0" indent="-304800" algn="l">
              <a:lnSpc>
                <a:spcPct val="90000"/>
              </a:lnSpc>
              <a:spcBef>
                <a:spcPts val="750"/>
              </a:spcBef>
              <a:spcAft>
                <a:spcPts val="0"/>
              </a:spcAft>
              <a:buSzPts val="2800"/>
              <a:buChar char="•"/>
              <a:defRPr/>
            </a:lvl1pPr>
            <a:lvl2pPr marL="685800" lvl="1" indent="-285750" algn="l">
              <a:lnSpc>
                <a:spcPct val="90000"/>
              </a:lnSpc>
              <a:spcBef>
                <a:spcPts val="375"/>
              </a:spcBef>
              <a:spcAft>
                <a:spcPts val="0"/>
              </a:spcAft>
              <a:buSzPts val="2400"/>
              <a:buChar char="•"/>
              <a:defRPr/>
            </a:lvl2pPr>
            <a:lvl3pPr marL="1028700" lvl="2" indent="-266700" algn="l">
              <a:lnSpc>
                <a:spcPct val="90000"/>
              </a:lnSpc>
              <a:spcBef>
                <a:spcPts val="375"/>
              </a:spcBef>
              <a:spcAft>
                <a:spcPts val="0"/>
              </a:spcAft>
              <a:buSzPts val="20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SzPts val="1800"/>
              <a:buChar char="•"/>
              <a:defRPr/>
            </a:lvl6pPr>
            <a:lvl7pPr marL="2400300" lvl="6" indent="-257175" algn="l">
              <a:lnSpc>
                <a:spcPct val="90000"/>
              </a:lnSpc>
              <a:spcBef>
                <a:spcPts val="375"/>
              </a:spcBef>
              <a:spcAft>
                <a:spcPts val="0"/>
              </a:spcAft>
              <a:buSzPts val="1800"/>
              <a:buChar char="•"/>
              <a:defRPr/>
            </a:lvl7pPr>
            <a:lvl8pPr marL="2743200" lvl="7" indent="-257175" algn="l">
              <a:lnSpc>
                <a:spcPct val="90000"/>
              </a:lnSpc>
              <a:spcBef>
                <a:spcPts val="375"/>
              </a:spcBef>
              <a:spcAft>
                <a:spcPts val="0"/>
              </a:spcAft>
              <a:buSzPts val="1800"/>
              <a:buChar char="•"/>
              <a:defRPr/>
            </a:lvl8pPr>
            <a:lvl9pPr marL="3086100" lvl="8" indent="-257175" algn="l">
              <a:lnSpc>
                <a:spcPct val="90000"/>
              </a:lnSpc>
              <a:spcBef>
                <a:spcPts val="375"/>
              </a:spcBef>
              <a:spcAft>
                <a:spcPts val="0"/>
              </a:spcAft>
              <a:buSzPts val="1800"/>
              <a:buChar char="•"/>
              <a:defRPr/>
            </a:lvl9pPr>
          </a:lstStyle>
          <a:p>
            <a:endParaRPr/>
          </a:p>
        </p:txBody>
      </p:sp>
    </p:spTree>
    <p:extLst>
      <p:ext uri="{BB962C8B-B14F-4D97-AF65-F5344CB8AC3E}">
        <p14:creationId xmlns:p14="http://schemas.microsoft.com/office/powerpoint/2010/main" val="106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pic>
        <p:nvPicPr>
          <p:cNvPr id="91" name="Google Shape;91;p22" descr="A close up of a logo&#10;&#10;Description automatically generated"/>
          <p:cNvPicPr preferRelativeResize="0"/>
          <p:nvPr/>
        </p:nvPicPr>
        <p:blipFill rotWithShape="1">
          <a:blip r:embed="rId2">
            <a:alphaModFix/>
          </a:blip>
          <a:srcRect/>
          <a:stretch/>
        </p:blipFill>
        <p:spPr>
          <a:xfrm>
            <a:off x="888" y="0"/>
            <a:ext cx="9142221" cy="5143501"/>
          </a:xfrm>
          <a:prstGeom prst="rect">
            <a:avLst/>
          </a:prstGeom>
          <a:noFill/>
          <a:ln>
            <a:noFill/>
          </a:ln>
        </p:spPr>
      </p:pic>
      <p:sp>
        <p:nvSpPr>
          <p:cNvPr id="92" name="Google Shape;92;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3" name="Google Shape;93;p22"/>
          <p:cNvSpPr txBox="1">
            <a:spLocks noGrp="1"/>
          </p:cNvSpPr>
          <p:nvPr>
            <p:ph type="body" idx="1"/>
          </p:nvPr>
        </p:nvSpPr>
        <p:spPr>
          <a:xfrm>
            <a:off x="628650" y="1369219"/>
            <a:ext cx="7886700" cy="304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pic>
        <p:nvPicPr>
          <p:cNvPr id="95" name="Google Shape;95;p23" descr="A picture containing dark, person, bed, computer&#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96" name="Google Shape;96;p23"/>
          <p:cNvSpPr txBox="1">
            <a:spLocks noGrp="1"/>
          </p:cNvSpPr>
          <p:nvPr>
            <p:ph type="ctrTitle"/>
          </p:nvPr>
        </p:nvSpPr>
        <p:spPr>
          <a:xfrm>
            <a:off x="1143000" y="1338539"/>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3"/>
          <p:cNvSpPr txBox="1">
            <a:spLocks noGrp="1"/>
          </p:cNvSpPr>
          <p:nvPr>
            <p:ph type="subTitle" idx="1"/>
          </p:nvPr>
        </p:nvSpPr>
        <p:spPr>
          <a:xfrm>
            <a:off x="1143000" y="3198295"/>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BFBFBF"/>
              </a:buClr>
              <a:buSzPts val="1800"/>
              <a:buNone/>
              <a:defRPr sz="1800">
                <a:solidFill>
                  <a:srgbClr val="BFBFBF"/>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pic>
        <p:nvPicPr>
          <p:cNvPr id="99" name="Google Shape;99;p24" descr="A picture containing dark, person, bed, computer&#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00" name="Google Shape;100;p2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BFBFBF"/>
              </a:buClr>
              <a:buSzPts val="1800"/>
              <a:buNone/>
              <a:defRPr sz="1800">
                <a:solidFill>
                  <a:srgbClr val="BFBFBF"/>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pic>
        <p:nvPicPr>
          <p:cNvPr id="103" name="Google Shape;103;p25" descr="A close up of a logo&#10;&#10;Description automatically generated"/>
          <p:cNvPicPr preferRelativeResize="0"/>
          <p:nvPr/>
        </p:nvPicPr>
        <p:blipFill rotWithShape="1">
          <a:blip r:embed="rId2">
            <a:alphaModFix/>
          </a:blip>
          <a:srcRect/>
          <a:stretch/>
        </p:blipFill>
        <p:spPr>
          <a:xfrm>
            <a:off x="888" y="0"/>
            <a:ext cx="9142221" cy="5143501"/>
          </a:xfrm>
          <a:prstGeom prst="rect">
            <a:avLst/>
          </a:prstGeom>
          <a:noFill/>
          <a:ln>
            <a:noFill/>
          </a:ln>
        </p:spPr>
      </p:pic>
      <p:sp>
        <p:nvSpPr>
          <p:cNvPr id="104" name="Google Shape;104;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 name="Google Shape;105;p25"/>
          <p:cNvSpPr txBox="1">
            <a:spLocks noGrp="1"/>
          </p:cNvSpPr>
          <p:nvPr>
            <p:ph type="body" idx="1"/>
          </p:nvPr>
        </p:nvSpPr>
        <p:spPr>
          <a:xfrm>
            <a:off x="628650" y="1369219"/>
            <a:ext cx="3886200" cy="304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 name="Google Shape;106;p25"/>
          <p:cNvSpPr txBox="1">
            <a:spLocks noGrp="1"/>
          </p:cNvSpPr>
          <p:nvPr>
            <p:ph type="body" idx="2"/>
          </p:nvPr>
        </p:nvSpPr>
        <p:spPr>
          <a:xfrm>
            <a:off x="4629150" y="1369219"/>
            <a:ext cx="3886200" cy="304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pic>
        <p:nvPicPr>
          <p:cNvPr id="108" name="Google Shape;108;p26" descr="A close up of a logo&#10;&#10;Description automatically generated"/>
          <p:cNvPicPr preferRelativeResize="0"/>
          <p:nvPr/>
        </p:nvPicPr>
        <p:blipFill rotWithShape="1">
          <a:blip r:embed="rId2">
            <a:alphaModFix/>
          </a:blip>
          <a:srcRect/>
          <a:stretch/>
        </p:blipFill>
        <p:spPr>
          <a:xfrm>
            <a:off x="888" y="0"/>
            <a:ext cx="9142221" cy="5143501"/>
          </a:xfrm>
          <a:prstGeom prst="rect">
            <a:avLst/>
          </a:prstGeom>
          <a:noFill/>
          <a:ln>
            <a:noFill/>
          </a:ln>
        </p:spPr>
      </p:pic>
      <p:sp>
        <p:nvSpPr>
          <p:cNvPr id="109" name="Google Shape;109;p2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0" name="Google Shape;110;p2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1" name="Google Shape;111;p26"/>
          <p:cNvSpPr txBox="1">
            <a:spLocks noGrp="1"/>
          </p:cNvSpPr>
          <p:nvPr>
            <p:ph type="body" idx="2"/>
          </p:nvPr>
        </p:nvSpPr>
        <p:spPr>
          <a:xfrm>
            <a:off x="629841" y="1878806"/>
            <a:ext cx="3868500" cy="2556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2" name="Google Shape;112;p2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3" name="Google Shape;113;p26"/>
          <p:cNvSpPr txBox="1">
            <a:spLocks noGrp="1"/>
          </p:cNvSpPr>
          <p:nvPr>
            <p:ph type="body" idx="4"/>
          </p:nvPr>
        </p:nvSpPr>
        <p:spPr>
          <a:xfrm>
            <a:off x="4629150" y="1878806"/>
            <a:ext cx="3887400" cy="2556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
        <p:cNvGrpSpPr/>
        <p:nvPr/>
      </p:nvGrpSpPr>
      <p:grpSpPr>
        <a:xfrm>
          <a:off x="0" y="0"/>
          <a:ext cx="0" cy="0"/>
          <a:chOff x="0" y="0"/>
          <a:chExt cx="0" cy="0"/>
        </a:xfrm>
      </p:grpSpPr>
      <p:pic>
        <p:nvPicPr>
          <p:cNvPr id="115" name="Google Shape;115;p27" descr="A close up of a logo&#10;&#10;Description automatically generated"/>
          <p:cNvPicPr preferRelativeResize="0"/>
          <p:nvPr/>
        </p:nvPicPr>
        <p:blipFill rotWithShape="1">
          <a:blip r:embed="rId2">
            <a:alphaModFix/>
          </a:blip>
          <a:srcRect/>
          <a:stretch/>
        </p:blipFill>
        <p:spPr>
          <a:xfrm>
            <a:off x="888" y="0"/>
            <a:ext cx="9142221" cy="5143501"/>
          </a:xfrm>
          <a:prstGeom prst="rect">
            <a:avLst/>
          </a:prstGeom>
          <a:noFill/>
          <a:ln>
            <a:noFill/>
          </a:ln>
        </p:spPr>
      </p:pic>
      <p:sp>
        <p:nvSpPr>
          <p:cNvPr id="116" name="Google Shape;116;p2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 name="Google Shape;117;p27"/>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18" name="Google Shape;118;p27"/>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pic>
        <p:nvPicPr>
          <p:cNvPr id="120" name="Google Shape;120;p28" descr="A close up of a logo&#10;&#10;Description automatically generated"/>
          <p:cNvPicPr preferRelativeResize="0"/>
          <p:nvPr/>
        </p:nvPicPr>
        <p:blipFill rotWithShape="1">
          <a:blip r:embed="rId2">
            <a:alphaModFix/>
          </a:blip>
          <a:srcRect/>
          <a:stretch/>
        </p:blipFill>
        <p:spPr>
          <a:xfrm>
            <a:off x="888" y="0"/>
            <a:ext cx="9142221" cy="5143501"/>
          </a:xfrm>
          <a:prstGeom prst="rect">
            <a:avLst/>
          </a:prstGeom>
          <a:noFill/>
          <a:ln>
            <a:noFill/>
          </a:ln>
        </p:spPr>
      </p:pic>
      <p:sp>
        <p:nvSpPr>
          <p:cNvPr id="121" name="Google Shape;121;p2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8"/>
          <p:cNvSpPr>
            <a:spLocks noGrp="1"/>
          </p:cNvSpPr>
          <p:nvPr>
            <p:ph type="pic" idx="2"/>
          </p:nvPr>
        </p:nvSpPr>
        <p:spPr>
          <a:xfrm>
            <a:off x="3887391" y="740569"/>
            <a:ext cx="4629300" cy="3655200"/>
          </a:xfrm>
          <a:prstGeom prst="rect">
            <a:avLst/>
          </a:prstGeom>
          <a:noFill/>
          <a:ln>
            <a:noFill/>
          </a:ln>
        </p:spPr>
      </p:sp>
      <p:sp>
        <p:nvSpPr>
          <p:cNvPr id="123" name="Google Shape;123;p2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508000" y="457200"/>
            <a:ext cx="6447600" cy="536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p29"/>
          <p:cNvSpPr txBox="1">
            <a:spLocks noGrp="1"/>
          </p:cNvSpPr>
          <p:nvPr>
            <p:ph type="sldNum" idx="12"/>
          </p:nvPr>
        </p:nvSpPr>
        <p:spPr>
          <a:xfrm>
            <a:off x="3382662" y="4939613"/>
            <a:ext cx="314400" cy="2031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700" b="0" i="0" u="none" strike="noStrike" cap="none">
                <a:solidFill>
                  <a:srgbClr val="0C0C0C"/>
                </a:solidFill>
                <a:latin typeface="Calibri"/>
                <a:ea typeface="Calibri"/>
                <a:cs typeface="Calibri"/>
                <a:sym typeface="Calibri"/>
              </a:defRPr>
            </a:lvl1pPr>
            <a:lvl2pPr marL="0" marR="0" lvl="1" indent="0" algn="ctr" rtl="0">
              <a:spcBef>
                <a:spcPts val="0"/>
              </a:spcBef>
              <a:buNone/>
              <a:defRPr sz="700" b="0" i="0" u="none" strike="noStrike" cap="none">
                <a:solidFill>
                  <a:srgbClr val="0C0C0C"/>
                </a:solidFill>
                <a:latin typeface="Calibri"/>
                <a:ea typeface="Calibri"/>
                <a:cs typeface="Calibri"/>
                <a:sym typeface="Calibri"/>
              </a:defRPr>
            </a:lvl2pPr>
            <a:lvl3pPr marL="0" marR="0" lvl="2" indent="0" algn="ctr" rtl="0">
              <a:spcBef>
                <a:spcPts val="0"/>
              </a:spcBef>
              <a:buNone/>
              <a:defRPr sz="700" b="0" i="0" u="none" strike="noStrike" cap="none">
                <a:solidFill>
                  <a:srgbClr val="0C0C0C"/>
                </a:solidFill>
                <a:latin typeface="Calibri"/>
                <a:ea typeface="Calibri"/>
                <a:cs typeface="Calibri"/>
                <a:sym typeface="Calibri"/>
              </a:defRPr>
            </a:lvl3pPr>
            <a:lvl4pPr marL="0" marR="0" lvl="3" indent="0" algn="ctr" rtl="0">
              <a:spcBef>
                <a:spcPts val="0"/>
              </a:spcBef>
              <a:buNone/>
              <a:defRPr sz="700" b="0" i="0" u="none" strike="noStrike" cap="none">
                <a:solidFill>
                  <a:srgbClr val="0C0C0C"/>
                </a:solidFill>
                <a:latin typeface="Calibri"/>
                <a:ea typeface="Calibri"/>
                <a:cs typeface="Calibri"/>
                <a:sym typeface="Calibri"/>
              </a:defRPr>
            </a:lvl4pPr>
            <a:lvl5pPr marL="0" marR="0" lvl="4" indent="0" algn="ctr" rtl="0">
              <a:spcBef>
                <a:spcPts val="0"/>
              </a:spcBef>
              <a:buNone/>
              <a:defRPr sz="700" b="0" i="0" u="none" strike="noStrike" cap="none">
                <a:solidFill>
                  <a:srgbClr val="0C0C0C"/>
                </a:solidFill>
                <a:latin typeface="Calibri"/>
                <a:ea typeface="Calibri"/>
                <a:cs typeface="Calibri"/>
                <a:sym typeface="Calibri"/>
              </a:defRPr>
            </a:lvl5pPr>
            <a:lvl6pPr marL="0" marR="0" lvl="5" indent="0" algn="ctr" rtl="0">
              <a:spcBef>
                <a:spcPts val="0"/>
              </a:spcBef>
              <a:buNone/>
              <a:defRPr sz="700" b="0" i="0" u="none" strike="noStrike" cap="none">
                <a:solidFill>
                  <a:srgbClr val="0C0C0C"/>
                </a:solidFill>
                <a:latin typeface="Calibri"/>
                <a:ea typeface="Calibri"/>
                <a:cs typeface="Calibri"/>
                <a:sym typeface="Calibri"/>
              </a:defRPr>
            </a:lvl6pPr>
            <a:lvl7pPr marL="0" marR="0" lvl="6" indent="0" algn="ctr" rtl="0">
              <a:spcBef>
                <a:spcPts val="0"/>
              </a:spcBef>
              <a:buNone/>
              <a:defRPr sz="700" b="0" i="0" u="none" strike="noStrike" cap="none">
                <a:solidFill>
                  <a:srgbClr val="0C0C0C"/>
                </a:solidFill>
                <a:latin typeface="Calibri"/>
                <a:ea typeface="Calibri"/>
                <a:cs typeface="Calibri"/>
                <a:sym typeface="Calibri"/>
              </a:defRPr>
            </a:lvl7pPr>
            <a:lvl8pPr marL="0" marR="0" lvl="7" indent="0" algn="ctr" rtl="0">
              <a:spcBef>
                <a:spcPts val="0"/>
              </a:spcBef>
              <a:buNone/>
              <a:defRPr sz="700" b="0" i="0" u="none" strike="noStrike" cap="none">
                <a:solidFill>
                  <a:srgbClr val="0C0C0C"/>
                </a:solidFill>
                <a:latin typeface="Calibri"/>
                <a:ea typeface="Calibri"/>
                <a:cs typeface="Calibri"/>
                <a:sym typeface="Calibri"/>
              </a:defRPr>
            </a:lvl8pPr>
            <a:lvl9pPr marL="0" marR="0" lvl="8" indent="0" algn="ctr" rtl="0">
              <a:spcBef>
                <a:spcPts val="0"/>
              </a:spcBef>
              <a:buNone/>
              <a:defRPr sz="700" b="0" i="0" u="none" strike="noStrike" cap="none">
                <a:solidFill>
                  <a:srgbClr val="0C0C0C"/>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127" name="Google Shape;127;p29"/>
          <p:cNvSpPr txBox="1">
            <a:spLocks noGrp="1"/>
          </p:cNvSpPr>
          <p:nvPr>
            <p:ph type="body" idx="1"/>
          </p:nvPr>
        </p:nvSpPr>
        <p:spPr>
          <a:xfrm>
            <a:off x="537537" y="1315588"/>
            <a:ext cx="6406800" cy="24783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Font typeface="Arial"/>
              <a:buChar char="•"/>
              <a:defRPr sz="1800">
                <a:solidFill>
                  <a:schemeClr val="dk1"/>
                </a:solidFill>
                <a:latin typeface="Calibri"/>
                <a:ea typeface="Calibri"/>
                <a:cs typeface="Calibri"/>
                <a:sym typeface="Calibri"/>
              </a:defRPr>
            </a:lvl1pPr>
            <a:lvl2pPr marL="914400" lvl="1" indent="-317500" algn="l" rtl="0">
              <a:lnSpc>
                <a:spcPct val="90000"/>
              </a:lnSpc>
              <a:spcBef>
                <a:spcPts val="400"/>
              </a:spcBef>
              <a:spcAft>
                <a:spcPts val="0"/>
              </a:spcAft>
              <a:buClr>
                <a:schemeClr val="dk1"/>
              </a:buClr>
              <a:buSzPts val="1400"/>
              <a:buFont typeface="Arial"/>
              <a:buChar char="•"/>
              <a:defRPr sz="1500">
                <a:solidFill>
                  <a:schemeClr val="dk1"/>
                </a:solidFill>
                <a:latin typeface="Calibri"/>
                <a:ea typeface="Calibri"/>
                <a:cs typeface="Calibri"/>
                <a:sym typeface="Calibri"/>
              </a:defRPr>
            </a:lvl2pPr>
            <a:lvl3pPr marL="1371600" lvl="2" indent="-323850" algn="l" rtl="0">
              <a:lnSpc>
                <a:spcPct val="90000"/>
              </a:lnSpc>
              <a:spcBef>
                <a:spcPts val="400"/>
              </a:spcBef>
              <a:spcAft>
                <a:spcPts val="0"/>
              </a:spcAft>
              <a:buClr>
                <a:schemeClr val="dk1"/>
              </a:buClr>
              <a:buSzPts val="1500"/>
              <a:buFont typeface="Arial"/>
              <a:buChar char="•"/>
              <a:defRPr sz="1500">
                <a:solidFill>
                  <a:schemeClr val="dk1"/>
                </a:solidFill>
                <a:latin typeface="Calibri"/>
                <a:ea typeface="Calibri"/>
                <a:cs typeface="Calibri"/>
                <a:sym typeface="Calibri"/>
              </a:defRPr>
            </a:lvl3pPr>
            <a:lvl4pPr marL="1828800" lvl="3" indent="-317500" algn="l" rtl="0">
              <a:lnSpc>
                <a:spcPct val="90000"/>
              </a:lnSpc>
              <a:spcBef>
                <a:spcPts val="40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marL="2286000" lvl="4" indent="-317500" algn="l" rtl="0">
              <a:lnSpc>
                <a:spcPct val="90000"/>
              </a:lnSpc>
              <a:spcBef>
                <a:spcPts val="40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77" r:id="rId8"/>
    <p:sldLayoutId id="2147483678" r:id="rId9"/>
    <p:sldLayoutId id="2147483679" r:id="rId10"/>
    <p:sldLayoutId id="2147483680"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9" name="Google Shape;8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s://live.runmyprocess.com/live/2215365968/appli/233967?P_mode=LIVE&amp;P_version" TargetMode="External"/><Relationship Id="rId2" Type="http://schemas.openxmlformats.org/officeDocument/2006/relationships/hyperlink" Target="https://mga.ieee.org/volunteer-hub/geographic-unit-operations/formations-and-petitions#changechapter" TargetMode="External"/><Relationship Id="rId1" Type="http://schemas.openxmlformats.org/officeDocument/2006/relationships/slideLayout" Target="../slideLayouts/slideLayout13.xml"/><Relationship Id="rId4" Type="http://schemas.openxmlformats.org/officeDocument/2006/relationships/image" Target="../media/image65.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ieee-ceda.org/activities/chapters/chapter-resources"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vlsicad.ucsd.edu/~abk/"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www.ece.umn.edu/users/sachin/"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hyperlink" Target="https://slice-ml-eda.github.io/"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hyperlink" Target="https://www.ieee.org/about/corporate/initiatives/index.html"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2F15_52E449F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https://nam02.safelinks.protection.outlook.com/?url=https%3A%2F%2Fieee.atyponrex.com%2Fjournal%2FTSIPI&amp;data=04%7C01%7C%7C606c93c466db42c0380808d97fc458c3%7Ce3fefdbef7e9401ba51a355e01b05a89%7C0%7C0%7C637681303554120160%7CUnknown%7CTWFpbGZsb3d8eyJWIjoiMC4wLjAwMDAiLCJQIjoiV2luMzIiLCJBTiI6Ik1haWwiLCJXVCI6Mn0%3D%7C1000&amp;sdata=vN4Zp7hTQCB1dVlR3dm14kWURruwnhcN0bFn6A%2FTH6g%3D&amp;reserved=0"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jpg"/><Relationship Id="rId2" Type="http://schemas.openxmlformats.org/officeDocument/2006/relationships/notesSlide" Target="../notesSlides/notesSlide14.xml"/><Relationship Id="rId16"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jpeg"/><Relationship Id="rId10" Type="http://schemas.openxmlformats.org/officeDocument/2006/relationships/hyperlink" Target="https://www.ieee.org/about/technologies.html" TargetMode="External"/><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0.jpg"/><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6.png"/><Relationship Id="rId4" Type="http://schemas.openxmlformats.org/officeDocument/2006/relationships/image" Target="../media/image36.png"/><Relationship Id="rId9"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sagroups.ieee.org/ceda-sc/" TargetMode="External"/><Relationship Id="rId2" Type="http://schemas.openxmlformats.org/officeDocument/2006/relationships/hyperlink" Target="https://ieee-sa.imeetcentral.com/ceda-sc/home"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development.standards.ieee.org/myproject/Public/mytools/mob/slideset.pdf" TargetMode="External"/><Relationship Id="rId2" Type="http://schemas.openxmlformats.org/officeDocument/2006/relationships/hyperlink" Target="http://standards.ieee.org/faqs/affiliation.html" TargetMode="External"/><Relationship Id="rId1" Type="http://schemas.openxmlformats.org/officeDocument/2006/relationships/slideLayout" Target="../slideLayouts/slideLayout23.xml"/><Relationship Id="rId5" Type="http://schemas.openxmlformats.org/officeDocument/2006/relationships/hyperlink" Target="https://standards.ieee.org/wp-content/uploads/import/documents/other/Participant-Behavior-Individual-Method.pdf" TargetMode="External"/><Relationship Id="rId4" Type="http://schemas.openxmlformats.org/officeDocument/2006/relationships/hyperlink" Target="https://standards.ieee.org/ipr/copyright-materials.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hyperlink" Target="https://softconf.com/dac24/research/manager/scmd.cgi?scmd=manageAccountsNew&amp;c_action=editGroup&amp;_gr=DES4_II__AI_ML_Architecture_Design___II&amp;backStack=bWFuYWdlci9zY21kLmNnaT9zY21kPW1haW4lJSVtYW5hZ2VyL3NjbWQuY2dpP3NjbWQ9bWFuYWdlQWNjb3VudHNOZXcmY19hY3Rpb249YWNjb3VudEFjY2VzcyZzaG93YWxsdXNlcnM9MCZiYWNrU3RhY2s9YldGdVlXZGxjaTl6WTIxa0xtTm5hVDl6WTIxa1BXMWhhVzQ9" TargetMode="External"/><Relationship Id="rId3" Type="http://schemas.openxmlformats.org/officeDocument/2006/relationships/hyperlink" Target="https://softconf.com/dac24/research/manager/scmd.cgi?scmd=manageAccountsNew&amp;c_action=editGroup&amp;_gr=AI1__AI_ML_Algorithms_manager&amp;backStack=bWFuYWdlci9zY21kLmNnaT9zY21kPW1haW4lJSVtYW5hZ2VyL3NjbWQuY2dpP3NjbWQ9bWFuYWdlQWNjb3VudHNOZXcmY19hY3Rpb249YWNjb3VudEFjY2VzcyZzaG93YWxsdXNlcnM9MCZiYWNrU3RhY2s9YldGdVlXZGxjaTl6WTIxa0xtTm5hVDl6WTIxa1BXMWhhVzQ9" TargetMode="External"/><Relationship Id="rId7" Type="http://schemas.openxmlformats.org/officeDocument/2006/relationships/hyperlink" Target="https://softconf.com/dac24/research/manager/scmd.cgi?scmd=manageAccountsNew&amp;c_action=editGroup&amp;_gr=DES4_I__AI_ML_Architecture_Design___I_manager&amp;backStack=bWFuYWdlci9zY21kLmNnaT9zY21kPW1haW4lJSVtYW5hZ2VyL3NjbWQuY2dpP3NjbWQ9bWFuYWdlQWNjb3VudHNOZXcmY19hY3Rpb249YWNjb3VudEFjY2VzcyZzaG93YWxsdXNlcnM9MCZiYWNrU3RhY2s9YldGdVlXZGxjaTl6WTIxa0xtTm5hVDl6WTIxa1BXMWhhVzQ9" TargetMode="External"/><Relationship Id="rId12" Type="http://schemas.openxmlformats.org/officeDocument/2006/relationships/hyperlink" Target="https://softconf.com/dac24/research/manager/scmd.cgi?scmd=manageAccountsNew&amp;c_action=editGroup&amp;_gr=EDA6__Physical_Design_and_Verification&amp;backStack=bWFuYWdlci9zY21kLmNnaT9zY21kPW1haW4lJSVtYW5hZ2VyL3NjbWQuY2dpP3NjbWQ9bWFuYWdlQWNjb3VudHNOZXcmY19hY3Rpb249YWNjb3VudEFjY2VzcyZzaG93YWxsdXNlcnM9MCZiYWNrU3RhY2s9YldGdVlXZGxjaTl6WTIxa0xtTm5hVDl6WTIxa1BXMWhhVzQ9"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softconf.com/dac24/research/manager/scmd.cgi?scmd=manageAccountsNew&amp;c_action=editGroup&amp;_gr=DES3B_II__In_memory_and_Near_memory_Computing_Architectures__Applications_and_Systems___II&amp;backStack=bWFuYWdlci9zY21kLmNnaT9zY21kPW1haW4lJSVtYW5hZ2VyL3NjbWQuY2dpP3NjbWQ9bWFuYWdlQWNjb3VudHNOZXcmY19hY3Rpb249YWNjb3VudEFjY2VzcyZzaG93YWxsdXNlcnM9MCZiYWNrU3RhY2s9YldGdVlXZGxjaTl6WTIxa0xtTm5hVDl6WTIxa1BXMWhhVzQ9" TargetMode="External"/><Relationship Id="rId11" Type="http://schemas.openxmlformats.org/officeDocument/2006/relationships/hyperlink" Target="https://softconf.com/dac24/research/manager/scmd.cgi?scmd=manageAccountsNew&amp;c_action=editGroup&amp;_gr=EDA5__Analog_CAD__Simulation__Verification_and_Test&amp;backStack=bWFuYWdlci9zY21kLmNnaT9zY21kPW1haW4lJSVtYW5hZ2VyL3NjbWQuY2dpP3NjbWQ9bWFuYWdlQWNjb3VudHNOZXcmY19hY3Rpb249YWNjb3VudEFjY2VzcyZzaG93YWxsdXNlcnM9MCZiYWNrU3RhY2s9YldGdVlXZGxjaTl6WTIxa0xtTm5hVDl6WTIxa1BXMWhhVzQ9" TargetMode="External"/><Relationship Id="rId5" Type="http://schemas.openxmlformats.org/officeDocument/2006/relationships/hyperlink" Target="https://softconf.com/dac24/research/manager/scmd.cgi?scmd=manageAccountsNew&amp;c_action=editGroup&amp;_gr=DES3B_I__In_memory_and_Near_memory_Computing_Architectures__Applications_and_Systems___I_manager&amp;backStack=bWFuYWdlci9zY21kLmNnaT9zY21kPW1haW4lJSVtYW5hZ2VyL3NjbWQuY2dpP3NjbWQ9bWFuYWdlQWNjb3VudHNOZXcmY19hY3Rpb249YWNjb3VudEFjY2VzcyZzaG93YWxsdXNlcnM9MCZiYWNrU3RhY2s9YldGdVlXZGxjaTl6WTIxa0xtTm5hVDl6WTIxa1BXMWhhVzQ9" TargetMode="External"/><Relationship Id="rId10" Type="http://schemas.openxmlformats.org/officeDocument/2006/relationships/hyperlink" Target="https://softconf.com/dac24/research/manager/scmd.cgi?scmd=manageAccountsNew&amp;c_action=editGroup&amp;_gr=EDA3__Timing_and_Power_Analysis_and_Optimization_manager&amp;backStack=bWFuYWdlci9zY21kLmNnaT9zY21kPW1haW4lJSVtYW5hZ2VyL3NjbWQuY2dpP3NjbWQ9bWFuYWdlQWNjb3VudHNOZXcmY19hY3Rpb249YWNjb3VudEFjY2VzcyZzaG93YWxsdXNlcnM9MCZiYWNrU3RhY2s9YldGdVlXZGxjaTl6WTIxa0xtTm5hVDl6WTIxa1BXMWhhVzQ9" TargetMode="External"/><Relationship Id="rId4" Type="http://schemas.openxmlformats.org/officeDocument/2006/relationships/hyperlink" Target="https://softconf.com/dac24/research/manager/scmd.cgi?scmd=manageAccountsNew&amp;c_action=editGroup&amp;_gr=AI2__AI_ML_Application_and_Infrastructure_manager&amp;backStack=bWFuYWdlci9zY21kLmNnaT9zY21kPW1haW4lJSVtYW5hZ2VyL3NjbWQuY2dpP3NjbWQ9bWFuYWdlQWNjb3VudHNOZXcmY19hY3Rpb249YWNjb3VudEFjY2VzcyZzaG93YWxsdXNlcnM9MCZiYWNrU3RhY2s9YldGdVlXZGxjaTl6WTIxa0xtTm5hVDl6WTIxa1BXMWhhVzQ9" TargetMode="External"/><Relationship Id="rId9" Type="http://schemas.openxmlformats.org/officeDocument/2006/relationships/hyperlink" Target="https://softconf.com/dac24/research/manager/scmd.cgi?scmd=manageAccountsNew&amp;c_action=editGroup&amp;_gr=DES9__Quantum_Computing_manager&amp;backStack=bWFuYWdlci9zY21kLmNnaT9zY21kPW1haW4lJSVtYW5hZ2VyL3NjbWQuY2dpP3NjbWQ9bWFuYWdlQWNjb3VudHNOZXcmY19hY3Rpb249YWNjb3VudEFjY2VzcyZzaG93YWxsdXNlcnM9MCZiYWNrU3RhY2s9YldGdVlXZGxjaTl6WTIxa0xtTm5hVDl6WTIxa1BXMWhhVzQ9"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hyperlink" Target="https://61dac.conference-program.com/?post_type=page&amp;p=11&amp;id=AM102&amp;sess=sess261"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0"/>
          <p:cNvSpPr txBox="1">
            <a:spLocks noGrp="1"/>
          </p:cNvSpPr>
          <p:nvPr>
            <p:ph type="title"/>
          </p:nvPr>
        </p:nvSpPr>
        <p:spPr>
          <a:xfrm>
            <a:off x="614900" y="531775"/>
            <a:ext cx="8026500" cy="37866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3744" b="1"/>
              <a:t>Welcome to the IEEE CEDA </a:t>
            </a:r>
            <a:endParaRPr sz="3744" b="1"/>
          </a:p>
          <a:p>
            <a:pPr marL="0" lvl="0" indent="0" algn="ctr" rtl="0">
              <a:spcBef>
                <a:spcPts val="0"/>
              </a:spcBef>
              <a:spcAft>
                <a:spcPts val="0"/>
              </a:spcAft>
              <a:buNone/>
            </a:pPr>
            <a:r>
              <a:rPr lang="en" sz="3744" b="1"/>
              <a:t>Executive Committee meeting!</a:t>
            </a:r>
            <a:endParaRPr sz="3744" b="1"/>
          </a:p>
          <a:p>
            <a:pPr marL="0" lvl="0" indent="0" algn="ctr" rtl="0">
              <a:spcBef>
                <a:spcPts val="0"/>
              </a:spcBef>
              <a:spcAft>
                <a:spcPts val="0"/>
              </a:spcAft>
              <a:buNone/>
            </a:pPr>
            <a:endParaRPr sz="3744" b="1"/>
          </a:p>
          <a:p>
            <a:pPr marL="0" lvl="0" indent="0" algn="ctr" rtl="0">
              <a:spcBef>
                <a:spcPts val="0"/>
              </a:spcBef>
              <a:spcAft>
                <a:spcPts val="0"/>
              </a:spcAft>
              <a:buNone/>
            </a:pPr>
            <a:r>
              <a:rPr lang="en" sz="3744" b="1"/>
              <a:t>Sunday, 23 June 2024</a:t>
            </a:r>
            <a:endParaRPr sz="3744"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WiFi: </a:t>
            </a:r>
            <a:endParaRPr/>
          </a:p>
          <a:p>
            <a:pPr marL="0" lvl="0" indent="0" algn="l" rtl="0">
              <a:spcBef>
                <a:spcPts val="0"/>
              </a:spcBef>
              <a:spcAft>
                <a:spcPts val="0"/>
              </a:spcAft>
              <a:buNone/>
            </a:pPr>
            <a:r>
              <a:rPr lang="en"/>
              <a:t>Password: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88843" y="115393"/>
            <a:ext cx="7886700" cy="994172"/>
          </a:xfrm>
        </p:spPr>
        <p:txBody>
          <a:bodyPr/>
          <a:lstStyle/>
          <a:p>
            <a:r>
              <a:rPr lang="en-US" dirty="0"/>
              <a:t>Overview</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240641" y="1109565"/>
            <a:ext cx="6447501" cy="3417383"/>
          </a:xfrm>
        </p:spPr>
        <p:txBody>
          <a:bodyPr/>
          <a:lstStyle/>
          <a:p>
            <a:r>
              <a:rPr lang="en-US" dirty="0"/>
              <a:t>Issues in 2024</a:t>
            </a:r>
          </a:p>
          <a:p>
            <a:r>
              <a:rPr lang="en-US" dirty="0"/>
              <a:t>Future issues</a:t>
            </a:r>
          </a:p>
          <a:p>
            <a:r>
              <a:rPr lang="en-US" dirty="0"/>
              <a:t>New initiatives</a:t>
            </a:r>
          </a:p>
          <a:p>
            <a:r>
              <a:rPr lang="en-US" dirty="0"/>
              <a:t>Publication Statistics</a:t>
            </a:r>
          </a:p>
        </p:txBody>
      </p:sp>
    </p:spTree>
    <p:extLst>
      <p:ext uri="{BB962C8B-B14F-4D97-AF65-F5344CB8AC3E}">
        <p14:creationId xmlns:p14="http://schemas.microsoft.com/office/powerpoint/2010/main" val="42351725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1A47-7A45-914E-A057-891244EBA717}"/>
              </a:ext>
            </a:extLst>
          </p:cNvPr>
          <p:cNvSpPr>
            <a:spLocks noGrp="1"/>
          </p:cNvSpPr>
          <p:nvPr>
            <p:ph type="title"/>
          </p:nvPr>
        </p:nvSpPr>
        <p:spPr/>
        <p:txBody>
          <a:bodyPr/>
          <a:lstStyle/>
          <a:p>
            <a:r>
              <a:rPr lang="fr-FR" dirty="0" err="1"/>
              <a:t>Chapter</a:t>
            </a:r>
            <a:r>
              <a:rPr lang="fr-FR" dirty="0"/>
              <a:t> formation</a:t>
            </a:r>
          </a:p>
        </p:txBody>
      </p:sp>
      <p:sp>
        <p:nvSpPr>
          <p:cNvPr id="3" name="Content Placeholder 2">
            <a:extLst>
              <a:ext uri="{FF2B5EF4-FFF2-40B4-BE49-F238E27FC236}">
                <a16:creationId xmlns:a16="http://schemas.microsoft.com/office/drawing/2014/main" id="{F3958382-4F80-B34C-A533-0625479D748B}"/>
              </a:ext>
            </a:extLst>
          </p:cNvPr>
          <p:cNvSpPr>
            <a:spLocks noGrp="1"/>
          </p:cNvSpPr>
          <p:nvPr>
            <p:ph idx="1"/>
          </p:nvPr>
        </p:nvSpPr>
        <p:spPr>
          <a:xfrm>
            <a:off x="628651" y="1369219"/>
            <a:ext cx="4626428" cy="3044520"/>
          </a:xfrm>
        </p:spPr>
        <p:txBody>
          <a:bodyPr>
            <a:normAutofit lnSpcReduction="10000"/>
          </a:bodyPr>
          <a:lstStyle/>
          <a:p>
            <a:r>
              <a:rPr lang="fr-FR" dirty="0" err="1"/>
              <a:t>Member</a:t>
            </a:r>
            <a:r>
              <a:rPr lang="fr-FR" dirty="0"/>
              <a:t> &amp; Geographic Area </a:t>
            </a:r>
            <a:r>
              <a:rPr lang="fr-FR" dirty="0" err="1"/>
              <a:t>resources</a:t>
            </a:r>
            <a:r>
              <a:rPr lang="fr-FR" dirty="0"/>
              <a:t>:</a:t>
            </a:r>
          </a:p>
          <a:p>
            <a:pPr lvl="1"/>
            <a:r>
              <a:rPr lang="fr-FR" dirty="0"/>
              <a:t>Formation : </a:t>
            </a:r>
            <a:r>
              <a:rPr lang="fr-FR" dirty="0">
                <a:hlinkClick r:id="rId2"/>
              </a:rPr>
              <a:t>https://mga.ieee.org/volunteer-hub/geographic-unit-operations/formations-and-petitions#changechapter</a:t>
            </a:r>
            <a:endParaRPr lang="fr-FR" dirty="0"/>
          </a:p>
          <a:p>
            <a:pPr lvl="1"/>
            <a:r>
              <a:rPr lang="fr-FR" dirty="0"/>
              <a:t>Application (</a:t>
            </a:r>
            <a:r>
              <a:rPr lang="fr-FR" dirty="0" err="1"/>
              <a:t>with</a:t>
            </a:r>
            <a:r>
              <a:rPr lang="fr-FR" dirty="0"/>
              <a:t> IEEE </a:t>
            </a:r>
            <a:r>
              <a:rPr lang="fr-FR" dirty="0" err="1"/>
              <a:t>member</a:t>
            </a:r>
            <a:r>
              <a:rPr lang="fr-FR" dirty="0"/>
              <a:t> </a:t>
            </a:r>
            <a:r>
              <a:rPr lang="fr-FR" dirty="0" err="1"/>
              <a:t>acct</a:t>
            </a:r>
            <a:r>
              <a:rPr lang="fr-FR" dirty="0"/>
              <a:t>): </a:t>
            </a:r>
            <a:r>
              <a:rPr lang="fr-FR" dirty="0">
                <a:hlinkClick r:id="rId3"/>
              </a:rPr>
              <a:t>https://live.runmyprocess.com/live/2215365968/appli/233967?P_mode=LIVE&amp;P_version</a:t>
            </a:r>
            <a:r>
              <a:rPr lang="fr-FR" dirty="0"/>
              <a:t>=</a:t>
            </a:r>
          </a:p>
          <a:p>
            <a:pPr lvl="1"/>
            <a:endParaRPr lang="fr-FR" dirty="0"/>
          </a:p>
          <a:p>
            <a:endParaRPr lang="fr-FR" dirty="0"/>
          </a:p>
        </p:txBody>
      </p:sp>
      <p:pic>
        <p:nvPicPr>
          <p:cNvPr id="4" name="Picture 3">
            <a:extLst>
              <a:ext uri="{FF2B5EF4-FFF2-40B4-BE49-F238E27FC236}">
                <a16:creationId xmlns:a16="http://schemas.microsoft.com/office/drawing/2014/main" id="{13A9082F-FD6C-454B-A0BD-01BAF5D2737B}"/>
              </a:ext>
            </a:extLst>
          </p:cNvPr>
          <p:cNvPicPr>
            <a:picLocks noChangeAspect="1"/>
          </p:cNvPicPr>
          <p:nvPr/>
        </p:nvPicPr>
        <p:blipFill>
          <a:blip r:embed="rId4"/>
          <a:stretch>
            <a:fillRect/>
          </a:stretch>
        </p:blipFill>
        <p:spPr>
          <a:xfrm>
            <a:off x="5255078" y="946102"/>
            <a:ext cx="3733800" cy="3331304"/>
          </a:xfrm>
          <a:prstGeom prst="rect">
            <a:avLst/>
          </a:prstGeom>
        </p:spPr>
      </p:pic>
    </p:spTree>
    <p:extLst>
      <p:ext uri="{BB962C8B-B14F-4D97-AF65-F5344CB8AC3E}">
        <p14:creationId xmlns:p14="http://schemas.microsoft.com/office/powerpoint/2010/main" val="1548606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346841" y="1121522"/>
            <a:ext cx="8393461" cy="3417383"/>
          </a:xfrm>
        </p:spPr>
        <p:txBody>
          <a:bodyPr>
            <a:normAutofit fontScale="92500" lnSpcReduction="10000"/>
          </a:bodyPr>
          <a:lstStyle/>
          <a:p>
            <a:pPr algn="just"/>
            <a:r>
              <a:rPr lang="en-US" altLang="zh-TW" sz="1800" b="1" dirty="0">
                <a:solidFill>
                  <a:srgbClr val="000000"/>
                </a:solidFill>
                <a:ea typeface="新細明體" panose="02020500000000000000" pitchFamily="18" charset="-120"/>
                <a:cs typeface="Times New Roman" panose="02020603050405020304" pitchFamily="18" charset="0"/>
              </a:rPr>
              <a:t>Description: </a:t>
            </a:r>
            <a:r>
              <a:rPr lang="en-US" altLang="zh-TW" sz="1350" dirty="0">
                <a:solidFill>
                  <a:srgbClr val="002060"/>
                </a:solidFill>
                <a:ea typeface="新細明體" panose="02020500000000000000" pitchFamily="18" charset="-120"/>
                <a:cs typeface="Times New Roman" panose="02020603050405020304" pitchFamily="18" charset="0"/>
              </a:rPr>
              <a:t>To recognize the CEDA Chapters with the best yearly activities in the categories of chapter-sponsored technical activities. Award will recognize their contribution with consideration of quantity and quality of the activities implemented by the chapters.</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Prize: </a:t>
            </a:r>
            <a:r>
              <a:rPr lang="en-US" altLang="zh-TW" sz="1350" dirty="0">
                <a:solidFill>
                  <a:srgbClr val="002060"/>
                </a:solidFill>
                <a:ea typeface="新細明體" panose="02020500000000000000" pitchFamily="18" charset="-120"/>
                <a:cs typeface="Times New Roman" panose="02020603050405020304" pitchFamily="18" charset="0"/>
              </a:rPr>
              <a:t>$500 and Certificate to the Chapter of the Year. Presented to the chapter chair and must be used to fund chapter activities.</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Funding</a:t>
            </a:r>
            <a:r>
              <a:rPr lang="fr-FR" altLang="zh-TW" sz="1800" b="1" dirty="0">
                <a:ea typeface="新細明體" panose="02020500000000000000" pitchFamily="18" charset="-120"/>
                <a:cs typeface="Times New Roman" panose="02020603050405020304" pitchFamily="18" charset="0"/>
              </a:rPr>
              <a:t>: </a:t>
            </a:r>
            <a:r>
              <a:rPr lang="en-US" altLang="zh-TW" sz="1350" dirty="0">
                <a:solidFill>
                  <a:srgbClr val="002060"/>
                </a:solidFill>
                <a:ea typeface="新細明體" panose="02020500000000000000" pitchFamily="18" charset="-120"/>
                <a:cs typeface="Times New Roman" panose="02020603050405020304" pitchFamily="18" charset="0"/>
              </a:rPr>
              <a:t>Funded by the IEEE CEDA. Award is funded via CEDA Award Fund in the IEEE Foundation.</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Presentation</a:t>
            </a:r>
            <a:r>
              <a:rPr lang="fr-FR" altLang="zh-TW" sz="1800" b="1" dirty="0">
                <a:ea typeface="新細明體" panose="02020500000000000000" pitchFamily="18" charset="-120"/>
                <a:cs typeface="Times New Roman" panose="02020603050405020304" pitchFamily="18" charset="0"/>
              </a:rPr>
              <a:t>: </a:t>
            </a:r>
            <a:r>
              <a:rPr lang="en-US" altLang="zh-TW" sz="1350" dirty="0">
                <a:solidFill>
                  <a:srgbClr val="002060"/>
                </a:solidFill>
                <a:ea typeface="新細明體" panose="02020500000000000000" pitchFamily="18" charset="-120"/>
                <a:cs typeface="Times New Roman" panose="02020603050405020304" pitchFamily="18" charset="0"/>
              </a:rPr>
              <a:t>Annually at ICCAD</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Basis for Judging</a:t>
            </a:r>
            <a:r>
              <a:rPr lang="fr-FR" altLang="zh-TW" sz="1800" b="1" dirty="0">
                <a:ea typeface="新細明體" panose="02020500000000000000" pitchFamily="18" charset="-120"/>
                <a:cs typeface="Times New Roman" panose="02020603050405020304" pitchFamily="18" charset="0"/>
              </a:rPr>
              <a:t>: </a:t>
            </a:r>
            <a:r>
              <a:rPr lang="en-US" altLang="zh-TW" sz="1350" dirty="0">
                <a:solidFill>
                  <a:srgbClr val="002060"/>
                </a:solidFill>
                <a:ea typeface="新細明體" panose="02020500000000000000" pitchFamily="18" charset="-120"/>
                <a:cs typeface="Times New Roman" panose="02020603050405020304" pitchFamily="18" charset="0"/>
              </a:rPr>
              <a:t>The awards criteria include number and quality of chapter activities, percentage of attending sponsored events, membership development activities and chapter growth, local conferences/symposia/workshops, participation in the Distinguished Lecturer Program, involvement of students and YP members, contributions to newsletter, and timeliness of reporting of prior year. </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Eligibility:</a:t>
            </a:r>
            <a:r>
              <a:rPr lang="fr-FR" altLang="zh-TW" sz="1800" b="1" dirty="0">
                <a:ea typeface="新細明體" panose="02020500000000000000" pitchFamily="18" charset="-120"/>
                <a:cs typeface="Times New Roman" panose="02020603050405020304" pitchFamily="18" charset="0"/>
              </a:rPr>
              <a:t> </a:t>
            </a:r>
            <a:r>
              <a:rPr lang="en-US" altLang="zh-TW" sz="1350" dirty="0">
                <a:solidFill>
                  <a:srgbClr val="002060"/>
                </a:solidFill>
                <a:ea typeface="新細明體" panose="02020500000000000000" pitchFamily="18" charset="-120"/>
                <a:cs typeface="Times New Roman" panose="02020603050405020304" pitchFamily="18" charset="0"/>
              </a:rPr>
              <a:t>The winning chapters must be IEEE CEDA chapters. Self-nominations are allowed.</a:t>
            </a:r>
            <a:endParaRPr lang="zh-TW" altLang="zh-TW" sz="1350" dirty="0">
              <a:ea typeface="新細明體" panose="02020500000000000000" pitchFamily="18" charset="-120"/>
              <a:cs typeface="Times New Roman" panose="02020603050405020304" pitchFamily="18" charset="0"/>
            </a:endParaRPr>
          </a:p>
          <a:p>
            <a:pPr algn="just"/>
            <a:r>
              <a:rPr lang="en-US" altLang="zh-TW" sz="1800" b="1" dirty="0">
                <a:ea typeface="新細明體" panose="02020500000000000000" pitchFamily="18" charset="-120"/>
                <a:cs typeface="Times New Roman" panose="02020603050405020304" pitchFamily="18" charset="0"/>
              </a:rPr>
              <a:t>Nomination Details</a:t>
            </a:r>
            <a:r>
              <a:rPr lang="fr-FR" altLang="zh-TW" sz="1800" b="1" dirty="0">
                <a:ea typeface="新細明體" panose="02020500000000000000" pitchFamily="18" charset="-120"/>
                <a:cs typeface="Times New Roman" panose="02020603050405020304" pitchFamily="18" charset="0"/>
              </a:rPr>
              <a:t>: </a:t>
            </a:r>
            <a:r>
              <a:rPr lang="en-US" altLang="zh-TW" sz="1350" dirty="0">
                <a:solidFill>
                  <a:srgbClr val="002060"/>
                </a:solidFill>
                <a:ea typeface="新細明體" panose="02020500000000000000" pitchFamily="18" charset="-120"/>
                <a:cs typeface="Times New Roman" panose="02020603050405020304" pitchFamily="18" charset="0"/>
              </a:rPr>
              <a:t>Previous winners of are not eligible for the same award within 3 years from the receiving the last award.</a:t>
            </a:r>
            <a:endParaRPr lang="zh-TW" altLang="zh-TW" sz="1350" dirty="0">
              <a:ea typeface="新細明體" panose="02020500000000000000" pitchFamily="18" charset="-120"/>
              <a:cs typeface="Times New Roman" panose="02020603050405020304" pitchFamily="18" charset="0"/>
            </a:endParaRPr>
          </a:p>
          <a:p>
            <a:pPr algn="just"/>
            <a:endParaRPr lang="zh-TW" altLang="zh-TW" sz="1800" dirty="0">
              <a:ea typeface="新細明體" panose="02020500000000000000" pitchFamily="18" charset="-120"/>
              <a:cs typeface="Times New Roman" panose="02020603050405020304" pitchFamily="18" charset="0"/>
            </a:endParaRPr>
          </a:p>
        </p:txBody>
      </p:sp>
      <p:sp>
        <p:nvSpPr>
          <p:cNvPr id="6" name="Title 1">
            <a:extLst>
              <a:ext uri="{FF2B5EF4-FFF2-40B4-BE49-F238E27FC236}">
                <a16:creationId xmlns:a16="http://schemas.microsoft.com/office/drawing/2014/main" id="{85B02644-62B0-F289-1861-DF4C87588B73}"/>
              </a:ext>
            </a:extLst>
          </p:cNvPr>
          <p:cNvSpPr>
            <a:spLocks noGrp="1"/>
          </p:cNvSpPr>
          <p:nvPr>
            <p:ph type="title"/>
          </p:nvPr>
        </p:nvSpPr>
        <p:spPr>
          <a:xfrm>
            <a:off x="628650" y="273844"/>
            <a:ext cx="7886700" cy="994172"/>
          </a:xfrm>
        </p:spPr>
        <p:txBody>
          <a:bodyPr/>
          <a:lstStyle/>
          <a:p>
            <a:r>
              <a:rPr lang="en-US" dirty="0"/>
              <a:t>Chapter of the Year Award</a:t>
            </a:r>
          </a:p>
        </p:txBody>
      </p:sp>
    </p:spTree>
    <p:extLst>
      <p:ext uri="{BB962C8B-B14F-4D97-AF65-F5344CB8AC3E}">
        <p14:creationId xmlns:p14="http://schemas.microsoft.com/office/powerpoint/2010/main" val="13954404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ED20B7-F86C-5150-B35D-E4FBD1DA1E78}"/>
              </a:ext>
            </a:extLst>
          </p:cNvPr>
          <p:cNvSpPr>
            <a:spLocks noGrp="1"/>
          </p:cNvSpPr>
          <p:nvPr>
            <p:ph type="title"/>
          </p:nvPr>
        </p:nvSpPr>
        <p:spPr/>
        <p:txBody>
          <a:bodyPr/>
          <a:lstStyle/>
          <a:p>
            <a:r>
              <a:rPr kumimoji="1" lang="en-US" altLang="zh-TW" dirty="0"/>
              <a:t>Call for Proposals 2025</a:t>
            </a:r>
            <a:endParaRPr kumimoji="1" lang="zh-TW" altLang="en-US" dirty="0"/>
          </a:p>
        </p:txBody>
      </p:sp>
      <p:sp>
        <p:nvSpPr>
          <p:cNvPr id="3" name="內容版面配置區 2">
            <a:extLst>
              <a:ext uri="{FF2B5EF4-FFF2-40B4-BE49-F238E27FC236}">
                <a16:creationId xmlns:a16="http://schemas.microsoft.com/office/drawing/2014/main" id="{70D528F5-C6E1-6363-46E6-BF8666E4F3C6}"/>
              </a:ext>
            </a:extLst>
          </p:cNvPr>
          <p:cNvSpPr>
            <a:spLocks noGrp="1"/>
          </p:cNvSpPr>
          <p:nvPr>
            <p:ph idx="1"/>
          </p:nvPr>
        </p:nvSpPr>
        <p:spPr>
          <a:xfrm>
            <a:off x="202982" y="3238263"/>
            <a:ext cx="7886700" cy="994173"/>
          </a:xfrm>
        </p:spPr>
        <p:txBody>
          <a:bodyPr>
            <a:normAutofit fontScale="77500" lnSpcReduction="20000"/>
          </a:bodyPr>
          <a:lstStyle/>
          <a:p>
            <a:r>
              <a:rPr kumimoji="1" lang="en" altLang="zh-TW" dirty="0"/>
              <a:t>Activity Planning Proposal for 2025</a:t>
            </a:r>
          </a:p>
          <a:p>
            <a:pPr lvl="1"/>
            <a:r>
              <a:rPr kumimoji="1" lang="fr-FR" altLang="zh-TW" dirty="0">
                <a:hlinkClick r:id="rId2"/>
              </a:rPr>
              <a:t>https://ieee-ceda.org/activities/chapters/chapter-resources</a:t>
            </a:r>
            <a:r>
              <a:rPr kumimoji="1" lang="fr-FR" altLang="zh-TW" dirty="0"/>
              <a:t> </a:t>
            </a:r>
            <a:endParaRPr kumimoji="1" lang="en" altLang="zh-TW" dirty="0"/>
          </a:p>
          <a:p>
            <a:pPr lvl="1"/>
            <a:r>
              <a:rPr kumimoji="1" lang="en" altLang="zh-TW" dirty="0"/>
              <a:t>Due: </a:t>
            </a:r>
            <a:r>
              <a:rPr kumimoji="1" lang="en" altLang="zh-TW" b="1" dirty="0">
                <a:solidFill>
                  <a:srgbClr val="C00000"/>
                </a:solidFill>
              </a:rPr>
              <a:t>January 2025</a:t>
            </a:r>
          </a:p>
          <a:p>
            <a:pPr lvl="1"/>
            <a:r>
              <a:rPr kumimoji="1" lang="en" altLang="zh-TW" b="1" dirty="0"/>
              <a:t>Please send to Ian and Amanda/Laura</a:t>
            </a:r>
          </a:p>
        </p:txBody>
      </p:sp>
      <p:pic>
        <p:nvPicPr>
          <p:cNvPr id="5" name="圖片 4" descr="一張含有 文字, 螢幕擷取畫面, 字型, 電子藍 的圖片&#10;&#10;自動產生的描述">
            <a:extLst>
              <a:ext uri="{FF2B5EF4-FFF2-40B4-BE49-F238E27FC236}">
                <a16:creationId xmlns:a16="http://schemas.microsoft.com/office/drawing/2014/main" id="{23EF5FA8-03FB-1511-C714-00C0972FD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39" y="1050642"/>
            <a:ext cx="4476750" cy="1619250"/>
          </a:xfrm>
          <a:prstGeom prst="rect">
            <a:avLst/>
          </a:prstGeom>
        </p:spPr>
      </p:pic>
      <p:sp>
        <p:nvSpPr>
          <p:cNvPr id="6" name="文字方塊 5">
            <a:extLst>
              <a:ext uri="{FF2B5EF4-FFF2-40B4-BE49-F238E27FC236}">
                <a16:creationId xmlns:a16="http://schemas.microsoft.com/office/drawing/2014/main" id="{FC2E9618-AFEE-DC34-BB5D-B9522A09B0B9}"/>
              </a:ext>
            </a:extLst>
          </p:cNvPr>
          <p:cNvSpPr txBox="1"/>
          <p:nvPr/>
        </p:nvSpPr>
        <p:spPr>
          <a:xfrm>
            <a:off x="5549462" y="675101"/>
            <a:ext cx="3405352" cy="3370153"/>
          </a:xfrm>
          <a:prstGeom prst="rect">
            <a:avLst/>
          </a:prstGeom>
          <a:noFill/>
        </p:spPr>
        <p:txBody>
          <a:bodyPr wrap="square" rtlCol="0">
            <a:spAutoFit/>
          </a:bodyPr>
          <a:lstStyle/>
          <a:p>
            <a:pPr algn="l"/>
            <a:r>
              <a:rPr lang="en" altLang="zh-TW" sz="1050" b="1" u="sng" dirty="0">
                <a:latin typeface="Open Sans" panose="020B0606030504020204" pitchFamily="34" charset="0"/>
              </a:rPr>
              <a:t>Seed Grants</a:t>
            </a:r>
            <a:endParaRPr lang="en" altLang="zh-TW" sz="1050" dirty="0">
              <a:latin typeface="Open Sans" panose="020B0606030504020204" pitchFamily="34" charset="0"/>
            </a:endParaRPr>
          </a:p>
          <a:p>
            <a:pPr algn="l"/>
            <a:r>
              <a:rPr lang="en" altLang="zh-TW" sz="900" dirty="0">
                <a:latin typeface="Open Sans" panose="020B0606030504020204" pitchFamily="34" charset="0"/>
              </a:rPr>
              <a:t>A Seed Grant is for funding innovative or pilot projects that require US$40,000 or less and take 12 months or fewer to complete. </a:t>
            </a:r>
          </a:p>
          <a:p>
            <a:pPr algn="l"/>
            <a:endParaRPr lang="en" altLang="zh-TW" sz="900" dirty="0">
              <a:latin typeface="Open Sans" panose="020B0606030504020204" pitchFamily="34" charset="0"/>
            </a:endParaRPr>
          </a:p>
          <a:p>
            <a:pPr algn="l"/>
            <a:r>
              <a:rPr lang="en" altLang="zh-TW" sz="1050" b="1" u="sng" dirty="0">
                <a:latin typeface="Open Sans" panose="020B0606030504020204" pitchFamily="34" charset="0"/>
              </a:rPr>
              <a:t>Innovation Seed Grant Opportunity</a:t>
            </a:r>
            <a:endParaRPr lang="en" altLang="zh-TW" sz="1050" dirty="0">
              <a:latin typeface="Open Sans" panose="020B0606030504020204" pitchFamily="34" charset="0"/>
            </a:endParaRPr>
          </a:p>
          <a:p>
            <a:pPr algn="l"/>
            <a:r>
              <a:rPr lang="en" altLang="zh-TW" sz="900" dirty="0">
                <a:latin typeface="Open Sans" panose="020B0606030504020204" pitchFamily="34" charset="0"/>
              </a:rPr>
              <a:t>An Innovation Seed Grant is for projects that require higher levels of funding than the US$40,000 typically associated with Seed Grants. Projects that have a high potential to have a positive impact across the entire IEEE are welcome to submit an application for Innovative Seed Grant funding for experimental, pilot projects and initiatives of up to US$100,000. These projects typically take 12 months or less to complete.</a:t>
            </a:r>
          </a:p>
          <a:p>
            <a:pPr algn="l"/>
            <a:endParaRPr lang="en" altLang="zh-TW" sz="900" dirty="0">
              <a:latin typeface="Open Sans" panose="020B0606030504020204" pitchFamily="34" charset="0"/>
            </a:endParaRPr>
          </a:p>
          <a:p>
            <a:pPr algn="l"/>
            <a:r>
              <a:rPr lang="en" altLang="zh-TW" sz="1050" b="1" u="sng" dirty="0">
                <a:latin typeface="Open Sans" panose="020B0606030504020204" pitchFamily="34" charset="0"/>
              </a:rPr>
              <a:t>New Initiatives</a:t>
            </a:r>
            <a:endParaRPr lang="en" altLang="zh-TW" sz="1050" dirty="0">
              <a:latin typeface="Open Sans" panose="020B0606030504020204" pitchFamily="34" charset="0"/>
            </a:endParaRPr>
          </a:p>
          <a:p>
            <a:pPr algn="l"/>
            <a:r>
              <a:rPr lang="en" altLang="zh-TW" sz="900" dirty="0">
                <a:latin typeface="Open Sans" panose="020B0606030504020204" pitchFamily="34" charset="0"/>
              </a:rPr>
              <a:t>Typical New Initiatives are large-scale projects that are in line with IEEE’s strategic direction, support the vision and mission of IEEE, and require significant funding. These proposals typically require funding of US$100,000 or more for up to three 12-month periods.</a:t>
            </a:r>
          </a:p>
          <a:p>
            <a:pPr algn="l"/>
            <a:endParaRPr lang="en" altLang="zh-TW" sz="900" dirty="0">
              <a:latin typeface="Open Sans" panose="020B0606030504020204" pitchFamily="34" charset="0"/>
            </a:endParaRPr>
          </a:p>
          <a:p>
            <a:endParaRPr kumimoji="1" lang="zh-TW" altLang="en-US" sz="1050" dirty="0"/>
          </a:p>
        </p:txBody>
      </p:sp>
      <p:sp>
        <p:nvSpPr>
          <p:cNvPr id="7" name="TextBox 6">
            <a:extLst>
              <a:ext uri="{FF2B5EF4-FFF2-40B4-BE49-F238E27FC236}">
                <a16:creationId xmlns:a16="http://schemas.microsoft.com/office/drawing/2014/main" id="{CFEDF2F3-0D3B-904D-A5FB-6A98E401AB83}"/>
              </a:ext>
            </a:extLst>
          </p:cNvPr>
          <p:cNvSpPr txBox="1"/>
          <p:nvPr/>
        </p:nvSpPr>
        <p:spPr>
          <a:xfrm>
            <a:off x="1734323" y="2625827"/>
            <a:ext cx="2954655" cy="369332"/>
          </a:xfrm>
          <a:prstGeom prst="rect">
            <a:avLst/>
          </a:prstGeom>
          <a:solidFill>
            <a:srgbClr val="1A1939"/>
          </a:solidFill>
        </p:spPr>
        <p:txBody>
          <a:bodyPr wrap="none" rtlCol="0">
            <a:spAutoFit/>
          </a:bodyPr>
          <a:lstStyle/>
          <a:p>
            <a:r>
              <a:rPr lang="fr-FR" sz="1800" dirty="0" err="1">
                <a:solidFill>
                  <a:schemeClr val="bg1"/>
                </a:solidFill>
              </a:rPr>
              <a:t>See</a:t>
            </a:r>
            <a:r>
              <a:rPr lang="fr-FR" sz="1800" dirty="0">
                <a:solidFill>
                  <a:schemeClr val="bg1"/>
                </a:solidFill>
              </a:rPr>
              <a:t> Initiatives </a:t>
            </a:r>
            <a:r>
              <a:rPr lang="fr-FR" sz="1800" dirty="0" err="1">
                <a:solidFill>
                  <a:schemeClr val="bg1"/>
                </a:solidFill>
              </a:rPr>
              <a:t>presentation</a:t>
            </a:r>
            <a:endParaRPr lang="fr-FR" sz="1800" dirty="0">
              <a:solidFill>
                <a:schemeClr val="bg1"/>
              </a:solidFill>
            </a:endParaRPr>
          </a:p>
        </p:txBody>
      </p:sp>
    </p:spTree>
    <p:extLst>
      <p:ext uri="{BB962C8B-B14F-4D97-AF65-F5344CB8AC3E}">
        <p14:creationId xmlns:p14="http://schemas.microsoft.com/office/powerpoint/2010/main" val="2955196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25270C-64D5-1644-8A8B-938086E2EC88}"/>
              </a:ext>
            </a:extLst>
          </p:cNvPr>
          <p:cNvSpPr>
            <a:spLocks noGrp="1"/>
          </p:cNvSpPr>
          <p:nvPr>
            <p:ph type="title"/>
          </p:nvPr>
        </p:nvSpPr>
        <p:spPr/>
        <p:txBody>
          <a:bodyPr>
            <a:normAutofit/>
          </a:bodyPr>
          <a:lstStyle/>
          <a:p>
            <a:r>
              <a:rPr kumimoji="1" lang="en-US" altLang="zh-TW" dirty="0"/>
              <a:t>CEDA Technical Committees</a:t>
            </a:r>
            <a:endParaRPr kumimoji="1" lang="zh-TW" altLang="en-US" dirty="0"/>
          </a:p>
        </p:txBody>
      </p:sp>
      <p:sp>
        <p:nvSpPr>
          <p:cNvPr id="3" name="內容版面配置區 2">
            <a:extLst>
              <a:ext uri="{FF2B5EF4-FFF2-40B4-BE49-F238E27FC236}">
                <a16:creationId xmlns:a16="http://schemas.microsoft.com/office/drawing/2014/main" id="{50FE9CF5-1AA9-DB46-8CA0-24FCE45D4022}"/>
              </a:ext>
            </a:extLst>
          </p:cNvPr>
          <p:cNvSpPr>
            <a:spLocks noGrp="1"/>
          </p:cNvSpPr>
          <p:nvPr>
            <p:ph idx="1"/>
          </p:nvPr>
        </p:nvSpPr>
        <p:spPr/>
        <p:txBody>
          <a:bodyPr>
            <a:normAutofit fontScale="77500" lnSpcReduction="20000"/>
          </a:bodyPr>
          <a:lstStyle/>
          <a:p>
            <a:r>
              <a:rPr lang="en-US" altLang="zh-TW" dirty="0"/>
              <a:t>DATC (Design Automation Technical Committee)</a:t>
            </a:r>
          </a:p>
          <a:p>
            <a:pPr lvl="1"/>
            <a:r>
              <a:rPr lang="en-US" altLang="zh-TW" dirty="0"/>
              <a:t>Chair: </a:t>
            </a:r>
            <a:r>
              <a:rPr lang="en-US" altLang="zh-TW" dirty="0" err="1"/>
              <a:t>Jinwook</a:t>
            </a:r>
            <a:r>
              <a:rPr lang="en-US" altLang="zh-TW" dirty="0"/>
              <a:t> Jung, IBM (cannot attend)</a:t>
            </a:r>
          </a:p>
          <a:p>
            <a:r>
              <a:rPr lang="en-US" altLang="zh-TW" dirty="0"/>
              <a:t>SVDTC (System Validation and Debug Technology Committee)</a:t>
            </a:r>
          </a:p>
          <a:p>
            <a:pPr lvl="1"/>
            <a:r>
              <a:rPr lang="en-US" altLang="zh-TW" dirty="0"/>
              <a:t>Chair: </a:t>
            </a:r>
            <a:r>
              <a:rPr lang="en-US" altLang="zh-TW" dirty="0" err="1"/>
              <a:t>Chinna</a:t>
            </a:r>
            <a:r>
              <a:rPr lang="en-US" altLang="zh-TW" dirty="0"/>
              <a:t> </a:t>
            </a:r>
            <a:r>
              <a:rPr lang="en-US" altLang="zh-TW" dirty="0" err="1"/>
              <a:t>Prudvi</a:t>
            </a:r>
            <a:r>
              <a:rPr lang="en-US" altLang="zh-TW" dirty="0"/>
              <a:t>, Intel Inc. (remote)</a:t>
            </a:r>
          </a:p>
          <a:p>
            <a:r>
              <a:rPr lang="en-US" altLang="zh-TW" dirty="0"/>
              <a:t>TCCPS (Technical Committee on Cyber-Physical Systems)</a:t>
            </a:r>
          </a:p>
          <a:p>
            <a:pPr lvl="1"/>
            <a:r>
              <a:rPr lang="en-US" altLang="zh-TW" dirty="0"/>
              <a:t>Chair: </a:t>
            </a:r>
            <a:r>
              <a:rPr lang="en-US" altLang="zh-TW" dirty="0" err="1"/>
              <a:t>Shiyan</a:t>
            </a:r>
            <a:r>
              <a:rPr lang="en-US" altLang="zh-TW" dirty="0"/>
              <a:t> Hu, University of Southampton (no response)</a:t>
            </a:r>
          </a:p>
          <a:p>
            <a:r>
              <a:rPr lang="en-US" altLang="zh-TW" dirty="0"/>
              <a:t>TTTC (Test Technology Technical Council)</a:t>
            </a:r>
          </a:p>
          <a:p>
            <a:pPr lvl="1"/>
            <a:r>
              <a:rPr lang="en-US" altLang="zh-TW" dirty="0"/>
              <a:t>Chair: </a:t>
            </a:r>
            <a:r>
              <a:rPr lang="en-US" altLang="zh-TW" dirty="0" err="1"/>
              <a:t>Peilin</a:t>
            </a:r>
            <a:r>
              <a:rPr lang="en-US" altLang="zh-TW" dirty="0"/>
              <a:t> Song, IBM (cannot attend)</a:t>
            </a:r>
          </a:p>
          <a:p>
            <a:r>
              <a:rPr kumimoji="1" lang="en-US" altLang="zh-TW" dirty="0"/>
              <a:t>Hardware Security and Trust Technical Committee (HSTTC)</a:t>
            </a:r>
          </a:p>
          <a:p>
            <a:pPr lvl="1"/>
            <a:r>
              <a:rPr lang="en-US" altLang="zh-TW" dirty="0"/>
              <a:t>Chair: Gang Qu, University of Maryland (remote)</a:t>
            </a:r>
          </a:p>
          <a:p>
            <a:pPr marL="0" indent="0">
              <a:buNone/>
            </a:pPr>
            <a:endParaRPr kumimoji="1" lang="en-US" altLang="zh-TW" dirty="0">
              <a:solidFill>
                <a:srgbClr val="0070C0"/>
              </a:solidFill>
            </a:endParaRPr>
          </a:p>
          <a:p>
            <a:r>
              <a:rPr kumimoji="1" lang="en-US" altLang="zh-TW" dirty="0"/>
              <a:t>Awards, Tools, Standards, Outreach, etc.</a:t>
            </a:r>
          </a:p>
          <a:p>
            <a:pPr marL="514350" lvl="1"/>
            <a:endParaRPr kumimoji="1" lang="zh-TW" altLang="en-US" sz="1125" dirty="0"/>
          </a:p>
        </p:txBody>
      </p:sp>
      <p:pic>
        <p:nvPicPr>
          <p:cNvPr id="5" name="圖片 4">
            <a:extLst>
              <a:ext uri="{FF2B5EF4-FFF2-40B4-BE49-F238E27FC236}">
                <a16:creationId xmlns:a16="http://schemas.microsoft.com/office/drawing/2014/main" id="{A5D11D53-157E-4834-24A3-9DC87FFBD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878" y="3259369"/>
            <a:ext cx="1600200" cy="800100"/>
          </a:xfrm>
          <a:prstGeom prst="rect">
            <a:avLst/>
          </a:prstGeom>
        </p:spPr>
      </p:pic>
      <p:pic>
        <p:nvPicPr>
          <p:cNvPr id="9" name="Picture 8">
            <a:extLst>
              <a:ext uri="{FF2B5EF4-FFF2-40B4-BE49-F238E27FC236}">
                <a16:creationId xmlns:a16="http://schemas.microsoft.com/office/drawing/2014/main" id="{50842478-F9DB-4944-82D4-0EED76716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9315" y="1217182"/>
            <a:ext cx="1129768" cy="775073"/>
          </a:xfrm>
          <a:prstGeom prst="rect">
            <a:avLst/>
          </a:prstGeom>
        </p:spPr>
      </p:pic>
    </p:spTree>
    <p:extLst>
      <p:ext uri="{BB962C8B-B14F-4D97-AF65-F5344CB8AC3E}">
        <p14:creationId xmlns:p14="http://schemas.microsoft.com/office/powerpoint/2010/main" val="68568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1CF0-1D48-1844-9C19-A1829B739DA3}"/>
              </a:ext>
            </a:extLst>
          </p:cNvPr>
          <p:cNvSpPr>
            <a:spLocks noGrp="1"/>
          </p:cNvSpPr>
          <p:nvPr>
            <p:ph type="title"/>
          </p:nvPr>
        </p:nvSpPr>
        <p:spPr/>
        <p:txBody>
          <a:bodyPr/>
          <a:lstStyle/>
          <a:p>
            <a:r>
              <a:rPr lang="fr-FR" dirty="0" err="1"/>
              <a:t>Member</a:t>
            </a:r>
            <a:r>
              <a:rPr lang="fr-FR" dirty="0"/>
              <a:t> </a:t>
            </a:r>
            <a:r>
              <a:rPr lang="fr-FR" dirty="0" err="1"/>
              <a:t>Technology</a:t>
            </a:r>
            <a:r>
              <a:rPr lang="fr-FR" dirty="0"/>
              <a:t> </a:t>
            </a:r>
            <a:r>
              <a:rPr lang="fr-FR" dirty="0" err="1"/>
              <a:t>Organization</a:t>
            </a:r>
            <a:r>
              <a:rPr lang="fr-FR" dirty="0"/>
              <a:t> updates</a:t>
            </a:r>
          </a:p>
        </p:txBody>
      </p:sp>
      <p:sp>
        <p:nvSpPr>
          <p:cNvPr id="3" name="Content Placeholder 2">
            <a:extLst>
              <a:ext uri="{FF2B5EF4-FFF2-40B4-BE49-F238E27FC236}">
                <a16:creationId xmlns:a16="http://schemas.microsoft.com/office/drawing/2014/main" id="{684307AE-01B2-C442-98CE-9A881602CB20}"/>
              </a:ext>
            </a:extLst>
          </p:cNvPr>
          <p:cNvSpPr>
            <a:spLocks noGrp="1"/>
          </p:cNvSpPr>
          <p:nvPr>
            <p:ph idx="1"/>
          </p:nvPr>
        </p:nvSpPr>
        <p:spPr/>
        <p:txBody>
          <a:bodyPr>
            <a:normAutofit fontScale="55000" lnSpcReduction="20000"/>
          </a:bodyPr>
          <a:lstStyle/>
          <a:p>
            <a:r>
              <a:rPr lang="fr-FR" dirty="0"/>
              <a:t>TTTC Test </a:t>
            </a:r>
            <a:r>
              <a:rPr lang="fr-FR" dirty="0" err="1"/>
              <a:t>Technology</a:t>
            </a:r>
            <a:r>
              <a:rPr lang="fr-FR" dirty="0"/>
              <a:t> </a:t>
            </a:r>
            <a:r>
              <a:rPr lang="fr-FR" dirty="0" err="1"/>
              <a:t>Technical</a:t>
            </a:r>
            <a:r>
              <a:rPr lang="fr-FR" dirty="0"/>
              <a:t> Council (TTTC) – </a:t>
            </a:r>
            <a:r>
              <a:rPr lang="fr-FR" dirty="0" err="1"/>
              <a:t>Peilin</a:t>
            </a:r>
            <a:r>
              <a:rPr lang="fr-FR" dirty="0"/>
              <a:t> Song (not </a:t>
            </a:r>
            <a:r>
              <a:rPr lang="fr-FR" dirty="0" err="1"/>
              <a:t>attending</a:t>
            </a:r>
            <a:r>
              <a:rPr lang="fr-FR" dirty="0"/>
              <a:t>)</a:t>
            </a:r>
          </a:p>
          <a:p>
            <a:r>
              <a:rPr lang="fr-FR" dirty="0"/>
              <a:t>HSTTC Hardware Security and Trust </a:t>
            </a:r>
            <a:r>
              <a:rPr lang="fr-FR" dirty="0" err="1"/>
              <a:t>Technical</a:t>
            </a:r>
            <a:r>
              <a:rPr lang="fr-FR" dirty="0"/>
              <a:t> </a:t>
            </a:r>
            <a:r>
              <a:rPr lang="fr-FR" dirty="0" err="1"/>
              <a:t>Committee</a:t>
            </a:r>
            <a:r>
              <a:rPr lang="fr-FR" dirty="0"/>
              <a:t> (HSTTC) – Gang </a:t>
            </a:r>
            <a:r>
              <a:rPr lang="fr-FR" dirty="0" err="1"/>
              <a:t>Qu</a:t>
            </a:r>
            <a:r>
              <a:rPr lang="fr-FR" dirty="0"/>
              <a:t> (</a:t>
            </a:r>
            <a:r>
              <a:rPr lang="fr-FR" dirty="0" err="1"/>
              <a:t>virtual</a:t>
            </a:r>
            <a:r>
              <a:rPr lang="fr-FR" dirty="0"/>
              <a:t>) / </a:t>
            </a:r>
            <a:r>
              <a:rPr lang="fr-FR" dirty="0" err="1"/>
              <a:t>Yier</a:t>
            </a:r>
            <a:r>
              <a:rPr lang="fr-FR" dirty="0"/>
              <a:t> Jin (</a:t>
            </a:r>
            <a:r>
              <a:rPr lang="fr-FR" dirty="0" err="1"/>
              <a:t>alternate</a:t>
            </a:r>
            <a:r>
              <a:rPr lang="fr-FR" dirty="0"/>
              <a:t>) (no </a:t>
            </a:r>
            <a:r>
              <a:rPr lang="fr-FR" dirty="0" err="1"/>
              <a:t>response</a:t>
            </a:r>
            <a:r>
              <a:rPr lang="fr-FR" dirty="0"/>
              <a:t>)</a:t>
            </a:r>
          </a:p>
          <a:p>
            <a:r>
              <a:rPr lang="fr-FR" dirty="0"/>
              <a:t>SVDTC System Validation &amp; </a:t>
            </a:r>
            <a:r>
              <a:rPr lang="fr-FR" dirty="0" err="1"/>
              <a:t>Debug</a:t>
            </a:r>
            <a:r>
              <a:rPr lang="fr-FR" dirty="0"/>
              <a:t> </a:t>
            </a:r>
            <a:r>
              <a:rPr lang="fr-FR" dirty="0" err="1"/>
              <a:t>Technology</a:t>
            </a:r>
            <a:r>
              <a:rPr lang="fr-FR" dirty="0"/>
              <a:t> </a:t>
            </a:r>
            <a:r>
              <a:rPr lang="fr-FR" dirty="0" err="1"/>
              <a:t>Committee</a:t>
            </a:r>
            <a:r>
              <a:rPr lang="fr-FR" dirty="0"/>
              <a:t> (SVDTC) – </a:t>
            </a:r>
            <a:r>
              <a:rPr lang="fr-FR" dirty="0" err="1"/>
              <a:t>Chinna</a:t>
            </a:r>
            <a:r>
              <a:rPr lang="fr-FR" dirty="0"/>
              <a:t> </a:t>
            </a:r>
            <a:r>
              <a:rPr lang="fr-FR" dirty="0" err="1"/>
              <a:t>Prudvi</a:t>
            </a:r>
            <a:r>
              <a:rPr lang="fr-FR" dirty="0"/>
              <a:t> (</a:t>
            </a:r>
            <a:r>
              <a:rPr lang="fr-FR" dirty="0" err="1"/>
              <a:t>virtual</a:t>
            </a:r>
            <a:r>
              <a:rPr lang="fr-FR" dirty="0"/>
              <a:t>)</a:t>
            </a:r>
          </a:p>
          <a:p>
            <a:r>
              <a:rPr lang="fr-FR" dirty="0"/>
              <a:t>TCCPS </a:t>
            </a:r>
            <a:r>
              <a:rPr lang="fr-FR" dirty="0" err="1"/>
              <a:t>Technical</a:t>
            </a:r>
            <a:r>
              <a:rPr lang="fr-FR" dirty="0"/>
              <a:t> </a:t>
            </a:r>
            <a:r>
              <a:rPr lang="fr-FR" dirty="0" err="1"/>
              <a:t>Committee</a:t>
            </a:r>
            <a:r>
              <a:rPr lang="fr-FR" dirty="0"/>
              <a:t> on Cyber-Physical </a:t>
            </a:r>
            <a:r>
              <a:rPr lang="fr-FR" dirty="0" err="1"/>
              <a:t>Systems</a:t>
            </a:r>
            <a:r>
              <a:rPr lang="fr-FR" dirty="0"/>
              <a:t> (TCCPS) – Shiyan Hu (no </a:t>
            </a:r>
            <a:r>
              <a:rPr lang="fr-FR" dirty="0" err="1"/>
              <a:t>response</a:t>
            </a:r>
            <a:r>
              <a:rPr lang="fr-FR" dirty="0"/>
              <a:t>)</a:t>
            </a:r>
          </a:p>
          <a:p>
            <a:r>
              <a:rPr lang="fr-FR" dirty="0"/>
              <a:t>DATC Design Automation </a:t>
            </a:r>
            <a:r>
              <a:rPr lang="fr-FR" dirty="0" err="1"/>
              <a:t>Technical</a:t>
            </a:r>
            <a:r>
              <a:rPr lang="fr-FR" dirty="0"/>
              <a:t> </a:t>
            </a:r>
            <a:r>
              <a:rPr lang="fr-FR" dirty="0" err="1"/>
              <a:t>Committee</a:t>
            </a:r>
            <a:r>
              <a:rPr lang="fr-FR" dirty="0"/>
              <a:t> (DATC) – </a:t>
            </a:r>
            <a:r>
              <a:rPr lang="fr-FR" dirty="0" err="1"/>
              <a:t>Jinwook</a:t>
            </a:r>
            <a:r>
              <a:rPr lang="fr-FR" dirty="0"/>
              <a:t> Jung (not </a:t>
            </a:r>
            <a:r>
              <a:rPr lang="fr-FR" dirty="0" err="1"/>
              <a:t>attending</a:t>
            </a:r>
            <a:r>
              <a:rPr lang="fr-FR" dirty="0"/>
              <a:t>)</a:t>
            </a:r>
          </a:p>
          <a:p>
            <a:r>
              <a:rPr lang="fr-FR" dirty="0"/>
              <a:t>DAC Design Automation </a:t>
            </a:r>
            <a:r>
              <a:rPr lang="fr-FR" dirty="0" err="1"/>
              <a:t>Conference</a:t>
            </a:r>
            <a:r>
              <a:rPr lang="fr-FR" dirty="0"/>
              <a:t> – ?</a:t>
            </a:r>
            <a:endParaRPr lang="fr-FR" i="1" dirty="0"/>
          </a:p>
          <a:p>
            <a:r>
              <a:rPr lang="fr-FR" dirty="0"/>
              <a:t>DATE Design Automation and Test in Europe </a:t>
            </a:r>
            <a:r>
              <a:rPr lang="fr-FR" dirty="0" err="1"/>
              <a:t>Conference</a:t>
            </a:r>
            <a:r>
              <a:rPr lang="fr-FR" dirty="0"/>
              <a:t> – ?</a:t>
            </a:r>
          </a:p>
          <a:p>
            <a:r>
              <a:rPr lang="fr-FR" dirty="0"/>
              <a:t>ICCAD International </a:t>
            </a:r>
            <a:r>
              <a:rPr lang="fr-FR" dirty="0" err="1"/>
              <a:t>Conference</a:t>
            </a:r>
            <a:r>
              <a:rPr lang="fr-FR" dirty="0"/>
              <a:t> on Computer-</a:t>
            </a:r>
            <a:r>
              <a:rPr lang="fr-FR" dirty="0" err="1"/>
              <a:t>Aided</a:t>
            </a:r>
            <a:r>
              <a:rPr lang="fr-FR" dirty="0"/>
              <a:t> Design – ?</a:t>
            </a:r>
          </a:p>
          <a:p>
            <a:r>
              <a:rPr lang="fr-FR" dirty="0"/>
              <a:t>ESL Embedded System </a:t>
            </a:r>
            <a:r>
              <a:rPr lang="fr-FR" dirty="0" err="1"/>
              <a:t>Letters</a:t>
            </a:r>
            <a:r>
              <a:rPr lang="fr-FR" dirty="0"/>
              <a:t> – ?</a:t>
            </a:r>
          </a:p>
          <a:p>
            <a:r>
              <a:rPr lang="fr-FR" dirty="0"/>
              <a:t>TCAD Transactions on Computer-</a:t>
            </a:r>
            <a:r>
              <a:rPr lang="fr-FR" dirty="0" err="1"/>
              <a:t>Aided</a:t>
            </a:r>
            <a:r>
              <a:rPr lang="fr-FR" dirty="0"/>
              <a:t> Design of Integrated Circuits &amp; </a:t>
            </a:r>
            <a:r>
              <a:rPr lang="fr-FR" dirty="0" err="1"/>
              <a:t>Systems</a:t>
            </a:r>
            <a:r>
              <a:rPr lang="fr-FR" dirty="0"/>
              <a:t> – ?</a:t>
            </a:r>
          </a:p>
          <a:p>
            <a:r>
              <a:rPr lang="fr-FR" dirty="0"/>
              <a:t>D&amp;T Design &amp; Test Magazine – ?</a:t>
            </a:r>
          </a:p>
          <a:p>
            <a:r>
              <a:rPr lang="fr-FR" dirty="0"/>
              <a:t>DTC Design </a:t>
            </a:r>
            <a:r>
              <a:rPr lang="fr-FR" dirty="0" err="1"/>
              <a:t>Technology</a:t>
            </a:r>
            <a:r>
              <a:rPr lang="fr-FR" dirty="0"/>
              <a:t> Council – ?</a:t>
            </a:r>
          </a:p>
        </p:txBody>
      </p:sp>
    </p:spTree>
    <p:extLst>
      <p:ext uri="{BB962C8B-B14F-4D97-AF65-F5344CB8AC3E}">
        <p14:creationId xmlns:p14="http://schemas.microsoft.com/office/powerpoint/2010/main" val="18193963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7744-E3C7-0640-BA70-60619090BF36}"/>
              </a:ext>
            </a:extLst>
          </p:cNvPr>
          <p:cNvSpPr>
            <a:spLocks noGrp="1"/>
          </p:cNvSpPr>
          <p:nvPr>
            <p:ph type="title"/>
          </p:nvPr>
        </p:nvSpPr>
        <p:spPr/>
        <p:txBody>
          <a:bodyPr/>
          <a:lstStyle/>
          <a:p>
            <a:r>
              <a:rPr lang="fr-FR" dirty="0"/>
              <a:t>One-off </a:t>
            </a:r>
            <a:r>
              <a:rPr lang="fr-FR" dirty="0" err="1"/>
              <a:t>event</a:t>
            </a:r>
            <a:r>
              <a:rPr lang="fr-FR" dirty="0"/>
              <a:t> </a:t>
            </a:r>
            <a:r>
              <a:rPr lang="fr-FR" dirty="0" err="1"/>
              <a:t>sponsorship</a:t>
            </a:r>
            <a:endParaRPr lang="fr-FR" dirty="0"/>
          </a:p>
        </p:txBody>
      </p:sp>
      <p:sp>
        <p:nvSpPr>
          <p:cNvPr id="3" name="Content Placeholder 2">
            <a:extLst>
              <a:ext uri="{FF2B5EF4-FFF2-40B4-BE49-F238E27FC236}">
                <a16:creationId xmlns:a16="http://schemas.microsoft.com/office/drawing/2014/main" id="{F61B4B03-C3AA-4745-A203-106DB8EB0A54}"/>
              </a:ext>
            </a:extLst>
          </p:cNvPr>
          <p:cNvSpPr>
            <a:spLocks noGrp="1"/>
          </p:cNvSpPr>
          <p:nvPr>
            <p:ph idx="1"/>
          </p:nvPr>
        </p:nvSpPr>
        <p:spPr/>
        <p:txBody>
          <a:bodyPr>
            <a:normAutofit lnSpcReduction="10000"/>
          </a:bodyPr>
          <a:lstStyle/>
          <a:p>
            <a:r>
              <a:rPr lang="fr-FR" dirty="0"/>
              <a:t>SWEAT 2024, Bangalore, </a:t>
            </a:r>
            <a:r>
              <a:rPr lang="fr-FR" dirty="0" err="1"/>
              <a:t>June</a:t>
            </a:r>
            <a:r>
              <a:rPr lang="fr-FR" dirty="0"/>
              <a:t> 28th 2024 (1000USD) - Symposium-cum Workshop on </a:t>
            </a:r>
            <a:r>
              <a:rPr lang="fr-FR" dirty="0" err="1"/>
              <a:t>Emerging</a:t>
            </a:r>
            <a:r>
              <a:rPr lang="fr-FR" dirty="0"/>
              <a:t> AI/ML Trends </a:t>
            </a:r>
            <a:r>
              <a:rPr lang="fr-FR" dirty="0" err="1"/>
              <a:t>www.sweat.ieee</a:t>
            </a:r>
            <a:r>
              <a:rPr lang="fr-FR" dirty="0"/>
              <a:t> </a:t>
            </a:r>
            <a:r>
              <a:rPr lang="fr-FR" dirty="0" err="1"/>
              <a:t>bangalore.org</a:t>
            </a:r>
            <a:r>
              <a:rPr lang="fr-FR" dirty="0"/>
              <a:t> (</a:t>
            </a:r>
            <a:r>
              <a:rPr lang="fr-FR" dirty="0" err="1"/>
              <a:t>organized</a:t>
            </a:r>
            <a:r>
              <a:rPr lang="fr-FR" dirty="0"/>
              <a:t> by </a:t>
            </a:r>
            <a:r>
              <a:rPr lang="fr-FR" dirty="0" err="1"/>
              <a:t>newly-formed</a:t>
            </a:r>
            <a:r>
              <a:rPr lang="fr-FR" dirty="0"/>
              <a:t> CEDA Bangalore section). </a:t>
            </a:r>
            <a:r>
              <a:rPr lang="fr-FR" dirty="0" err="1"/>
              <a:t>Prominent</a:t>
            </a:r>
            <a:r>
              <a:rPr lang="fr-FR" dirty="0"/>
              <a:t> </a:t>
            </a:r>
            <a:r>
              <a:rPr lang="fr-FR" dirty="0" err="1"/>
              <a:t>visibility</a:t>
            </a:r>
            <a:r>
              <a:rPr lang="fr-FR" dirty="0"/>
              <a:t> for CEDA </a:t>
            </a:r>
            <a:r>
              <a:rPr lang="fr-FR" dirty="0" err="1"/>
              <a:t>material</a:t>
            </a:r>
            <a:r>
              <a:rPr lang="fr-FR" dirty="0"/>
              <a:t>, </a:t>
            </a:r>
            <a:r>
              <a:rPr lang="fr-FR" dirty="0" err="1"/>
              <a:t>funding</a:t>
            </a:r>
            <a:r>
              <a:rPr lang="fr-FR" dirty="0"/>
              <a:t> </a:t>
            </a:r>
            <a:r>
              <a:rPr lang="fr-FR" dirty="0" err="1"/>
              <a:t>event</a:t>
            </a:r>
            <a:r>
              <a:rPr lang="fr-FR" dirty="0"/>
              <a:t> lunch, </a:t>
            </a:r>
            <a:r>
              <a:rPr lang="fr-FR" dirty="0" err="1"/>
              <a:t>remote</a:t>
            </a:r>
            <a:r>
              <a:rPr lang="fr-FR" dirty="0"/>
              <a:t> CEDA </a:t>
            </a:r>
            <a:r>
              <a:rPr lang="fr-FR" dirty="0" err="1"/>
              <a:t>address</a:t>
            </a:r>
            <a:r>
              <a:rPr lang="fr-FR" dirty="0"/>
              <a:t> (Ian)</a:t>
            </a:r>
          </a:p>
          <a:p>
            <a:r>
              <a:rPr lang="fr-FR" dirty="0"/>
              <a:t>DSD 2024, Paris, August 28-30 2024 (1000USD) - 7th </a:t>
            </a:r>
            <a:r>
              <a:rPr lang="fr-FR" dirty="0" err="1"/>
              <a:t>Euromicro</a:t>
            </a:r>
            <a:r>
              <a:rPr lang="fr-FR" dirty="0"/>
              <a:t> </a:t>
            </a:r>
            <a:r>
              <a:rPr lang="fr-FR" dirty="0" err="1"/>
              <a:t>Conference</a:t>
            </a:r>
            <a:r>
              <a:rPr lang="fr-FR" dirty="0"/>
              <a:t> </a:t>
            </a:r>
            <a:r>
              <a:rPr lang="fr-FR" dirty="0" err="1"/>
              <a:t>Series</a:t>
            </a:r>
            <a:r>
              <a:rPr lang="fr-FR" dirty="0"/>
              <a:t> on Digital System Design (</a:t>
            </a:r>
            <a:r>
              <a:rPr lang="fr-FR" dirty="0" err="1"/>
              <a:t>potential</a:t>
            </a:r>
            <a:r>
              <a:rPr lang="fr-FR" dirty="0"/>
              <a:t> future CEDA France </a:t>
            </a:r>
            <a:r>
              <a:rPr lang="fr-FR" dirty="0" err="1"/>
              <a:t>Chapter</a:t>
            </a:r>
            <a:r>
              <a:rPr lang="fr-FR" dirty="0"/>
              <a:t>). CEDA </a:t>
            </a:r>
            <a:r>
              <a:rPr lang="fr-FR" dirty="0" err="1"/>
              <a:t>exposure</a:t>
            </a:r>
            <a:r>
              <a:rPr lang="fr-FR" dirty="0"/>
              <a:t> </a:t>
            </a:r>
            <a:r>
              <a:rPr lang="fr-FR" dirty="0" err="1"/>
              <a:t>through</a:t>
            </a:r>
            <a:r>
              <a:rPr lang="fr-FR" dirty="0"/>
              <a:t> </a:t>
            </a:r>
            <a:r>
              <a:rPr lang="fr-FR" dirty="0" err="1"/>
              <a:t>various</a:t>
            </a:r>
            <a:r>
              <a:rPr lang="fr-FR" dirty="0"/>
              <a:t> </a:t>
            </a:r>
            <a:r>
              <a:rPr lang="fr-FR" dirty="0" err="1"/>
              <a:t>channels</a:t>
            </a:r>
            <a:r>
              <a:rPr lang="fr-FR" dirty="0"/>
              <a:t> (</a:t>
            </a:r>
            <a:r>
              <a:rPr lang="fr-FR" dirty="0" err="1"/>
              <a:t>signage</a:t>
            </a:r>
            <a:r>
              <a:rPr lang="fr-FR" dirty="0"/>
              <a:t>, </a:t>
            </a:r>
            <a:r>
              <a:rPr lang="fr-FR" dirty="0" err="1"/>
              <a:t>printed</a:t>
            </a:r>
            <a:r>
              <a:rPr lang="fr-FR" dirty="0"/>
              <a:t> </a:t>
            </a:r>
            <a:r>
              <a:rPr lang="fr-FR" dirty="0" err="1"/>
              <a:t>materials</a:t>
            </a:r>
            <a:r>
              <a:rPr lang="fr-FR" dirty="0"/>
              <a:t>, </a:t>
            </a:r>
            <a:r>
              <a:rPr lang="fr-FR" dirty="0" err="1"/>
              <a:t>website</a:t>
            </a:r>
            <a:r>
              <a:rPr lang="fr-FR" dirty="0"/>
              <a:t> listings, social media mentions, and email marketing </a:t>
            </a:r>
            <a:r>
              <a:rPr lang="fr-FR" dirty="0" err="1"/>
              <a:t>campaigns</a:t>
            </a:r>
            <a:r>
              <a:rPr lang="fr-FR" dirty="0"/>
              <a:t>)</a:t>
            </a:r>
          </a:p>
          <a:p>
            <a:endParaRPr lang="fr-FR" dirty="0"/>
          </a:p>
          <a:p>
            <a:endParaRPr lang="fr-FR" dirty="0"/>
          </a:p>
        </p:txBody>
      </p:sp>
    </p:spTree>
    <p:extLst>
      <p:ext uri="{BB962C8B-B14F-4D97-AF65-F5344CB8AC3E}">
        <p14:creationId xmlns:p14="http://schemas.microsoft.com/office/powerpoint/2010/main" val="25612319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Distinguished Lecturer Program</a:t>
            </a:r>
          </a:p>
        </p:txBody>
      </p:sp>
      <p:pic>
        <p:nvPicPr>
          <p:cNvPr id="7" name="圖片 6" descr="一張含有 人的臉孔, 服裝, 文字, 男人 的圖片&#10;&#10;自動產生的描述">
            <a:extLst>
              <a:ext uri="{FF2B5EF4-FFF2-40B4-BE49-F238E27FC236}">
                <a16:creationId xmlns:a16="http://schemas.microsoft.com/office/drawing/2014/main" id="{BCBD37EC-1680-086D-64A6-11D4DB734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4" y="1065179"/>
            <a:ext cx="4125831" cy="3319686"/>
          </a:xfrm>
          <a:prstGeom prst="rect">
            <a:avLst/>
          </a:prstGeom>
        </p:spPr>
      </p:pic>
      <p:sp>
        <p:nvSpPr>
          <p:cNvPr id="4" name="TextBox 3">
            <a:extLst>
              <a:ext uri="{FF2B5EF4-FFF2-40B4-BE49-F238E27FC236}">
                <a16:creationId xmlns:a16="http://schemas.microsoft.com/office/drawing/2014/main" id="{358D4E21-FBC9-0D42-A8DA-65B3F4E550C6}"/>
              </a:ext>
            </a:extLst>
          </p:cNvPr>
          <p:cNvSpPr txBox="1"/>
          <p:nvPr/>
        </p:nvSpPr>
        <p:spPr>
          <a:xfrm>
            <a:off x="5327310" y="963038"/>
            <a:ext cx="2632452" cy="461665"/>
          </a:xfrm>
          <a:prstGeom prst="rect">
            <a:avLst/>
          </a:prstGeom>
          <a:noFill/>
        </p:spPr>
        <p:txBody>
          <a:bodyPr wrap="none" rtlCol="0">
            <a:spAutoFit/>
          </a:bodyPr>
          <a:lstStyle/>
          <a:p>
            <a:pPr algn="ctr"/>
            <a:r>
              <a:rPr lang="fr-FR" sz="1200" b="1" dirty="0"/>
              <a:t>Class of 2024-2025</a:t>
            </a:r>
          </a:p>
          <a:p>
            <a:pPr algn="ctr"/>
            <a:r>
              <a:rPr lang="fr-FR" sz="1200" dirty="0"/>
              <a:t>To </a:t>
            </a:r>
            <a:r>
              <a:rPr lang="fr-FR" sz="1200" dirty="0" err="1"/>
              <a:t>be</a:t>
            </a:r>
            <a:r>
              <a:rPr lang="fr-FR" sz="1200" dirty="0"/>
              <a:t> </a:t>
            </a:r>
            <a:r>
              <a:rPr lang="fr-FR" sz="1200" dirty="0" err="1"/>
              <a:t>available</a:t>
            </a:r>
            <a:r>
              <a:rPr lang="fr-FR" sz="1200" dirty="0"/>
              <a:t> as of 1 August 2024</a:t>
            </a:r>
          </a:p>
        </p:txBody>
      </p:sp>
      <p:sp>
        <p:nvSpPr>
          <p:cNvPr id="5" name="Rectangle 4">
            <a:extLst>
              <a:ext uri="{FF2B5EF4-FFF2-40B4-BE49-F238E27FC236}">
                <a16:creationId xmlns:a16="http://schemas.microsoft.com/office/drawing/2014/main" id="{FA863B77-93AD-424F-B455-D8B2F31E2EA4}"/>
              </a:ext>
            </a:extLst>
          </p:cNvPr>
          <p:cNvSpPr/>
          <p:nvPr/>
        </p:nvSpPr>
        <p:spPr>
          <a:xfrm>
            <a:off x="6367353" y="3034670"/>
            <a:ext cx="2776647" cy="1384995"/>
          </a:xfrm>
          <a:prstGeom prst="rect">
            <a:avLst/>
          </a:prstGeom>
        </p:spPr>
        <p:txBody>
          <a:bodyPr wrap="square">
            <a:spAutoFit/>
          </a:bodyPr>
          <a:lstStyle/>
          <a:p>
            <a:pPr algn="ctr"/>
            <a:r>
              <a:rPr lang="fr-FR" sz="1050" b="1" dirty="0"/>
              <a:t>Prof. Alberto Bosio</a:t>
            </a:r>
          </a:p>
          <a:p>
            <a:pPr algn="ctr"/>
            <a:r>
              <a:rPr lang="fr-FR" sz="1050" dirty="0"/>
              <a:t>ECL, France</a:t>
            </a:r>
          </a:p>
          <a:p>
            <a:pPr algn="ctr"/>
            <a:r>
              <a:rPr lang="fr-FR" sz="900" dirty="0" err="1"/>
              <a:t>Seminars</a:t>
            </a:r>
            <a:r>
              <a:rPr lang="fr-FR" sz="900" dirty="0"/>
              <a:t> : AI Hardware Accelerator for </a:t>
            </a:r>
            <a:r>
              <a:rPr lang="fr-FR" sz="900" dirty="0" err="1"/>
              <a:t>Safety</a:t>
            </a:r>
            <a:r>
              <a:rPr lang="fr-FR" sz="900" dirty="0"/>
              <a:t>-Critical Applications / </a:t>
            </a:r>
            <a:r>
              <a:rPr lang="fr-FR" sz="900" dirty="0" err="1"/>
              <a:t>Trustworthy</a:t>
            </a:r>
            <a:r>
              <a:rPr lang="fr-FR" sz="900" dirty="0"/>
              <a:t> AI: The </a:t>
            </a:r>
            <a:r>
              <a:rPr lang="fr-FR" sz="900" dirty="0" err="1"/>
              <a:t>role</a:t>
            </a:r>
            <a:r>
              <a:rPr lang="fr-FR" sz="900" dirty="0"/>
              <a:t> of the Hardware</a:t>
            </a:r>
          </a:p>
          <a:p>
            <a:pPr algn="ctr"/>
            <a:r>
              <a:rPr lang="fr-FR" sz="900" dirty="0" err="1"/>
              <a:t>Tutorials</a:t>
            </a:r>
            <a:r>
              <a:rPr lang="fr-FR" sz="900" dirty="0"/>
              <a:t> : </a:t>
            </a:r>
            <a:r>
              <a:rPr lang="fr-FR" sz="900" dirty="0" err="1"/>
              <a:t>Approximate</a:t>
            </a:r>
            <a:r>
              <a:rPr lang="fr-FR" sz="900" dirty="0"/>
              <a:t> </a:t>
            </a:r>
            <a:r>
              <a:rPr lang="fr-FR" sz="900" dirty="0" err="1"/>
              <a:t>Fault-Tolerant</a:t>
            </a:r>
            <a:r>
              <a:rPr lang="fr-FR" sz="900" dirty="0"/>
              <a:t> Neural Network </a:t>
            </a:r>
            <a:r>
              <a:rPr lang="fr-FR" sz="900" dirty="0" err="1"/>
              <a:t>Systems</a:t>
            </a:r>
            <a:r>
              <a:rPr lang="fr-FR" sz="900" dirty="0"/>
              <a:t> / </a:t>
            </a:r>
            <a:r>
              <a:rPr lang="fr-FR" sz="900" dirty="0" err="1"/>
              <a:t>Early</a:t>
            </a:r>
            <a:r>
              <a:rPr lang="fr-FR" sz="900" dirty="0"/>
              <a:t> System </a:t>
            </a:r>
            <a:r>
              <a:rPr lang="fr-FR" sz="900" dirty="0" err="1"/>
              <a:t>Reliability</a:t>
            </a:r>
            <a:r>
              <a:rPr lang="fr-FR" sz="900" dirty="0"/>
              <a:t> </a:t>
            </a:r>
            <a:r>
              <a:rPr lang="fr-FR" sz="900" dirty="0" err="1"/>
              <a:t>Analysis</a:t>
            </a:r>
            <a:r>
              <a:rPr lang="fr-FR" sz="900" dirty="0"/>
              <a:t> for Cross-layer Soft </a:t>
            </a:r>
            <a:r>
              <a:rPr lang="fr-FR" sz="900" dirty="0" err="1"/>
              <a:t>Errors</a:t>
            </a:r>
            <a:r>
              <a:rPr lang="fr-FR" sz="900" dirty="0"/>
              <a:t> </a:t>
            </a:r>
            <a:r>
              <a:rPr lang="fr-FR" sz="900" dirty="0" err="1"/>
              <a:t>Resilience</a:t>
            </a:r>
            <a:r>
              <a:rPr lang="fr-FR" sz="900" dirty="0"/>
              <a:t> in </a:t>
            </a:r>
            <a:r>
              <a:rPr lang="fr-FR" sz="900" dirty="0" err="1"/>
              <a:t>Microprocessor</a:t>
            </a:r>
            <a:r>
              <a:rPr lang="fr-FR" sz="900" dirty="0"/>
              <a:t> </a:t>
            </a:r>
            <a:r>
              <a:rPr lang="fr-FR" sz="900" dirty="0" err="1"/>
              <a:t>Systems</a:t>
            </a:r>
            <a:endParaRPr lang="fr-FR" sz="900" dirty="0"/>
          </a:p>
        </p:txBody>
      </p:sp>
      <p:sp>
        <p:nvSpPr>
          <p:cNvPr id="8" name="Rectangle 7">
            <a:extLst>
              <a:ext uri="{FF2B5EF4-FFF2-40B4-BE49-F238E27FC236}">
                <a16:creationId xmlns:a16="http://schemas.microsoft.com/office/drawing/2014/main" id="{C8F00912-31F5-C04A-96D7-F4FCDF92F084}"/>
              </a:ext>
            </a:extLst>
          </p:cNvPr>
          <p:cNvSpPr/>
          <p:nvPr/>
        </p:nvSpPr>
        <p:spPr>
          <a:xfrm>
            <a:off x="6367354" y="1540119"/>
            <a:ext cx="2776647" cy="1523494"/>
          </a:xfrm>
          <a:prstGeom prst="rect">
            <a:avLst/>
          </a:prstGeom>
        </p:spPr>
        <p:txBody>
          <a:bodyPr wrap="square">
            <a:spAutoFit/>
          </a:bodyPr>
          <a:lstStyle/>
          <a:p>
            <a:pPr algn="ctr"/>
            <a:r>
              <a:rPr lang="fr-FR" sz="1050" b="1" dirty="0"/>
              <a:t>Prof. </a:t>
            </a:r>
            <a:r>
              <a:rPr lang="fr-FR" sz="1050" b="1" dirty="0" err="1"/>
              <a:t>Sudeep</a:t>
            </a:r>
            <a:r>
              <a:rPr lang="fr-FR" sz="1050" b="1" dirty="0"/>
              <a:t> </a:t>
            </a:r>
            <a:r>
              <a:rPr lang="fr-FR" sz="1050" b="1" dirty="0" err="1"/>
              <a:t>Pasricha</a:t>
            </a:r>
            <a:endParaRPr lang="fr-FR" sz="1050" b="1" dirty="0"/>
          </a:p>
          <a:p>
            <a:pPr algn="ctr"/>
            <a:r>
              <a:rPr lang="fr-FR" sz="1050" dirty="0"/>
              <a:t>Colorado State </a:t>
            </a:r>
            <a:r>
              <a:rPr lang="fr-FR" sz="1050" dirty="0" err="1"/>
              <a:t>University</a:t>
            </a:r>
            <a:r>
              <a:rPr lang="fr-FR" sz="1050" dirty="0"/>
              <a:t>, USA</a:t>
            </a:r>
          </a:p>
          <a:p>
            <a:pPr algn="ctr"/>
            <a:r>
              <a:rPr lang="fr-FR" sz="900" dirty="0" err="1"/>
              <a:t>Seminars</a:t>
            </a:r>
            <a:r>
              <a:rPr lang="fr-FR" sz="900" dirty="0"/>
              <a:t>: </a:t>
            </a:r>
            <a:r>
              <a:rPr lang="fr-FR" sz="900" dirty="0" err="1"/>
              <a:t>Artificial</a:t>
            </a:r>
            <a:r>
              <a:rPr lang="fr-FR" sz="900" dirty="0"/>
              <a:t> Intelligence at the Speed of Light / </a:t>
            </a:r>
            <a:r>
              <a:rPr lang="fr-FR" sz="900" dirty="0" err="1"/>
              <a:t>Robust</a:t>
            </a:r>
            <a:r>
              <a:rPr lang="fr-FR" sz="900" dirty="0"/>
              <a:t> and Secure Design for </a:t>
            </a:r>
            <a:r>
              <a:rPr lang="fr-FR" sz="900" dirty="0" err="1"/>
              <a:t>Connected</a:t>
            </a:r>
            <a:r>
              <a:rPr lang="fr-FR" sz="900" dirty="0"/>
              <a:t> and </a:t>
            </a:r>
            <a:r>
              <a:rPr lang="fr-FR" sz="900" dirty="0" err="1"/>
              <a:t>Autonomous</a:t>
            </a:r>
            <a:r>
              <a:rPr lang="fr-FR" sz="900" dirty="0"/>
              <a:t> </a:t>
            </a:r>
            <a:r>
              <a:rPr lang="fr-FR" sz="900" dirty="0" err="1"/>
              <a:t>Vehicles</a:t>
            </a:r>
            <a:r>
              <a:rPr lang="fr-FR" sz="900" dirty="0"/>
              <a:t> / </a:t>
            </a:r>
            <a:r>
              <a:rPr lang="fr-FR" sz="900" dirty="0" err="1"/>
              <a:t>Sustainability</a:t>
            </a:r>
            <a:r>
              <a:rPr lang="fr-FR" sz="900" dirty="0"/>
              <a:t> Challenges </a:t>
            </a:r>
            <a:r>
              <a:rPr lang="fr-FR" sz="900" dirty="0" err="1"/>
              <a:t>with</a:t>
            </a:r>
            <a:r>
              <a:rPr lang="fr-FR" sz="900" dirty="0"/>
              <a:t> </a:t>
            </a:r>
            <a:r>
              <a:rPr lang="fr-FR" sz="900" dirty="0" err="1"/>
              <a:t>Computing</a:t>
            </a:r>
            <a:r>
              <a:rPr lang="fr-FR" sz="900" dirty="0"/>
              <a:t>: </a:t>
            </a:r>
            <a:r>
              <a:rPr lang="fr-FR" sz="900" dirty="0" err="1"/>
              <a:t>from</a:t>
            </a:r>
            <a:r>
              <a:rPr lang="fr-FR" sz="900" dirty="0"/>
              <a:t> Internet-of-</a:t>
            </a:r>
            <a:r>
              <a:rPr lang="fr-FR" sz="900" dirty="0" err="1"/>
              <a:t>Things</a:t>
            </a:r>
            <a:r>
              <a:rPr lang="fr-FR" sz="900" dirty="0"/>
              <a:t> to </a:t>
            </a:r>
            <a:r>
              <a:rPr lang="fr-FR" sz="900" dirty="0" err="1"/>
              <a:t>Datacenters</a:t>
            </a:r>
            <a:endParaRPr lang="fr-FR" sz="900" dirty="0"/>
          </a:p>
          <a:p>
            <a:pPr algn="ctr"/>
            <a:r>
              <a:rPr lang="fr-FR" sz="900" dirty="0" err="1"/>
              <a:t>Tutorials</a:t>
            </a:r>
            <a:r>
              <a:rPr lang="fr-FR" sz="900" dirty="0"/>
              <a:t> : Optical </a:t>
            </a:r>
            <a:r>
              <a:rPr lang="fr-FR" sz="900" dirty="0" err="1"/>
              <a:t>Computing</a:t>
            </a:r>
            <a:r>
              <a:rPr lang="fr-FR" sz="900" dirty="0"/>
              <a:t> for AI </a:t>
            </a:r>
            <a:r>
              <a:rPr lang="fr-FR" sz="900" dirty="0" err="1"/>
              <a:t>Acceleration</a:t>
            </a:r>
            <a:r>
              <a:rPr lang="fr-FR" sz="900" dirty="0"/>
              <a:t> / Machine Learning for Smart Indoor Navigation / Green and </a:t>
            </a:r>
            <a:r>
              <a:rPr lang="fr-FR" sz="900" dirty="0" err="1"/>
              <a:t>Sustainable</a:t>
            </a:r>
            <a:r>
              <a:rPr lang="fr-FR" sz="900" dirty="0"/>
              <a:t> Cloud </a:t>
            </a:r>
            <a:r>
              <a:rPr lang="fr-FR" sz="900" dirty="0" err="1"/>
              <a:t>Computing</a:t>
            </a:r>
            <a:endParaRPr lang="fr-FR" sz="1050" dirty="0"/>
          </a:p>
        </p:txBody>
      </p:sp>
      <p:sp>
        <p:nvSpPr>
          <p:cNvPr id="9" name="Rectangle 8">
            <a:extLst>
              <a:ext uri="{FF2B5EF4-FFF2-40B4-BE49-F238E27FC236}">
                <a16:creationId xmlns:a16="http://schemas.microsoft.com/office/drawing/2014/main" id="{3B01CB51-4006-8D48-9911-A1392E7DA1BB}"/>
              </a:ext>
            </a:extLst>
          </p:cNvPr>
          <p:cNvSpPr/>
          <p:nvPr/>
        </p:nvSpPr>
        <p:spPr>
          <a:xfrm>
            <a:off x="4410912" y="1540119"/>
            <a:ext cx="1883753" cy="1523494"/>
          </a:xfrm>
          <a:prstGeom prst="rect">
            <a:avLst/>
          </a:prstGeom>
        </p:spPr>
        <p:txBody>
          <a:bodyPr wrap="square">
            <a:spAutoFit/>
          </a:bodyPr>
          <a:lstStyle/>
          <a:p>
            <a:pPr algn="ctr"/>
            <a:r>
              <a:rPr lang="fr-FR" sz="1050" b="1" dirty="0"/>
              <a:t>Prof. Ricardo Reis</a:t>
            </a:r>
          </a:p>
          <a:p>
            <a:pPr algn="ctr"/>
            <a:r>
              <a:rPr lang="fr-FR" sz="1050" dirty="0"/>
              <a:t>UFRGS, </a:t>
            </a:r>
            <a:r>
              <a:rPr lang="fr-FR" sz="1050" dirty="0" err="1"/>
              <a:t>Brazil</a:t>
            </a:r>
            <a:endParaRPr lang="fr-FR" sz="1050" dirty="0"/>
          </a:p>
          <a:p>
            <a:pPr algn="ctr"/>
            <a:r>
              <a:rPr lang="fr-FR" sz="900" dirty="0" err="1"/>
              <a:t>Seminars</a:t>
            </a:r>
            <a:r>
              <a:rPr lang="fr-FR" sz="900" dirty="0"/>
              <a:t>: Physical Design Automation of Transistor Networks / Trends on EDA / </a:t>
            </a:r>
            <a:r>
              <a:rPr lang="fr-FR" sz="900" dirty="0" err="1"/>
              <a:t>Visualization</a:t>
            </a:r>
            <a:r>
              <a:rPr lang="fr-FR" sz="900" dirty="0"/>
              <a:t> Tools</a:t>
            </a:r>
          </a:p>
          <a:p>
            <a:pPr algn="ctr"/>
            <a:r>
              <a:rPr lang="fr-FR" sz="900" dirty="0" err="1"/>
              <a:t>Tutorials</a:t>
            </a:r>
            <a:r>
              <a:rPr lang="fr-FR" sz="900" dirty="0"/>
              <a:t> : </a:t>
            </a:r>
            <a:r>
              <a:rPr lang="fr-FR" sz="900" dirty="0" err="1"/>
              <a:t>Low</a:t>
            </a:r>
            <a:r>
              <a:rPr lang="fr-FR" sz="900" dirty="0"/>
              <a:t> power challenges in </a:t>
            </a:r>
            <a:r>
              <a:rPr lang="fr-FR" sz="900" dirty="0" err="1"/>
              <a:t>IoT</a:t>
            </a:r>
            <a:r>
              <a:rPr lang="fr-FR" sz="900" dirty="0"/>
              <a:t> and </a:t>
            </a:r>
            <a:r>
              <a:rPr lang="fr-FR" sz="900" dirty="0" err="1"/>
              <a:t>IoE</a:t>
            </a:r>
            <a:r>
              <a:rPr lang="fr-FR" sz="900" dirty="0"/>
              <a:t> / Trends on EDA (</a:t>
            </a:r>
            <a:r>
              <a:rPr lang="fr-FR" sz="900" dirty="0" err="1"/>
              <a:t>extended</a:t>
            </a:r>
            <a:r>
              <a:rPr lang="fr-FR" sz="900" dirty="0"/>
              <a:t>) / Physical design, </a:t>
            </a:r>
            <a:r>
              <a:rPr lang="fr-FR" sz="900" dirty="0" err="1"/>
              <a:t>from</a:t>
            </a:r>
            <a:r>
              <a:rPr lang="fr-FR" sz="900" dirty="0"/>
              <a:t> </a:t>
            </a:r>
            <a:r>
              <a:rPr lang="fr-FR" sz="900" dirty="0" err="1"/>
              <a:t>past</a:t>
            </a:r>
            <a:r>
              <a:rPr lang="fr-FR" sz="900" dirty="0"/>
              <a:t> to future</a:t>
            </a:r>
          </a:p>
        </p:txBody>
      </p:sp>
      <p:sp>
        <p:nvSpPr>
          <p:cNvPr id="6" name="Rectangle 5">
            <a:extLst>
              <a:ext uri="{FF2B5EF4-FFF2-40B4-BE49-F238E27FC236}">
                <a16:creationId xmlns:a16="http://schemas.microsoft.com/office/drawing/2014/main" id="{51394A55-01D9-CA45-9F87-E36573BBF08E}"/>
              </a:ext>
            </a:extLst>
          </p:cNvPr>
          <p:cNvSpPr/>
          <p:nvPr/>
        </p:nvSpPr>
        <p:spPr>
          <a:xfrm>
            <a:off x="4465075" y="3034670"/>
            <a:ext cx="1902278" cy="1246495"/>
          </a:xfrm>
          <a:prstGeom prst="rect">
            <a:avLst/>
          </a:prstGeom>
        </p:spPr>
        <p:txBody>
          <a:bodyPr wrap="square">
            <a:spAutoFit/>
          </a:bodyPr>
          <a:lstStyle/>
          <a:p>
            <a:pPr algn="ctr"/>
            <a:r>
              <a:rPr lang="fr-FR" sz="1050" b="1" dirty="0" err="1"/>
              <a:t>Ass</a:t>
            </a:r>
            <a:r>
              <a:rPr lang="fr-FR" sz="1050" b="1" dirty="0"/>
              <a:t>. Prof. Bei </a:t>
            </a:r>
            <a:r>
              <a:rPr lang="fr-FR" sz="1050" b="1" dirty="0" err="1"/>
              <a:t>Yu</a:t>
            </a:r>
            <a:endParaRPr lang="fr-FR" sz="1050" b="1" dirty="0"/>
          </a:p>
          <a:p>
            <a:pPr algn="ctr"/>
            <a:r>
              <a:rPr lang="fr-FR" sz="1050" dirty="0"/>
              <a:t>CUHK, Hong Kong</a:t>
            </a:r>
          </a:p>
          <a:p>
            <a:pPr algn="ctr"/>
            <a:r>
              <a:rPr lang="fr-FR" sz="900" dirty="0" err="1"/>
              <a:t>Seminars</a:t>
            </a:r>
            <a:r>
              <a:rPr lang="fr-FR" sz="900" dirty="0"/>
              <a:t> : Machine Learning in EDA: </a:t>
            </a:r>
            <a:r>
              <a:rPr lang="fr-FR" sz="900" dirty="0" err="1"/>
              <a:t>When</a:t>
            </a:r>
            <a:r>
              <a:rPr lang="fr-FR" sz="900" dirty="0"/>
              <a:t> and How / Large </a:t>
            </a:r>
            <a:r>
              <a:rPr lang="fr-FR" sz="900" dirty="0" err="1"/>
              <a:t>Scale</a:t>
            </a:r>
            <a:r>
              <a:rPr lang="fr-FR" sz="900" dirty="0"/>
              <a:t> VLSI </a:t>
            </a:r>
            <a:r>
              <a:rPr lang="fr-FR" sz="900" dirty="0" err="1"/>
              <a:t>Mask</a:t>
            </a:r>
            <a:r>
              <a:rPr lang="fr-FR" sz="900" dirty="0"/>
              <a:t> </a:t>
            </a:r>
            <a:r>
              <a:rPr lang="fr-FR" sz="900" dirty="0" err="1"/>
              <a:t>Optimization</a:t>
            </a:r>
            <a:r>
              <a:rPr lang="fr-FR" sz="900" dirty="0"/>
              <a:t> / Large </a:t>
            </a:r>
            <a:r>
              <a:rPr lang="fr-FR" sz="900" dirty="0" err="1"/>
              <a:t>Language</a:t>
            </a:r>
            <a:r>
              <a:rPr lang="fr-FR" sz="900" dirty="0"/>
              <a:t> Model in EDA ; </a:t>
            </a:r>
            <a:r>
              <a:rPr lang="fr-FR" sz="900" dirty="0" err="1"/>
              <a:t>Tutorials</a:t>
            </a:r>
            <a:r>
              <a:rPr lang="fr-FR" sz="900" dirty="0"/>
              <a:t> : </a:t>
            </a:r>
            <a:r>
              <a:rPr lang="fr-FR" sz="900" dirty="0" err="1"/>
              <a:t>Enabling</a:t>
            </a:r>
            <a:r>
              <a:rPr lang="fr-FR" sz="900" dirty="0"/>
              <a:t> Large </a:t>
            </a:r>
            <a:r>
              <a:rPr lang="fr-FR" sz="900" dirty="0" err="1"/>
              <a:t>Language</a:t>
            </a:r>
            <a:r>
              <a:rPr lang="fr-FR" sz="900" dirty="0"/>
              <a:t> </a:t>
            </a:r>
            <a:r>
              <a:rPr lang="fr-FR" sz="900" dirty="0" err="1"/>
              <a:t>Models</a:t>
            </a:r>
            <a:r>
              <a:rPr lang="fr-FR" sz="900" dirty="0"/>
              <a:t> in EDA</a:t>
            </a:r>
          </a:p>
        </p:txBody>
      </p:sp>
      <p:pic>
        <p:nvPicPr>
          <p:cNvPr id="10" name="Picture 9">
            <a:extLst>
              <a:ext uri="{FF2B5EF4-FFF2-40B4-BE49-F238E27FC236}">
                <a16:creationId xmlns:a16="http://schemas.microsoft.com/office/drawing/2014/main" id="{5611DCFE-BF43-0D4A-87B7-DA5E840EEBED}"/>
              </a:ext>
            </a:extLst>
          </p:cNvPr>
          <p:cNvPicPr>
            <a:picLocks noChangeAspect="1"/>
          </p:cNvPicPr>
          <p:nvPr/>
        </p:nvPicPr>
        <p:blipFill>
          <a:blip r:embed="rId3"/>
          <a:stretch>
            <a:fillRect/>
          </a:stretch>
        </p:blipFill>
        <p:spPr>
          <a:xfrm>
            <a:off x="5024942" y="2000017"/>
            <a:ext cx="655691" cy="994346"/>
          </a:xfrm>
          <a:prstGeom prst="rect">
            <a:avLst/>
          </a:prstGeom>
        </p:spPr>
      </p:pic>
      <p:pic>
        <p:nvPicPr>
          <p:cNvPr id="11" name="Picture 10">
            <a:extLst>
              <a:ext uri="{FF2B5EF4-FFF2-40B4-BE49-F238E27FC236}">
                <a16:creationId xmlns:a16="http://schemas.microsoft.com/office/drawing/2014/main" id="{76645778-F272-1542-BBFF-CC33A90A00F2}"/>
              </a:ext>
            </a:extLst>
          </p:cNvPr>
          <p:cNvPicPr>
            <a:picLocks noChangeAspect="1"/>
          </p:cNvPicPr>
          <p:nvPr/>
        </p:nvPicPr>
        <p:blipFill>
          <a:blip r:embed="rId4"/>
          <a:stretch>
            <a:fillRect/>
          </a:stretch>
        </p:blipFill>
        <p:spPr>
          <a:xfrm>
            <a:off x="7307606" y="1994170"/>
            <a:ext cx="847505" cy="1040501"/>
          </a:xfrm>
          <a:prstGeom prst="rect">
            <a:avLst/>
          </a:prstGeom>
        </p:spPr>
      </p:pic>
      <p:pic>
        <p:nvPicPr>
          <p:cNvPr id="12" name="Picture 11">
            <a:extLst>
              <a:ext uri="{FF2B5EF4-FFF2-40B4-BE49-F238E27FC236}">
                <a16:creationId xmlns:a16="http://schemas.microsoft.com/office/drawing/2014/main" id="{D16554E4-C684-7442-A89B-61DF4C9E084E}"/>
              </a:ext>
            </a:extLst>
          </p:cNvPr>
          <p:cNvPicPr>
            <a:picLocks noChangeAspect="1"/>
          </p:cNvPicPr>
          <p:nvPr/>
        </p:nvPicPr>
        <p:blipFill>
          <a:blip r:embed="rId5"/>
          <a:stretch>
            <a:fillRect/>
          </a:stretch>
        </p:blipFill>
        <p:spPr>
          <a:xfrm>
            <a:off x="4876537" y="3515480"/>
            <a:ext cx="952500" cy="952500"/>
          </a:xfrm>
          <a:prstGeom prst="rect">
            <a:avLst/>
          </a:prstGeom>
        </p:spPr>
      </p:pic>
      <p:pic>
        <p:nvPicPr>
          <p:cNvPr id="13" name="Picture 12">
            <a:extLst>
              <a:ext uri="{FF2B5EF4-FFF2-40B4-BE49-F238E27FC236}">
                <a16:creationId xmlns:a16="http://schemas.microsoft.com/office/drawing/2014/main" id="{AFCFA800-7403-F542-86B1-1C7334C5D668}"/>
              </a:ext>
            </a:extLst>
          </p:cNvPr>
          <p:cNvPicPr>
            <a:picLocks noChangeAspect="1"/>
          </p:cNvPicPr>
          <p:nvPr/>
        </p:nvPicPr>
        <p:blipFill>
          <a:blip r:embed="rId6"/>
          <a:stretch>
            <a:fillRect/>
          </a:stretch>
        </p:blipFill>
        <p:spPr>
          <a:xfrm>
            <a:off x="7193702" y="3488722"/>
            <a:ext cx="1090118" cy="979259"/>
          </a:xfrm>
          <a:prstGeom prst="rect">
            <a:avLst/>
          </a:prstGeom>
        </p:spPr>
      </p:pic>
    </p:spTree>
    <p:extLst>
      <p:ext uri="{BB962C8B-B14F-4D97-AF65-F5344CB8AC3E}">
        <p14:creationId xmlns:p14="http://schemas.microsoft.com/office/powerpoint/2010/main" val="178570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0D65-492C-7A4F-A65D-C672DF433A4E}"/>
              </a:ext>
            </a:extLst>
          </p:cNvPr>
          <p:cNvSpPr>
            <a:spLocks noGrp="1"/>
          </p:cNvSpPr>
          <p:nvPr>
            <p:ph type="title"/>
          </p:nvPr>
        </p:nvSpPr>
        <p:spPr/>
        <p:txBody>
          <a:bodyPr/>
          <a:lstStyle/>
          <a:p>
            <a:r>
              <a:rPr lang="fr-FR" dirty="0"/>
              <a:t>CEDA VDL Program</a:t>
            </a:r>
          </a:p>
        </p:txBody>
      </p:sp>
      <p:sp>
        <p:nvSpPr>
          <p:cNvPr id="3" name="Content Placeholder 2">
            <a:extLst>
              <a:ext uri="{FF2B5EF4-FFF2-40B4-BE49-F238E27FC236}">
                <a16:creationId xmlns:a16="http://schemas.microsoft.com/office/drawing/2014/main" id="{64BBF3F6-0385-584D-8E7D-1AA196836D90}"/>
              </a:ext>
            </a:extLst>
          </p:cNvPr>
          <p:cNvSpPr>
            <a:spLocks noGrp="1"/>
          </p:cNvSpPr>
          <p:nvPr>
            <p:ph idx="1"/>
          </p:nvPr>
        </p:nvSpPr>
        <p:spPr/>
        <p:txBody>
          <a:bodyPr>
            <a:normAutofit/>
          </a:bodyPr>
          <a:lstStyle/>
          <a:p>
            <a:r>
              <a:rPr lang="fr-FR" dirty="0"/>
              <a:t>5DLs class of 2023-2024 + 4 </a:t>
            </a:r>
            <a:r>
              <a:rPr lang="fr-FR" dirty="0" err="1"/>
              <a:t>DLs</a:t>
            </a:r>
            <a:r>
              <a:rPr lang="fr-FR" dirty="0"/>
              <a:t> class of 2024-2025</a:t>
            </a:r>
          </a:p>
          <a:p>
            <a:r>
              <a:rPr lang="fr-FR" dirty="0" err="1"/>
              <a:t>roughly</a:t>
            </a:r>
            <a:r>
              <a:rPr lang="fr-FR" dirty="0"/>
              <a:t> </a:t>
            </a:r>
            <a:r>
              <a:rPr lang="fr-FR" dirty="0" err="1"/>
              <a:t>monthly</a:t>
            </a:r>
            <a:r>
              <a:rPr lang="fr-FR" dirty="0"/>
              <a:t> VDL </a:t>
            </a:r>
            <a:r>
              <a:rPr lang="fr-FR" dirty="0" err="1"/>
              <a:t>webinars</a:t>
            </a:r>
            <a:r>
              <a:rPr lang="fr-FR" dirty="0"/>
              <a:t> (Thursdays at 9:00 AM ET) </a:t>
            </a:r>
            <a:r>
              <a:rPr lang="fr-FR" dirty="0" err="1"/>
              <a:t>hosted</a:t>
            </a:r>
            <a:r>
              <a:rPr lang="fr-FR" dirty="0"/>
              <a:t> by TY</a:t>
            </a:r>
          </a:p>
          <a:p>
            <a:r>
              <a:rPr lang="fr-FR" dirty="0" err="1"/>
              <a:t>start</a:t>
            </a:r>
            <a:r>
              <a:rPr lang="fr-FR" dirty="0"/>
              <a:t> in </a:t>
            </a:r>
            <a:r>
              <a:rPr lang="fr-FR" dirty="0" err="1"/>
              <a:t>September</a:t>
            </a:r>
            <a:r>
              <a:rPr lang="fr-FR" dirty="0"/>
              <a:t> 2024</a:t>
            </a:r>
          </a:p>
          <a:p>
            <a:pPr lvl="1"/>
            <a:r>
              <a:rPr lang="fr-FR" dirty="0" err="1"/>
              <a:t>September</a:t>
            </a:r>
            <a:r>
              <a:rPr lang="fr-FR" dirty="0"/>
              <a:t> 26 2024</a:t>
            </a:r>
          </a:p>
          <a:p>
            <a:pPr lvl="1"/>
            <a:r>
              <a:rPr lang="fr-FR" dirty="0" err="1"/>
              <a:t>October</a:t>
            </a:r>
            <a:r>
              <a:rPr lang="fr-FR" dirty="0"/>
              <a:t> 10 2024</a:t>
            </a:r>
          </a:p>
          <a:p>
            <a:pPr lvl="1"/>
            <a:r>
              <a:rPr lang="fr-FR" dirty="0" err="1"/>
              <a:t>November</a:t>
            </a:r>
            <a:r>
              <a:rPr lang="fr-FR" dirty="0"/>
              <a:t> 14 2024</a:t>
            </a:r>
          </a:p>
          <a:p>
            <a:endParaRPr lang="fr-FR" dirty="0"/>
          </a:p>
          <a:p>
            <a:endParaRPr lang="fr-FR" dirty="0"/>
          </a:p>
        </p:txBody>
      </p:sp>
    </p:spTree>
    <p:extLst>
      <p:ext uri="{BB962C8B-B14F-4D97-AF65-F5344CB8AC3E}">
        <p14:creationId xmlns:p14="http://schemas.microsoft.com/office/powerpoint/2010/main" val="4730950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DD7A-FA94-2D4D-ACCC-9B109BB0CA03}"/>
              </a:ext>
            </a:extLst>
          </p:cNvPr>
          <p:cNvSpPr>
            <a:spLocks noGrp="1"/>
          </p:cNvSpPr>
          <p:nvPr>
            <p:ph type="title"/>
          </p:nvPr>
        </p:nvSpPr>
        <p:spPr/>
        <p:txBody>
          <a:bodyPr/>
          <a:lstStyle/>
          <a:p>
            <a:r>
              <a:rPr lang="fr-FR" dirty="0"/>
              <a:t>DAC 2024 CEDA </a:t>
            </a:r>
            <a:r>
              <a:rPr lang="fr-FR" dirty="0" err="1"/>
              <a:t>Luncheon</a:t>
            </a:r>
            <a:r>
              <a:rPr lang="fr-FR" dirty="0"/>
              <a:t> </a:t>
            </a:r>
            <a:r>
              <a:rPr lang="fr-FR" dirty="0" err="1"/>
              <a:t>Keynote</a:t>
            </a:r>
            <a:endParaRPr lang="fr-FR" dirty="0"/>
          </a:p>
        </p:txBody>
      </p:sp>
      <p:sp>
        <p:nvSpPr>
          <p:cNvPr id="3" name="Content Placeholder 2">
            <a:extLst>
              <a:ext uri="{FF2B5EF4-FFF2-40B4-BE49-F238E27FC236}">
                <a16:creationId xmlns:a16="http://schemas.microsoft.com/office/drawing/2014/main" id="{37401006-C713-BE45-A5F1-17CFC779EC6D}"/>
              </a:ext>
            </a:extLst>
          </p:cNvPr>
          <p:cNvSpPr>
            <a:spLocks noGrp="1"/>
          </p:cNvSpPr>
          <p:nvPr>
            <p:ph idx="1"/>
          </p:nvPr>
        </p:nvSpPr>
        <p:spPr/>
        <p:txBody>
          <a:bodyPr>
            <a:normAutofit/>
          </a:bodyPr>
          <a:lstStyle/>
          <a:p>
            <a:r>
              <a:rPr lang="fr-FR" dirty="0" err="1"/>
              <a:t>Scheduled</a:t>
            </a:r>
            <a:r>
              <a:rPr lang="fr-FR" dirty="0"/>
              <a:t> for Tuesday </a:t>
            </a:r>
            <a:r>
              <a:rPr lang="fr-FR" dirty="0" err="1"/>
              <a:t>June</a:t>
            </a:r>
            <a:r>
              <a:rPr lang="fr-FR" dirty="0"/>
              <a:t> 25th 2024 12:00pm-1:30pm</a:t>
            </a:r>
          </a:p>
          <a:p>
            <a:r>
              <a:rPr lang="fr-FR" dirty="0"/>
              <a:t>Prof. Andrew </a:t>
            </a:r>
            <a:r>
              <a:rPr lang="fr-FR" dirty="0" err="1"/>
              <a:t>Kahng</a:t>
            </a:r>
            <a:endParaRPr lang="fr-FR" dirty="0"/>
          </a:p>
          <a:p>
            <a:pPr lvl="1"/>
            <a:r>
              <a:rPr lang="fr-FR" dirty="0" err="1"/>
              <a:t>Distinguished</a:t>
            </a:r>
            <a:r>
              <a:rPr lang="fr-FR" dirty="0"/>
              <a:t> Professor of CSE and ECE, UC San Diego</a:t>
            </a:r>
          </a:p>
          <a:p>
            <a:pPr lvl="1"/>
            <a:r>
              <a:rPr lang="fr-FR" dirty="0">
                <a:hlinkClick r:id="rId2"/>
              </a:rPr>
              <a:t>https://vlsicad.ucsd.edu/~abk/</a:t>
            </a:r>
            <a:r>
              <a:rPr lang="fr-FR" dirty="0"/>
              <a:t> </a:t>
            </a:r>
          </a:p>
          <a:p>
            <a:pPr lvl="1"/>
            <a:r>
              <a:rPr lang="fr-FR" dirty="0"/>
              <a:t>"AI for EDA and Disruptive Innovation"</a:t>
            </a:r>
          </a:p>
        </p:txBody>
      </p:sp>
    </p:spTree>
    <p:extLst>
      <p:ext uri="{BB962C8B-B14F-4D97-AF65-F5344CB8AC3E}">
        <p14:creationId xmlns:p14="http://schemas.microsoft.com/office/powerpoint/2010/main" val="21474365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FC3-9C7A-194B-88DF-4FCB87F105A4}"/>
              </a:ext>
            </a:extLst>
          </p:cNvPr>
          <p:cNvSpPr>
            <a:spLocks noGrp="1"/>
          </p:cNvSpPr>
          <p:nvPr>
            <p:ph type="title"/>
          </p:nvPr>
        </p:nvSpPr>
        <p:spPr/>
        <p:txBody>
          <a:bodyPr/>
          <a:lstStyle/>
          <a:p>
            <a:r>
              <a:rPr lang="fr-FR" dirty="0"/>
              <a:t>ICCAD 2024 CEDA </a:t>
            </a:r>
            <a:r>
              <a:rPr lang="fr-FR" dirty="0" err="1"/>
              <a:t>Luncheon</a:t>
            </a:r>
            <a:r>
              <a:rPr lang="fr-FR" dirty="0"/>
              <a:t> </a:t>
            </a:r>
            <a:r>
              <a:rPr lang="fr-FR" dirty="0" err="1"/>
              <a:t>Keynote</a:t>
            </a:r>
            <a:endParaRPr lang="fr-FR" dirty="0"/>
          </a:p>
        </p:txBody>
      </p:sp>
      <p:sp>
        <p:nvSpPr>
          <p:cNvPr id="3" name="Content Placeholder 2">
            <a:extLst>
              <a:ext uri="{FF2B5EF4-FFF2-40B4-BE49-F238E27FC236}">
                <a16:creationId xmlns:a16="http://schemas.microsoft.com/office/drawing/2014/main" id="{F99864AA-4039-674A-93A8-0E16113B5489}"/>
              </a:ext>
            </a:extLst>
          </p:cNvPr>
          <p:cNvSpPr>
            <a:spLocks noGrp="1"/>
          </p:cNvSpPr>
          <p:nvPr>
            <p:ph idx="1"/>
          </p:nvPr>
        </p:nvSpPr>
        <p:spPr/>
        <p:txBody>
          <a:bodyPr/>
          <a:lstStyle/>
          <a:p>
            <a:r>
              <a:rPr lang="fr-FR" dirty="0" err="1"/>
              <a:t>Scheduled</a:t>
            </a:r>
            <a:r>
              <a:rPr lang="fr-FR" dirty="0"/>
              <a:t> for Tuesday </a:t>
            </a:r>
            <a:r>
              <a:rPr lang="fr-FR" dirty="0" err="1"/>
              <a:t>October</a:t>
            </a:r>
            <a:r>
              <a:rPr lang="fr-FR" dirty="0"/>
              <a:t> 29th 2024 12:00pm-1:30pm</a:t>
            </a:r>
          </a:p>
          <a:p>
            <a:r>
              <a:rPr lang="fr-FR" dirty="0"/>
              <a:t>Prof. Sachin </a:t>
            </a:r>
            <a:r>
              <a:rPr lang="fr-FR" dirty="0" err="1"/>
              <a:t>Sapatnekar</a:t>
            </a:r>
            <a:endParaRPr lang="fr-FR" dirty="0"/>
          </a:p>
          <a:p>
            <a:pPr lvl="1"/>
            <a:r>
              <a:rPr lang="fr-FR" dirty="0" err="1"/>
              <a:t>Distinguished</a:t>
            </a:r>
            <a:r>
              <a:rPr lang="fr-FR" dirty="0"/>
              <a:t> Professor and Robert and Marjorie </a:t>
            </a:r>
            <a:r>
              <a:rPr lang="fr-FR" dirty="0" err="1"/>
              <a:t>Henle</a:t>
            </a:r>
            <a:r>
              <a:rPr lang="fr-FR" dirty="0"/>
              <a:t> Chair, </a:t>
            </a:r>
            <a:r>
              <a:rPr lang="fr-FR" dirty="0" err="1"/>
              <a:t>Dept</a:t>
            </a:r>
            <a:r>
              <a:rPr lang="fr-FR" dirty="0"/>
              <a:t> ECE, U Minnesota</a:t>
            </a:r>
          </a:p>
          <a:p>
            <a:pPr lvl="1"/>
            <a:r>
              <a:rPr lang="fr-FR" dirty="0">
                <a:hlinkClick r:id="rId2"/>
              </a:rPr>
              <a:t>https://www.ece.umn.edu/users/sachin/</a:t>
            </a:r>
            <a:endParaRPr lang="fr-FR" dirty="0"/>
          </a:p>
          <a:p>
            <a:pPr lvl="1"/>
            <a:r>
              <a:rPr lang="fr-FR" dirty="0" err="1"/>
              <a:t>automated</a:t>
            </a:r>
            <a:r>
              <a:rPr lang="fr-FR" dirty="0"/>
              <a:t> </a:t>
            </a:r>
            <a:r>
              <a:rPr lang="fr-FR" dirty="0" err="1"/>
              <a:t>layout</a:t>
            </a:r>
            <a:r>
              <a:rPr lang="fr-FR" dirty="0"/>
              <a:t> </a:t>
            </a:r>
            <a:r>
              <a:rPr lang="fr-FR" dirty="0" err="1"/>
              <a:t>generation</a:t>
            </a:r>
            <a:r>
              <a:rPr lang="fr-FR" dirty="0"/>
              <a:t> for </a:t>
            </a:r>
            <a:r>
              <a:rPr lang="fr-FR" dirty="0" err="1"/>
              <a:t>analog</a:t>
            </a:r>
            <a:r>
              <a:rPr lang="fr-FR" dirty="0"/>
              <a:t> circuits, design of ML HW, ML </a:t>
            </a:r>
            <a:r>
              <a:rPr lang="fr-FR" dirty="0" err="1"/>
              <a:t>algorithms</a:t>
            </a:r>
            <a:r>
              <a:rPr lang="fr-FR" dirty="0"/>
              <a:t> for EDA</a:t>
            </a:r>
          </a:p>
          <a:p>
            <a:r>
              <a:rPr lang="fr-FR" dirty="0" err="1"/>
              <a:t>complementarity</a:t>
            </a:r>
            <a:r>
              <a:rPr lang="fr-FR" dirty="0"/>
              <a:t> to ICCAD </a:t>
            </a:r>
            <a:r>
              <a:rPr lang="fr-FR" dirty="0" err="1"/>
              <a:t>keynotes</a:t>
            </a:r>
            <a:r>
              <a:rPr lang="fr-FR" dirty="0"/>
              <a:t> </a:t>
            </a:r>
            <a:r>
              <a:rPr lang="fr-FR" dirty="0" err="1"/>
              <a:t>already</a:t>
            </a:r>
            <a:r>
              <a:rPr lang="fr-FR" dirty="0"/>
              <a:t> </a:t>
            </a:r>
            <a:r>
              <a:rPr lang="fr-FR" dirty="0" err="1"/>
              <a:t>scheduled</a:t>
            </a:r>
            <a:r>
              <a:rPr lang="fr-FR" dirty="0"/>
              <a:t> (</a:t>
            </a:r>
            <a:r>
              <a:rPr lang="fr-FR" dirty="0" err="1"/>
              <a:t>Leon</a:t>
            </a:r>
            <a:r>
              <a:rPr lang="fr-FR" dirty="0"/>
              <a:t> </a:t>
            </a:r>
            <a:r>
              <a:rPr lang="fr-FR" dirty="0" err="1"/>
              <a:t>Stok</a:t>
            </a:r>
            <a:r>
              <a:rPr lang="fr-FR" dirty="0"/>
              <a:t>, IBM / Philip Wong, Stanford / </a:t>
            </a:r>
            <a:r>
              <a:rPr lang="fr-FR" dirty="0" err="1"/>
              <a:t>Dilma</a:t>
            </a:r>
            <a:r>
              <a:rPr lang="fr-FR" dirty="0"/>
              <a:t> Da Silva, US NSF)</a:t>
            </a:r>
          </a:p>
          <a:p>
            <a:endParaRPr lang="fr-FR" dirty="0"/>
          </a:p>
        </p:txBody>
      </p:sp>
    </p:spTree>
    <p:extLst>
      <p:ext uri="{BB962C8B-B14F-4D97-AF65-F5344CB8AC3E}">
        <p14:creationId xmlns:p14="http://schemas.microsoft.com/office/powerpoint/2010/main" val="246276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85997" y="132871"/>
            <a:ext cx="7886700" cy="748622"/>
          </a:xfrm>
        </p:spPr>
        <p:txBody>
          <a:bodyPr/>
          <a:lstStyle/>
          <a:p>
            <a:r>
              <a:rPr lang="en-US" dirty="0"/>
              <a:t>Issues in 2024</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185997" y="881494"/>
            <a:ext cx="8316591" cy="3417383"/>
          </a:xfrm>
        </p:spPr>
        <p:txBody>
          <a:bodyPr>
            <a:normAutofit/>
          </a:bodyPr>
          <a:lstStyle/>
          <a:p>
            <a:r>
              <a:rPr lang="en-US" sz="1500" dirty="0"/>
              <a:t>Jan/Feb: SI: Ethics in Computing (4 plus editorial), 4 general interest, 1 tutorial, 2 Reports, Last Byte, From the EiC</a:t>
            </a:r>
          </a:p>
          <a:p>
            <a:r>
              <a:rPr lang="en-US" sz="1500" dirty="0"/>
              <a:t>Mar/Apr: SI: 2021 Workshop on Top Picks (6 plus editorial), 3 general interest, 2 Reports, Last Byte, From the EiC</a:t>
            </a:r>
          </a:p>
          <a:p>
            <a:r>
              <a:rPr lang="en-US" sz="1500" dirty="0"/>
              <a:t>May/Jun: 7 general interest, 2 Reports, Last Byte, From the EiC</a:t>
            </a:r>
          </a:p>
          <a:p>
            <a:r>
              <a:rPr lang="en-US" sz="1500" dirty="0"/>
              <a:t>Jul/Aug: SI: Silicon Lifecycle Management (6 plus editorial), Interview, Last Byte, From the EiC</a:t>
            </a:r>
          </a:p>
          <a:p>
            <a:r>
              <a:rPr lang="en-US" sz="1500" dirty="0"/>
              <a:t>Sept/Oct: SI: Post-Quantum Cryptography for Internet-of-Things</a:t>
            </a:r>
          </a:p>
          <a:p>
            <a:r>
              <a:rPr lang="en-US" sz="1500" dirty="0"/>
              <a:t>Nov/Dec: </a:t>
            </a:r>
          </a:p>
        </p:txBody>
      </p:sp>
    </p:spTree>
    <p:extLst>
      <p:ext uri="{BB962C8B-B14F-4D97-AF65-F5344CB8AC3E}">
        <p14:creationId xmlns:p14="http://schemas.microsoft.com/office/powerpoint/2010/main" val="8515180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69CA-A1EA-8844-A216-F9501AD5AA59}"/>
              </a:ext>
            </a:extLst>
          </p:cNvPr>
          <p:cNvSpPr>
            <a:spLocks noGrp="1"/>
          </p:cNvSpPr>
          <p:nvPr>
            <p:ph type="title"/>
          </p:nvPr>
        </p:nvSpPr>
        <p:spPr>
          <a:xfrm>
            <a:off x="628650" y="273844"/>
            <a:ext cx="8148131" cy="994172"/>
          </a:xfrm>
        </p:spPr>
        <p:txBody>
          <a:bodyPr>
            <a:normAutofit/>
          </a:bodyPr>
          <a:lstStyle/>
          <a:p>
            <a:r>
              <a:rPr lang="fr-FR" dirty="0"/>
              <a:t>CEDA </a:t>
            </a:r>
            <a:r>
              <a:rPr lang="fr-FR" dirty="0" err="1"/>
              <a:t>representation</a:t>
            </a:r>
            <a:r>
              <a:rPr lang="fr-FR" dirty="0"/>
              <a:t> in </a:t>
            </a:r>
            <a:r>
              <a:rPr lang="fr-FR" dirty="0" err="1"/>
              <a:t>Women</a:t>
            </a:r>
            <a:r>
              <a:rPr lang="fr-FR" dirty="0"/>
              <a:t> in Engineering</a:t>
            </a:r>
          </a:p>
        </p:txBody>
      </p:sp>
      <p:sp>
        <p:nvSpPr>
          <p:cNvPr id="3" name="Content Placeholder 2">
            <a:extLst>
              <a:ext uri="{FF2B5EF4-FFF2-40B4-BE49-F238E27FC236}">
                <a16:creationId xmlns:a16="http://schemas.microsoft.com/office/drawing/2014/main" id="{7006EF95-CB90-5544-A412-2AACA16783BD}"/>
              </a:ext>
            </a:extLst>
          </p:cNvPr>
          <p:cNvSpPr>
            <a:spLocks noGrp="1"/>
          </p:cNvSpPr>
          <p:nvPr>
            <p:ph idx="1"/>
          </p:nvPr>
        </p:nvSpPr>
        <p:spPr/>
        <p:txBody>
          <a:bodyPr/>
          <a:lstStyle/>
          <a:p>
            <a:r>
              <a:rPr lang="fr-FR" dirty="0" err="1"/>
              <a:t>Seeking</a:t>
            </a:r>
            <a:r>
              <a:rPr lang="fr-FR" dirty="0"/>
              <a:t> replacement for Prof. </a:t>
            </a:r>
            <a:r>
              <a:rPr lang="fr-FR" dirty="0" err="1"/>
              <a:t>Shao</a:t>
            </a:r>
            <a:r>
              <a:rPr lang="fr-FR" dirty="0"/>
              <a:t>-Yun Fang (NTUST, TW)</a:t>
            </a:r>
          </a:p>
          <a:p>
            <a:pPr lvl="1"/>
            <a:r>
              <a:rPr lang="fr-FR" dirty="0"/>
              <a:t>CEDA </a:t>
            </a:r>
            <a:r>
              <a:rPr lang="fr-FR" dirty="0" err="1"/>
              <a:t>representative</a:t>
            </a:r>
            <a:r>
              <a:rPr lang="fr-FR" dirty="0"/>
              <a:t> in the IEEE </a:t>
            </a:r>
            <a:r>
              <a:rPr lang="fr-FR" dirty="0" err="1"/>
              <a:t>Women</a:t>
            </a:r>
            <a:r>
              <a:rPr lang="fr-FR" dirty="0"/>
              <a:t> in Engineering (WIE) initiative</a:t>
            </a:r>
          </a:p>
          <a:p>
            <a:pPr lvl="1"/>
            <a:r>
              <a:rPr lang="fr-FR" dirty="0" err="1"/>
              <a:t>Diversity</a:t>
            </a:r>
            <a:r>
              <a:rPr lang="fr-FR" dirty="0"/>
              <a:t> and Inclusion Chair of CEDA</a:t>
            </a:r>
          </a:p>
          <a:p>
            <a:endParaRPr lang="fr-FR" dirty="0"/>
          </a:p>
        </p:txBody>
      </p:sp>
    </p:spTree>
    <p:extLst>
      <p:ext uri="{BB962C8B-B14F-4D97-AF65-F5344CB8AC3E}">
        <p14:creationId xmlns:p14="http://schemas.microsoft.com/office/powerpoint/2010/main" val="34046913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Awards - Chen</a:t>
            </a:r>
            <a:endParaRPr/>
          </a:p>
        </p:txBody>
      </p:sp>
      <p:sp>
        <p:nvSpPr>
          <p:cNvPr id="203" name="Google Shape;203;p42"/>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A93F-C474-FB3C-26F0-E57716798D5D}"/>
              </a:ext>
            </a:extLst>
          </p:cNvPr>
          <p:cNvSpPr>
            <a:spLocks noGrp="1"/>
          </p:cNvSpPr>
          <p:nvPr>
            <p:ph type="title"/>
          </p:nvPr>
        </p:nvSpPr>
        <p:spPr/>
        <p:txBody>
          <a:bodyPr/>
          <a:lstStyle/>
          <a:p>
            <a:r>
              <a:rPr lang="en-US" dirty="0"/>
              <a:t>Publicity Update</a:t>
            </a:r>
            <a:br>
              <a:rPr lang="en-US" dirty="0"/>
            </a:br>
            <a:r>
              <a:rPr lang="en-US" sz="2100" dirty="0"/>
              <a:t>Sri Parameswaran</a:t>
            </a:r>
            <a:endParaRPr lang="en-AU" dirty="0"/>
          </a:p>
        </p:txBody>
      </p:sp>
      <p:sp>
        <p:nvSpPr>
          <p:cNvPr id="3" name="Content Placeholder 2">
            <a:extLst>
              <a:ext uri="{FF2B5EF4-FFF2-40B4-BE49-F238E27FC236}">
                <a16:creationId xmlns:a16="http://schemas.microsoft.com/office/drawing/2014/main" id="{08C31D58-8D3F-5B55-367F-5C94BB625360}"/>
              </a:ext>
            </a:extLst>
          </p:cNvPr>
          <p:cNvSpPr>
            <a:spLocks noGrp="1"/>
          </p:cNvSpPr>
          <p:nvPr>
            <p:ph idx="1"/>
          </p:nvPr>
        </p:nvSpPr>
        <p:spPr/>
        <p:txBody>
          <a:bodyPr/>
          <a:lstStyle/>
          <a:p>
            <a:r>
              <a:rPr lang="en-US" dirty="0"/>
              <a:t>Website</a:t>
            </a:r>
          </a:p>
          <a:p>
            <a:r>
              <a:rPr lang="en-US" dirty="0"/>
              <a:t>Mail (</a:t>
            </a:r>
            <a:r>
              <a:rPr lang="en-US" dirty="0" err="1"/>
              <a:t>Mailchimps</a:t>
            </a:r>
            <a:r>
              <a:rPr lang="en-US" dirty="0"/>
              <a:t>)</a:t>
            </a:r>
          </a:p>
          <a:p>
            <a:r>
              <a:rPr lang="en-US" dirty="0"/>
              <a:t>Social Media</a:t>
            </a:r>
          </a:p>
          <a:p>
            <a:r>
              <a:rPr lang="en-US" dirty="0"/>
              <a:t>Conferences</a:t>
            </a:r>
          </a:p>
          <a:p>
            <a:endParaRPr lang="en-AU" dirty="0"/>
          </a:p>
        </p:txBody>
      </p:sp>
    </p:spTree>
    <p:extLst>
      <p:ext uri="{BB962C8B-B14F-4D97-AF65-F5344CB8AC3E}">
        <p14:creationId xmlns:p14="http://schemas.microsoft.com/office/powerpoint/2010/main" val="11084474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D61A-4C81-022F-614E-701EE784CF0D}"/>
              </a:ext>
            </a:extLst>
          </p:cNvPr>
          <p:cNvSpPr>
            <a:spLocks noGrp="1"/>
          </p:cNvSpPr>
          <p:nvPr>
            <p:ph type="title"/>
          </p:nvPr>
        </p:nvSpPr>
        <p:spPr/>
        <p:txBody>
          <a:bodyPr/>
          <a:lstStyle/>
          <a:p>
            <a:r>
              <a:rPr lang="en-US" dirty="0"/>
              <a:t>Website</a:t>
            </a:r>
            <a:endParaRPr lang="en-AU" dirty="0"/>
          </a:p>
        </p:txBody>
      </p:sp>
      <p:sp>
        <p:nvSpPr>
          <p:cNvPr id="3" name="Content Placeholder 2">
            <a:extLst>
              <a:ext uri="{FF2B5EF4-FFF2-40B4-BE49-F238E27FC236}">
                <a16:creationId xmlns:a16="http://schemas.microsoft.com/office/drawing/2014/main" id="{46DC0B39-8996-6CC4-7A6D-6AE3EF0CD6EB}"/>
              </a:ext>
            </a:extLst>
          </p:cNvPr>
          <p:cNvSpPr>
            <a:spLocks noGrp="1"/>
          </p:cNvSpPr>
          <p:nvPr>
            <p:ph idx="1"/>
          </p:nvPr>
        </p:nvSpPr>
        <p:spPr/>
        <p:txBody>
          <a:bodyPr/>
          <a:lstStyle/>
          <a:p>
            <a:r>
              <a:rPr lang="en-US" dirty="0"/>
              <a:t>Migrated to Catalyze 2.0</a:t>
            </a:r>
          </a:p>
          <a:p>
            <a:pPr lvl="1"/>
            <a:r>
              <a:rPr lang="en-US" dirty="0"/>
              <a:t>Launched last month - May 2024</a:t>
            </a:r>
          </a:p>
          <a:p>
            <a:pPr lvl="1" fontAlgn="base"/>
            <a:r>
              <a:rPr lang="en-US" dirty="0"/>
              <a:t>Featured posts on homepage</a:t>
            </a:r>
          </a:p>
          <a:p>
            <a:pPr lvl="1" fontAlgn="base"/>
            <a:r>
              <a:rPr lang="en-US" dirty="0"/>
              <a:t>Announcements section</a:t>
            </a:r>
          </a:p>
          <a:p>
            <a:pPr lvl="1" fontAlgn="base"/>
            <a:r>
              <a:rPr lang="en-US" dirty="0"/>
              <a:t>Upcoming events</a:t>
            </a:r>
          </a:p>
          <a:p>
            <a:pPr lvl="1" fontAlgn="base"/>
            <a:r>
              <a:rPr lang="en-US" dirty="0"/>
              <a:t>Adding Member Society news/conferences to the website and in the newsletter</a:t>
            </a:r>
          </a:p>
          <a:p>
            <a:pPr lvl="1" fontAlgn="base"/>
            <a:r>
              <a:rPr lang="en-US" dirty="0"/>
              <a:t>Looks Amazing</a:t>
            </a:r>
          </a:p>
        </p:txBody>
      </p:sp>
    </p:spTree>
    <p:extLst>
      <p:ext uri="{BB962C8B-B14F-4D97-AF65-F5344CB8AC3E}">
        <p14:creationId xmlns:p14="http://schemas.microsoft.com/office/powerpoint/2010/main" val="27599461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17C-A8ED-F77D-5E55-EDC2DD7D1A85}"/>
              </a:ext>
            </a:extLst>
          </p:cNvPr>
          <p:cNvSpPr>
            <a:spLocks noGrp="1"/>
          </p:cNvSpPr>
          <p:nvPr>
            <p:ph type="title"/>
          </p:nvPr>
        </p:nvSpPr>
        <p:spPr/>
        <p:txBody>
          <a:bodyPr/>
          <a:lstStyle/>
          <a:p>
            <a:r>
              <a:rPr lang="en-US" dirty="0"/>
              <a:t>Mail</a:t>
            </a:r>
            <a:endParaRPr lang="en-AU" dirty="0"/>
          </a:p>
        </p:txBody>
      </p:sp>
      <p:sp>
        <p:nvSpPr>
          <p:cNvPr id="3" name="Content Placeholder 2">
            <a:extLst>
              <a:ext uri="{FF2B5EF4-FFF2-40B4-BE49-F238E27FC236}">
                <a16:creationId xmlns:a16="http://schemas.microsoft.com/office/drawing/2014/main" id="{00892388-4EA3-F6C2-4B56-ABD24742719A}"/>
              </a:ext>
            </a:extLst>
          </p:cNvPr>
          <p:cNvSpPr>
            <a:spLocks noGrp="1"/>
          </p:cNvSpPr>
          <p:nvPr>
            <p:ph idx="1"/>
          </p:nvPr>
        </p:nvSpPr>
        <p:spPr/>
        <p:txBody>
          <a:bodyPr>
            <a:normAutofit lnSpcReduction="10000"/>
          </a:bodyPr>
          <a:lstStyle/>
          <a:p>
            <a:pPr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Standalone</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Awards Call for Nominations</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Kaufman Press Releases</a:t>
            </a:r>
          </a:p>
          <a:p>
            <a:pPr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Currents Newsletter - sent on the even months February </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April</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June</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August</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October</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December</a:t>
            </a:r>
          </a:p>
          <a:p>
            <a:pPr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Community Calls - sent on odd months</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January</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March</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May</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July</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September</a:t>
            </a:r>
          </a:p>
          <a:p>
            <a:pPr marL="557213" lvl="1" indent="-214313" fontAlgn="base">
              <a:spcBef>
                <a:spcPts val="0"/>
              </a:spcBef>
              <a:buFont typeface="Arial" panose="020B0604020202020204" pitchFamily="34" charset="0"/>
              <a:buChar char="•"/>
            </a:pPr>
            <a:r>
              <a:rPr lang="en-US" sz="1500" dirty="0">
                <a:solidFill>
                  <a:srgbClr val="000000"/>
                </a:solidFill>
                <a:latin typeface="Arial" panose="020B0604020202020204" pitchFamily="34" charset="0"/>
              </a:rPr>
              <a:t>November</a:t>
            </a:r>
          </a:p>
          <a:p>
            <a:pPr marL="0" indent="0">
              <a:buNone/>
            </a:pPr>
            <a:endParaRPr lang="en-AU" dirty="0"/>
          </a:p>
        </p:txBody>
      </p:sp>
    </p:spTree>
    <p:extLst>
      <p:ext uri="{BB962C8B-B14F-4D97-AF65-F5344CB8AC3E}">
        <p14:creationId xmlns:p14="http://schemas.microsoft.com/office/powerpoint/2010/main" val="40223301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90AF-3AC4-8735-D442-A7245BBD4A44}"/>
              </a:ext>
            </a:extLst>
          </p:cNvPr>
          <p:cNvSpPr>
            <a:spLocks noGrp="1"/>
          </p:cNvSpPr>
          <p:nvPr>
            <p:ph type="title"/>
          </p:nvPr>
        </p:nvSpPr>
        <p:spPr/>
        <p:txBody>
          <a:bodyPr/>
          <a:lstStyle/>
          <a:p>
            <a:r>
              <a:rPr lang="en-US" dirty="0"/>
              <a:t>Social Media</a:t>
            </a:r>
            <a:endParaRPr lang="en-AU" dirty="0"/>
          </a:p>
        </p:txBody>
      </p:sp>
      <p:sp>
        <p:nvSpPr>
          <p:cNvPr id="3" name="Content Placeholder 2">
            <a:extLst>
              <a:ext uri="{FF2B5EF4-FFF2-40B4-BE49-F238E27FC236}">
                <a16:creationId xmlns:a16="http://schemas.microsoft.com/office/drawing/2014/main" id="{E2C3FB61-4816-F337-1944-6D38FE89EECB}"/>
              </a:ext>
            </a:extLst>
          </p:cNvPr>
          <p:cNvSpPr>
            <a:spLocks noGrp="1"/>
          </p:cNvSpPr>
          <p:nvPr>
            <p:ph idx="1"/>
          </p:nvPr>
        </p:nvSpPr>
        <p:spPr/>
        <p:txBody>
          <a:bodyPr/>
          <a:lstStyle/>
          <a:p>
            <a:pPr fontAlgn="base">
              <a:spcBef>
                <a:spcPts val="0"/>
              </a:spcBef>
              <a:buFont typeface="Arial" panose="020B0604020202020204" pitchFamily="34" charset="0"/>
              <a:buChar char="•"/>
            </a:pPr>
            <a:r>
              <a:rPr lang="en-AU" sz="2400" dirty="0">
                <a:solidFill>
                  <a:srgbClr val="000000"/>
                </a:solidFill>
                <a:latin typeface="Arial" panose="020B0604020202020204" pitchFamily="34" charset="0"/>
              </a:rPr>
              <a:t>LinkedIn</a:t>
            </a:r>
          </a:p>
          <a:p>
            <a:pPr fontAlgn="base">
              <a:spcBef>
                <a:spcPts val="0"/>
              </a:spcBef>
              <a:buFont typeface="Arial" panose="020B0604020202020204" pitchFamily="34" charset="0"/>
              <a:buChar char="•"/>
            </a:pPr>
            <a:r>
              <a:rPr lang="en-AU" sz="2400" dirty="0">
                <a:solidFill>
                  <a:srgbClr val="000000"/>
                </a:solidFill>
                <a:latin typeface="Arial" panose="020B0604020202020204" pitchFamily="34" charset="0"/>
              </a:rPr>
              <a:t>Facebook </a:t>
            </a:r>
          </a:p>
          <a:p>
            <a:pPr fontAlgn="base">
              <a:spcBef>
                <a:spcPts val="0"/>
              </a:spcBef>
              <a:buFont typeface="Arial" panose="020B0604020202020204" pitchFamily="34" charset="0"/>
              <a:buChar char="•"/>
            </a:pPr>
            <a:r>
              <a:rPr lang="en-AU" sz="2400" dirty="0">
                <a:solidFill>
                  <a:srgbClr val="000000"/>
                </a:solidFill>
                <a:latin typeface="Arial" panose="020B0604020202020204" pitchFamily="34" charset="0"/>
              </a:rPr>
              <a:t>Twitter</a:t>
            </a:r>
          </a:p>
          <a:p>
            <a:pPr fontAlgn="base">
              <a:spcBef>
                <a:spcPts val="0"/>
              </a:spcBef>
              <a:buFont typeface="Arial" panose="020B0604020202020204" pitchFamily="34" charset="0"/>
              <a:buChar char="•"/>
            </a:pPr>
            <a:r>
              <a:rPr lang="en-AU" sz="2400" dirty="0">
                <a:solidFill>
                  <a:srgbClr val="000000"/>
                </a:solidFill>
                <a:latin typeface="Arial" panose="020B0604020202020204" pitchFamily="34" charset="0"/>
              </a:rPr>
              <a:t>YouTube</a:t>
            </a:r>
          </a:p>
          <a:p>
            <a:pPr fontAlgn="base">
              <a:spcBef>
                <a:spcPts val="0"/>
              </a:spcBef>
              <a:buFont typeface="Arial" panose="020B0604020202020204" pitchFamily="34" charset="0"/>
              <a:buChar char="•"/>
            </a:pPr>
            <a:r>
              <a:rPr lang="en-AU" sz="2400" dirty="0">
                <a:solidFill>
                  <a:srgbClr val="00B050"/>
                </a:solidFill>
                <a:latin typeface="Arial" panose="020B0604020202020204" pitchFamily="34" charset="0"/>
              </a:rPr>
              <a:t>Possible </a:t>
            </a:r>
            <a:r>
              <a:rPr lang="en-AU" sz="2400" dirty="0" err="1">
                <a:solidFill>
                  <a:srgbClr val="00B050"/>
                </a:solidFill>
                <a:latin typeface="Arial" panose="020B0604020202020204" pitchFamily="34" charset="0"/>
              </a:rPr>
              <a:t>Tiktoks</a:t>
            </a:r>
            <a:r>
              <a:rPr lang="en-AU" sz="2400" dirty="0">
                <a:solidFill>
                  <a:srgbClr val="00B050"/>
                </a:solidFill>
                <a:latin typeface="Arial" panose="020B0604020202020204" pitchFamily="34" charset="0"/>
              </a:rPr>
              <a:t> of interesting excerpts?</a:t>
            </a:r>
          </a:p>
          <a:p>
            <a:pPr marL="0" indent="0">
              <a:buNone/>
            </a:pPr>
            <a:endParaRPr lang="en-AU" dirty="0"/>
          </a:p>
        </p:txBody>
      </p:sp>
    </p:spTree>
    <p:extLst>
      <p:ext uri="{BB962C8B-B14F-4D97-AF65-F5344CB8AC3E}">
        <p14:creationId xmlns:p14="http://schemas.microsoft.com/office/powerpoint/2010/main" val="23860082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ABC8-126E-DFD7-D8B1-6DDDFFFC44F0}"/>
              </a:ext>
            </a:extLst>
          </p:cNvPr>
          <p:cNvSpPr>
            <a:spLocks noGrp="1"/>
          </p:cNvSpPr>
          <p:nvPr>
            <p:ph type="title"/>
          </p:nvPr>
        </p:nvSpPr>
        <p:spPr/>
        <p:txBody>
          <a:bodyPr/>
          <a:lstStyle/>
          <a:p>
            <a:r>
              <a:rPr lang="en-US" dirty="0"/>
              <a:t>Goals</a:t>
            </a:r>
            <a:endParaRPr lang="en-AU" dirty="0"/>
          </a:p>
        </p:txBody>
      </p:sp>
      <p:sp>
        <p:nvSpPr>
          <p:cNvPr id="3" name="Content Placeholder 2">
            <a:extLst>
              <a:ext uri="{FF2B5EF4-FFF2-40B4-BE49-F238E27FC236}">
                <a16:creationId xmlns:a16="http://schemas.microsoft.com/office/drawing/2014/main" id="{CF3E401B-2394-E9B3-E666-A2E904B0FFE5}"/>
              </a:ext>
            </a:extLst>
          </p:cNvPr>
          <p:cNvSpPr>
            <a:spLocks noGrp="1"/>
          </p:cNvSpPr>
          <p:nvPr>
            <p:ph idx="1"/>
          </p:nvPr>
        </p:nvSpPr>
        <p:spPr/>
        <p:txBody>
          <a:bodyPr/>
          <a:lstStyle/>
          <a:p>
            <a:pPr marL="0" indent="0" fontAlgn="base">
              <a:spcBef>
                <a:spcPts val="0"/>
              </a:spcBef>
              <a:buNone/>
            </a:pPr>
            <a:r>
              <a:rPr lang="en-US" sz="1350" dirty="0">
                <a:solidFill>
                  <a:srgbClr val="00B050"/>
                </a:solidFill>
                <a:latin typeface="Arial" panose="020B0604020202020204" pitchFamily="34" charset="0"/>
              </a:rPr>
              <a:t>Student Travel Grants </a:t>
            </a:r>
          </a:p>
          <a:p>
            <a:pPr marL="0" indent="0" fontAlgn="base">
              <a:spcBef>
                <a:spcPts val="0"/>
              </a:spcBef>
              <a:buNone/>
            </a:pPr>
            <a:endParaRPr lang="en-US" sz="1350" dirty="0">
              <a:solidFill>
                <a:srgbClr val="00B050"/>
              </a:solidFill>
              <a:latin typeface="Arial" panose="020B0604020202020204" pitchFamily="34" charset="0"/>
            </a:endParaRPr>
          </a:p>
          <a:p>
            <a:pPr marL="0" indent="0" fontAlgn="base">
              <a:spcBef>
                <a:spcPts val="0"/>
              </a:spcBef>
              <a:buNone/>
            </a:pPr>
            <a:r>
              <a:rPr lang="en-US" sz="1350" dirty="0">
                <a:solidFill>
                  <a:srgbClr val="00B050"/>
                </a:solidFill>
                <a:latin typeface="Arial" panose="020B0604020202020204" pitchFamily="34" charset="0"/>
              </a:rPr>
              <a:t>Engagement with students/YP and awareness of CEDA</a:t>
            </a:r>
          </a:p>
          <a:p>
            <a:pPr marL="0" indent="0" fontAlgn="base">
              <a:spcBef>
                <a:spcPts val="0"/>
              </a:spcBef>
              <a:buNone/>
            </a:pPr>
            <a:endParaRPr lang="en-US" sz="1350" dirty="0">
              <a:solidFill>
                <a:srgbClr val="00B050"/>
              </a:solidFill>
              <a:latin typeface="Arial" panose="020B0604020202020204" pitchFamily="34" charset="0"/>
            </a:endParaRPr>
          </a:p>
          <a:p>
            <a:pPr marL="0" indent="0" fontAlgn="base">
              <a:spcBef>
                <a:spcPts val="0"/>
              </a:spcBef>
              <a:buNone/>
            </a:pPr>
            <a:r>
              <a:rPr lang="en-US" sz="1350" dirty="0">
                <a:solidFill>
                  <a:srgbClr val="00B050"/>
                </a:solidFill>
                <a:latin typeface="Arial" panose="020B0604020202020204" pitchFamily="34" charset="0"/>
              </a:rPr>
              <a:t>Develop a platform to host tutorials, content, software, etc. </a:t>
            </a:r>
          </a:p>
          <a:p>
            <a:pPr marL="0" indent="0">
              <a:buNone/>
            </a:pPr>
            <a:endParaRPr lang="en-AU" dirty="0"/>
          </a:p>
        </p:txBody>
      </p:sp>
    </p:spTree>
    <p:extLst>
      <p:ext uri="{BB962C8B-B14F-4D97-AF65-F5344CB8AC3E}">
        <p14:creationId xmlns:p14="http://schemas.microsoft.com/office/powerpoint/2010/main" val="10377663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0DD2-E950-28CA-3ADC-5B02ACBE192E}"/>
              </a:ext>
            </a:extLst>
          </p:cNvPr>
          <p:cNvSpPr>
            <a:spLocks noGrp="1"/>
          </p:cNvSpPr>
          <p:nvPr>
            <p:ph type="title"/>
          </p:nvPr>
        </p:nvSpPr>
        <p:spPr/>
        <p:txBody>
          <a:bodyPr/>
          <a:lstStyle/>
          <a:p>
            <a:r>
              <a:rPr lang="en-US" dirty="0"/>
              <a:t>Future directions</a:t>
            </a:r>
            <a:endParaRPr lang="en-AU" dirty="0"/>
          </a:p>
        </p:txBody>
      </p:sp>
      <p:sp>
        <p:nvSpPr>
          <p:cNvPr id="3" name="Content Placeholder 2">
            <a:extLst>
              <a:ext uri="{FF2B5EF4-FFF2-40B4-BE49-F238E27FC236}">
                <a16:creationId xmlns:a16="http://schemas.microsoft.com/office/drawing/2014/main" id="{64F938DC-D000-5C33-B467-837F32C6442C}"/>
              </a:ext>
            </a:extLst>
          </p:cNvPr>
          <p:cNvSpPr>
            <a:spLocks noGrp="1"/>
          </p:cNvSpPr>
          <p:nvPr>
            <p:ph idx="1"/>
          </p:nvPr>
        </p:nvSpPr>
        <p:spPr/>
        <p:txBody>
          <a:bodyPr/>
          <a:lstStyle/>
          <a:p>
            <a:r>
              <a:rPr lang="en-US" dirty="0"/>
              <a:t>Interviews with conference chairs / </a:t>
            </a:r>
            <a:r>
              <a:rPr lang="en-US" dirty="0" err="1"/>
              <a:t>EiCs</a:t>
            </a:r>
            <a:r>
              <a:rPr lang="en-US" dirty="0"/>
              <a:t> of </a:t>
            </a:r>
            <a:r>
              <a:rPr lang="en-US" dirty="0" err="1"/>
              <a:t>Jounals</a:t>
            </a:r>
            <a:r>
              <a:rPr lang="en-US" dirty="0"/>
              <a:t> / CEDA execs</a:t>
            </a:r>
          </a:p>
          <a:p>
            <a:r>
              <a:rPr lang="en-US" dirty="0"/>
              <a:t>Tried testing via zoom and teams –</a:t>
            </a:r>
          </a:p>
          <a:p>
            <a:pPr lvl="1"/>
            <a:r>
              <a:rPr lang="en-US" dirty="0"/>
              <a:t>Quality is varied</a:t>
            </a:r>
          </a:p>
          <a:p>
            <a:pPr lvl="1"/>
            <a:r>
              <a:rPr lang="en-US" dirty="0"/>
              <a:t>Quality is towards the lower end</a:t>
            </a:r>
          </a:p>
          <a:p>
            <a:pPr lvl="1"/>
            <a:r>
              <a:rPr lang="en-US" dirty="0"/>
              <a:t>A little monotonous</a:t>
            </a:r>
            <a:endParaRPr lang="en-AU" dirty="0"/>
          </a:p>
          <a:p>
            <a:r>
              <a:rPr lang="en-AU"/>
              <a:t>Any ideas?</a:t>
            </a:r>
            <a:endParaRPr lang="en-US"/>
          </a:p>
        </p:txBody>
      </p:sp>
    </p:spTree>
    <p:extLst>
      <p:ext uri="{BB962C8B-B14F-4D97-AF65-F5344CB8AC3E}">
        <p14:creationId xmlns:p14="http://schemas.microsoft.com/office/powerpoint/2010/main" val="33507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A4F8-C054-58A9-439E-5659440F52FE}"/>
              </a:ext>
            </a:extLst>
          </p:cNvPr>
          <p:cNvSpPr>
            <a:spLocks noGrp="1"/>
          </p:cNvSpPr>
          <p:nvPr>
            <p:ph type="ctrTitle"/>
          </p:nvPr>
        </p:nvSpPr>
        <p:spPr/>
        <p:txBody>
          <a:bodyPr/>
          <a:lstStyle/>
          <a:p>
            <a:r>
              <a:rPr lang="en-US" dirty="0"/>
              <a:t>Thank You</a:t>
            </a:r>
            <a:endParaRPr lang="en-AU" dirty="0"/>
          </a:p>
        </p:txBody>
      </p:sp>
      <p:sp>
        <p:nvSpPr>
          <p:cNvPr id="3" name="Subtitle 2">
            <a:extLst>
              <a:ext uri="{FF2B5EF4-FFF2-40B4-BE49-F238E27FC236}">
                <a16:creationId xmlns:a16="http://schemas.microsoft.com/office/drawing/2014/main" id="{B252DEBD-EB76-581B-6AA8-F89BB958D6FE}"/>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21117104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 Initiatives - Zhu</a:t>
            </a:r>
            <a:endParaRPr/>
          </a:p>
        </p:txBody>
      </p:sp>
      <p:sp>
        <p:nvSpPr>
          <p:cNvPr id="215" name="Google Shape;215;p44"/>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7A7A-533B-327A-37EE-F9BDDCBF8376}"/>
              </a:ext>
            </a:extLst>
          </p:cNvPr>
          <p:cNvSpPr>
            <a:spLocks noGrp="1"/>
          </p:cNvSpPr>
          <p:nvPr>
            <p:ph type="title"/>
          </p:nvPr>
        </p:nvSpPr>
        <p:spPr>
          <a:xfrm>
            <a:off x="198466" y="1"/>
            <a:ext cx="7886700" cy="994172"/>
          </a:xfrm>
        </p:spPr>
        <p:txBody>
          <a:bodyPr/>
          <a:lstStyle/>
          <a:p>
            <a:r>
              <a:rPr lang="en-US" dirty="0"/>
              <a:t>New Special Issues</a:t>
            </a:r>
          </a:p>
        </p:txBody>
      </p:sp>
      <p:sp>
        <p:nvSpPr>
          <p:cNvPr id="3" name="Content Placeholder 2">
            <a:extLst>
              <a:ext uri="{FF2B5EF4-FFF2-40B4-BE49-F238E27FC236}">
                <a16:creationId xmlns:a16="http://schemas.microsoft.com/office/drawing/2014/main" id="{BC98BFC8-AA68-B231-983C-FD9326FA1656}"/>
              </a:ext>
            </a:extLst>
          </p:cNvPr>
          <p:cNvSpPr>
            <a:spLocks noGrp="1"/>
          </p:cNvSpPr>
          <p:nvPr>
            <p:ph idx="1"/>
          </p:nvPr>
        </p:nvSpPr>
        <p:spPr>
          <a:xfrm>
            <a:off x="198466" y="1049490"/>
            <a:ext cx="7886700" cy="3044520"/>
          </a:xfrm>
        </p:spPr>
        <p:txBody>
          <a:bodyPr/>
          <a:lstStyle/>
          <a:p>
            <a:r>
              <a:rPr lang="en-US" dirty="0"/>
              <a:t>Open-Source Silicon</a:t>
            </a:r>
          </a:p>
          <a:p>
            <a:r>
              <a:rPr lang="en-US" dirty="0"/>
              <a:t>Wearable IoT Devices</a:t>
            </a:r>
          </a:p>
          <a:p>
            <a:r>
              <a:rPr lang="en-US" dirty="0"/>
              <a:t>Top Picks 2022</a:t>
            </a:r>
          </a:p>
          <a:p>
            <a:r>
              <a:rPr lang="en-US" dirty="0" err="1"/>
              <a:t>tinyML</a:t>
            </a:r>
            <a:endParaRPr lang="en-US" dirty="0"/>
          </a:p>
        </p:txBody>
      </p:sp>
    </p:spTree>
    <p:extLst>
      <p:ext uri="{BB962C8B-B14F-4D97-AF65-F5344CB8AC3E}">
        <p14:creationId xmlns:p14="http://schemas.microsoft.com/office/powerpoint/2010/main" val="2426872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7FA422-2695-6A41-BC82-114E148634F6}"/>
              </a:ext>
            </a:extLst>
          </p:cNvPr>
          <p:cNvSpPr>
            <a:spLocks noGrp="1"/>
          </p:cNvSpPr>
          <p:nvPr>
            <p:ph type="title"/>
          </p:nvPr>
        </p:nvSpPr>
        <p:spPr>
          <a:xfrm>
            <a:off x="628650" y="1081"/>
            <a:ext cx="7886700" cy="994172"/>
          </a:xfrm>
        </p:spPr>
        <p:txBody>
          <a:bodyPr/>
          <a:lstStyle/>
          <a:p>
            <a:r>
              <a:rPr lang="en-US" dirty="0"/>
              <a:t>Initiatives – Activities</a:t>
            </a:r>
          </a:p>
        </p:txBody>
      </p:sp>
      <p:sp>
        <p:nvSpPr>
          <p:cNvPr id="4" name="Content Placeholder 3">
            <a:extLst>
              <a:ext uri="{FF2B5EF4-FFF2-40B4-BE49-F238E27FC236}">
                <a16:creationId xmlns:a16="http://schemas.microsoft.com/office/drawing/2014/main" id="{B52C4042-62D0-F25F-6C31-B155A2B3F1BE}"/>
              </a:ext>
            </a:extLst>
          </p:cNvPr>
          <p:cNvSpPr>
            <a:spLocks noGrp="1"/>
          </p:cNvSpPr>
          <p:nvPr>
            <p:ph idx="1"/>
          </p:nvPr>
        </p:nvSpPr>
        <p:spPr>
          <a:xfrm>
            <a:off x="628649" y="839388"/>
            <a:ext cx="7886700" cy="3626105"/>
          </a:xfrm>
        </p:spPr>
        <p:txBody>
          <a:bodyPr>
            <a:noAutofit/>
          </a:bodyPr>
          <a:lstStyle/>
          <a:p>
            <a:pPr>
              <a:spcAft>
                <a:spcPts val="450"/>
              </a:spcAft>
            </a:pPr>
            <a:r>
              <a:rPr lang="en-US" sz="1800" dirty="0"/>
              <a:t>Shared Machine Learning Infrastructure for EDA (SLICE)</a:t>
            </a:r>
          </a:p>
          <a:p>
            <a:pPr lvl="1"/>
            <a:r>
              <a:rPr lang="sv-SE" sz="1500" dirty="0"/>
              <a:t>Public </a:t>
            </a:r>
            <a:r>
              <a:rPr lang="sv-SE" sz="1500" dirty="0" err="1"/>
              <a:t>domain</a:t>
            </a:r>
            <a:r>
              <a:rPr lang="sv-SE" sz="1500" dirty="0"/>
              <a:t> </a:t>
            </a:r>
            <a:r>
              <a:rPr lang="sv-SE" sz="1500" dirty="0" err="1"/>
              <a:t>training</a:t>
            </a:r>
            <a:r>
              <a:rPr lang="sv-SE" sz="1500" dirty="0"/>
              <a:t>/test </a:t>
            </a:r>
            <a:r>
              <a:rPr lang="sv-SE" sz="1500" dirty="0" err="1"/>
              <a:t>dataset</a:t>
            </a:r>
            <a:r>
              <a:rPr lang="sv-SE" sz="1500" dirty="0"/>
              <a:t> </a:t>
            </a:r>
          </a:p>
          <a:p>
            <a:pPr lvl="1"/>
            <a:r>
              <a:rPr lang="sv-SE" sz="1500" dirty="0"/>
              <a:t>Interface </a:t>
            </a:r>
            <a:r>
              <a:rPr lang="sv-SE" sz="1500" dirty="0" err="1"/>
              <a:t>between</a:t>
            </a:r>
            <a:r>
              <a:rPr lang="sv-SE" sz="1500" dirty="0"/>
              <a:t> EDA and ML </a:t>
            </a:r>
            <a:r>
              <a:rPr lang="sv-SE" sz="1500" dirty="0" err="1"/>
              <a:t>tools</a:t>
            </a:r>
            <a:endParaRPr lang="sv-SE" sz="1500" dirty="0"/>
          </a:p>
          <a:p>
            <a:pPr lvl="1"/>
            <a:r>
              <a:rPr lang="sv-SE" sz="1500" dirty="0"/>
              <a:t>Benchmark and </a:t>
            </a:r>
            <a:r>
              <a:rPr lang="sv-SE" sz="1500" dirty="0" err="1"/>
              <a:t>testcases</a:t>
            </a:r>
            <a:r>
              <a:rPr lang="sv-SE" sz="1500" dirty="0"/>
              <a:t> for EDA </a:t>
            </a:r>
            <a:r>
              <a:rPr lang="sv-SE" sz="1500" dirty="0" err="1"/>
              <a:t>applications</a:t>
            </a:r>
            <a:endParaRPr lang="sv-SE" sz="1500" dirty="0"/>
          </a:p>
          <a:p>
            <a:pPr lvl="1"/>
            <a:r>
              <a:rPr lang="sv-SE" sz="1500" dirty="0" err="1"/>
              <a:t>Validation</a:t>
            </a:r>
            <a:r>
              <a:rPr lang="sv-SE" sz="1500" dirty="0"/>
              <a:t> systems for ML EDA </a:t>
            </a:r>
            <a:r>
              <a:rPr lang="sv-SE" sz="1500" dirty="0" err="1"/>
              <a:t>techniques</a:t>
            </a:r>
            <a:endParaRPr lang="sv-SE" sz="1500" dirty="0"/>
          </a:p>
          <a:p>
            <a:pPr lvl="1"/>
            <a:r>
              <a:rPr lang="sv-SE" sz="1500" dirty="0" err="1"/>
              <a:t>Extensible</a:t>
            </a:r>
            <a:r>
              <a:rPr lang="sv-SE" sz="1500" dirty="0"/>
              <a:t> and </a:t>
            </a:r>
            <a:r>
              <a:rPr lang="sv-SE" sz="1500" dirty="0" err="1"/>
              <a:t>privacy-preserving</a:t>
            </a:r>
            <a:r>
              <a:rPr lang="sv-SE" sz="1500" dirty="0"/>
              <a:t> </a:t>
            </a:r>
            <a:r>
              <a:rPr lang="sv-SE" sz="1500" dirty="0" err="1"/>
              <a:t>platform</a:t>
            </a:r>
            <a:r>
              <a:rPr lang="sv-SE" sz="1500" dirty="0"/>
              <a:t> for  </a:t>
            </a:r>
            <a:r>
              <a:rPr lang="sv-SE" sz="1500" dirty="0" err="1"/>
              <a:t>community</a:t>
            </a:r>
            <a:r>
              <a:rPr lang="sv-SE" sz="1500" dirty="0"/>
              <a:t> </a:t>
            </a:r>
            <a:r>
              <a:rPr lang="sv-SE" sz="1500" dirty="0" err="1"/>
              <a:t>members</a:t>
            </a:r>
            <a:r>
              <a:rPr lang="sv-SE" sz="1500" dirty="0"/>
              <a:t> to </a:t>
            </a:r>
            <a:r>
              <a:rPr lang="sv-SE" sz="1500" dirty="0" err="1"/>
              <a:t>contribute</a:t>
            </a:r>
            <a:endParaRPr lang="en-US" sz="1500" dirty="0"/>
          </a:p>
          <a:p>
            <a:pPr>
              <a:spcAft>
                <a:spcPts val="450"/>
              </a:spcAft>
            </a:pPr>
            <a:r>
              <a:rPr lang="en-US" sz="1800" dirty="0"/>
              <a:t>Team</a:t>
            </a:r>
          </a:p>
          <a:p>
            <a:pPr lvl="1">
              <a:spcBef>
                <a:spcPts val="0"/>
              </a:spcBef>
            </a:pPr>
            <a:r>
              <a:rPr lang="en-US" sz="1500" dirty="0" err="1"/>
              <a:t>Yiran</a:t>
            </a:r>
            <a:r>
              <a:rPr lang="en-US" sz="1500" dirty="0"/>
              <a:t> Chen, Duke University</a:t>
            </a:r>
          </a:p>
          <a:p>
            <a:pPr lvl="1">
              <a:spcBef>
                <a:spcPts val="0"/>
              </a:spcBef>
            </a:pPr>
            <a:r>
              <a:rPr lang="en-US" sz="1500" dirty="0"/>
              <a:t>Vidya </a:t>
            </a:r>
            <a:r>
              <a:rPr lang="en-US" sz="1500" dirty="0" err="1"/>
              <a:t>Chhabria</a:t>
            </a:r>
            <a:r>
              <a:rPr lang="en-US" sz="1500" dirty="0"/>
              <a:t>, Arizona State University</a:t>
            </a:r>
          </a:p>
          <a:p>
            <a:pPr lvl="1">
              <a:spcBef>
                <a:spcPts val="0"/>
              </a:spcBef>
            </a:pPr>
            <a:r>
              <a:rPr lang="en-US" sz="1500" dirty="0"/>
              <a:t>Siddharth Garg, New York University</a:t>
            </a:r>
          </a:p>
          <a:p>
            <a:pPr lvl="1">
              <a:spcBef>
                <a:spcPts val="0"/>
              </a:spcBef>
            </a:pPr>
            <a:r>
              <a:rPr lang="en-US" sz="1500" dirty="0"/>
              <a:t>Jiang Hu, Texas A&amp;M University</a:t>
            </a:r>
          </a:p>
          <a:p>
            <a:pPr lvl="1">
              <a:spcBef>
                <a:spcPts val="0"/>
              </a:spcBef>
            </a:pPr>
            <a:r>
              <a:rPr lang="en-US" sz="1500" dirty="0"/>
              <a:t>Andrew </a:t>
            </a:r>
            <a:r>
              <a:rPr lang="en-US" sz="1500" dirty="0" err="1"/>
              <a:t>Kahng</a:t>
            </a:r>
            <a:r>
              <a:rPr lang="en-US" sz="1500" dirty="0"/>
              <a:t>, UC San Diego</a:t>
            </a:r>
          </a:p>
          <a:p>
            <a:pPr lvl="1">
              <a:spcBef>
                <a:spcPts val="0"/>
              </a:spcBef>
            </a:pPr>
            <a:r>
              <a:rPr lang="en-US" sz="1500" dirty="0"/>
              <a:t>Sachin </a:t>
            </a:r>
            <a:r>
              <a:rPr lang="en-US" sz="1500" dirty="0" err="1"/>
              <a:t>Sapatnekar</a:t>
            </a:r>
            <a:r>
              <a:rPr lang="en-US" sz="1500" dirty="0"/>
              <a:t>, University of Minnesota</a:t>
            </a:r>
          </a:p>
          <a:p>
            <a:pPr>
              <a:spcAft>
                <a:spcPts val="450"/>
              </a:spcAft>
            </a:pPr>
            <a:r>
              <a:rPr lang="en-US" sz="1800" dirty="0">
                <a:hlinkClick r:id="rId2"/>
              </a:rPr>
              <a:t>https://slice-ml-eda.github.io/</a:t>
            </a:r>
            <a:endParaRPr lang="en-US" sz="1800" dirty="0"/>
          </a:p>
          <a:p>
            <a:pPr lvl="1">
              <a:spcAft>
                <a:spcPts val="450"/>
              </a:spcAft>
            </a:pPr>
            <a:endParaRPr lang="en-US" sz="1500" dirty="0"/>
          </a:p>
          <a:p>
            <a:pPr>
              <a:spcAft>
                <a:spcPts val="450"/>
              </a:spcAft>
            </a:pPr>
            <a:endParaRPr lang="en-US" sz="1800" dirty="0"/>
          </a:p>
          <a:p>
            <a:pPr lvl="1"/>
            <a:endParaRPr lang="en-US" sz="1500" dirty="0"/>
          </a:p>
        </p:txBody>
      </p:sp>
    </p:spTree>
    <p:extLst>
      <p:ext uri="{BB962C8B-B14F-4D97-AF65-F5344CB8AC3E}">
        <p14:creationId xmlns:p14="http://schemas.microsoft.com/office/powerpoint/2010/main" val="721421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7FA422-2695-6A41-BC82-114E148634F6}"/>
              </a:ext>
            </a:extLst>
          </p:cNvPr>
          <p:cNvSpPr>
            <a:spLocks noGrp="1"/>
          </p:cNvSpPr>
          <p:nvPr>
            <p:ph type="title"/>
          </p:nvPr>
        </p:nvSpPr>
        <p:spPr>
          <a:xfrm>
            <a:off x="628650" y="1081"/>
            <a:ext cx="7886700" cy="994172"/>
          </a:xfrm>
        </p:spPr>
        <p:txBody>
          <a:bodyPr/>
          <a:lstStyle/>
          <a:p>
            <a:r>
              <a:rPr lang="en-US" dirty="0"/>
              <a:t>Initiatives – IEEE TCs</a:t>
            </a:r>
          </a:p>
        </p:txBody>
      </p:sp>
      <p:sp>
        <p:nvSpPr>
          <p:cNvPr id="4" name="Content Placeholder 3">
            <a:extLst>
              <a:ext uri="{FF2B5EF4-FFF2-40B4-BE49-F238E27FC236}">
                <a16:creationId xmlns:a16="http://schemas.microsoft.com/office/drawing/2014/main" id="{B52C4042-62D0-F25F-6C31-B155A2B3F1BE}"/>
              </a:ext>
            </a:extLst>
          </p:cNvPr>
          <p:cNvSpPr>
            <a:spLocks noGrp="1"/>
          </p:cNvSpPr>
          <p:nvPr>
            <p:ph idx="1"/>
          </p:nvPr>
        </p:nvSpPr>
        <p:spPr>
          <a:xfrm>
            <a:off x="628649" y="839388"/>
            <a:ext cx="7886700" cy="3626105"/>
          </a:xfrm>
        </p:spPr>
        <p:txBody>
          <a:bodyPr>
            <a:noAutofit/>
          </a:bodyPr>
          <a:lstStyle/>
          <a:p>
            <a:pPr>
              <a:spcAft>
                <a:spcPts val="450"/>
              </a:spcAft>
            </a:pPr>
            <a:r>
              <a:rPr lang="en-US" dirty="0"/>
              <a:t>Continue the support of IEEE IoT TC</a:t>
            </a:r>
          </a:p>
          <a:p>
            <a:pPr lvl="1">
              <a:spcAft>
                <a:spcPts val="450"/>
              </a:spcAft>
            </a:pPr>
            <a:endParaRPr lang="en-US" sz="1500" dirty="0"/>
          </a:p>
          <a:p>
            <a:pPr>
              <a:spcAft>
                <a:spcPts val="450"/>
              </a:spcAft>
            </a:pPr>
            <a:r>
              <a:rPr lang="en-US" dirty="0"/>
              <a:t>IEEE Smart Cities TC</a:t>
            </a:r>
          </a:p>
          <a:p>
            <a:pPr lvl="1">
              <a:spcAft>
                <a:spcPts val="450"/>
              </a:spcAft>
            </a:pPr>
            <a:r>
              <a:rPr lang="en-US" dirty="0"/>
              <a:t>Requesting a person from CEDA communication/outreach committee as a correspondent to their communication committee (providing access to Smart Cities social media channels for forwarding relevant information from CEDA)</a:t>
            </a:r>
          </a:p>
          <a:p>
            <a:pPr lvl="1">
              <a:spcAft>
                <a:spcPts val="450"/>
              </a:spcAft>
            </a:pPr>
            <a:r>
              <a:rPr lang="en-US" dirty="0"/>
              <a:t>Requesting two CEDA volunteers to work with them on technical tracks on cutting-edge cross-OU subjects </a:t>
            </a:r>
          </a:p>
          <a:p>
            <a:pPr lvl="1">
              <a:spcAft>
                <a:spcPts val="450"/>
              </a:spcAft>
            </a:pPr>
            <a:r>
              <a:rPr lang="en-US" dirty="0"/>
              <a:t>Other options on creating new common conferences/workshops</a:t>
            </a:r>
          </a:p>
          <a:p>
            <a:pPr lvl="1">
              <a:spcAft>
                <a:spcPts val="450"/>
              </a:spcAft>
            </a:pPr>
            <a:r>
              <a:rPr lang="en-US" dirty="0"/>
              <a:t>Since 6/1, IEEE Smart Grids program is under IEEE Smart Cities</a:t>
            </a:r>
          </a:p>
          <a:p>
            <a:pPr lvl="1"/>
            <a:endParaRPr lang="en-US" sz="1500" dirty="0"/>
          </a:p>
        </p:txBody>
      </p:sp>
    </p:spTree>
    <p:extLst>
      <p:ext uri="{BB962C8B-B14F-4D97-AF65-F5344CB8AC3E}">
        <p14:creationId xmlns:p14="http://schemas.microsoft.com/office/powerpoint/2010/main" val="929296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7FA422-2695-6A41-BC82-114E148634F6}"/>
              </a:ext>
            </a:extLst>
          </p:cNvPr>
          <p:cNvSpPr>
            <a:spLocks noGrp="1"/>
          </p:cNvSpPr>
          <p:nvPr>
            <p:ph type="title"/>
          </p:nvPr>
        </p:nvSpPr>
        <p:spPr>
          <a:xfrm>
            <a:off x="628650" y="1081"/>
            <a:ext cx="7886700" cy="994172"/>
          </a:xfrm>
        </p:spPr>
        <p:txBody>
          <a:bodyPr/>
          <a:lstStyle/>
          <a:p>
            <a:r>
              <a:rPr lang="en-US" dirty="0"/>
              <a:t>Initiatives – IEEE New Initiative Program</a:t>
            </a:r>
          </a:p>
        </p:txBody>
      </p:sp>
      <p:sp>
        <p:nvSpPr>
          <p:cNvPr id="4" name="Content Placeholder 3">
            <a:extLst>
              <a:ext uri="{FF2B5EF4-FFF2-40B4-BE49-F238E27FC236}">
                <a16:creationId xmlns:a16="http://schemas.microsoft.com/office/drawing/2014/main" id="{B52C4042-62D0-F25F-6C31-B155A2B3F1BE}"/>
              </a:ext>
            </a:extLst>
          </p:cNvPr>
          <p:cNvSpPr>
            <a:spLocks noGrp="1"/>
          </p:cNvSpPr>
          <p:nvPr>
            <p:ph idx="1"/>
          </p:nvPr>
        </p:nvSpPr>
        <p:spPr>
          <a:xfrm>
            <a:off x="628649" y="839388"/>
            <a:ext cx="7886700" cy="3626105"/>
          </a:xfrm>
        </p:spPr>
        <p:txBody>
          <a:bodyPr>
            <a:noAutofit/>
          </a:bodyPr>
          <a:lstStyle/>
          <a:p>
            <a:pPr>
              <a:spcAft>
                <a:spcPts val="450"/>
              </a:spcAft>
            </a:pPr>
            <a:r>
              <a:rPr lang="en-US" sz="1800" dirty="0">
                <a:hlinkClick r:id="rId2"/>
              </a:rPr>
              <a:t>https://www.ieee.org/about/corporate/initiatives/index.html</a:t>
            </a:r>
            <a:endParaRPr lang="en-US" sz="1800" dirty="0"/>
          </a:p>
          <a:p>
            <a:pPr>
              <a:spcAft>
                <a:spcPts val="450"/>
              </a:spcAft>
            </a:pPr>
            <a:r>
              <a:rPr lang="en-US" sz="1800" dirty="0"/>
              <a:t>Areas seeking proposals</a:t>
            </a:r>
          </a:p>
          <a:p>
            <a:pPr lvl="1">
              <a:spcBef>
                <a:spcPts val="0"/>
              </a:spcBef>
            </a:pPr>
            <a:r>
              <a:rPr lang="en-US" sz="1500" dirty="0"/>
              <a:t>Increasing IEEE's connectivity to the industry</a:t>
            </a:r>
          </a:p>
          <a:p>
            <a:pPr lvl="1">
              <a:spcBef>
                <a:spcPts val="0"/>
              </a:spcBef>
            </a:pPr>
            <a:r>
              <a:rPr lang="en-US" sz="1500" dirty="0"/>
              <a:t>Engaging and recruiting members</a:t>
            </a:r>
          </a:p>
          <a:p>
            <a:pPr lvl="1">
              <a:spcBef>
                <a:spcPts val="0"/>
              </a:spcBef>
            </a:pPr>
            <a:r>
              <a:rPr lang="en-US" sz="1500" dirty="0"/>
              <a:t>Creating innovative education opportunities</a:t>
            </a:r>
          </a:p>
          <a:p>
            <a:pPr lvl="1">
              <a:spcBef>
                <a:spcPts val="0"/>
              </a:spcBef>
            </a:pPr>
            <a:r>
              <a:rPr lang="en-US" sz="1500" dirty="0"/>
              <a:t>Increasing the visibility of IEEE and its relevance to different communities</a:t>
            </a:r>
          </a:p>
          <a:p>
            <a:pPr lvl="1">
              <a:spcBef>
                <a:spcPts val="0"/>
              </a:spcBef>
            </a:pPr>
            <a:r>
              <a:rPr lang="en-US" sz="1500" dirty="0"/>
              <a:t>NIC seeks proposal topics that are in line with the IEEE Strategic Plan</a:t>
            </a:r>
          </a:p>
          <a:p>
            <a:pPr>
              <a:spcAft>
                <a:spcPts val="450"/>
              </a:spcAft>
            </a:pPr>
            <a:r>
              <a:rPr lang="en-US" sz="1800" dirty="0"/>
              <a:t>Seed Grants</a:t>
            </a:r>
          </a:p>
          <a:p>
            <a:pPr lvl="1">
              <a:spcBef>
                <a:spcPts val="0"/>
              </a:spcBef>
            </a:pPr>
            <a:r>
              <a:rPr lang="en-US" sz="1500" dirty="0"/>
              <a:t>Typically $40K, within 12 months to complete</a:t>
            </a:r>
          </a:p>
          <a:p>
            <a:pPr lvl="1">
              <a:spcBef>
                <a:spcPts val="0"/>
              </a:spcBef>
            </a:pPr>
            <a:r>
              <a:rPr lang="en-US" sz="1500" dirty="0"/>
              <a:t>Innovation Seed Grant can go up to $100K, within 12 months to complete</a:t>
            </a:r>
          </a:p>
          <a:p>
            <a:pPr>
              <a:spcAft>
                <a:spcPts val="450"/>
              </a:spcAft>
            </a:pPr>
            <a:r>
              <a:rPr lang="en-US" sz="1800" dirty="0"/>
              <a:t>New Initiatives</a:t>
            </a:r>
          </a:p>
          <a:p>
            <a:pPr lvl="1">
              <a:spcBef>
                <a:spcPts val="0"/>
              </a:spcBef>
            </a:pPr>
            <a:r>
              <a:rPr lang="en-US" sz="1500" dirty="0"/>
              <a:t>Typically $100K, within 12 months to complete</a:t>
            </a:r>
          </a:p>
          <a:p>
            <a:pPr marL="0" indent="0">
              <a:spcAft>
                <a:spcPts val="450"/>
              </a:spcAft>
              <a:buNone/>
            </a:pPr>
            <a:endParaRPr lang="en-US" sz="1800" dirty="0"/>
          </a:p>
          <a:p>
            <a:pPr lvl="1"/>
            <a:endParaRPr lang="en-US" sz="1500" dirty="0"/>
          </a:p>
        </p:txBody>
      </p:sp>
    </p:spTree>
    <p:extLst>
      <p:ext uri="{BB962C8B-B14F-4D97-AF65-F5344CB8AC3E}">
        <p14:creationId xmlns:p14="http://schemas.microsoft.com/office/powerpoint/2010/main" val="3338434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Strategy - Gielen</a:t>
            </a:r>
            <a:endParaRPr/>
          </a:p>
        </p:txBody>
      </p:sp>
      <p:sp>
        <p:nvSpPr>
          <p:cNvPr id="221" name="Google Shape;221;p45"/>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normAutofit fontScale="90000"/>
          </a:bodyPr>
          <a:lstStyle/>
          <a:p>
            <a:r>
              <a:rPr lang="en" dirty="0"/>
              <a:t>CEDA Bylaws Issues &amp; Changes </a:t>
            </a:r>
            <a:br>
              <a:rPr lang="en" dirty="0"/>
            </a:br>
            <a:r>
              <a:rPr lang="en" dirty="0"/>
              <a:t>EC/</a:t>
            </a:r>
            <a:r>
              <a:rPr lang="en" dirty="0" err="1"/>
              <a:t>BoG</a:t>
            </a:r>
            <a:r>
              <a:rPr lang="en" dirty="0"/>
              <a:t> Meeting </a:t>
            </a:r>
            <a:br>
              <a:rPr lang="en" dirty="0"/>
            </a:br>
            <a:r>
              <a:rPr lang="en" dirty="0"/>
              <a:t>(</a:t>
            </a:r>
            <a:r>
              <a:rPr lang="fr-FR" dirty="0"/>
              <a:t>DAC 2024</a:t>
            </a:r>
            <a:r>
              <a:rPr lang="en" dirty="0"/>
              <a:t>)</a:t>
            </a:r>
            <a:endParaRPr lang="en-US" dirty="0"/>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pPr marL="0" indent="0">
              <a:spcBef>
                <a:spcPts val="0"/>
              </a:spcBef>
            </a:pPr>
            <a:r>
              <a:rPr lang="fr-FR" dirty="0"/>
              <a:t>Gi-</a:t>
            </a:r>
            <a:r>
              <a:rPr lang="fr-FR" dirty="0" err="1"/>
              <a:t>Joon</a:t>
            </a:r>
            <a:r>
              <a:rPr lang="fr-FR" dirty="0"/>
              <a:t> Nam, Past </a:t>
            </a:r>
            <a:r>
              <a:rPr lang="fr-FR" dirty="0" err="1"/>
              <a:t>President</a:t>
            </a:r>
            <a:r>
              <a:rPr lang="fr-FR" dirty="0"/>
              <a:t>: 2024-2025</a:t>
            </a:r>
          </a:p>
          <a:p>
            <a:pPr marL="0" indent="0">
              <a:spcBef>
                <a:spcPts val="0"/>
              </a:spcBef>
            </a:pPr>
            <a:r>
              <a:rPr lang="fr-FR" dirty="0"/>
              <a:t>June 23rd, 2024</a:t>
            </a:r>
          </a:p>
        </p:txBody>
      </p:sp>
    </p:spTree>
    <p:extLst>
      <p:ext uri="{BB962C8B-B14F-4D97-AF65-F5344CB8AC3E}">
        <p14:creationId xmlns:p14="http://schemas.microsoft.com/office/powerpoint/2010/main" val="2667448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1. Removing MTOs</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marL="457172" indent="-342892">
              <a:spcBef>
                <a:spcPts val="0"/>
              </a:spcBef>
              <a:buSzPts val="1800"/>
              <a:buFont typeface="Arial" panose="020B0604020202020204" pitchFamily="34" charset="0"/>
              <a:buChar char="●"/>
            </a:pPr>
            <a:r>
              <a:rPr lang="en-GB" sz="2002" dirty="0"/>
              <a:t>Remove lists -- the primary reasoning is that including the list creates an unnecessary administrative burden on the Council to update their Governing documents. </a:t>
            </a:r>
          </a:p>
          <a:p>
            <a:pPr marL="457172" indent="-342892">
              <a:spcBef>
                <a:spcPts val="0"/>
              </a:spcBef>
              <a:buSzPts val="1800"/>
              <a:buFont typeface="Arial" panose="020B0604020202020204" pitchFamily="34" charset="0"/>
              <a:buChar char="●"/>
            </a:pPr>
            <a:r>
              <a:rPr lang="en-GB" sz="2002" dirty="0"/>
              <a:t>Maintain the list on the Council’s website</a:t>
            </a:r>
          </a:p>
          <a:p>
            <a:pPr marL="457172" indent="-342892">
              <a:spcBef>
                <a:spcPts val="0"/>
              </a:spcBef>
              <a:buSzPts val="1800"/>
              <a:buFont typeface="Arial" panose="020B0604020202020204" pitchFamily="34" charset="0"/>
              <a:buChar char="●"/>
            </a:pPr>
            <a:r>
              <a:rPr lang="en-GB" sz="2002" b="1" dirty="0"/>
              <a:t>Previously approved changes by the </a:t>
            </a:r>
            <a:r>
              <a:rPr lang="en-GB" sz="2002" b="1" dirty="0" err="1"/>
              <a:t>BoG</a:t>
            </a:r>
            <a:endParaRPr lang="en-GB" sz="2002" b="1" dirty="0"/>
          </a:p>
          <a:p>
            <a:pPr marL="114280" indent="0">
              <a:spcBef>
                <a:spcPts val="0"/>
              </a:spcBef>
              <a:buSzPts val="1800"/>
              <a:buNone/>
            </a:pPr>
            <a:endParaRPr lang="en-GB" sz="2002" dirty="0"/>
          </a:p>
          <a:p>
            <a:pPr marL="457172" indent="-342892">
              <a:spcBef>
                <a:spcPts val="0"/>
              </a:spcBef>
              <a:buSzPts val="1800"/>
              <a:buFont typeface="Arial" panose="020B0604020202020204" pitchFamily="34" charset="0"/>
              <a:buChar char="●"/>
            </a:pPr>
            <a:r>
              <a:rPr lang="en-GB" sz="2002" dirty="0"/>
              <a:t>What about ”Member Societies”?</a:t>
            </a:r>
          </a:p>
          <a:p>
            <a:pPr marL="800072" lvl="1" indent="-342892">
              <a:spcBef>
                <a:spcPts val="0"/>
              </a:spcBef>
              <a:buSzPts val="1800"/>
              <a:buFont typeface="Arial" panose="020B0604020202020204" pitchFamily="34" charset="0"/>
              <a:buChar char="●"/>
            </a:pPr>
            <a:r>
              <a:rPr lang="en-GB" sz="1702" dirty="0"/>
              <a:t>I propose to include them</a:t>
            </a:r>
          </a:p>
          <a:p>
            <a:pPr marL="800072" lvl="1" indent="-342892">
              <a:spcBef>
                <a:spcPts val="0"/>
              </a:spcBef>
              <a:buSzPts val="1800"/>
              <a:buFont typeface="Arial" panose="020B0604020202020204" pitchFamily="34" charset="0"/>
              <a:buChar char="●"/>
            </a:pPr>
            <a:r>
              <a:rPr lang="en-GB" sz="1702" dirty="0"/>
              <a:t>Other councils (like Sensors Council, Systems Council do NOT include these lists)</a:t>
            </a:r>
          </a:p>
          <a:p>
            <a:pPr marL="457172" indent="-342892">
              <a:spcBef>
                <a:spcPts val="0"/>
              </a:spcBef>
              <a:buSzPts val="1800"/>
              <a:buFont typeface="Arial" panose="020B0604020202020204" pitchFamily="34" charset="0"/>
              <a:buChar char="●"/>
            </a:pPr>
            <a:endParaRPr lang="en-GB" sz="2002" dirty="0"/>
          </a:p>
          <a:p>
            <a:pPr marL="457189" lvl="1" indent="0">
              <a:spcBef>
                <a:spcPts val="0"/>
              </a:spcBef>
              <a:buSzPts val="1800"/>
              <a:buNone/>
            </a:pPr>
            <a:endParaRPr lang="en-GB" sz="1700" dirty="0"/>
          </a:p>
        </p:txBody>
      </p:sp>
    </p:spTree>
    <p:extLst>
      <p:ext uri="{BB962C8B-B14F-4D97-AF65-F5344CB8AC3E}">
        <p14:creationId xmlns:p14="http://schemas.microsoft.com/office/powerpoint/2010/main" val="11425471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2. Updates of DAC Representatives</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marL="457172" indent="-342892">
              <a:spcBef>
                <a:spcPts val="0"/>
              </a:spcBef>
              <a:buSzPts val="1800"/>
              <a:buFont typeface="Arial" panose="020B0604020202020204" pitchFamily="34" charset="0"/>
              <a:buChar char="●"/>
            </a:pPr>
            <a:r>
              <a:rPr lang="en-GB" sz="2002" dirty="0"/>
              <a:t>Past President and President to increase the continuity and situation awareness</a:t>
            </a:r>
          </a:p>
          <a:p>
            <a:pPr marL="457172" indent="-342892">
              <a:spcBef>
                <a:spcPts val="0"/>
              </a:spcBef>
              <a:buSzPts val="1800"/>
              <a:buFont typeface="Arial" panose="020B0604020202020204" pitchFamily="34" charset="0"/>
              <a:buChar char="●"/>
            </a:pPr>
            <a:r>
              <a:rPr lang="en-GB" sz="2002" b="1" dirty="0"/>
              <a:t>Previously approved changes by the </a:t>
            </a:r>
            <a:r>
              <a:rPr lang="en-GB" sz="2002" b="1" dirty="0" err="1"/>
              <a:t>BoG</a:t>
            </a:r>
            <a:endParaRPr lang="en-GB" sz="2002" b="1" dirty="0"/>
          </a:p>
          <a:p>
            <a:pPr marL="457172" indent="-342892">
              <a:spcBef>
                <a:spcPts val="0"/>
              </a:spcBef>
              <a:buSzPts val="1800"/>
              <a:buFont typeface="Arial" panose="020B0604020202020204" pitchFamily="34" charset="0"/>
              <a:buChar char="●"/>
            </a:pPr>
            <a:endParaRPr lang="en-GB" sz="2002" dirty="0"/>
          </a:p>
          <a:p>
            <a:pPr marL="457189" lvl="1" indent="0">
              <a:spcBef>
                <a:spcPts val="0"/>
              </a:spcBef>
              <a:buSzPts val="1800"/>
              <a:buNone/>
            </a:pPr>
            <a:endParaRPr lang="en-GB" sz="1700" dirty="0"/>
          </a:p>
        </p:txBody>
      </p:sp>
    </p:spTree>
    <p:extLst>
      <p:ext uri="{BB962C8B-B14F-4D97-AF65-F5344CB8AC3E}">
        <p14:creationId xmlns:p14="http://schemas.microsoft.com/office/powerpoint/2010/main" val="41151081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3. Standing Committees</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marL="457172" indent="-342892">
              <a:spcBef>
                <a:spcPts val="0"/>
              </a:spcBef>
              <a:buSzPts val="1800"/>
              <a:buFont typeface="Arial" panose="020B0604020202020204" pitchFamily="34" charset="0"/>
              <a:buChar char="●"/>
            </a:pPr>
            <a:r>
              <a:rPr lang="en-GB" sz="2002" dirty="0"/>
              <a:t>Are the VPs actively engaging other volunteers to create these committees?</a:t>
            </a:r>
          </a:p>
          <a:p>
            <a:pPr marL="457172" indent="-342892">
              <a:spcBef>
                <a:spcPts val="0"/>
              </a:spcBef>
              <a:buSzPts val="1800"/>
              <a:buFont typeface="Arial" panose="020B0604020202020204" pitchFamily="34" charset="0"/>
              <a:buChar char="●"/>
            </a:pPr>
            <a:r>
              <a:rPr lang="en-GB" sz="2002" dirty="0"/>
              <a:t>According to the Bylaws, this is the responsibility of the VPs to make a recommendation to the President who will appoint the members</a:t>
            </a:r>
          </a:p>
          <a:p>
            <a:pPr marL="685800" lvl="1" fontAlgn="base">
              <a:spcBef>
                <a:spcPts val="0"/>
              </a:spcBef>
            </a:pPr>
            <a:r>
              <a:rPr lang="en-US" sz="1350" dirty="0">
                <a:solidFill>
                  <a:srgbClr val="000000"/>
                </a:solidFill>
                <a:latin typeface="Arial" panose="020B0604020202020204" pitchFamily="34" charset="0"/>
              </a:rPr>
              <a:t>Awards - VP Awards +4 members</a:t>
            </a:r>
          </a:p>
          <a:p>
            <a:pPr marL="685800" lvl="1" fontAlgn="base">
              <a:spcBef>
                <a:spcPts val="0"/>
              </a:spcBef>
            </a:pPr>
            <a:r>
              <a:rPr lang="en-US" sz="1350" dirty="0">
                <a:solidFill>
                  <a:srgbClr val="000000"/>
                </a:solidFill>
                <a:latin typeface="Arial" panose="020B0604020202020204" pitchFamily="34" charset="0"/>
              </a:rPr>
              <a:t>Activities - VP Activities + 4 members</a:t>
            </a:r>
          </a:p>
          <a:p>
            <a:pPr marL="685800" lvl="1" fontAlgn="base">
              <a:spcBef>
                <a:spcPts val="0"/>
              </a:spcBef>
            </a:pPr>
            <a:r>
              <a:rPr lang="en-US" sz="1350" dirty="0">
                <a:solidFill>
                  <a:srgbClr val="000000"/>
                </a:solidFill>
                <a:latin typeface="Arial" panose="020B0604020202020204" pitchFamily="34" charset="0"/>
              </a:rPr>
              <a:t>Conferences - VP Conferences + 4 members</a:t>
            </a:r>
          </a:p>
          <a:p>
            <a:pPr marL="685800" lvl="1" fontAlgn="base">
              <a:spcBef>
                <a:spcPts val="0"/>
              </a:spcBef>
            </a:pPr>
            <a:r>
              <a:rPr lang="en-US" sz="1350" dirty="0">
                <a:solidFill>
                  <a:srgbClr val="000000"/>
                </a:solidFill>
                <a:latin typeface="Arial" panose="020B0604020202020204" pitchFamily="34" charset="0"/>
              </a:rPr>
              <a:t>Constitution and Bylaws - Secretary + 3 members</a:t>
            </a:r>
          </a:p>
          <a:p>
            <a:pPr marL="685800" lvl="1" fontAlgn="base">
              <a:spcBef>
                <a:spcPts val="0"/>
              </a:spcBef>
            </a:pPr>
            <a:r>
              <a:rPr lang="en-US" sz="1350" dirty="0">
                <a:solidFill>
                  <a:srgbClr val="000000"/>
                </a:solidFill>
                <a:latin typeface="Arial" panose="020B0604020202020204" pitchFamily="34" charset="0"/>
              </a:rPr>
              <a:t>Finance - VP Finance + 4 members</a:t>
            </a:r>
          </a:p>
          <a:p>
            <a:pPr marL="685800" lvl="1" fontAlgn="base">
              <a:spcBef>
                <a:spcPts val="0"/>
              </a:spcBef>
            </a:pPr>
            <a:r>
              <a:rPr lang="en-US" sz="1350" dirty="0">
                <a:solidFill>
                  <a:srgbClr val="000000"/>
                </a:solidFill>
                <a:latin typeface="Arial" panose="020B0604020202020204" pitchFamily="34" charset="0"/>
              </a:rPr>
              <a:t>Initiatives - </a:t>
            </a:r>
            <a:r>
              <a:rPr lang="en-US" sz="1350" dirty="0">
                <a:solidFill>
                  <a:srgbClr val="FF0000"/>
                </a:solidFill>
                <a:latin typeface="Arial" panose="020B0604020202020204" pitchFamily="34" charset="0"/>
              </a:rPr>
              <a:t>Entire committee section is missing including duties and members. Recommend VP </a:t>
            </a:r>
            <a:r>
              <a:rPr lang="en-US" sz="1350" dirty="0" err="1">
                <a:solidFill>
                  <a:srgbClr val="FF0000"/>
                </a:solidFill>
                <a:latin typeface="Arial" panose="020B0604020202020204" pitchFamily="34" charset="0"/>
              </a:rPr>
              <a:t>Intatiives</a:t>
            </a:r>
            <a:r>
              <a:rPr lang="en-US" sz="1350" dirty="0">
                <a:solidFill>
                  <a:srgbClr val="FF0000"/>
                </a:solidFill>
                <a:latin typeface="Arial" panose="020B0604020202020204" pitchFamily="34" charset="0"/>
              </a:rPr>
              <a:t> + 4 members</a:t>
            </a:r>
            <a:endParaRPr lang="en-US" sz="1350" dirty="0">
              <a:solidFill>
                <a:srgbClr val="000000"/>
              </a:solidFill>
              <a:latin typeface="Arial" panose="020B0604020202020204" pitchFamily="34" charset="0"/>
            </a:endParaRPr>
          </a:p>
          <a:p>
            <a:pPr marL="685800" lvl="1" fontAlgn="base">
              <a:spcBef>
                <a:spcPts val="0"/>
              </a:spcBef>
            </a:pPr>
            <a:r>
              <a:rPr lang="en-US" sz="1350" dirty="0">
                <a:solidFill>
                  <a:srgbClr val="000000"/>
                </a:solidFill>
                <a:latin typeface="Arial" panose="020B0604020202020204" pitchFamily="34" charset="0"/>
              </a:rPr>
              <a:t>N&amp;A - Past President+President-Elect+4 members (one must not be on the </a:t>
            </a:r>
            <a:r>
              <a:rPr lang="en-US" sz="1350" dirty="0" err="1">
                <a:solidFill>
                  <a:srgbClr val="000000"/>
                </a:solidFill>
                <a:latin typeface="Arial" panose="020B0604020202020204" pitchFamily="34" charset="0"/>
              </a:rPr>
              <a:t>BoG</a:t>
            </a:r>
            <a:r>
              <a:rPr lang="en-US" sz="1350" dirty="0">
                <a:solidFill>
                  <a:srgbClr val="000000"/>
                </a:solidFill>
                <a:latin typeface="Arial" panose="020B0604020202020204" pitchFamily="34" charset="0"/>
              </a:rPr>
              <a:t>, one must be a Member Society rep)</a:t>
            </a:r>
          </a:p>
          <a:p>
            <a:pPr marL="685800" lvl="1" fontAlgn="base">
              <a:spcBef>
                <a:spcPts val="0"/>
              </a:spcBef>
            </a:pPr>
            <a:r>
              <a:rPr lang="en-US" sz="1350" dirty="0">
                <a:solidFill>
                  <a:srgbClr val="000000"/>
                </a:solidFill>
                <a:latin typeface="Arial" panose="020B0604020202020204" pitchFamily="34" charset="0"/>
              </a:rPr>
              <a:t>Publications - VP Publications + 2 members + journal </a:t>
            </a:r>
            <a:r>
              <a:rPr lang="en-US" sz="1350" dirty="0" err="1">
                <a:solidFill>
                  <a:srgbClr val="000000"/>
                </a:solidFill>
                <a:latin typeface="Arial" panose="020B0604020202020204" pitchFamily="34" charset="0"/>
              </a:rPr>
              <a:t>EiCs</a:t>
            </a:r>
            <a:r>
              <a:rPr lang="en-US" sz="1350" dirty="0">
                <a:solidFill>
                  <a:srgbClr val="000000"/>
                </a:solidFill>
                <a:latin typeface="Arial" panose="020B0604020202020204" pitchFamily="34" charset="0"/>
              </a:rPr>
              <a:t> </a:t>
            </a:r>
            <a:r>
              <a:rPr lang="en-US" sz="1350" dirty="0">
                <a:solidFill>
                  <a:srgbClr val="000000"/>
                </a:solidFill>
                <a:highlight>
                  <a:srgbClr val="FFFF00"/>
                </a:highlight>
                <a:latin typeface="Arial" panose="020B0604020202020204" pitchFamily="34" charset="0"/>
              </a:rPr>
              <a:t>(AO: does this include all co-sponsored too?)</a:t>
            </a:r>
            <a:endParaRPr lang="en-US" sz="1350" dirty="0">
              <a:solidFill>
                <a:srgbClr val="000000"/>
              </a:solidFill>
              <a:latin typeface="Arial" panose="020B0604020202020204" pitchFamily="34" charset="0"/>
            </a:endParaRPr>
          </a:p>
          <a:p>
            <a:pPr marL="685800" lvl="1" fontAlgn="base">
              <a:spcBef>
                <a:spcPts val="0"/>
              </a:spcBef>
            </a:pPr>
            <a:r>
              <a:rPr lang="en-US" sz="1350" dirty="0">
                <a:solidFill>
                  <a:srgbClr val="000000"/>
                </a:solidFill>
                <a:latin typeface="Arial" panose="020B0604020202020204" pitchFamily="34" charset="0"/>
              </a:rPr>
              <a:t>Publicity - VP Publicity +4 members</a:t>
            </a:r>
          </a:p>
          <a:p>
            <a:pPr marL="685800" lvl="1" fontAlgn="base">
              <a:spcBef>
                <a:spcPts val="0"/>
              </a:spcBef>
            </a:pPr>
            <a:r>
              <a:rPr lang="en-US" sz="1350" dirty="0">
                <a:solidFill>
                  <a:srgbClr val="000000"/>
                </a:solidFill>
                <a:latin typeface="Arial" panose="020B0604020202020204" pitchFamily="34" charset="0"/>
              </a:rPr>
              <a:t>Standards - VP Standards + 3 members</a:t>
            </a:r>
          </a:p>
          <a:p>
            <a:pPr marL="685800" lvl="1" fontAlgn="base">
              <a:spcBef>
                <a:spcPts val="0"/>
              </a:spcBef>
            </a:pPr>
            <a:r>
              <a:rPr lang="en-US" sz="1350" dirty="0">
                <a:solidFill>
                  <a:srgbClr val="000000"/>
                </a:solidFill>
                <a:latin typeface="Arial" panose="020B0604020202020204" pitchFamily="34" charset="0"/>
              </a:rPr>
              <a:t>Strategy - VP Strategy + 4 members</a:t>
            </a:r>
            <a:endParaRPr lang="en-GB" sz="1350" dirty="0"/>
          </a:p>
          <a:p>
            <a:pPr marL="457189" lvl="1" indent="0">
              <a:spcBef>
                <a:spcPts val="0"/>
              </a:spcBef>
              <a:buSzPts val="1800"/>
              <a:buNone/>
            </a:pPr>
            <a:endParaRPr lang="en-GB" sz="1700" dirty="0"/>
          </a:p>
        </p:txBody>
      </p:sp>
    </p:spTree>
    <p:extLst>
      <p:ext uri="{BB962C8B-B14F-4D97-AF65-F5344CB8AC3E}">
        <p14:creationId xmlns:p14="http://schemas.microsoft.com/office/powerpoint/2010/main" val="8546229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Periodical Distributions</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a:spcBef>
                <a:spcPts val="900"/>
              </a:spcBef>
              <a:spcAft>
                <a:spcPts val="225"/>
              </a:spcAft>
            </a:pPr>
            <a:r>
              <a:rPr lang="en-US" sz="1350" dirty="0">
                <a:solidFill>
                  <a:srgbClr val="434343"/>
                </a:solidFill>
                <a:latin typeface="Arial" panose="020B0604020202020204" pitchFamily="34" charset="0"/>
              </a:rPr>
              <a:t>Section VI.5.  Subsequent Year Periodical Distributions</a:t>
            </a:r>
            <a:endParaRPr lang="en-US" sz="900" b="1" dirty="0"/>
          </a:p>
          <a:p>
            <a:pPr>
              <a:spcBef>
                <a:spcPts val="450"/>
              </a:spcBef>
            </a:pPr>
            <a:r>
              <a:rPr lang="en-US" sz="1350" dirty="0">
                <a:solidFill>
                  <a:srgbClr val="000000"/>
                </a:solidFill>
                <a:latin typeface="Times New Roman" panose="02020603050405020304" pitchFamily="18" charset="0"/>
              </a:rPr>
              <a:t>Unless otherwise specified, in the event of a distribution of a surplus or payment of a deficit during the second and third years of publication of a Council periodical, each member Society's share will be weighted in proportion to the number of years that Society has been a Member Society of the Council with all Member Societies with more than three years membership being counted equally.</a:t>
            </a:r>
            <a:endParaRPr lang="en-US" sz="900" dirty="0"/>
          </a:p>
          <a:p>
            <a:pPr>
              <a:spcBef>
                <a:spcPts val="450"/>
              </a:spcBef>
            </a:pPr>
            <a:r>
              <a:rPr lang="en-US" sz="1350" dirty="0">
                <a:solidFill>
                  <a:srgbClr val="000000"/>
                </a:solidFill>
                <a:highlight>
                  <a:srgbClr val="FFFF00"/>
                </a:highlight>
                <a:latin typeface="Times New Roman" panose="02020603050405020304" pitchFamily="18" charset="0"/>
              </a:rPr>
              <a:t> These sections should be removed. The Member Societies do not receive surpluses as they no longer pay dues to the Council.</a:t>
            </a:r>
            <a:endParaRPr lang="en-US" sz="900" dirty="0"/>
          </a:p>
          <a:p>
            <a:pPr marL="0" indent="0">
              <a:buNone/>
            </a:pPr>
            <a:br>
              <a:rPr lang="en-US" sz="1200" dirty="0"/>
            </a:br>
            <a:endParaRPr lang="en-GB" sz="1700" dirty="0"/>
          </a:p>
        </p:txBody>
      </p:sp>
    </p:spTree>
    <p:extLst>
      <p:ext uri="{BB962C8B-B14F-4D97-AF65-F5344CB8AC3E}">
        <p14:creationId xmlns:p14="http://schemas.microsoft.com/office/powerpoint/2010/main" val="22999946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A few rewording, removal of repetitions and corrections</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a:spcBef>
                <a:spcPts val="900"/>
              </a:spcBef>
              <a:spcAft>
                <a:spcPts val="225"/>
              </a:spcAft>
            </a:pPr>
            <a:r>
              <a:rPr lang="en-US" sz="1350" dirty="0">
                <a:solidFill>
                  <a:srgbClr val="434343"/>
                </a:solidFill>
                <a:latin typeface="Arial" panose="020B0604020202020204" pitchFamily="34" charset="0"/>
              </a:rPr>
              <a:t>Section IV.14. The Strategy Committee</a:t>
            </a:r>
            <a:endParaRPr lang="en-US" sz="1200" b="1" dirty="0"/>
          </a:p>
          <a:p>
            <a:pPr marL="9525" algn="just">
              <a:spcBef>
                <a:spcPts val="900"/>
              </a:spcBef>
              <a:spcAft>
                <a:spcPts val="675"/>
              </a:spcAft>
            </a:pPr>
            <a:r>
              <a:rPr lang="en-US" sz="1350" b="1" u="sng" dirty="0">
                <a:solidFill>
                  <a:srgbClr val="000000"/>
                </a:solidFill>
                <a:latin typeface="Arial" panose="020B0604020202020204" pitchFamily="34" charset="0"/>
              </a:rPr>
              <a:t>IV.14.1.      Duties</a:t>
            </a:r>
            <a:endParaRPr lang="en-US" sz="1200" b="1" dirty="0"/>
          </a:p>
          <a:p>
            <a:pPr>
              <a:spcBef>
                <a:spcPts val="450"/>
              </a:spcBef>
            </a:pPr>
            <a:r>
              <a:rPr lang="en-US" sz="1350" dirty="0">
                <a:solidFill>
                  <a:srgbClr val="000000"/>
                </a:solidFill>
                <a:latin typeface="Times New Roman" panose="02020603050405020304" pitchFamily="18" charset="0"/>
              </a:rPr>
              <a:t>The Strategy Committee shall be responsible for the long-range planning for the Council. They will develop and maintain a Strategy document that covers all Council activities at a high level. The Strategy Committee shall supervise and coordinate the operation of the Technical Committees and integrate their activities with the Council’s strategy. CEDA’s strategy along with quantitative measures of progress shall be reviewed with the Board of Governors annually. </a:t>
            </a:r>
            <a:r>
              <a:rPr lang="en-US" sz="1350" strike="sngStrike" dirty="0">
                <a:solidFill>
                  <a:srgbClr val="000000"/>
                </a:solidFill>
                <a:highlight>
                  <a:srgbClr val="FFFF00"/>
                </a:highlight>
                <a:latin typeface="Times New Roman" panose="02020603050405020304" pitchFamily="18" charset="0"/>
              </a:rPr>
              <a:t>The chair, with the participation of the Strategy Committee, shall develop and maintain a strategy and plan document for all CEDA activities. In addition, the chair shall work with the Technical Committees to develop plans for supporting the Technical Committee activities and integrating them into primary Council activities. CEDA’s strategy along with quantitative measures of progress shall be reviewed with the Board of Governors annually. </a:t>
            </a:r>
            <a:r>
              <a:rPr lang="en-US" sz="1350" dirty="0">
                <a:solidFill>
                  <a:srgbClr val="000000"/>
                </a:solidFill>
                <a:latin typeface="Times New Roman" panose="02020603050405020304" pitchFamily="18" charset="0"/>
              </a:rPr>
              <a:t>CEDA President and CEDA President-Elect are members of the Strategy Committee.</a:t>
            </a:r>
            <a:endParaRPr lang="en-US" sz="1200" strike="sngStrike" dirty="0"/>
          </a:p>
          <a:p>
            <a:br>
              <a:rPr lang="en-US" sz="1200" dirty="0"/>
            </a:br>
            <a:endParaRPr lang="en-GB" sz="1700" dirty="0"/>
          </a:p>
        </p:txBody>
      </p:sp>
    </p:spTree>
    <p:extLst>
      <p:ext uri="{BB962C8B-B14F-4D97-AF65-F5344CB8AC3E}">
        <p14:creationId xmlns:p14="http://schemas.microsoft.com/office/powerpoint/2010/main" val="70647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E545-F9D5-CD8E-A7E6-A425517343C6}"/>
              </a:ext>
            </a:extLst>
          </p:cNvPr>
          <p:cNvSpPr>
            <a:spLocks noGrp="1"/>
          </p:cNvSpPr>
          <p:nvPr>
            <p:ph type="title"/>
          </p:nvPr>
        </p:nvSpPr>
        <p:spPr>
          <a:xfrm>
            <a:off x="267047" y="105511"/>
            <a:ext cx="7886700" cy="767645"/>
          </a:xfrm>
        </p:spPr>
        <p:txBody>
          <a:bodyPr/>
          <a:lstStyle/>
          <a:p>
            <a:r>
              <a:rPr lang="en-US" dirty="0"/>
              <a:t>New Initiatives</a:t>
            </a:r>
          </a:p>
        </p:txBody>
      </p:sp>
      <p:sp>
        <p:nvSpPr>
          <p:cNvPr id="3" name="Content Placeholder 2">
            <a:extLst>
              <a:ext uri="{FF2B5EF4-FFF2-40B4-BE49-F238E27FC236}">
                <a16:creationId xmlns:a16="http://schemas.microsoft.com/office/drawing/2014/main" id="{C31C8EA4-888E-3BDA-701B-2727A6CEF9B3}"/>
              </a:ext>
            </a:extLst>
          </p:cNvPr>
          <p:cNvSpPr>
            <a:spLocks noGrp="1"/>
          </p:cNvSpPr>
          <p:nvPr>
            <p:ph idx="1"/>
          </p:nvPr>
        </p:nvSpPr>
        <p:spPr>
          <a:xfrm>
            <a:off x="166023" y="873156"/>
            <a:ext cx="7886700" cy="3044520"/>
          </a:xfrm>
        </p:spPr>
        <p:txBody>
          <a:bodyPr/>
          <a:lstStyle/>
          <a:p>
            <a:endParaRPr lang="en-US" dirty="0"/>
          </a:p>
          <a:p>
            <a:endParaRPr lang="en-US" dirty="0"/>
          </a:p>
        </p:txBody>
      </p:sp>
      <p:sp>
        <p:nvSpPr>
          <p:cNvPr id="4" name="Content Placeholder 2">
            <a:extLst>
              <a:ext uri="{FF2B5EF4-FFF2-40B4-BE49-F238E27FC236}">
                <a16:creationId xmlns:a16="http://schemas.microsoft.com/office/drawing/2014/main" id="{55291976-A0E1-4816-A6CD-829574E1E945}"/>
              </a:ext>
            </a:extLst>
          </p:cNvPr>
          <p:cNvSpPr txBox="1">
            <a:spLocks/>
          </p:cNvSpPr>
          <p:nvPr/>
        </p:nvSpPr>
        <p:spPr>
          <a:xfrm>
            <a:off x="198466" y="1049490"/>
            <a:ext cx="7886700" cy="3044520"/>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Top Pick on Reliability and Test</a:t>
            </a:r>
          </a:p>
          <a:p>
            <a:pPr lvl="1"/>
            <a:r>
              <a:rPr lang="en-US" sz="1800" dirty="0"/>
              <a:t>First edition was completed and selected </a:t>
            </a:r>
          </a:p>
          <a:p>
            <a:pPr lvl="2"/>
            <a:r>
              <a:rPr lang="en-US" sz="1500" dirty="0"/>
              <a:t>First round selected (12 out of 30+ submissions) and presented at Top Picks Workshop collocated with ITC 23</a:t>
            </a:r>
          </a:p>
          <a:p>
            <a:pPr lvl="2"/>
            <a:r>
              <a:rPr lang="en-US" sz="1500" dirty="0"/>
              <a:t>The top picks selected (6) and now invited for publication in SI</a:t>
            </a:r>
          </a:p>
          <a:p>
            <a:pPr lvl="1"/>
            <a:r>
              <a:rPr lang="en-US" sz="1800" dirty="0"/>
              <a:t>2</a:t>
            </a:r>
            <a:r>
              <a:rPr lang="en-US" sz="1800" baseline="30000" dirty="0"/>
              <a:t>nd</a:t>
            </a:r>
            <a:r>
              <a:rPr lang="en-US" sz="1800" dirty="0"/>
              <a:t> edition is being planned </a:t>
            </a:r>
          </a:p>
          <a:p>
            <a:r>
              <a:rPr lang="en-US" sz="2100" dirty="0"/>
              <a:t>New SIs related to Test</a:t>
            </a:r>
          </a:p>
          <a:p>
            <a:pPr lvl="1"/>
            <a:r>
              <a:rPr lang="en-US" sz="1800" dirty="0"/>
              <a:t>Silent Data Corruption (SDC): In planning</a:t>
            </a:r>
          </a:p>
          <a:p>
            <a:pPr lvl="2"/>
            <a:r>
              <a:rPr lang="en-US" sz="1500" dirty="0"/>
              <a:t>GEs: Dimitris </a:t>
            </a:r>
            <a:r>
              <a:rPr lang="en-US" sz="1500" dirty="0" err="1"/>
              <a:t>Gizopoulos</a:t>
            </a:r>
            <a:r>
              <a:rPr lang="en-US" sz="1500" dirty="0"/>
              <a:t> (U Athens), Sriram Sankar (Meta), Mehdi Tahoori (KIT), </a:t>
            </a:r>
            <a:r>
              <a:rPr lang="en-US" sz="1500" dirty="0" err="1"/>
              <a:t>Yervant</a:t>
            </a:r>
            <a:r>
              <a:rPr lang="en-US" sz="1500" dirty="0"/>
              <a:t> </a:t>
            </a:r>
            <a:r>
              <a:rPr lang="en-US" sz="1500" dirty="0" err="1"/>
              <a:t>Zorian</a:t>
            </a:r>
            <a:r>
              <a:rPr lang="en-US" sz="1500" dirty="0"/>
              <a:t> (Synopsys)</a:t>
            </a:r>
          </a:p>
          <a:p>
            <a:pPr lvl="1"/>
            <a:r>
              <a:rPr lang="en-US" sz="1800" dirty="0"/>
              <a:t>Design and test aspects of advanced packaging</a:t>
            </a:r>
          </a:p>
          <a:p>
            <a:pPr lvl="2"/>
            <a:r>
              <a:rPr lang="en-US" sz="1500" dirty="0"/>
              <a:t>In planning</a:t>
            </a:r>
          </a:p>
        </p:txBody>
      </p:sp>
    </p:spTree>
    <p:extLst>
      <p:ext uri="{BB962C8B-B14F-4D97-AF65-F5344CB8AC3E}">
        <p14:creationId xmlns:p14="http://schemas.microsoft.com/office/powerpoint/2010/main" val="1390692851"/>
      </p:ext>
    </p:extLst>
  </p:cSld>
  <p:clrMapOvr>
    <a:masterClrMapping/>
  </p:clrMapOvr>
  <p:extLst>
    <p:ext uri="{6950BFC3-D8DA-4A85-94F7-54DA5524770B}">
      <p188:commentRel xmlns:p188="http://schemas.microsoft.com/office/powerpoint/2018/8/main" r:id="rId2"/>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All Other Business</a:t>
            </a:r>
            <a:endParaRPr/>
          </a:p>
        </p:txBody>
      </p:sp>
      <p:sp>
        <p:nvSpPr>
          <p:cNvPr id="233" name="Google Shape;233;p47"/>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Admin/Action Item Review - Paul</a:t>
            </a:r>
            <a:endParaRPr/>
          </a:p>
        </p:txBody>
      </p:sp>
      <p:sp>
        <p:nvSpPr>
          <p:cNvPr id="239" name="Google Shape;239;p48"/>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b="1"/>
              <a:t>LUNCH</a:t>
            </a:r>
            <a:endParaRPr b="1"/>
          </a:p>
        </p:txBody>
      </p:sp>
      <p:sp>
        <p:nvSpPr>
          <p:cNvPr id="245" name="Google Shape;245;p49"/>
          <p:cNvSpPr txBox="1">
            <a:spLocks noGrp="1"/>
          </p:cNvSpPr>
          <p:nvPr>
            <p:ph type="body" idx="1"/>
          </p:nvPr>
        </p:nvSpPr>
        <p:spPr>
          <a:xfrm>
            <a:off x="628650" y="1170325"/>
            <a:ext cx="7428600" cy="20712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a:p>
            <a:pPr marL="0" lvl="0" indent="0" algn="l" rtl="0">
              <a:lnSpc>
                <a:spcPct val="90000"/>
              </a:lnSpc>
              <a:spcBef>
                <a:spcPts val="4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22B0-1225-B597-A0F7-C3D71A1DAE5A}"/>
              </a:ext>
            </a:extLst>
          </p:cNvPr>
          <p:cNvSpPr>
            <a:spLocks noGrp="1"/>
          </p:cNvSpPr>
          <p:nvPr>
            <p:ph type="title"/>
          </p:nvPr>
        </p:nvSpPr>
        <p:spPr>
          <a:xfrm>
            <a:off x="169230" y="226381"/>
            <a:ext cx="7886700" cy="788623"/>
          </a:xfrm>
        </p:spPr>
        <p:txBody>
          <a:bodyPr/>
          <a:lstStyle/>
          <a:p>
            <a:r>
              <a:rPr lang="en-US" dirty="0"/>
              <a:t>Submission Statistics</a:t>
            </a:r>
          </a:p>
        </p:txBody>
      </p:sp>
      <p:sp>
        <p:nvSpPr>
          <p:cNvPr id="5" name="Rectangle 1">
            <a:extLst>
              <a:ext uri="{FF2B5EF4-FFF2-40B4-BE49-F238E27FC236}">
                <a16:creationId xmlns:a16="http://schemas.microsoft.com/office/drawing/2014/main" id="{92341142-781F-5042-593A-5144FAC2786F}"/>
              </a:ext>
            </a:extLst>
          </p:cNvPr>
          <p:cNvSpPr>
            <a:spLocks noChangeArrowheads="1"/>
          </p:cNvSpPr>
          <p:nvPr/>
        </p:nvSpPr>
        <p:spPr bwMode="auto">
          <a:xfrm>
            <a:off x="2509838" y="1143990"/>
            <a:ext cx="794274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br>
              <a:rPr lang="en-US" altLang="en-US" sz="1350">
                <a:solidFill>
                  <a:schemeClr val="tx1"/>
                </a:solidFill>
                <a:latin typeface="Arial" panose="020B0604020202020204" pitchFamily="34" charset="0"/>
              </a:rPr>
            </a:br>
            <a:endParaRPr lang="en-US" altLang="en-US" sz="1350">
              <a:solidFill>
                <a:schemeClr val="tx1"/>
              </a:solidFill>
              <a:latin typeface="Arial" panose="020B0604020202020204" pitchFamily="34" charset="0"/>
            </a:endParaRPr>
          </a:p>
        </p:txBody>
      </p:sp>
      <p:pic>
        <p:nvPicPr>
          <p:cNvPr id="6" name="Picture 5">
            <a:extLst>
              <a:ext uri="{FF2B5EF4-FFF2-40B4-BE49-F238E27FC236}">
                <a16:creationId xmlns:a16="http://schemas.microsoft.com/office/drawing/2014/main" id="{DF8FDBDA-8AE1-0B14-E2CE-23475D827DF7}"/>
              </a:ext>
            </a:extLst>
          </p:cNvPr>
          <p:cNvPicPr>
            <a:picLocks noChangeAspect="1"/>
          </p:cNvPicPr>
          <p:nvPr/>
        </p:nvPicPr>
        <p:blipFill>
          <a:blip r:embed="rId2"/>
          <a:stretch>
            <a:fillRect/>
          </a:stretch>
        </p:blipFill>
        <p:spPr>
          <a:xfrm>
            <a:off x="169230" y="762611"/>
            <a:ext cx="4541824" cy="3618278"/>
          </a:xfrm>
          <a:prstGeom prst="rect">
            <a:avLst/>
          </a:prstGeom>
        </p:spPr>
      </p:pic>
    </p:spTree>
    <p:extLst>
      <p:ext uri="{BB962C8B-B14F-4D97-AF65-F5344CB8AC3E}">
        <p14:creationId xmlns:p14="http://schemas.microsoft.com/office/powerpoint/2010/main" val="3605235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3AC6-9A10-935D-FB3D-E92F1A191E3C}"/>
              </a:ext>
            </a:extLst>
          </p:cNvPr>
          <p:cNvSpPr>
            <a:spLocks noGrp="1"/>
          </p:cNvSpPr>
          <p:nvPr>
            <p:ph type="title"/>
          </p:nvPr>
        </p:nvSpPr>
        <p:spPr>
          <a:xfrm>
            <a:off x="189205" y="60781"/>
            <a:ext cx="7886700" cy="994172"/>
          </a:xfrm>
        </p:spPr>
        <p:txBody>
          <a:bodyPr/>
          <a:lstStyle/>
          <a:p>
            <a:r>
              <a:rPr lang="en-US" dirty="0"/>
              <a:t>Submission to Decision Time</a:t>
            </a:r>
          </a:p>
        </p:txBody>
      </p:sp>
      <p:pic>
        <p:nvPicPr>
          <p:cNvPr id="5" name="Picture 4">
            <a:extLst>
              <a:ext uri="{FF2B5EF4-FFF2-40B4-BE49-F238E27FC236}">
                <a16:creationId xmlns:a16="http://schemas.microsoft.com/office/drawing/2014/main" id="{0F912CAD-A857-E330-6DD6-EF85EEB39F95}"/>
              </a:ext>
            </a:extLst>
          </p:cNvPr>
          <p:cNvPicPr>
            <a:picLocks noChangeAspect="1"/>
          </p:cNvPicPr>
          <p:nvPr/>
        </p:nvPicPr>
        <p:blipFill>
          <a:blip r:embed="rId2"/>
          <a:stretch>
            <a:fillRect/>
          </a:stretch>
        </p:blipFill>
        <p:spPr>
          <a:xfrm>
            <a:off x="189205" y="778580"/>
            <a:ext cx="5099652" cy="3586341"/>
          </a:xfrm>
          <a:prstGeom prst="rect">
            <a:avLst/>
          </a:prstGeom>
        </p:spPr>
      </p:pic>
    </p:spTree>
    <p:extLst>
      <p:ext uri="{BB962C8B-B14F-4D97-AF65-F5344CB8AC3E}">
        <p14:creationId xmlns:p14="http://schemas.microsoft.com/office/powerpoint/2010/main" val="171105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382-FC97-5987-43F9-0D655BFDBF89}"/>
              </a:ext>
            </a:extLst>
          </p:cNvPr>
          <p:cNvSpPr>
            <a:spLocks noGrp="1"/>
          </p:cNvSpPr>
          <p:nvPr>
            <p:ph type="title"/>
          </p:nvPr>
        </p:nvSpPr>
        <p:spPr>
          <a:xfrm>
            <a:off x="315713" y="160654"/>
            <a:ext cx="7886700" cy="994172"/>
          </a:xfrm>
        </p:spPr>
        <p:txBody>
          <a:bodyPr/>
          <a:lstStyle/>
          <a:p>
            <a:r>
              <a:rPr lang="en-US" dirty="0"/>
              <a:t>Challenges</a:t>
            </a:r>
          </a:p>
        </p:txBody>
      </p:sp>
      <p:sp>
        <p:nvSpPr>
          <p:cNvPr id="3" name="Content Placeholder 2">
            <a:extLst>
              <a:ext uri="{FF2B5EF4-FFF2-40B4-BE49-F238E27FC236}">
                <a16:creationId xmlns:a16="http://schemas.microsoft.com/office/drawing/2014/main" id="{69086FFA-2A27-CF43-AC15-52B95EF18A73}"/>
              </a:ext>
            </a:extLst>
          </p:cNvPr>
          <p:cNvSpPr>
            <a:spLocks noGrp="1"/>
          </p:cNvSpPr>
          <p:nvPr>
            <p:ph idx="1"/>
          </p:nvPr>
        </p:nvSpPr>
        <p:spPr>
          <a:xfrm>
            <a:off x="262446" y="1005397"/>
            <a:ext cx="8093661" cy="3193949"/>
          </a:xfrm>
        </p:spPr>
        <p:txBody>
          <a:bodyPr/>
          <a:lstStyle/>
          <a:p>
            <a:r>
              <a:rPr lang="en-US" dirty="0"/>
              <a:t>The most important challenge is to increase the number of general interest papers</a:t>
            </a:r>
          </a:p>
          <a:p>
            <a:r>
              <a:rPr lang="en-US" dirty="0"/>
              <a:t>Also, improving the quality of general interest papers is necessary</a:t>
            </a:r>
          </a:p>
          <a:p>
            <a:r>
              <a:rPr lang="en-US" dirty="0"/>
              <a:t>Getting editors’ notes for accepted papers promptly</a:t>
            </a:r>
          </a:p>
        </p:txBody>
      </p:sp>
    </p:spTree>
    <p:extLst>
      <p:ext uri="{BB962C8B-B14F-4D97-AF65-F5344CB8AC3E}">
        <p14:creationId xmlns:p14="http://schemas.microsoft.com/office/powerpoint/2010/main" val="3509200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A1DF-6E5E-2810-B7F2-B3BE5D175B0F}"/>
              </a:ext>
            </a:extLst>
          </p:cNvPr>
          <p:cNvSpPr>
            <a:spLocks noGrp="1"/>
          </p:cNvSpPr>
          <p:nvPr>
            <p:ph type="ctrTitle"/>
          </p:nvPr>
        </p:nvSpPr>
        <p:spPr>
          <a:xfrm>
            <a:off x="1078705" y="32146"/>
            <a:ext cx="6858000" cy="583406"/>
          </a:xfrm>
        </p:spPr>
        <p:txBody>
          <a:bodyPr>
            <a:normAutofit fontScale="90000"/>
          </a:bodyPr>
          <a:lstStyle/>
          <a:p>
            <a:r>
              <a:rPr lang="en-US" sz="2700" b="1" dirty="0"/>
              <a:t>IEEE Design and Test (Video) Roundtables </a:t>
            </a:r>
            <a:r>
              <a:rPr lang="en-US" sz="2700" dirty="0"/>
              <a:t>(Ramesh)</a:t>
            </a:r>
          </a:p>
        </p:txBody>
      </p:sp>
      <p:sp>
        <p:nvSpPr>
          <p:cNvPr id="3" name="Subtitle 2">
            <a:extLst>
              <a:ext uri="{FF2B5EF4-FFF2-40B4-BE49-F238E27FC236}">
                <a16:creationId xmlns:a16="http://schemas.microsoft.com/office/drawing/2014/main" id="{03195DFC-02A1-A4CC-5331-5C6366C79D47}"/>
              </a:ext>
            </a:extLst>
          </p:cNvPr>
          <p:cNvSpPr>
            <a:spLocks noGrp="1"/>
          </p:cNvSpPr>
          <p:nvPr>
            <p:ph type="subTitle" idx="1"/>
          </p:nvPr>
        </p:nvSpPr>
        <p:spPr>
          <a:xfrm>
            <a:off x="53581" y="750091"/>
            <a:ext cx="8926116" cy="4393409"/>
          </a:xfrm>
        </p:spPr>
        <p:txBody>
          <a:bodyPr>
            <a:noAutofit/>
          </a:bodyPr>
          <a:lstStyle/>
          <a:p>
            <a:pPr marL="342900" indent="-342900" algn="just">
              <a:buFont typeface="Arial" panose="020B0604020202020204" pitchFamily="34" charset="0"/>
              <a:buChar char="•"/>
            </a:pPr>
            <a:r>
              <a:rPr lang="en-US" dirty="0"/>
              <a:t>A series of quarterly events as D&amp;T zoom-based video roundtables making it lively.</a:t>
            </a:r>
          </a:p>
          <a:p>
            <a:pPr marL="342900" indent="-342900" algn="just">
              <a:buFont typeface="Arial" panose="020B0604020202020204" pitchFamily="34" charset="0"/>
              <a:buChar char="•"/>
            </a:pPr>
            <a:r>
              <a:rPr lang="en-US" dirty="0"/>
              <a:t>Plan for 3-4 roundtables (is this too many?) </a:t>
            </a:r>
          </a:p>
          <a:p>
            <a:pPr marL="342900" indent="-342900" algn="just">
              <a:buFont typeface="Arial" panose="020B0604020202020204" pitchFamily="34" charset="0"/>
              <a:buChar char="•"/>
            </a:pPr>
            <a:r>
              <a:rPr lang="en-US" dirty="0"/>
              <a:t>Maybe open it to the public or keep it closed? (try both options?). </a:t>
            </a:r>
          </a:p>
          <a:p>
            <a:pPr marL="342900" indent="-342900" algn="just">
              <a:buFont typeface="Arial" panose="020B0604020202020204" pitchFamily="34" charset="0"/>
              <a:buChar char="•"/>
            </a:pPr>
            <a:r>
              <a:rPr lang="en-US" dirty="0"/>
              <a:t>Share IEEE D&amp;T roundtable videos via IEEE D&amp;T website. (create a place for IEEE D&amp;T roundtable videos; could be one of the free IEEE D&amp;T resources?).</a:t>
            </a:r>
          </a:p>
          <a:p>
            <a:pPr marL="342900" indent="-342900" algn="just">
              <a:buFont typeface="Arial" panose="020B0604020202020204" pitchFamily="34" charset="0"/>
              <a:buChar char="•"/>
            </a:pPr>
            <a:r>
              <a:rPr lang="en-US" dirty="0"/>
              <a:t>Each D&amp;T roundtable may include 3 visionaries + moderator. 1-2 visionaries from industry; 1-2 from academia; last for 60 minutes. Q&amp;A type format (similar to the current roundtables)</a:t>
            </a:r>
          </a:p>
          <a:p>
            <a:pPr marL="342900" indent="-342900" algn="just">
              <a:buFont typeface="Arial" panose="020B0604020202020204" pitchFamily="34" charset="0"/>
              <a:buChar char="•"/>
            </a:pPr>
            <a:r>
              <a:rPr lang="en-US" dirty="0"/>
              <a:t>Sample topics:</a:t>
            </a:r>
          </a:p>
          <a:p>
            <a:pPr marL="685800" lvl="1" algn="just">
              <a:buFont typeface="Arial" panose="020B0604020202020204" pitchFamily="34" charset="0"/>
              <a:buChar char="•"/>
            </a:pPr>
            <a:r>
              <a:rPr lang="en-US" sz="1800" dirty="0"/>
              <a:t>Test vs Trust (Rob Aitken, Serge </a:t>
            </a:r>
            <a:r>
              <a:rPr lang="en-US" sz="1800" dirty="0" err="1"/>
              <a:t>Leef</a:t>
            </a:r>
            <a:r>
              <a:rPr lang="en-US" sz="1800" dirty="0"/>
              <a:t>, M. </a:t>
            </a:r>
            <a:r>
              <a:rPr lang="en-US" sz="1800" dirty="0" err="1"/>
              <a:t>Tehranipoor</a:t>
            </a:r>
            <a:r>
              <a:rPr lang="en-US" sz="1800" dirty="0"/>
              <a:t> and S. Mitra; Moderator Ramesh; </a:t>
            </a:r>
          </a:p>
          <a:p>
            <a:pPr marL="685800" lvl="1" algn="just">
              <a:buFont typeface="Arial" panose="020B0604020202020204" pitchFamily="34" charset="0"/>
              <a:buChar char="•"/>
            </a:pPr>
            <a:r>
              <a:rPr lang="en-US" sz="1800" dirty="0"/>
              <a:t>ML for EDA; Moderator Y. Chen or Hai Li.</a:t>
            </a:r>
          </a:p>
          <a:p>
            <a:pPr marL="685800" lvl="1" algn="just">
              <a:buFont typeface="Arial" panose="020B0604020202020204" pitchFamily="34" charset="0"/>
              <a:buChar char="•"/>
            </a:pPr>
            <a:r>
              <a:rPr lang="en-US" sz="1800" dirty="0"/>
              <a:t>Resurgence of High-Level Design Paradigms: Moderator Luca </a:t>
            </a:r>
            <a:r>
              <a:rPr lang="en-US" sz="1800" dirty="0" err="1"/>
              <a:t>Carloni</a:t>
            </a:r>
            <a:r>
              <a:rPr lang="en-US" sz="1800" dirty="0"/>
              <a:t>; HLS leads from Cadence, Synopsys and Mentor, Jason Cong UCLA</a:t>
            </a:r>
          </a:p>
          <a:p>
            <a:pPr marL="342900" indent="-342900" algn="just">
              <a:buFont typeface="Arial" panose="020B0604020202020204" pitchFamily="34" charset="0"/>
              <a:buChar char="•"/>
            </a:pPr>
            <a:r>
              <a:rPr lang="en-US" dirty="0"/>
              <a:t>Any feedback? </a:t>
            </a:r>
          </a:p>
        </p:txBody>
      </p:sp>
    </p:spTree>
    <p:extLst>
      <p:ext uri="{BB962C8B-B14F-4D97-AF65-F5344CB8AC3E}">
        <p14:creationId xmlns:p14="http://schemas.microsoft.com/office/powerpoint/2010/main" val="299902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08BD8-EF58-421D-A2DA-56E9DCF27725}"/>
              </a:ext>
            </a:extLst>
          </p:cNvPr>
          <p:cNvSpPr>
            <a:spLocks noGrp="1"/>
          </p:cNvSpPr>
          <p:nvPr>
            <p:ph type="title"/>
          </p:nvPr>
        </p:nvSpPr>
        <p:spPr>
          <a:xfrm>
            <a:off x="295737" y="21124"/>
            <a:ext cx="7886700" cy="994172"/>
          </a:xfrm>
        </p:spPr>
        <p:txBody>
          <a:bodyPr/>
          <a:lstStyle/>
          <a:p>
            <a:r>
              <a:rPr lang="en-US" b="1" dirty="0"/>
              <a:t>Perspectives </a:t>
            </a:r>
            <a:r>
              <a:rPr lang="en-US" dirty="0"/>
              <a:t>(Mehdi) </a:t>
            </a:r>
            <a:endParaRPr lang="de-DE" dirty="0"/>
          </a:p>
        </p:txBody>
      </p:sp>
      <p:sp>
        <p:nvSpPr>
          <p:cNvPr id="5" name="Content Placeholder 4">
            <a:extLst>
              <a:ext uri="{FF2B5EF4-FFF2-40B4-BE49-F238E27FC236}">
                <a16:creationId xmlns:a16="http://schemas.microsoft.com/office/drawing/2014/main" id="{C4011376-07A5-44B8-95C2-89B00E4E681B}"/>
              </a:ext>
            </a:extLst>
          </p:cNvPr>
          <p:cNvSpPr>
            <a:spLocks noGrp="1"/>
          </p:cNvSpPr>
          <p:nvPr>
            <p:ph idx="1"/>
          </p:nvPr>
        </p:nvSpPr>
        <p:spPr>
          <a:xfrm>
            <a:off x="60402" y="1015295"/>
            <a:ext cx="8917142" cy="4244724"/>
          </a:xfrm>
        </p:spPr>
        <p:txBody>
          <a:bodyPr>
            <a:normAutofit fontScale="62500" lnSpcReduction="20000"/>
          </a:bodyPr>
          <a:lstStyle/>
          <a:p>
            <a:r>
              <a:rPr lang="en-US" sz="3000" dirty="0"/>
              <a:t>Covers general interest topics, 4-8 pages, with very few references. </a:t>
            </a:r>
          </a:p>
          <a:p>
            <a:r>
              <a:rPr lang="en-US" sz="3000" dirty="0"/>
              <a:t>Retrospective and forward-looking</a:t>
            </a:r>
          </a:p>
          <a:p>
            <a:r>
              <a:rPr lang="en-US" sz="3000" dirty="0"/>
              <a:t>It is usually from senior people in academia and industry</a:t>
            </a:r>
          </a:p>
          <a:p>
            <a:r>
              <a:rPr lang="en-US" sz="3000" dirty="0"/>
              <a:t>Potential topics and authors</a:t>
            </a:r>
            <a:endParaRPr lang="de-DE" sz="3000" dirty="0"/>
          </a:p>
          <a:p>
            <a:pPr lvl="1"/>
            <a:r>
              <a:rPr lang="de-DE" sz="2175" dirty="0"/>
              <a:t>Reliability</a:t>
            </a:r>
          </a:p>
          <a:p>
            <a:pPr lvl="2"/>
            <a:r>
              <a:rPr lang="de-DE" sz="2175" dirty="0"/>
              <a:t>Jacob Abraham</a:t>
            </a:r>
          </a:p>
          <a:p>
            <a:pPr lvl="2"/>
            <a:r>
              <a:rPr lang="de-DE" sz="2175" dirty="0"/>
              <a:t>Ravi </a:t>
            </a:r>
            <a:r>
              <a:rPr lang="de-DE" sz="2175" dirty="0" err="1"/>
              <a:t>Iyer</a:t>
            </a:r>
            <a:endParaRPr lang="de-DE" sz="2175" dirty="0"/>
          </a:p>
          <a:p>
            <a:pPr lvl="2"/>
            <a:r>
              <a:rPr lang="en-US" sz="2175" dirty="0"/>
              <a:t>?</a:t>
            </a:r>
            <a:endParaRPr lang="de-DE" sz="2175" dirty="0"/>
          </a:p>
          <a:p>
            <a:pPr lvl="1"/>
            <a:r>
              <a:rPr lang="de-DE" sz="2175" dirty="0" err="1"/>
              <a:t>Testing</a:t>
            </a:r>
            <a:endParaRPr lang="de-DE" sz="2175" dirty="0"/>
          </a:p>
          <a:p>
            <a:pPr lvl="2"/>
            <a:r>
              <a:rPr lang="de-DE" sz="2175" b="1" dirty="0"/>
              <a:t>Janusz </a:t>
            </a:r>
            <a:r>
              <a:rPr lang="de-DE" sz="2175" b="1" dirty="0" err="1"/>
              <a:t>Rajski</a:t>
            </a:r>
            <a:r>
              <a:rPr lang="de-DE" sz="2175" b="1" dirty="0"/>
              <a:t> </a:t>
            </a:r>
            <a:r>
              <a:rPr lang="de-DE" sz="2175" b="1" dirty="0">
                <a:sym typeface="Wingdings" panose="05000000000000000000" pitchFamily="2" charset="2"/>
              </a:rPr>
              <a:t> </a:t>
            </a:r>
            <a:r>
              <a:rPr lang="de-DE" sz="2175" b="1" dirty="0" err="1">
                <a:sym typeface="Wingdings" panose="05000000000000000000" pitchFamily="2" charset="2"/>
              </a:rPr>
              <a:t>Done</a:t>
            </a:r>
            <a:endParaRPr lang="de-DE" sz="2175" b="1" dirty="0"/>
          </a:p>
          <a:p>
            <a:pPr lvl="2"/>
            <a:r>
              <a:rPr lang="de-DE" sz="2175" dirty="0"/>
              <a:t>John Hayes</a:t>
            </a:r>
          </a:p>
          <a:p>
            <a:pPr lvl="2"/>
            <a:r>
              <a:rPr lang="de-DE" sz="2175" dirty="0"/>
              <a:t>Hans-Joachim Wunderlich</a:t>
            </a:r>
          </a:p>
          <a:p>
            <a:pPr lvl="2"/>
            <a:r>
              <a:rPr lang="de-DE" sz="2175" dirty="0"/>
              <a:t>?</a:t>
            </a:r>
            <a:br>
              <a:rPr lang="de-DE" sz="2175" dirty="0"/>
            </a:br>
            <a:endParaRPr lang="de-DE" sz="2175" dirty="0"/>
          </a:p>
          <a:p>
            <a:pPr lvl="1"/>
            <a:r>
              <a:rPr lang="de-DE" sz="2175" dirty="0"/>
              <a:t>EDA</a:t>
            </a:r>
          </a:p>
          <a:p>
            <a:pPr lvl="2"/>
            <a:r>
              <a:rPr lang="en-US" sz="2175" b="1" dirty="0"/>
              <a:t>Giovanni </a:t>
            </a:r>
            <a:r>
              <a:rPr lang="en-US" sz="2175" b="1" dirty="0" err="1"/>
              <a:t>DeMicheli</a:t>
            </a:r>
            <a:r>
              <a:rPr lang="en-US" sz="2175" b="1" dirty="0"/>
              <a:t> </a:t>
            </a:r>
            <a:r>
              <a:rPr lang="en-US" sz="2175" b="1" dirty="0">
                <a:sym typeface="Wingdings" panose="05000000000000000000" pitchFamily="2" charset="2"/>
              </a:rPr>
              <a:t> DONE</a:t>
            </a:r>
            <a:endParaRPr lang="de-DE" sz="2175" b="1" dirty="0"/>
          </a:p>
          <a:p>
            <a:pPr lvl="2"/>
            <a:r>
              <a:rPr lang="de-DE" sz="2175" dirty="0"/>
              <a:t>Masoud Pedram</a:t>
            </a:r>
          </a:p>
          <a:p>
            <a:pPr lvl="2"/>
            <a:r>
              <a:rPr lang="de-DE" sz="2175" dirty="0"/>
              <a:t>Alberto </a:t>
            </a:r>
            <a:r>
              <a:rPr lang="de-DE" sz="2175" dirty="0" err="1"/>
              <a:t>Sangiovanni-Vincentelli</a:t>
            </a:r>
            <a:endParaRPr lang="de-DE" sz="2175" dirty="0"/>
          </a:p>
          <a:p>
            <a:pPr lvl="2"/>
            <a:r>
              <a:rPr lang="en-US" sz="2175" dirty="0"/>
              <a:t>?</a:t>
            </a:r>
            <a:endParaRPr lang="de-DE" sz="2175" dirty="0"/>
          </a:p>
          <a:p>
            <a:endParaRPr lang="de-DE" dirty="0"/>
          </a:p>
        </p:txBody>
      </p:sp>
    </p:spTree>
    <p:extLst>
      <p:ext uri="{BB962C8B-B14F-4D97-AF65-F5344CB8AC3E}">
        <p14:creationId xmlns:p14="http://schemas.microsoft.com/office/powerpoint/2010/main" val="1479536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1890-2C4F-B8B4-90E6-6C7F74C37B28}"/>
              </a:ext>
            </a:extLst>
          </p:cNvPr>
          <p:cNvSpPr>
            <a:spLocks noGrp="1"/>
          </p:cNvSpPr>
          <p:nvPr>
            <p:ph type="title"/>
          </p:nvPr>
        </p:nvSpPr>
        <p:spPr>
          <a:xfrm>
            <a:off x="242471" y="127362"/>
            <a:ext cx="7886700" cy="738211"/>
          </a:xfrm>
        </p:spPr>
        <p:txBody>
          <a:bodyPr/>
          <a:lstStyle/>
          <a:p>
            <a:r>
              <a:rPr lang="en-US" dirty="0"/>
              <a:t>Interviews (Nicola)</a:t>
            </a:r>
          </a:p>
        </p:txBody>
      </p:sp>
      <p:sp>
        <p:nvSpPr>
          <p:cNvPr id="3" name="Content Placeholder 2">
            <a:extLst>
              <a:ext uri="{FF2B5EF4-FFF2-40B4-BE49-F238E27FC236}">
                <a16:creationId xmlns:a16="http://schemas.microsoft.com/office/drawing/2014/main" id="{274E1756-1D4C-EF8A-20CD-721EE7805ACF}"/>
              </a:ext>
            </a:extLst>
          </p:cNvPr>
          <p:cNvSpPr>
            <a:spLocks noGrp="1"/>
          </p:cNvSpPr>
          <p:nvPr>
            <p:ph sz="quarter" idx="10"/>
          </p:nvPr>
        </p:nvSpPr>
        <p:spPr>
          <a:xfrm>
            <a:off x="242471" y="1015002"/>
            <a:ext cx="8357616" cy="3669030"/>
          </a:xfrm>
        </p:spPr>
        <p:txBody>
          <a:bodyPr/>
          <a:lstStyle/>
          <a:p>
            <a:r>
              <a:rPr lang="en-US" dirty="0"/>
              <a:t>Vishwani Agrawal (transcribed, with Vishwani for editing)</a:t>
            </a:r>
          </a:p>
          <a:p>
            <a:r>
              <a:rPr lang="en-US" dirty="0"/>
              <a:t>Janusz </a:t>
            </a:r>
            <a:r>
              <a:rPr lang="en-US" dirty="0" err="1"/>
              <a:t>Rajski</a:t>
            </a:r>
            <a:r>
              <a:rPr lang="en-US" dirty="0"/>
              <a:t> </a:t>
            </a:r>
            <a:r>
              <a:rPr lang="en-US"/>
              <a:t>(published)</a:t>
            </a:r>
            <a:endParaRPr lang="en-US" dirty="0"/>
          </a:p>
        </p:txBody>
      </p:sp>
    </p:spTree>
    <p:extLst>
      <p:ext uri="{BB962C8B-B14F-4D97-AF65-F5344CB8AC3E}">
        <p14:creationId xmlns:p14="http://schemas.microsoft.com/office/powerpoint/2010/main" val="291742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1"/>
          <p:cNvSpPr txBox="1">
            <a:spLocks noGrp="1"/>
          </p:cNvSpPr>
          <p:nvPr>
            <p:ph type="ctrTitle"/>
          </p:nvPr>
        </p:nvSpPr>
        <p:spPr>
          <a:xfrm>
            <a:off x="1143000" y="1338539"/>
            <a:ext cx="6858000" cy="17907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Calibri"/>
              <a:buNone/>
            </a:pPr>
            <a:r>
              <a:rPr lang="en"/>
              <a:t>CEDA EC Meeting </a:t>
            </a:r>
            <a:endParaRPr/>
          </a:p>
        </p:txBody>
      </p:sp>
      <p:sp>
        <p:nvSpPr>
          <p:cNvPr id="138" name="Google Shape;138;p31"/>
          <p:cNvSpPr txBox="1">
            <a:spLocks noGrp="1"/>
          </p:cNvSpPr>
          <p:nvPr>
            <p:ph type="subTitle" idx="1"/>
          </p:nvPr>
        </p:nvSpPr>
        <p:spPr>
          <a:xfrm>
            <a:off x="1143000" y="3198295"/>
            <a:ext cx="6858000" cy="1241821"/>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rgbClr val="BFBFBF"/>
              </a:buClr>
              <a:buSzPts val="1800"/>
              <a:buNone/>
            </a:pPr>
            <a:r>
              <a:rPr lang="en"/>
              <a:t>23 June 2024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91425" tIns="91425" rIns="91425" bIns="91425" rtlCol="0" anchor="b" anchorCtr="0">
            <a:noAutofit/>
          </a:bodyPr>
          <a:lstStyle/>
          <a:p>
            <a:r>
              <a:rPr lang="en" dirty="0"/>
              <a:t>IEEE ESL Update </a:t>
            </a:r>
            <a:br>
              <a:rPr lang="en" dirty="0"/>
            </a:br>
            <a:endParaRPr dirty="0"/>
          </a:p>
        </p:txBody>
      </p:sp>
      <p:sp>
        <p:nvSpPr>
          <p:cNvPr id="55" name="Google Shape;55;p13"/>
          <p:cNvSpPr txBox="1">
            <a:spLocks noGrp="1"/>
          </p:cNvSpPr>
          <p:nvPr>
            <p:ph type="subTitle" idx="1"/>
          </p:nvPr>
        </p:nvSpPr>
        <p:spPr>
          <a:prstGeom prst="rect">
            <a:avLst/>
          </a:prstGeom>
        </p:spPr>
        <p:txBody>
          <a:bodyPr spcFirstLastPara="1" vert="horz" wrap="square" lIns="91425" tIns="91425" rIns="91425" bIns="91425" rtlCol="0" anchor="t" anchorCtr="0">
            <a:noAutofit/>
          </a:bodyPr>
          <a:lstStyle/>
          <a:p>
            <a:pPr>
              <a:spcBef>
                <a:spcPts val="0"/>
              </a:spcBef>
            </a:pPr>
            <a:r>
              <a:rPr lang="fr-FR" sz="2400" dirty="0" err="1"/>
              <a:t>EiC</a:t>
            </a:r>
            <a:r>
              <a:rPr lang="fr-FR" sz="2400" dirty="0"/>
              <a:t>: </a:t>
            </a:r>
            <a:r>
              <a:rPr lang="fr-FR" sz="2400" dirty="0" err="1"/>
              <a:t>Preeti</a:t>
            </a:r>
            <a:r>
              <a:rPr lang="fr-FR" sz="2400" dirty="0"/>
              <a:t> Panda</a:t>
            </a:r>
            <a:endParaRPr lang="en" sz="2400" dirty="0"/>
          </a:p>
        </p:txBody>
      </p:sp>
    </p:spTree>
    <p:extLst>
      <p:ext uri="{BB962C8B-B14F-4D97-AF65-F5344CB8AC3E}">
        <p14:creationId xmlns:p14="http://schemas.microsoft.com/office/powerpoint/2010/main" val="2376293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8DF4-A79E-6D68-0106-0A2962E8EA2C}"/>
              </a:ext>
            </a:extLst>
          </p:cNvPr>
          <p:cNvSpPr>
            <a:spLocks noGrp="1"/>
          </p:cNvSpPr>
          <p:nvPr>
            <p:ph type="title"/>
          </p:nvPr>
        </p:nvSpPr>
        <p:spPr>
          <a:xfrm>
            <a:off x="0" y="1"/>
            <a:ext cx="9144000" cy="870734"/>
          </a:xfrm>
        </p:spPr>
        <p:txBody>
          <a:bodyPr>
            <a:normAutofit fontScale="90000"/>
          </a:bodyPr>
          <a:lstStyle/>
          <a:p>
            <a:r>
              <a:rPr lang="en-US" sz="6000" b="1" dirty="0"/>
              <a:t>New Vision for IEEE ESL</a:t>
            </a:r>
          </a:p>
        </p:txBody>
      </p:sp>
      <p:sp>
        <p:nvSpPr>
          <p:cNvPr id="3" name="Content Placeholder 2">
            <a:extLst>
              <a:ext uri="{FF2B5EF4-FFF2-40B4-BE49-F238E27FC236}">
                <a16:creationId xmlns:a16="http://schemas.microsoft.com/office/drawing/2014/main" id="{CF31D352-AFDC-70AF-ACAB-AD48C6B994B0}"/>
              </a:ext>
            </a:extLst>
          </p:cNvPr>
          <p:cNvSpPr>
            <a:spLocks noGrp="1"/>
          </p:cNvSpPr>
          <p:nvPr>
            <p:ph idx="1"/>
          </p:nvPr>
        </p:nvSpPr>
        <p:spPr>
          <a:xfrm>
            <a:off x="307637" y="1248310"/>
            <a:ext cx="8512918" cy="2196102"/>
          </a:xfrm>
        </p:spPr>
        <p:txBody>
          <a:bodyPr>
            <a:normAutofit lnSpcReduction="10000"/>
          </a:bodyPr>
          <a:lstStyle/>
          <a:p>
            <a:pPr marL="0" indent="0">
              <a:buNone/>
            </a:pPr>
            <a:r>
              <a:rPr lang="en-US" sz="3300" dirty="0"/>
              <a:t>To establish IEEE ESL as the </a:t>
            </a:r>
            <a:r>
              <a:rPr lang="en-US" sz="3300" i="1" dirty="0"/>
              <a:t>top venue </a:t>
            </a:r>
            <a:r>
              <a:rPr lang="en-US" sz="3300" dirty="0"/>
              <a:t>for </a:t>
            </a:r>
          </a:p>
          <a:p>
            <a:pPr marL="0" indent="0">
              <a:buNone/>
            </a:pPr>
            <a:r>
              <a:rPr lang="en-US" sz="3300" i="1" dirty="0"/>
              <a:t>quick dissemination </a:t>
            </a:r>
            <a:r>
              <a:rPr lang="en-US" sz="3300" dirty="0"/>
              <a:t>of early research results in</a:t>
            </a:r>
          </a:p>
          <a:p>
            <a:pPr marL="0" indent="0">
              <a:buNone/>
            </a:pPr>
            <a:r>
              <a:rPr lang="en-US" sz="3300" i="1" dirty="0"/>
              <a:t>easily digestible </a:t>
            </a:r>
            <a:r>
              <a:rPr lang="en-US" sz="3300" dirty="0"/>
              <a:t>format</a:t>
            </a:r>
            <a:r>
              <a:rPr lang="en-US" sz="3300" i="1" dirty="0"/>
              <a:t> </a:t>
            </a:r>
            <a:r>
              <a:rPr lang="en-US" sz="3300" dirty="0"/>
              <a:t>for the </a:t>
            </a:r>
          </a:p>
          <a:p>
            <a:pPr marL="0" indent="0">
              <a:buNone/>
            </a:pPr>
            <a:r>
              <a:rPr lang="en-US" sz="3300" i="1" dirty="0">
                <a:solidFill>
                  <a:srgbClr val="0D0D0D"/>
                </a:solidFill>
              </a:rPr>
              <a:t>embedded systems </a:t>
            </a:r>
            <a:r>
              <a:rPr lang="en-US" sz="3300" dirty="0">
                <a:solidFill>
                  <a:srgbClr val="0D0D0D"/>
                </a:solidFill>
              </a:rPr>
              <a:t>research community.</a:t>
            </a:r>
          </a:p>
        </p:txBody>
      </p:sp>
    </p:spTree>
    <p:extLst>
      <p:ext uri="{BB962C8B-B14F-4D97-AF65-F5344CB8AC3E}">
        <p14:creationId xmlns:p14="http://schemas.microsoft.com/office/powerpoint/2010/main" val="106227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E98C-4321-2EE1-640B-C8803AE79611}"/>
              </a:ext>
            </a:extLst>
          </p:cNvPr>
          <p:cNvSpPr>
            <a:spLocks noGrp="1"/>
          </p:cNvSpPr>
          <p:nvPr>
            <p:ph type="title"/>
          </p:nvPr>
        </p:nvSpPr>
        <p:spPr>
          <a:xfrm>
            <a:off x="0" y="20569"/>
            <a:ext cx="9144000" cy="584979"/>
          </a:xfrm>
        </p:spPr>
        <p:txBody>
          <a:bodyPr>
            <a:normAutofit fontScale="90000"/>
          </a:bodyPr>
          <a:lstStyle/>
          <a:p>
            <a:r>
              <a:rPr lang="en-US" sz="4050" b="1" dirty="0"/>
              <a:t>Current state and </a:t>
            </a:r>
            <a:r>
              <a:rPr lang="en-US" sz="4050" b="1" dirty="0">
                <a:solidFill>
                  <a:srgbClr val="FF0000"/>
                </a:solidFill>
              </a:rPr>
              <a:t>Targets</a:t>
            </a:r>
          </a:p>
        </p:txBody>
      </p:sp>
      <p:graphicFrame>
        <p:nvGraphicFramePr>
          <p:cNvPr id="15" name="Table 14">
            <a:extLst>
              <a:ext uri="{FF2B5EF4-FFF2-40B4-BE49-F238E27FC236}">
                <a16:creationId xmlns:a16="http://schemas.microsoft.com/office/drawing/2014/main" id="{5219004B-608F-017F-5282-966B5B6AED4B}"/>
              </a:ext>
            </a:extLst>
          </p:cNvPr>
          <p:cNvGraphicFramePr>
            <a:graphicFrameLocks noGrp="1"/>
          </p:cNvGraphicFramePr>
          <p:nvPr/>
        </p:nvGraphicFramePr>
        <p:xfrm>
          <a:off x="349135" y="826171"/>
          <a:ext cx="8404167" cy="2331720"/>
        </p:xfrm>
        <a:graphic>
          <a:graphicData uri="http://schemas.openxmlformats.org/drawingml/2006/table">
            <a:tbl>
              <a:tblPr firstRow="1" bandRow="1">
                <a:tableStyleId>{17292A2E-F333-43FB-9621-5CBBE7FDCDCB}</a:tableStyleId>
              </a:tblPr>
              <a:tblGrid>
                <a:gridCol w="3495882">
                  <a:extLst>
                    <a:ext uri="{9D8B030D-6E8A-4147-A177-3AD203B41FA5}">
                      <a16:colId xmlns:a16="http://schemas.microsoft.com/office/drawing/2014/main" val="1745673911"/>
                    </a:ext>
                  </a:extLst>
                </a:gridCol>
                <a:gridCol w="1660880">
                  <a:extLst>
                    <a:ext uri="{9D8B030D-6E8A-4147-A177-3AD203B41FA5}">
                      <a16:colId xmlns:a16="http://schemas.microsoft.com/office/drawing/2014/main" val="3753376873"/>
                    </a:ext>
                  </a:extLst>
                </a:gridCol>
                <a:gridCol w="1638737">
                  <a:extLst>
                    <a:ext uri="{9D8B030D-6E8A-4147-A177-3AD203B41FA5}">
                      <a16:colId xmlns:a16="http://schemas.microsoft.com/office/drawing/2014/main" val="648141842"/>
                    </a:ext>
                  </a:extLst>
                </a:gridCol>
                <a:gridCol w="1608668">
                  <a:extLst>
                    <a:ext uri="{9D8B030D-6E8A-4147-A177-3AD203B41FA5}">
                      <a16:colId xmlns:a16="http://schemas.microsoft.com/office/drawing/2014/main" val="517136571"/>
                    </a:ext>
                  </a:extLst>
                </a:gridCol>
              </a:tblGrid>
              <a:tr h="388620">
                <a:tc>
                  <a:txBody>
                    <a:bodyPr/>
                    <a:lstStyle/>
                    <a:p>
                      <a:r>
                        <a:rPr lang="en-US" sz="2100" dirty="0">
                          <a:solidFill>
                            <a:schemeClr val="tx1"/>
                          </a:solidFill>
                        </a:rPr>
                        <a:t>Quality Metric</a:t>
                      </a:r>
                    </a:p>
                  </a:txBody>
                  <a:tcPr marL="68580" marR="68580" marT="34290" marB="34290"/>
                </a:tc>
                <a:tc>
                  <a:txBody>
                    <a:bodyPr/>
                    <a:lstStyle/>
                    <a:p>
                      <a:r>
                        <a:rPr lang="en-US" sz="2100" dirty="0">
                          <a:solidFill>
                            <a:schemeClr val="tx1"/>
                          </a:solidFill>
                        </a:rPr>
                        <a:t>In 2020</a:t>
                      </a:r>
                    </a:p>
                  </a:txBody>
                  <a:tcPr marL="68580" marR="68580" marT="34290" marB="34290"/>
                </a:tc>
                <a:tc>
                  <a:txBody>
                    <a:bodyPr/>
                    <a:lstStyle/>
                    <a:p>
                      <a:r>
                        <a:rPr lang="en-US" sz="2100" dirty="0">
                          <a:solidFill>
                            <a:schemeClr val="tx1"/>
                          </a:solidFill>
                        </a:rPr>
                        <a:t>In 2024</a:t>
                      </a:r>
                    </a:p>
                  </a:txBody>
                  <a:tcPr marL="68580" marR="68580" marT="34290" marB="34290"/>
                </a:tc>
                <a:tc>
                  <a:txBody>
                    <a:bodyPr/>
                    <a:lstStyle/>
                    <a:p>
                      <a:r>
                        <a:rPr lang="en-US" sz="2100" dirty="0">
                          <a:solidFill>
                            <a:schemeClr val="tx1"/>
                          </a:solidFill>
                        </a:rPr>
                        <a:t>By 2028</a:t>
                      </a:r>
                    </a:p>
                  </a:txBody>
                  <a:tcPr marL="68580" marR="68580" marT="34290" marB="34290"/>
                </a:tc>
                <a:extLst>
                  <a:ext uri="{0D108BD9-81ED-4DB2-BD59-A6C34878D82A}">
                    <a16:rowId xmlns:a16="http://schemas.microsoft.com/office/drawing/2014/main" val="812241462"/>
                  </a:ext>
                </a:extLst>
              </a:tr>
              <a:tr h="388620">
                <a:tc>
                  <a:txBody>
                    <a:bodyPr/>
                    <a:lstStyle/>
                    <a:p>
                      <a:r>
                        <a:rPr lang="en-US" sz="2100" dirty="0"/>
                        <a:t>Impact Factor</a:t>
                      </a:r>
                    </a:p>
                  </a:txBody>
                  <a:tcPr marL="68580" marR="68580" marT="34290" marB="34290"/>
                </a:tc>
                <a:tc>
                  <a:txBody>
                    <a:bodyPr/>
                    <a:lstStyle/>
                    <a:p>
                      <a:r>
                        <a:rPr lang="en-US" sz="2100" dirty="0"/>
                        <a:t>2.17</a:t>
                      </a:r>
                    </a:p>
                  </a:txBody>
                  <a:tcPr marL="68580" marR="68580" marT="34290" marB="34290"/>
                </a:tc>
                <a:tc>
                  <a:txBody>
                    <a:bodyPr/>
                    <a:lstStyle/>
                    <a:p>
                      <a:r>
                        <a:rPr lang="en-US" sz="2100" dirty="0">
                          <a:solidFill>
                            <a:srgbClr val="00B050"/>
                          </a:solidFill>
                        </a:rPr>
                        <a:t>1.6</a:t>
                      </a:r>
                    </a:p>
                  </a:txBody>
                  <a:tcPr marL="68580" marR="68580" marT="34290" marB="34290"/>
                </a:tc>
                <a:tc>
                  <a:txBody>
                    <a:bodyPr/>
                    <a:lstStyle/>
                    <a:p>
                      <a:r>
                        <a:rPr lang="en-US" sz="2100" dirty="0">
                          <a:solidFill>
                            <a:srgbClr val="FF0000"/>
                          </a:solidFill>
                        </a:rPr>
                        <a:t>4</a:t>
                      </a:r>
                    </a:p>
                  </a:txBody>
                  <a:tcPr marL="68580" marR="68580" marT="34290" marB="34290"/>
                </a:tc>
                <a:extLst>
                  <a:ext uri="{0D108BD9-81ED-4DB2-BD59-A6C34878D82A}">
                    <a16:rowId xmlns:a16="http://schemas.microsoft.com/office/drawing/2014/main" val="1450505100"/>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Submissions per year</a:t>
                      </a:r>
                    </a:p>
                  </a:txBody>
                  <a:tcPr marL="68580" marR="68580" marT="34290" marB="34290"/>
                </a:tc>
                <a:tc>
                  <a:txBody>
                    <a:bodyPr/>
                    <a:lstStyle/>
                    <a:p>
                      <a:r>
                        <a:rPr lang="en-US" sz="2100" dirty="0"/>
                        <a:t>201</a:t>
                      </a:r>
                    </a:p>
                  </a:txBody>
                  <a:tcPr marL="68580" marR="68580" marT="34290" marB="34290"/>
                </a:tc>
                <a:tc>
                  <a:txBody>
                    <a:bodyPr/>
                    <a:lstStyle/>
                    <a:p>
                      <a:r>
                        <a:rPr lang="en-US" sz="2100" dirty="0">
                          <a:solidFill>
                            <a:srgbClr val="00B050"/>
                          </a:solidFill>
                        </a:rPr>
                        <a:t>185</a:t>
                      </a:r>
                    </a:p>
                  </a:txBody>
                  <a:tcPr marL="68580" marR="68580" marT="34290" marB="34290"/>
                </a:tc>
                <a:tc>
                  <a:txBody>
                    <a:bodyPr/>
                    <a:lstStyle/>
                    <a:p>
                      <a:r>
                        <a:rPr lang="en-US" sz="2100" dirty="0">
                          <a:solidFill>
                            <a:srgbClr val="FF0000"/>
                          </a:solidFill>
                        </a:rPr>
                        <a:t>1000</a:t>
                      </a:r>
                    </a:p>
                  </a:txBody>
                  <a:tcPr marL="68580" marR="68580" marT="34290" marB="34290"/>
                </a:tc>
                <a:extLst>
                  <a:ext uri="{0D108BD9-81ED-4DB2-BD59-A6C34878D82A}">
                    <a16:rowId xmlns:a16="http://schemas.microsoft.com/office/drawing/2014/main" val="3771992557"/>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Accepts per year</a:t>
                      </a:r>
                    </a:p>
                  </a:txBody>
                  <a:tcPr marL="68580" marR="68580" marT="34290" marB="34290"/>
                </a:tc>
                <a:tc>
                  <a:txBody>
                    <a:bodyPr/>
                    <a:lstStyle/>
                    <a:p>
                      <a:r>
                        <a:rPr lang="en-US" sz="2100" dirty="0"/>
                        <a:t>45</a:t>
                      </a:r>
                    </a:p>
                  </a:txBody>
                  <a:tcPr marL="68580" marR="68580" marT="34290" marB="34290"/>
                </a:tc>
                <a:tc>
                  <a:txBody>
                    <a:bodyPr/>
                    <a:lstStyle/>
                    <a:p>
                      <a:r>
                        <a:rPr lang="en-US" sz="2100" dirty="0">
                          <a:solidFill>
                            <a:srgbClr val="00B050"/>
                          </a:solidFill>
                        </a:rPr>
                        <a:t>27</a:t>
                      </a:r>
                    </a:p>
                  </a:txBody>
                  <a:tcPr marL="68580" marR="68580" marT="34290" marB="34290"/>
                </a:tc>
                <a:tc>
                  <a:txBody>
                    <a:bodyPr/>
                    <a:lstStyle/>
                    <a:p>
                      <a:r>
                        <a:rPr lang="en-US" sz="2100" dirty="0">
                          <a:solidFill>
                            <a:srgbClr val="FF0000"/>
                          </a:solidFill>
                        </a:rPr>
                        <a:t>200</a:t>
                      </a:r>
                    </a:p>
                  </a:txBody>
                  <a:tcPr marL="68580" marR="68580" marT="34290" marB="34290"/>
                </a:tc>
                <a:extLst>
                  <a:ext uri="{0D108BD9-81ED-4DB2-BD59-A6C34878D82A}">
                    <a16:rowId xmlns:a16="http://schemas.microsoft.com/office/drawing/2014/main" val="3284273169"/>
                  </a:ext>
                </a:extLst>
              </a:tr>
              <a:tr h="388620">
                <a:tc>
                  <a:txBody>
                    <a:bodyPr/>
                    <a:lstStyle/>
                    <a:p>
                      <a:r>
                        <a:rPr lang="en-US" sz="2100" dirty="0"/>
                        <a:t>Submission-to-final decision</a:t>
                      </a:r>
                    </a:p>
                  </a:txBody>
                  <a:tcPr marL="68580" marR="68580" marT="34290" marB="34290"/>
                </a:tc>
                <a:tc>
                  <a:txBody>
                    <a:bodyPr/>
                    <a:lstStyle/>
                    <a:p>
                      <a:r>
                        <a:rPr lang="en-US" sz="2100" dirty="0"/>
                        <a:t>10.4 weeks</a:t>
                      </a:r>
                    </a:p>
                  </a:txBody>
                  <a:tcPr marL="68580" marR="68580" marT="34290" marB="34290"/>
                </a:tc>
                <a:tc>
                  <a:txBody>
                    <a:bodyPr/>
                    <a:lstStyle/>
                    <a:p>
                      <a:r>
                        <a:rPr lang="en-US" sz="2100" dirty="0">
                          <a:solidFill>
                            <a:srgbClr val="00B050"/>
                          </a:solidFill>
                        </a:rPr>
                        <a:t>5.2 weeks</a:t>
                      </a:r>
                    </a:p>
                  </a:txBody>
                  <a:tcPr marL="68580" marR="68580" marT="34290" marB="34290"/>
                </a:tc>
                <a:tc>
                  <a:txBody>
                    <a:bodyPr/>
                    <a:lstStyle/>
                    <a:p>
                      <a:r>
                        <a:rPr lang="en-US" sz="2100" dirty="0">
                          <a:solidFill>
                            <a:srgbClr val="FF0000"/>
                          </a:solidFill>
                        </a:rPr>
                        <a:t>4 weeks</a:t>
                      </a:r>
                    </a:p>
                  </a:txBody>
                  <a:tcPr marL="68580" marR="68580" marT="34290" marB="34290"/>
                </a:tc>
                <a:extLst>
                  <a:ext uri="{0D108BD9-81ED-4DB2-BD59-A6C34878D82A}">
                    <a16:rowId xmlns:a16="http://schemas.microsoft.com/office/drawing/2014/main" val="3755714198"/>
                  </a:ext>
                </a:extLst>
              </a:tr>
              <a:tr h="388620">
                <a:tc>
                  <a:txBody>
                    <a:bodyPr/>
                    <a:lstStyle/>
                    <a:p>
                      <a:r>
                        <a:rPr lang="en-US" sz="2100"/>
                        <a:t>Submission-to-publication</a:t>
                      </a:r>
                      <a:endParaRPr lang="en-US" sz="2100" dirty="0"/>
                    </a:p>
                  </a:txBody>
                  <a:tcPr marL="68580" marR="68580" marT="34290" marB="34290"/>
                </a:tc>
                <a:tc>
                  <a:txBody>
                    <a:bodyPr/>
                    <a:lstStyle/>
                    <a:p>
                      <a:r>
                        <a:rPr lang="en-US" sz="2100" dirty="0"/>
                        <a:t>11 weeks</a:t>
                      </a:r>
                    </a:p>
                  </a:txBody>
                  <a:tcPr marL="68580" marR="68580" marT="34290" marB="34290"/>
                </a:tc>
                <a:tc>
                  <a:txBody>
                    <a:bodyPr/>
                    <a:lstStyle/>
                    <a:p>
                      <a:r>
                        <a:rPr lang="en-US" sz="2100" dirty="0">
                          <a:solidFill>
                            <a:srgbClr val="00B050"/>
                          </a:solidFill>
                        </a:rPr>
                        <a:t>9.6 weeks</a:t>
                      </a:r>
                    </a:p>
                  </a:txBody>
                  <a:tcPr marL="68580" marR="68580" marT="34290" marB="34290"/>
                </a:tc>
                <a:tc>
                  <a:txBody>
                    <a:bodyPr/>
                    <a:lstStyle/>
                    <a:p>
                      <a:r>
                        <a:rPr lang="en-US" sz="2100" dirty="0">
                          <a:solidFill>
                            <a:srgbClr val="FF0000"/>
                          </a:solidFill>
                        </a:rPr>
                        <a:t>8 weeks</a:t>
                      </a:r>
                    </a:p>
                  </a:txBody>
                  <a:tcPr marL="68580" marR="68580" marT="34290" marB="34290"/>
                </a:tc>
                <a:extLst>
                  <a:ext uri="{0D108BD9-81ED-4DB2-BD59-A6C34878D82A}">
                    <a16:rowId xmlns:a16="http://schemas.microsoft.com/office/drawing/2014/main" val="2297679962"/>
                  </a:ext>
                </a:extLst>
              </a:tr>
            </a:tbl>
          </a:graphicData>
        </a:graphic>
      </p:graphicFrame>
      <p:sp>
        <p:nvSpPr>
          <p:cNvPr id="6" name="Content Placeholder 2">
            <a:extLst>
              <a:ext uri="{FF2B5EF4-FFF2-40B4-BE49-F238E27FC236}">
                <a16:creationId xmlns:a16="http://schemas.microsoft.com/office/drawing/2014/main" id="{495DD062-2F4D-D611-599A-F812F61E77A6}"/>
              </a:ext>
            </a:extLst>
          </p:cNvPr>
          <p:cNvSpPr txBox="1">
            <a:spLocks/>
          </p:cNvSpPr>
          <p:nvPr/>
        </p:nvSpPr>
        <p:spPr>
          <a:xfrm>
            <a:off x="118130" y="3466408"/>
            <a:ext cx="8936283" cy="1005884"/>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Candara" pitchFamily="34"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rgbClr val="002060"/>
                </a:solidFill>
                <a:latin typeface="Candara" pitchFamily="34"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400" kern="1200">
                <a:solidFill>
                  <a:srgbClr val="006600"/>
                </a:solidFill>
                <a:latin typeface="Candara" pitchFamily="34"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2000" kern="1200">
                <a:solidFill>
                  <a:schemeClr val="tx1"/>
                </a:solidFill>
                <a:latin typeface="Candara" pitchFamily="34"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800" kern="1200">
                <a:solidFill>
                  <a:schemeClr val="tx1"/>
                </a:solidFill>
                <a:latin typeface="Candara"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2100" dirty="0"/>
              <a:t>Main Goal: Get the </a:t>
            </a:r>
            <a:r>
              <a:rPr lang="en-US" sz="2100" b="1" dirty="0">
                <a:solidFill>
                  <a:srgbClr val="FF0000"/>
                </a:solidFill>
              </a:rPr>
              <a:t>impact factor of IEEE ESL to 4 </a:t>
            </a:r>
            <a:r>
              <a:rPr lang="en-US" sz="2100" dirty="0"/>
              <a:t>by 2028.</a:t>
            </a:r>
            <a:r>
              <a:rPr lang="en-US" sz="2100" b="1" dirty="0"/>
              <a:t> </a:t>
            </a:r>
          </a:p>
          <a:p>
            <a:pPr lvl="1"/>
            <a:r>
              <a:rPr lang="en-US" sz="1800" dirty="0"/>
              <a:t>Reduce submission-final-decision time to 6 weeks</a:t>
            </a:r>
          </a:p>
          <a:p>
            <a:pPr lvl="1"/>
            <a:r>
              <a:rPr lang="en-US" sz="1800" dirty="0"/>
              <a:t>Reduce submission-to-publication time to 8 weeks</a:t>
            </a:r>
          </a:p>
        </p:txBody>
      </p:sp>
    </p:spTree>
    <p:extLst>
      <p:ext uri="{BB962C8B-B14F-4D97-AF65-F5344CB8AC3E}">
        <p14:creationId xmlns:p14="http://schemas.microsoft.com/office/powerpoint/2010/main" val="287514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DDA6-C41D-EEDB-4F28-8E0370A089EC}"/>
              </a:ext>
            </a:extLst>
          </p:cNvPr>
          <p:cNvSpPr>
            <a:spLocks noGrp="1"/>
          </p:cNvSpPr>
          <p:nvPr>
            <p:ph type="title"/>
          </p:nvPr>
        </p:nvSpPr>
        <p:spPr>
          <a:xfrm>
            <a:off x="0" y="1"/>
            <a:ext cx="9144000" cy="642026"/>
          </a:xfrm>
        </p:spPr>
        <p:txBody>
          <a:bodyPr/>
          <a:lstStyle/>
          <a:p>
            <a:r>
              <a:rPr lang="en-US" b="1" dirty="0"/>
              <a:t>Plan 1 – Change to bimonthly publication</a:t>
            </a:r>
          </a:p>
        </p:txBody>
      </p:sp>
      <p:sp>
        <p:nvSpPr>
          <p:cNvPr id="3" name="Content Placeholder 2">
            <a:extLst>
              <a:ext uri="{FF2B5EF4-FFF2-40B4-BE49-F238E27FC236}">
                <a16:creationId xmlns:a16="http://schemas.microsoft.com/office/drawing/2014/main" id="{41522A11-C604-C144-9DEB-0FC678F5E434}"/>
              </a:ext>
            </a:extLst>
          </p:cNvPr>
          <p:cNvSpPr>
            <a:spLocks noGrp="1"/>
          </p:cNvSpPr>
          <p:nvPr>
            <p:ph idx="1"/>
          </p:nvPr>
        </p:nvSpPr>
        <p:spPr>
          <a:xfrm>
            <a:off x="307637" y="727193"/>
            <a:ext cx="8585876" cy="3664845"/>
          </a:xfrm>
        </p:spPr>
        <p:txBody>
          <a:bodyPr>
            <a:normAutofit lnSpcReduction="10000"/>
          </a:bodyPr>
          <a:lstStyle/>
          <a:p>
            <a:pPr indent="0">
              <a:lnSpc>
                <a:spcPct val="100000"/>
              </a:lnSpc>
            </a:pPr>
            <a:r>
              <a:rPr lang="en-US" dirty="0"/>
              <a:t> Submissions have doubled over the last 2 years</a:t>
            </a:r>
          </a:p>
          <a:p>
            <a:pPr lvl="1" indent="0">
              <a:lnSpc>
                <a:spcPct val="100000"/>
              </a:lnSpc>
            </a:pPr>
            <a:r>
              <a:rPr lang="en-US" dirty="0"/>
              <a:t> Increased from about 200 in 2020 to &gt; 450 in 2023.</a:t>
            </a:r>
          </a:p>
          <a:p>
            <a:pPr indent="0">
              <a:lnSpc>
                <a:spcPct val="100000"/>
              </a:lnSpc>
            </a:pPr>
            <a:r>
              <a:rPr lang="en-US" dirty="0"/>
              <a:t> Accepted articles have also doubled over the last 2 years</a:t>
            </a:r>
          </a:p>
          <a:p>
            <a:pPr lvl="1" indent="0">
              <a:lnSpc>
                <a:spcPct val="100000"/>
              </a:lnSpc>
            </a:pPr>
            <a:r>
              <a:rPr lang="en-US" dirty="0"/>
              <a:t> Increased from about 45 in 2020 to &gt; 85 in 2023.</a:t>
            </a:r>
          </a:p>
          <a:p>
            <a:pPr lvl="1" indent="0">
              <a:lnSpc>
                <a:spcPct val="100000"/>
              </a:lnSpc>
            </a:pPr>
            <a:endParaRPr lang="en-US" dirty="0"/>
          </a:p>
          <a:p>
            <a:pPr indent="0">
              <a:lnSpc>
                <a:spcPct val="100000"/>
              </a:lnSpc>
            </a:pPr>
            <a:r>
              <a:rPr lang="en-US" dirty="0"/>
              <a:t>“Submission-to-publication time” is the most important metric for the authors of IEEE ESL.</a:t>
            </a:r>
          </a:p>
          <a:p>
            <a:pPr lvl="1" indent="0">
              <a:lnSpc>
                <a:spcPct val="100000"/>
              </a:lnSpc>
            </a:pPr>
            <a:r>
              <a:rPr lang="en-US" dirty="0"/>
              <a:t>Frequent publishing will enable fresh content to the readers</a:t>
            </a:r>
          </a:p>
          <a:p>
            <a:pPr lvl="1" indent="0">
              <a:lnSpc>
                <a:spcPct val="100000"/>
              </a:lnSpc>
            </a:pPr>
            <a:r>
              <a:rPr lang="en-US" dirty="0"/>
              <a:t>Frequent publishing will enable timely publication for researchers </a:t>
            </a:r>
          </a:p>
          <a:p>
            <a:pPr lvl="1" indent="0">
              <a:lnSpc>
                <a:spcPct val="100000"/>
              </a:lnSpc>
            </a:pPr>
            <a:r>
              <a:rPr lang="en-US" dirty="0"/>
              <a:t>Will increase IEEE ESL citations.</a:t>
            </a:r>
          </a:p>
          <a:p>
            <a:pPr lvl="1" indent="0">
              <a:lnSpc>
                <a:spcPct val="100000"/>
              </a:lnSpc>
            </a:pPr>
            <a:r>
              <a:rPr lang="en-US" dirty="0"/>
              <a:t>Especially important for short-form papers, which can be read/gleamed quickly.</a:t>
            </a:r>
          </a:p>
        </p:txBody>
      </p:sp>
    </p:spTree>
    <p:extLst>
      <p:ext uri="{BB962C8B-B14F-4D97-AF65-F5344CB8AC3E}">
        <p14:creationId xmlns:p14="http://schemas.microsoft.com/office/powerpoint/2010/main" val="1925907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9F86-76F0-56E5-8CB6-7819456533C0}"/>
              </a:ext>
            </a:extLst>
          </p:cNvPr>
          <p:cNvSpPr>
            <a:spLocks noGrp="1"/>
          </p:cNvSpPr>
          <p:nvPr>
            <p:ph type="title"/>
          </p:nvPr>
        </p:nvSpPr>
        <p:spPr>
          <a:xfrm>
            <a:off x="0" y="1"/>
            <a:ext cx="9144000" cy="729761"/>
          </a:xfrm>
        </p:spPr>
        <p:txBody>
          <a:bodyPr>
            <a:normAutofit/>
          </a:bodyPr>
          <a:lstStyle/>
          <a:p>
            <a:r>
              <a:rPr lang="en-US" b="1" dirty="0"/>
              <a:t>Plan 2 – Streamline the review process</a:t>
            </a:r>
          </a:p>
        </p:txBody>
      </p:sp>
      <p:sp>
        <p:nvSpPr>
          <p:cNvPr id="3" name="Content Placeholder 2">
            <a:extLst>
              <a:ext uri="{FF2B5EF4-FFF2-40B4-BE49-F238E27FC236}">
                <a16:creationId xmlns:a16="http://schemas.microsoft.com/office/drawing/2014/main" id="{B9F4E5AC-9280-9AC9-7CA3-869A3BC3BC95}"/>
              </a:ext>
            </a:extLst>
          </p:cNvPr>
          <p:cNvSpPr>
            <a:spLocks noGrp="1"/>
          </p:cNvSpPr>
          <p:nvPr>
            <p:ph idx="1"/>
          </p:nvPr>
        </p:nvSpPr>
        <p:spPr>
          <a:xfrm>
            <a:off x="314933" y="800152"/>
            <a:ext cx="8622354" cy="2555891"/>
          </a:xfrm>
        </p:spPr>
        <p:txBody>
          <a:bodyPr>
            <a:normAutofit lnSpcReduction="10000"/>
          </a:bodyPr>
          <a:lstStyle/>
          <a:p>
            <a:pPr indent="0">
              <a:lnSpc>
                <a:spcPct val="120000"/>
              </a:lnSpc>
              <a:spcBef>
                <a:spcPts val="1125"/>
              </a:spcBef>
            </a:pPr>
            <a:r>
              <a:rPr lang="en-US" dirty="0"/>
              <a:t> Accelerated Review Process</a:t>
            </a:r>
            <a:endParaRPr lang="en-US" sz="3300" dirty="0"/>
          </a:p>
          <a:p>
            <a:pPr lvl="1" indent="0">
              <a:lnSpc>
                <a:spcPct val="120000"/>
              </a:lnSpc>
              <a:spcBef>
                <a:spcPts val="675"/>
              </a:spcBef>
            </a:pPr>
            <a:r>
              <a:rPr lang="en-US" dirty="0"/>
              <a:t> Associate Editors will directly review submitted manuscripts.</a:t>
            </a:r>
          </a:p>
          <a:p>
            <a:pPr lvl="2" indent="0">
              <a:lnSpc>
                <a:spcPct val="120000"/>
              </a:lnSpc>
              <a:spcBef>
                <a:spcPts val="675"/>
              </a:spcBef>
            </a:pPr>
            <a:r>
              <a:rPr lang="en-US" dirty="0"/>
              <a:t>Improve the quality of reviews</a:t>
            </a:r>
          </a:p>
          <a:p>
            <a:pPr lvl="1" indent="0">
              <a:lnSpc>
                <a:spcPct val="120000"/>
              </a:lnSpc>
              <a:spcBef>
                <a:spcPts val="675"/>
              </a:spcBef>
            </a:pPr>
            <a:r>
              <a:rPr lang="en-US" dirty="0"/>
              <a:t> Given the concise nature of the IEEE ESL manuscripts (4 pages)</a:t>
            </a:r>
          </a:p>
          <a:p>
            <a:pPr lvl="2" indent="0">
              <a:lnSpc>
                <a:spcPct val="120000"/>
              </a:lnSpc>
              <a:spcBef>
                <a:spcPts val="675"/>
              </a:spcBef>
            </a:pPr>
            <a:r>
              <a:rPr lang="en-US" dirty="0"/>
              <a:t>It takes more time to find reviewers and get reviews from them, than direct review</a:t>
            </a:r>
          </a:p>
          <a:p>
            <a:pPr lvl="1" indent="0">
              <a:lnSpc>
                <a:spcPct val="120000"/>
              </a:lnSpc>
              <a:spcBef>
                <a:spcPts val="675"/>
              </a:spcBef>
            </a:pPr>
            <a:r>
              <a:rPr lang="en-US" dirty="0"/>
              <a:t> To Address the diversity concerns, we plan to enlarge the Editorial Board</a:t>
            </a:r>
          </a:p>
        </p:txBody>
      </p:sp>
      <p:sp>
        <p:nvSpPr>
          <p:cNvPr id="4" name="TextBox 3">
            <a:extLst>
              <a:ext uri="{FF2B5EF4-FFF2-40B4-BE49-F238E27FC236}">
                <a16:creationId xmlns:a16="http://schemas.microsoft.com/office/drawing/2014/main" id="{305BD470-6879-D191-E342-A308B765FB2F}"/>
              </a:ext>
            </a:extLst>
          </p:cNvPr>
          <p:cNvSpPr txBox="1"/>
          <p:nvPr/>
        </p:nvSpPr>
        <p:spPr>
          <a:xfrm>
            <a:off x="2199780" y="3426433"/>
            <a:ext cx="418817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800" dirty="0">
                <a:solidFill>
                  <a:srgbClr val="0D0D0D"/>
                </a:solidFill>
                <a:latin typeface="Roboto" panose="02000000000000000000" pitchFamily="2" charset="0"/>
              </a:rPr>
              <a:t>Promise IEEE ESL authors a </a:t>
            </a:r>
            <a:r>
              <a:rPr lang="en-US" sz="1800" dirty="0">
                <a:solidFill>
                  <a:srgbClr val="FF0000"/>
                </a:solidFill>
                <a:latin typeface="Roboto" panose="02000000000000000000" pitchFamily="2" charset="0"/>
              </a:rPr>
              <a:t>one-month</a:t>
            </a:r>
            <a:r>
              <a:rPr lang="en-US" sz="1800" dirty="0">
                <a:solidFill>
                  <a:srgbClr val="0D0D0D"/>
                </a:solidFill>
                <a:latin typeface="Roboto" panose="02000000000000000000" pitchFamily="2" charset="0"/>
              </a:rPr>
              <a:t> submission-to-decision time</a:t>
            </a:r>
            <a:endParaRPr lang="en-US" sz="1800" dirty="0"/>
          </a:p>
        </p:txBody>
      </p:sp>
    </p:spTree>
    <p:extLst>
      <p:ext uri="{BB962C8B-B14F-4D97-AF65-F5344CB8AC3E}">
        <p14:creationId xmlns:p14="http://schemas.microsoft.com/office/powerpoint/2010/main" val="396638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733E-4ED1-1C8D-83B6-473286DC64D7}"/>
              </a:ext>
            </a:extLst>
          </p:cNvPr>
          <p:cNvSpPr>
            <a:spLocks noGrp="1"/>
          </p:cNvSpPr>
          <p:nvPr>
            <p:ph type="title"/>
          </p:nvPr>
        </p:nvSpPr>
        <p:spPr>
          <a:xfrm>
            <a:off x="0" y="0"/>
            <a:ext cx="9144000" cy="569563"/>
          </a:xfrm>
        </p:spPr>
        <p:txBody>
          <a:bodyPr/>
          <a:lstStyle/>
          <a:p>
            <a:r>
              <a:rPr lang="en-US" b="1" dirty="0"/>
              <a:t>AE Diversity – Better matches the author diversity</a:t>
            </a:r>
          </a:p>
        </p:txBody>
      </p:sp>
      <p:pic>
        <p:nvPicPr>
          <p:cNvPr id="1030" name="Picture 6">
            <a:extLst>
              <a:ext uri="{FF2B5EF4-FFF2-40B4-BE49-F238E27FC236}">
                <a16:creationId xmlns:a16="http://schemas.microsoft.com/office/drawing/2014/main" id="{50CF15EC-2C89-FFED-4ECF-F05B8623C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09" y="1338620"/>
            <a:ext cx="3169403" cy="19596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3F09E42-F554-F3CE-FF30-1D0D89C4B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4" y="705634"/>
            <a:ext cx="5209468" cy="322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1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22B0-1225-B597-A0F7-C3D71A1DAE5A}"/>
              </a:ext>
            </a:extLst>
          </p:cNvPr>
          <p:cNvSpPr>
            <a:spLocks noGrp="1"/>
          </p:cNvSpPr>
          <p:nvPr>
            <p:ph type="title"/>
          </p:nvPr>
        </p:nvSpPr>
        <p:spPr>
          <a:xfrm>
            <a:off x="0" y="39990"/>
            <a:ext cx="9144000" cy="893460"/>
          </a:xfrm>
        </p:spPr>
        <p:txBody>
          <a:bodyPr>
            <a:normAutofit/>
          </a:bodyPr>
          <a:lstStyle/>
          <a:p>
            <a:r>
              <a:rPr lang="en-US" sz="5400" b="1" dirty="0"/>
              <a:t>Submissions</a:t>
            </a:r>
          </a:p>
        </p:txBody>
      </p:sp>
      <p:sp>
        <p:nvSpPr>
          <p:cNvPr id="5" name="Rectangle 1">
            <a:extLst>
              <a:ext uri="{FF2B5EF4-FFF2-40B4-BE49-F238E27FC236}">
                <a16:creationId xmlns:a16="http://schemas.microsoft.com/office/drawing/2014/main" id="{92341142-781F-5042-593A-5144FAC2786F}"/>
              </a:ext>
            </a:extLst>
          </p:cNvPr>
          <p:cNvSpPr>
            <a:spLocks noChangeArrowheads="1"/>
          </p:cNvSpPr>
          <p:nvPr/>
        </p:nvSpPr>
        <p:spPr bwMode="auto">
          <a:xfrm>
            <a:off x="2509838" y="1143990"/>
            <a:ext cx="794274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br>
              <a:rPr lang="en-US" altLang="en-US" sz="1350">
                <a:solidFill>
                  <a:schemeClr val="tx1"/>
                </a:solidFill>
                <a:latin typeface="Arial" panose="020B0604020202020204" pitchFamily="34" charset="0"/>
              </a:rPr>
            </a:br>
            <a:endParaRPr lang="en-US" altLang="en-US" sz="1350">
              <a:solidFill>
                <a:schemeClr val="tx1"/>
              </a:solidFill>
              <a:latin typeface="Arial" panose="020B0604020202020204" pitchFamily="34" charset="0"/>
            </a:endParaRPr>
          </a:p>
        </p:txBody>
      </p:sp>
      <p:pic>
        <p:nvPicPr>
          <p:cNvPr id="4" name="Picture 3">
            <a:extLst>
              <a:ext uri="{FF2B5EF4-FFF2-40B4-BE49-F238E27FC236}">
                <a16:creationId xmlns:a16="http://schemas.microsoft.com/office/drawing/2014/main" id="{C6EA8941-1ED0-8E26-709D-E74B6757AD68}"/>
              </a:ext>
            </a:extLst>
          </p:cNvPr>
          <p:cNvPicPr>
            <a:picLocks noChangeAspect="1"/>
          </p:cNvPicPr>
          <p:nvPr/>
        </p:nvPicPr>
        <p:blipFill>
          <a:blip r:embed="rId2"/>
          <a:stretch>
            <a:fillRect/>
          </a:stretch>
        </p:blipFill>
        <p:spPr>
          <a:xfrm>
            <a:off x="884225" y="1210676"/>
            <a:ext cx="6107862" cy="1844964"/>
          </a:xfrm>
          <a:prstGeom prst="rect">
            <a:avLst/>
          </a:prstGeom>
        </p:spPr>
      </p:pic>
    </p:spTree>
    <p:extLst>
      <p:ext uri="{BB962C8B-B14F-4D97-AF65-F5344CB8AC3E}">
        <p14:creationId xmlns:p14="http://schemas.microsoft.com/office/powerpoint/2010/main" val="71384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3AC6-9A10-935D-FB3D-E92F1A191E3C}"/>
              </a:ext>
            </a:extLst>
          </p:cNvPr>
          <p:cNvSpPr>
            <a:spLocks noGrp="1"/>
          </p:cNvSpPr>
          <p:nvPr>
            <p:ph type="title"/>
          </p:nvPr>
        </p:nvSpPr>
        <p:spPr>
          <a:xfrm>
            <a:off x="189205" y="60781"/>
            <a:ext cx="7886700" cy="994172"/>
          </a:xfrm>
        </p:spPr>
        <p:txBody>
          <a:bodyPr>
            <a:normAutofit/>
          </a:bodyPr>
          <a:lstStyle/>
          <a:p>
            <a:r>
              <a:rPr lang="en-US" sz="4500" b="1" dirty="0"/>
              <a:t>Processing</a:t>
            </a:r>
          </a:p>
        </p:txBody>
      </p:sp>
      <p:pic>
        <p:nvPicPr>
          <p:cNvPr id="4" name="Picture 3">
            <a:extLst>
              <a:ext uri="{FF2B5EF4-FFF2-40B4-BE49-F238E27FC236}">
                <a16:creationId xmlns:a16="http://schemas.microsoft.com/office/drawing/2014/main" id="{1805ACC9-9727-BC99-E5C3-7CD27CB26F7F}"/>
              </a:ext>
            </a:extLst>
          </p:cNvPr>
          <p:cNvPicPr>
            <a:picLocks noChangeAspect="1"/>
          </p:cNvPicPr>
          <p:nvPr/>
        </p:nvPicPr>
        <p:blipFill>
          <a:blip r:embed="rId2"/>
          <a:stretch>
            <a:fillRect/>
          </a:stretch>
        </p:blipFill>
        <p:spPr>
          <a:xfrm>
            <a:off x="3057525" y="12337"/>
            <a:ext cx="6086476" cy="4387640"/>
          </a:xfrm>
          <a:prstGeom prst="rect">
            <a:avLst/>
          </a:prstGeom>
        </p:spPr>
      </p:pic>
    </p:spTree>
    <p:extLst>
      <p:ext uri="{BB962C8B-B14F-4D97-AF65-F5344CB8AC3E}">
        <p14:creationId xmlns:p14="http://schemas.microsoft.com/office/powerpoint/2010/main" val="252934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3AC6-9A10-935D-FB3D-E92F1A191E3C}"/>
              </a:ext>
            </a:extLst>
          </p:cNvPr>
          <p:cNvSpPr>
            <a:spLocks noGrp="1"/>
          </p:cNvSpPr>
          <p:nvPr>
            <p:ph type="title"/>
          </p:nvPr>
        </p:nvSpPr>
        <p:spPr>
          <a:xfrm>
            <a:off x="189205" y="60781"/>
            <a:ext cx="7886700" cy="994172"/>
          </a:xfrm>
        </p:spPr>
        <p:txBody>
          <a:bodyPr>
            <a:normAutofit/>
          </a:bodyPr>
          <a:lstStyle/>
          <a:p>
            <a:r>
              <a:rPr lang="en-US" sz="4950" b="1" dirty="0"/>
              <a:t>Decisions</a:t>
            </a:r>
            <a:endParaRPr lang="en-US" sz="2400" b="1" dirty="0"/>
          </a:p>
        </p:txBody>
      </p:sp>
      <p:pic>
        <p:nvPicPr>
          <p:cNvPr id="5" name="Picture 4">
            <a:extLst>
              <a:ext uri="{FF2B5EF4-FFF2-40B4-BE49-F238E27FC236}">
                <a16:creationId xmlns:a16="http://schemas.microsoft.com/office/drawing/2014/main" id="{D712E2E7-C732-CA2E-254D-B2B8BA7A3D51}"/>
              </a:ext>
            </a:extLst>
          </p:cNvPr>
          <p:cNvPicPr>
            <a:picLocks noChangeAspect="1"/>
          </p:cNvPicPr>
          <p:nvPr/>
        </p:nvPicPr>
        <p:blipFill>
          <a:blip r:embed="rId2"/>
          <a:stretch>
            <a:fillRect/>
          </a:stretch>
        </p:blipFill>
        <p:spPr>
          <a:xfrm>
            <a:off x="0" y="771525"/>
            <a:ext cx="8923764" cy="3704035"/>
          </a:xfrm>
          <a:prstGeom prst="rect">
            <a:avLst/>
          </a:prstGeom>
        </p:spPr>
      </p:pic>
    </p:spTree>
    <p:extLst>
      <p:ext uri="{BB962C8B-B14F-4D97-AF65-F5344CB8AC3E}">
        <p14:creationId xmlns:p14="http://schemas.microsoft.com/office/powerpoint/2010/main" val="243307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3AC6-9A10-935D-FB3D-E92F1A191E3C}"/>
              </a:ext>
            </a:extLst>
          </p:cNvPr>
          <p:cNvSpPr>
            <a:spLocks noGrp="1"/>
          </p:cNvSpPr>
          <p:nvPr>
            <p:ph type="title"/>
          </p:nvPr>
        </p:nvSpPr>
        <p:spPr>
          <a:xfrm>
            <a:off x="0" y="0"/>
            <a:ext cx="9144000" cy="747445"/>
          </a:xfrm>
        </p:spPr>
        <p:txBody>
          <a:bodyPr>
            <a:normAutofit fontScale="90000"/>
          </a:bodyPr>
          <a:lstStyle/>
          <a:p>
            <a:r>
              <a:rPr lang="en-US" sz="4950" b="1" dirty="0"/>
              <a:t>Impact</a:t>
            </a:r>
            <a:endParaRPr lang="en-US" b="1" dirty="0"/>
          </a:p>
        </p:txBody>
      </p:sp>
      <p:sp>
        <p:nvSpPr>
          <p:cNvPr id="4" name="TextBox 3">
            <a:extLst>
              <a:ext uri="{FF2B5EF4-FFF2-40B4-BE49-F238E27FC236}">
                <a16:creationId xmlns:a16="http://schemas.microsoft.com/office/drawing/2014/main" id="{D0014B3D-E8F9-6B1E-5E4E-FB6A5112F192}"/>
              </a:ext>
            </a:extLst>
          </p:cNvPr>
          <p:cNvSpPr txBox="1"/>
          <p:nvPr/>
        </p:nvSpPr>
        <p:spPr>
          <a:xfrm>
            <a:off x="275716" y="923693"/>
            <a:ext cx="4714070" cy="1915909"/>
          </a:xfrm>
          <a:prstGeom prst="rect">
            <a:avLst/>
          </a:prstGeom>
          <a:noFill/>
        </p:spPr>
        <p:txBody>
          <a:bodyPr wrap="square" rtlCol="0">
            <a:spAutoFit/>
          </a:bodyPr>
          <a:lstStyle/>
          <a:p>
            <a:pPr marL="214313" indent="-214313">
              <a:buFont typeface="Arial" panose="020B0604020202020204" pitchFamily="34" charset="0"/>
              <a:buChar char="•"/>
            </a:pPr>
            <a:r>
              <a:rPr lang="en-US" sz="2700" dirty="0"/>
              <a:t>Current Impact Factor: 1.6</a:t>
            </a:r>
          </a:p>
          <a:p>
            <a:pPr marL="214313" indent="-214313">
              <a:buFont typeface="Arial" panose="020B0604020202020204" pitchFamily="34" charset="0"/>
              <a:buChar char="•"/>
            </a:pPr>
            <a:r>
              <a:rPr lang="en-US" sz="2700" dirty="0"/>
              <a:t>5 Year Impact Factor: 1.589</a:t>
            </a:r>
          </a:p>
          <a:p>
            <a:pPr marL="214313" indent="-214313">
              <a:buFont typeface="Arial" panose="020B0604020202020204" pitchFamily="34" charset="0"/>
              <a:buChar char="•"/>
            </a:pPr>
            <a:r>
              <a:rPr lang="en-US" sz="2700" dirty="0"/>
              <a:t>Total Citations: 536</a:t>
            </a:r>
          </a:p>
          <a:p>
            <a:pPr marL="214313" indent="-214313">
              <a:buFont typeface="Arial" panose="020B0604020202020204" pitchFamily="34" charset="0"/>
              <a:buChar char="•"/>
            </a:pPr>
            <a:r>
              <a:rPr lang="en-US" sz="2700" dirty="0">
                <a:latin typeface="-apple-system"/>
              </a:rPr>
              <a:t>Downloads: 31,629</a:t>
            </a:r>
            <a:endParaRPr lang="en-US" sz="1050" dirty="0"/>
          </a:p>
          <a:p>
            <a:endParaRPr lang="en-US" sz="1050" dirty="0"/>
          </a:p>
        </p:txBody>
      </p:sp>
    </p:spTree>
    <p:extLst>
      <p:ext uri="{BB962C8B-B14F-4D97-AF65-F5344CB8AC3E}">
        <p14:creationId xmlns:p14="http://schemas.microsoft.com/office/powerpoint/2010/main" val="80516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Agenda</a:t>
            </a:r>
            <a:endParaRPr/>
          </a:p>
        </p:txBody>
      </p:sp>
      <p:sp>
        <p:nvSpPr>
          <p:cNvPr id="144" name="Google Shape;144;p32"/>
          <p:cNvSpPr txBox="1">
            <a:spLocks noGrp="1"/>
          </p:cNvSpPr>
          <p:nvPr>
            <p:ph type="body" idx="1"/>
          </p:nvPr>
        </p:nvSpPr>
        <p:spPr>
          <a:xfrm>
            <a:off x="519250" y="1062875"/>
            <a:ext cx="3590400" cy="3417300"/>
          </a:xfrm>
          <a:prstGeom prst="rect">
            <a:avLst/>
          </a:prstGeom>
          <a:noFill/>
          <a:ln>
            <a:noFill/>
          </a:ln>
        </p:spPr>
        <p:txBody>
          <a:bodyPr spcFirstLastPara="1" wrap="square" lIns="68575" tIns="34275" rIns="68575" bIns="34275" anchor="t" anchorCtr="0">
            <a:noAutofit/>
          </a:bodyPr>
          <a:lstStyle/>
          <a:p>
            <a:pPr marL="457200" lvl="0" indent="-336550" algn="l" rtl="0">
              <a:lnSpc>
                <a:spcPct val="120000"/>
              </a:lnSpc>
              <a:spcBef>
                <a:spcPts val="0"/>
              </a:spcBef>
              <a:spcAft>
                <a:spcPts val="0"/>
              </a:spcAft>
              <a:buClr>
                <a:srgbClr val="222222"/>
              </a:buClr>
              <a:buSzPts val="1700"/>
              <a:buChar char="•"/>
            </a:pPr>
            <a:r>
              <a:rPr lang="en" sz="1700">
                <a:solidFill>
                  <a:srgbClr val="222222"/>
                </a:solidFill>
              </a:rPr>
              <a:t>Welcome and Call to Order</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Roll Call</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i="0">
                <a:solidFill>
                  <a:srgbClr val="222222"/>
                </a:solidFill>
              </a:rPr>
              <a:t>Approval of </a:t>
            </a:r>
            <a:r>
              <a:rPr lang="en" sz="1700">
                <a:solidFill>
                  <a:srgbClr val="222222"/>
                </a:solidFill>
              </a:rPr>
              <a:t>June</a:t>
            </a:r>
            <a:r>
              <a:rPr lang="en" sz="1700" i="0">
                <a:solidFill>
                  <a:srgbClr val="222222"/>
                </a:solidFill>
              </a:rPr>
              <a:t> Agenda</a:t>
            </a:r>
            <a:endParaRPr sz="1700" i="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Approval of May</a:t>
            </a:r>
            <a:r>
              <a:rPr lang="en" sz="1700" i="0">
                <a:solidFill>
                  <a:srgbClr val="222222"/>
                </a:solidFill>
              </a:rPr>
              <a:t> </a:t>
            </a:r>
            <a:r>
              <a:rPr lang="en" sz="1700">
                <a:solidFill>
                  <a:srgbClr val="222222"/>
                </a:solidFill>
              </a:rPr>
              <a:t>M</a:t>
            </a:r>
            <a:r>
              <a:rPr lang="en" sz="1700" i="0">
                <a:solidFill>
                  <a:srgbClr val="222222"/>
                </a:solidFill>
              </a:rPr>
              <a:t>inutes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Publications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Standards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President’s Report</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Finance</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Education</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b="1">
                <a:solidFill>
                  <a:srgbClr val="222222"/>
                </a:solidFill>
              </a:rPr>
              <a:t>BREAK</a:t>
            </a:r>
            <a:endParaRPr sz="1700">
              <a:solidFill>
                <a:srgbClr val="222222"/>
              </a:solidFill>
            </a:endParaRPr>
          </a:p>
        </p:txBody>
      </p:sp>
      <p:sp>
        <p:nvSpPr>
          <p:cNvPr id="145" name="Google Shape;145;p32"/>
          <p:cNvSpPr txBox="1">
            <a:spLocks noGrp="1"/>
          </p:cNvSpPr>
          <p:nvPr>
            <p:ph type="body" idx="1"/>
          </p:nvPr>
        </p:nvSpPr>
        <p:spPr>
          <a:xfrm>
            <a:off x="4478425" y="1062875"/>
            <a:ext cx="3256500" cy="3417300"/>
          </a:xfrm>
          <a:prstGeom prst="rect">
            <a:avLst/>
          </a:prstGeom>
          <a:noFill/>
          <a:ln>
            <a:noFill/>
          </a:ln>
        </p:spPr>
        <p:txBody>
          <a:bodyPr spcFirstLastPara="1" wrap="square" lIns="68575" tIns="34275" rIns="68575" bIns="34275" anchor="t" anchorCtr="0">
            <a:noAutofit/>
          </a:bodyPr>
          <a:lstStyle/>
          <a:p>
            <a:pPr marL="457200" lvl="0" indent="-336550" algn="l" rtl="0">
              <a:lnSpc>
                <a:spcPct val="120000"/>
              </a:lnSpc>
              <a:spcBef>
                <a:spcPts val="0"/>
              </a:spcBef>
              <a:spcAft>
                <a:spcPts val="0"/>
              </a:spcAft>
              <a:buClr>
                <a:srgbClr val="222222"/>
              </a:buClr>
              <a:buSzPts val="1700"/>
              <a:buChar char="•"/>
            </a:pPr>
            <a:r>
              <a:rPr lang="en" sz="1700">
                <a:solidFill>
                  <a:srgbClr val="222222"/>
                </a:solidFill>
              </a:rPr>
              <a:t>Conferences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Activities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Awards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Publicity</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Initiatives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Strategy</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Governing Docs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All Other Business</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a:solidFill>
                  <a:srgbClr val="222222"/>
                </a:solidFill>
              </a:rPr>
              <a:t>Admin/Action Item Review</a:t>
            </a:r>
            <a:endParaRPr sz="1700">
              <a:solidFill>
                <a:srgbClr val="222222"/>
              </a:solidFill>
            </a:endParaRPr>
          </a:p>
          <a:p>
            <a:pPr marL="457200" lvl="0" indent="-336550" algn="l" rtl="0">
              <a:lnSpc>
                <a:spcPct val="120000"/>
              </a:lnSpc>
              <a:spcBef>
                <a:spcPts val="0"/>
              </a:spcBef>
              <a:spcAft>
                <a:spcPts val="0"/>
              </a:spcAft>
              <a:buClr>
                <a:srgbClr val="222222"/>
              </a:buClr>
              <a:buSzPts val="1700"/>
              <a:buChar char="•"/>
            </a:pPr>
            <a:r>
              <a:rPr lang="en" sz="1700" b="1">
                <a:solidFill>
                  <a:srgbClr val="222222"/>
                </a:solidFill>
              </a:rPr>
              <a:t>LUNCH</a:t>
            </a:r>
            <a:endParaRPr sz="1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3AC6-9A10-935D-FB3D-E92F1A191E3C}"/>
              </a:ext>
            </a:extLst>
          </p:cNvPr>
          <p:cNvSpPr>
            <a:spLocks noGrp="1"/>
          </p:cNvSpPr>
          <p:nvPr>
            <p:ph type="title"/>
          </p:nvPr>
        </p:nvSpPr>
        <p:spPr>
          <a:xfrm>
            <a:off x="0" y="1"/>
            <a:ext cx="9144000" cy="895350"/>
          </a:xfrm>
        </p:spPr>
        <p:txBody>
          <a:bodyPr>
            <a:normAutofit/>
          </a:bodyPr>
          <a:lstStyle/>
          <a:p>
            <a:r>
              <a:rPr lang="en-US" sz="4950" b="1" dirty="0"/>
              <a:t>Top 10 Papers	</a:t>
            </a:r>
          </a:p>
        </p:txBody>
      </p:sp>
      <p:pic>
        <p:nvPicPr>
          <p:cNvPr id="4" name="Picture 3">
            <a:extLst>
              <a:ext uri="{FF2B5EF4-FFF2-40B4-BE49-F238E27FC236}">
                <a16:creationId xmlns:a16="http://schemas.microsoft.com/office/drawing/2014/main" id="{98FABCBB-7260-5AD9-A1BB-F6B0E58950C5}"/>
              </a:ext>
            </a:extLst>
          </p:cNvPr>
          <p:cNvPicPr>
            <a:picLocks noChangeAspect="1"/>
          </p:cNvPicPr>
          <p:nvPr/>
        </p:nvPicPr>
        <p:blipFill>
          <a:blip r:embed="rId2"/>
          <a:stretch>
            <a:fillRect/>
          </a:stretch>
        </p:blipFill>
        <p:spPr>
          <a:xfrm>
            <a:off x="189205" y="717361"/>
            <a:ext cx="7691753" cy="3708779"/>
          </a:xfrm>
          <a:prstGeom prst="rect">
            <a:avLst/>
          </a:prstGeom>
        </p:spPr>
      </p:pic>
    </p:spTree>
    <p:extLst>
      <p:ext uri="{BB962C8B-B14F-4D97-AF65-F5344CB8AC3E}">
        <p14:creationId xmlns:p14="http://schemas.microsoft.com/office/powerpoint/2010/main" val="1881967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normAutofit fontScale="90000"/>
          </a:bodyPr>
          <a:lstStyle/>
          <a:p>
            <a:r>
              <a:rPr lang="en" dirty="0"/>
              <a:t>IEEE TCAD – CEDA BoG Meeting </a:t>
            </a:r>
            <a:br>
              <a:rPr lang="en" dirty="0"/>
            </a:br>
            <a:r>
              <a:rPr lang="en" dirty="0"/>
              <a:t>(</a:t>
            </a:r>
            <a:r>
              <a:rPr lang="fr-FR" dirty="0"/>
              <a:t>DAC 2024</a:t>
            </a:r>
            <a:r>
              <a:rPr lang="en" dirty="0"/>
              <a:t>)</a:t>
            </a:r>
            <a:endParaRPr lang="en-US" dirty="0"/>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pPr marL="0" indent="0">
              <a:spcBef>
                <a:spcPts val="0"/>
              </a:spcBef>
            </a:pPr>
            <a:r>
              <a:rPr lang="fr-FR" dirty="0"/>
              <a:t>David Atienza, TCAD EiC: 2022-2025</a:t>
            </a:r>
          </a:p>
          <a:p>
            <a:pPr marL="0" indent="0">
              <a:spcBef>
                <a:spcPts val="0"/>
              </a:spcBef>
            </a:pPr>
            <a:r>
              <a:rPr lang="fr-FR" dirty="0"/>
              <a:t>June 23rd, 2024</a:t>
            </a:r>
          </a:p>
        </p:txBody>
      </p:sp>
    </p:spTree>
    <p:extLst>
      <p:ext uri="{BB962C8B-B14F-4D97-AF65-F5344CB8AC3E}">
        <p14:creationId xmlns:p14="http://schemas.microsoft.com/office/powerpoint/2010/main" val="2956899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8650" y="1"/>
            <a:ext cx="7886700" cy="994172"/>
          </a:xfrm>
        </p:spPr>
        <p:txBody>
          <a:bodyPr>
            <a:normAutofit/>
          </a:bodyPr>
          <a:lstStyle/>
          <a:p>
            <a:r>
              <a:rPr lang="en-US" dirty="0"/>
              <a:t>Current Status (1/2) </a:t>
            </a:r>
          </a:p>
        </p:txBody>
      </p:sp>
      <p:sp>
        <p:nvSpPr>
          <p:cNvPr id="60" name="Google Shape;60;p14"/>
          <p:cNvSpPr txBox="1">
            <a:spLocks noGrp="1"/>
          </p:cNvSpPr>
          <p:nvPr>
            <p:ph idx="1"/>
          </p:nvPr>
        </p:nvSpPr>
        <p:spPr>
          <a:xfrm>
            <a:off x="69850" y="1049489"/>
            <a:ext cx="9017000" cy="3264933"/>
          </a:xfrm>
          <a:prstGeom prst="rect">
            <a:avLst/>
          </a:prstGeom>
        </p:spPr>
        <p:txBody>
          <a:bodyPr spcFirstLastPara="1" vert="horz" wrap="square" lIns="91425" tIns="91425" rIns="91425" bIns="91425" rtlCol="0" anchor="t" anchorCtr="0">
            <a:noAutofit/>
          </a:bodyPr>
          <a:lstStyle/>
          <a:p>
            <a:pPr marL="571486" indent="-457189">
              <a:spcBef>
                <a:spcPts val="0"/>
              </a:spcBef>
              <a:buSzPts val="1800"/>
              <a:buFont typeface="+mj-lt"/>
              <a:buAutoNum type="arabicPeriod"/>
            </a:pPr>
            <a:r>
              <a:rPr lang="en-GB" sz="2000" dirty="0"/>
              <a:t>Current accept. rates (</a:t>
            </a:r>
            <a:r>
              <a:rPr lang="en-GB" sz="2000" b="1" dirty="0">
                <a:solidFill>
                  <a:srgbClr val="00B050"/>
                </a:solidFill>
              </a:rPr>
              <a:t>33-34%</a:t>
            </a:r>
            <a:r>
              <a:rPr lang="en-GB" sz="2000" dirty="0"/>
              <a:t>), top-tier journal for </a:t>
            </a:r>
            <a:r>
              <a:rPr lang="en-GB" sz="2000" b="1" dirty="0">
                <a:solidFill>
                  <a:srgbClr val="00B050"/>
                </a:solidFill>
              </a:rPr>
              <a:t>4 consecutive quarters</a:t>
            </a:r>
          </a:p>
          <a:p>
            <a:pPr marL="800072" lvl="1" indent="-342892">
              <a:spcBef>
                <a:spcPts val="0"/>
              </a:spcBef>
              <a:buSzPts val="1800"/>
              <a:buFont typeface="Arial" panose="020B0604020202020204" pitchFamily="34" charset="0"/>
              <a:buChar char="●"/>
            </a:pPr>
            <a:r>
              <a:rPr lang="en-GB" sz="1702" dirty="0"/>
              <a:t>Average decision time (1</a:t>
            </a:r>
            <a:r>
              <a:rPr lang="en-GB" sz="1702" baseline="30000" dirty="0"/>
              <a:t>st</a:t>
            </a:r>
            <a:r>
              <a:rPr lang="en-GB" sz="1702" dirty="0"/>
              <a:t> revision):  </a:t>
            </a:r>
            <a:r>
              <a:rPr lang="en-GB" sz="1702" b="1" dirty="0">
                <a:solidFill>
                  <a:srgbClr val="00B050"/>
                </a:solidFill>
              </a:rPr>
              <a:t>71 </a:t>
            </a:r>
            <a:r>
              <a:rPr lang="en-GB" sz="1702" dirty="0"/>
              <a:t>days</a:t>
            </a:r>
          </a:p>
          <a:p>
            <a:pPr marL="800072" lvl="1" indent="-342892">
              <a:spcBef>
                <a:spcPts val="0"/>
              </a:spcBef>
              <a:buSzPts val="1800"/>
              <a:buFont typeface="Arial" panose="020B0604020202020204" pitchFamily="34" charset="0"/>
              <a:buChar char="●"/>
            </a:pPr>
            <a:r>
              <a:rPr lang="en-GB" sz="1702" dirty="0"/>
              <a:t>Average final decision time: </a:t>
            </a:r>
            <a:r>
              <a:rPr lang="en-GB" sz="1702" b="1" dirty="0">
                <a:solidFill>
                  <a:srgbClr val="00B050"/>
                </a:solidFill>
              </a:rPr>
              <a:t>84 </a:t>
            </a:r>
            <a:r>
              <a:rPr lang="en-GB" sz="1702" dirty="0"/>
              <a:t>days until May 2024</a:t>
            </a:r>
          </a:p>
          <a:p>
            <a:pPr marL="571486" indent="-457189">
              <a:spcBef>
                <a:spcPts val="0"/>
              </a:spcBef>
              <a:buSzPts val="1800"/>
              <a:buFont typeface="+mj-lt"/>
              <a:buAutoNum type="arabicPeriod"/>
            </a:pPr>
            <a:r>
              <a:rPr lang="en-GB" sz="2000" dirty="0"/>
              <a:t>Submissions stabilizing  (Sep. 2023 to May 2024)</a:t>
            </a:r>
          </a:p>
          <a:p>
            <a:pPr marL="800080" lvl="1" indent="-342892">
              <a:spcBef>
                <a:spcPts val="0"/>
              </a:spcBef>
              <a:buSzPts val="1800"/>
              <a:buChar char="●"/>
            </a:pPr>
            <a:r>
              <a:rPr lang="en-GB" sz="1700" dirty="0"/>
              <a:t>Similar number of submissions vs. same period in 2022-2023</a:t>
            </a:r>
          </a:p>
          <a:p>
            <a:pPr marL="800080" lvl="1" indent="-342892">
              <a:spcBef>
                <a:spcPts val="0"/>
              </a:spcBef>
              <a:buSzPts val="1800"/>
              <a:buFont typeface="Arial" panose="020B0604020202020204" pitchFamily="34" charset="0"/>
              <a:buChar char="●"/>
            </a:pPr>
            <a:r>
              <a:rPr lang="en-GB" sz="1700" dirty="0"/>
              <a:t>Accept Ratio: YTD is </a:t>
            </a:r>
            <a:r>
              <a:rPr lang="en-GB" sz="1700" b="1" dirty="0">
                <a:solidFill>
                  <a:srgbClr val="00B050"/>
                </a:solidFill>
              </a:rPr>
              <a:t>37</a:t>
            </a:r>
            <a:r>
              <a:rPr lang="en-GB" sz="1700" dirty="0">
                <a:solidFill>
                  <a:srgbClr val="00B050"/>
                </a:solidFill>
              </a:rPr>
              <a:t>% </a:t>
            </a:r>
            <a:r>
              <a:rPr lang="en-GB" sz="1700" dirty="0"/>
              <a:t>so far, it</a:t>
            </a:r>
            <a:r>
              <a:rPr lang="en-GB" sz="1700" dirty="0">
                <a:solidFill>
                  <a:srgbClr val="00B050"/>
                </a:solidFill>
              </a:rPr>
              <a:t> </a:t>
            </a:r>
            <a:r>
              <a:rPr lang="en-GB" sz="1700" dirty="0"/>
              <a:t>was </a:t>
            </a:r>
            <a:r>
              <a:rPr lang="en-GB" sz="1700" b="1" dirty="0">
                <a:solidFill>
                  <a:srgbClr val="00B050"/>
                </a:solidFill>
              </a:rPr>
              <a:t>39%</a:t>
            </a:r>
            <a:r>
              <a:rPr lang="en-GB" sz="1700" dirty="0"/>
              <a:t> in 2023, 2022 was</a:t>
            </a:r>
            <a:r>
              <a:rPr lang="en-GB" sz="1700" b="1" dirty="0">
                <a:solidFill>
                  <a:srgbClr val="00B050"/>
                </a:solidFill>
              </a:rPr>
              <a:t> 40.5%</a:t>
            </a:r>
            <a:endParaRPr lang="en-GB" sz="1700" dirty="0"/>
          </a:p>
          <a:p>
            <a:pPr marL="800080" lvl="1" indent="-342892">
              <a:spcBef>
                <a:spcPts val="0"/>
              </a:spcBef>
              <a:buSzPts val="1800"/>
              <a:buFont typeface="Arial" panose="020B0604020202020204" pitchFamily="34" charset="0"/>
              <a:buChar char="●"/>
            </a:pPr>
            <a:r>
              <a:rPr lang="en-GB" dirty="0"/>
              <a:t>Oldest manuscript without decision: </a:t>
            </a:r>
            <a:r>
              <a:rPr lang="en-GB" b="1" dirty="0">
                <a:solidFill>
                  <a:srgbClr val="00B050"/>
                </a:solidFill>
              </a:rPr>
              <a:t>138</a:t>
            </a:r>
            <a:r>
              <a:rPr lang="en-GB" b="1" dirty="0">
                <a:solidFill>
                  <a:srgbClr val="FF0000"/>
                </a:solidFill>
              </a:rPr>
              <a:t> </a:t>
            </a:r>
            <a:r>
              <a:rPr lang="en-GB" dirty="0"/>
              <a:t>days (it was </a:t>
            </a:r>
            <a:r>
              <a:rPr lang="en-GB" b="1" dirty="0">
                <a:solidFill>
                  <a:srgbClr val="FF0000"/>
                </a:solidFill>
              </a:rPr>
              <a:t>203</a:t>
            </a:r>
            <a:r>
              <a:rPr lang="en-GB" dirty="0"/>
              <a:t> days in 2021)</a:t>
            </a:r>
          </a:p>
          <a:p>
            <a:pPr marL="571486" indent="-457189">
              <a:spcBef>
                <a:spcPts val="0"/>
              </a:spcBef>
              <a:buSzPts val="1800"/>
              <a:buFont typeface="+mj-lt"/>
              <a:buAutoNum type="arabicPeriod"/>
            </a:pPr>
            <a:r>
              <a:rPr lang="en-GB" sz="2000" dirty="0"/>
              <a:t>Optimized TCAD review process and publication timeline with IEEE HQ </a:t>
            </a:r>
          </a:p>
          <a:p>
            <a:pPr marL="800080" lvl="1" indent="-342892">
              <a:spcBef>
                <a:spcPts val="0"/>
              </a:spcBef>
              <a:buSzPts val="1800"/>
              <a:buChar char="●"/>
            </a:pPr>
            <a:r>
              <a:rPr lang="en-GB" sz="1700" dirty="0"/>
              <a:t>Fast desk-reject policy of IEEE implemented (fast reject: &lt;2 weeks, for low-quality papers)</a:t>
            </a:r>
          </a:p>
          <a:p>
            <a:pPr marL="800080" lvl="1" indent="-342892">
              <a:spcBef>
                <a:spcPts val="0"/>
              </a:spcBef>
              <a:buSzPts val="1800"/>
              <a:buChar char="●"/>
            </a:pPr>
            <a:r>
              <a:rPr lang="en-GB" sz="1700" dirty="0"/>
              <a:t>Automation to reassign reviewers in revisions, identify reviewers/AEs with delays, etc.</a:t>
            </a:r>
          </a:p>
          <a:p>
            <a:pPr marL="800080" lvl="1" indent="-342892">
              <a:spcBef>
                <a:spcPts val="0"/>
              </a:spcBef>
              <a:buSzPts val="1800"/>
              <a:buChar char="●"/>
            </a:pPr>
            <a:r>
              <a:rPr lang="en-GB" sz="1700" dirty="0"/>
              <a:t>IEEE has claimed to remove backlog/publication delay until March 2024 completely as agreed with IEEE HQ (more pages for TCAD) but still not done (</a:t>
            </a:r>
            <a:r>
              <a:rPr lang="en-GB" sz="1700" b="1" dirty="0">
                <a:solidFill>
                  <a:srgbClr val="FF0000"/>
                </a:solidFill>
              </a:rPr>
              <a:t>50% of backlog remains</a:t>
            </a:r>
            <a:r>
              <a:rPr lang="en-GB" sz="1700" dirty="0"/>
              <a:t>)</a:t>
            </a:r>
          </a:p>
          <a:p>
            <a:pPr marL="457189" lvl="1" indent="0">
              <a:spcBef>
                <a:spcPts val="0"/>
              </a:spcBef>
              <a:buSzPts val="1800"/>
              <a:buNone/>
            </a:pPr>
            <a:endParaRPr lang="en-GB" sz="1700" dirty="0"/>
          </a:p>
        </p:txBody>
      </p:sp>
    </p:spTree>
    <p:extLst>
      <p:ext uri="{BB962C8B-B14F-4D97-AF65-F5344CB8AC3E}">
        <p14:creationId xmlns:p14="http://schemas.microsoft.com/office/powerpoint/2010/main" val="1884389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13346" y="44289"/>
            <a:ext cx="8110236" cy="994172"/>
          </a:xfrm>
        </p:spPr>
        <p:txBody>
          <a:bodyPr>
            <a:normAutofit/>
          </a:bodyPr>
          <a:lstStyle/>
          <a:p>
            <a:r>
              <a:rPr lang="en-US" dirty="0"/>
              <a:t>Current Status (2/2)</a:t>
            </a:r>
          </a:p>
        </p:txBody>
      </p:sp>
      <p:sp>
        <p:nvSpPr>
          <p:cNvPr id="60" name="Google Shape;60;p14"/>
          <p:cNvSpPr txBox="1">
            <a:spLocks noGrp="1"/>
          </p:cNvSpPr>
          <p:nvPr>
            <p:ph idx="1"/>
          </p:nvPr>
        </p:nvSpPr>
        <p:spPr>
          <a:xfrm>
            <a:off x="93168" y="985096"/>
            <a:ext cx="9050833" cy="3044520"/>
          </a:xfrm>
          <a:prstGeom prst="rect">
            <a:avLst/>
          </a:prstGeom>
        </p:spPr>
        <p:txBody>
          <a:bodyPr spcFirstLastPara="1" vert="horz" wrap="square" lIns="91425" tIns="91425" rIns="91425" bIns="91425" rtlCol="0" anchor="t" anchorCtr="0">
            <a:noAutofit/>
          </a:bodyPr>
          <a:lstStyle/>
          <a:p>
            <a:pPr marL="571486" indent="-457189">
              <a:spcBef>
                <a:spcPts val="0"/>
              </a:spcBef>
              <a:buSzPts val="1800"/>
              <a:buFont typeface="+mj-lt"/>
              <a:buAutoNum type="arabicPeriod"/>
            </a:pPr>
            <a:r>
              <a:rPr lang="en-US" sz="2000" dirty="0"/>
              <a:t>Editorial board renewed in 2024, </a:t>
            </a:r>
            <a:r>
              <a:rPr lang="en-US" sz="2000" b="1" dirty="0">
                <a:solidFill>
                  <a:srgbClr val="00B050"/>
                </a:solidFill>
              </a:rPr>
              <a:t>25</a:t>
            </a:r>
            <a:r>
              <a:rPr lang="en-US" sz="2000" dirty="0"/>
              <a:t> new AEs -&gt; </a:t>
            </a:r>
            <a:r>
              <a:rPr lang="en-US" sz="2000" b="1" dirty="0">
                <a:solidFill>
                  <a:srgbClr val="00B050"/>
                </a:solidFill>
              </a:rPr>
              <a:t>28 new AEs</a:t>
            </a:r>
          </a:p>
          <a:p>
            <a:pPr marL="800080" lvl="1" indent="-342892">
              <a:spcBef>
                <a:spcPts val="0"/>
              </a:spcBef>
              <a:buSzPts val="1800"/>
              <a:buChar char="●"/>
            </a:pPr>
            <a:r>
              <a:rPr lang="en-US" sz="1600" dirty="0"/>
              <a:t>Limit of two terms (2 x 2 years) based on IEEE guidelines</a:t>
            </a:r>
          </a:p>
          <a:p>
            <a:pPr marL="800080" lvl="1" indent="-342892">
              <a:spcBef>
                <a:spcPts val="0"/>
              </a:spcBef>
              <a:buSzPts val="1800"/>
              <a:buChar char="●"/>
            </a:pPr>
            <a:r>
              <a:rPr lang="en-US" sz="1600" dirty="0"/>
              <a:t>Increased diversity (Region 10 – Asia and Pacific) and more industrial affiliated AEs (5 new AEs).</a:t>
            </a:r>
          </a:p>
          <a:p>
            <a:pPr marL="800080" lvl="1" indent="-342892">
              <a:spcBef>
                <a:spcPts val="0"/>
              </a:spcBef>
              <a:buSzPts val="1800"/>
              <a:buChar char="●"/>
            </a:pPr>
            <a:r>
              <a:rPr lang="en-US" sz="1600" dirty="0"/>
              <a:t>Editors-at-Large renewed - 40% women and 2 members replaced</a:t>
            </a:r>
          </a:p>
          <a:p>
            <a:pPr marL="114297" indent="0">
              <a:spcBef>
                <a:spcPts val="0"/>
              </a:spcBef>
              <a:buSzPts val="1800"/>
              <a:buNone/>
            </a:pPr>
            <a:endParaRPr lang="en-US" sz="2000" dirty="0"/>
          </a:p>
          <a:p>
            <a:pPr marL="571486" indent="-457189">
              <a:spcBef>
                <a:spcPts val="0"/>
              </a:spcBef>
              <a:buSzPts val="1800"/>
              <a:buFont typeface="+mj-lt"/>
              <a:buAutoNum type="arabicPeriod" startAt="3"/>
            </a:pPr>
            <a:r>
              <a:rPr lang="en-US" sz="2000" dirty="0"/>
              <a:t>IEEE TCAD Donald O. Pederson Best Paper Awards – 2 winners in 2024:</a:t>
            </a:r>
          </a:p>
          <a:p>
            <a:pPr marL="800080" lvl="1" indent="-342892">
              <a:spcBef>
                <a:spcPts val="0"/>
              </a:spcBef>
              <a:buSzPts val="1800"/>
              <a:buChar char="●"/>
            </a:pPr>
            <a:r>
              <a:rPr lang="en-US" sz="1600" dirty="0"/>
              <a:t>PACT: An Extensible Parallel Thermal Simulator for Emerging Integration and Cooling Technologies" by </a:t>
            </a:r>
            <a:r>
              <a:rPr lang="en-US" sz="1600" dirty="0" err="1"/>
              <a:t>Zihao</a:t>
            </a:r>
            <a:r>
              <a:rPr lang="en-US" sz="1600" dirty="0"/>
              <a:t> Yuan, Prachi Shukla, Sofiane </a:t>
            </a:r>
            <a:r>
              <a:rPr lang="en-US" sz="1600" dirty="0" err="1"/>
              <a:t>Chetoui</a:t>
            </a:r>
            <a:r>
              <a:rPr lang="en-US" sz="1600" dirty="0"/>
              <a:t>, Sean </a:t>
            </a:r>
            <a:r>
              <a:rPr lang="en-US" sz="1600" dirty="0" err="1"/>
              <a:t>Nemtzow</a:t>
            </a:r>
            <a:r>
              <a:rPr lang="en-US" sz="1600" dirty="0"/>
              <a:t>, Sherief Reda, and </a:t>
            </a:r>
            <a:r>
              <a:rPr lang="en-US" sz="1600" dirty="0" err="1"/>
              <a:t>Ayse</a:t>
            </a:r>
            <a:r>
              <a:rPr lang="en-US" sz="1600" dirty="0"/>
              <a:t> K. Coskun, which was published in IEEE TCAD, vol. 41, no. 4, pp. 1048-1061, April 2022.</a:t>
            </a:r>
          </a:p>
          <a:p>
            <a:pPr marL="800080" lvl="1" indent="-342892">
              <a:spcBef>
                <a:spcPts val="0"/>
              </a:spcBef>
              <a:buSzPts val="1800"/>
              <a:buChar char="●"/>
            </a:pPr>
            <a:r>
              <a:rPr lang="en-US" sz="1600" dirty="0"/>
              <a:t>An Open-Source Framework for FPGA Emulation of Analog/Mixed-Signal Integrated Circuit Designs, by Steven Herbst, Gabriel Rutsch, Wolfgang Ecker, and Mark Horowitz, which was published in IEEE TCAD, vol. 41, no. 7, pp. 2223-2236, July 2022. </a:t>
            </a:r>
          </a:p>
          <a:p>
            <a:pPr marL="800080" lvl="1" indent="-342892">
              <a:spcBef>
                <a:spcPts val="0"/>
              </a:spcBef>
              <a:buSzPts val="1800"/>
              <a:buChar char="●"/>
            </a:pPr>
            <a:endParaRPr lang="en-US" sz="1600" dirty="0"/>
          </a:p>
          <a:p>
            <a:pPr marL="800080" lvl="1" indent="-342892">
              <a:spcBef>
                <a:spcPts val="0"/>
              </a:spcBef>
              <a:buSzPts val="1800"/>
              <a:buChar char="●"/>
            </a:pPr>
            <a:r>
              <a:rPr lang="en-US" sz="1600" dirty="0"/>
              <a:t>But still authors-based/nominated papers are a very small pool (</a:t>
            </a:r>
            <a:r>
              <a:rPr lang="en-US" sz="1600" b="1" dirty="0">
                <a:solidFill>
                  <a:srgbClr val="FF0000"/>
                </a:solidFill>
              </a:rPr>
              <a:t>5 in 2023, 6 in 2023, 5 in 2022</a:t>
            </a:r>
            <a:r>
              <a:rPr lang="en-US" sz="1600" dirty="0"/>
              <a:t>)</a:t>
            </a:r>
          </a:p>
          <a:p>
            <a:pPr marL="457189" lvl="1" indent="0">
              <a:spcBef>
                <a:spcPts val="0"/>
              </a:spcBef>
              <a:buSzPts val="1800"/>
              <a:buNone/>
            </a:pPr>
            <a:endParaRPr lang="en-US" sz="1700" dirty="0"/>
          </a:p>
        </p:txBody>
      </p:sp>
    </p:spTree>
    <p:extLst>
      <p:ext uri="{BB962C8B-B14F-4D97-AF65-F5344CB8AC3E}">
        <p14:creationId xmlns:p14="http://schemas.microsoft.com/office/powerpoint/2010/main" val="9636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13346" y="44289"/>
            <a:ext cx="8110236" cy="994172"/>
          </a:xfrm>
        </p:spPr>
        <p:txBody>
          <a:bodyPr>
            <a:normAutofit/>
          </a:bodyPr>
          <a:lstStyle/>
          <a:p>
            <a:r>
              <a:rPr lang="en-US" dirty="0"/>
              <a:t>Key Points to Discuss: New Review Process</a:t>
            </a:r>
          </a:p>
        </p:txBody>
      </p:sp>
      <p:sp>
        <p:nvSpPr>
          <p:cNvPr id="60" name="Google Shape;60;p14"/>
          <p:cNvSpPr txBox="1">
            <a:spLocks noGrp="1"/>
          </p:cNvSpPr>
          <p:nvPr>
            <p:ph idx="1"/>
          </p:nvPr>
        </p:nvSpPr>
        <p:spPr>
          <a:xfrm>
            <a:off x="93168" y="985096"/>
            <a:ext cx="9050833" cy="3044520"/>
          </a:xfrm>
          <a:prstGeom prst="rect">
            <a:avLst/>
          </a:prstGeom>
        </p:spPr>
        <p:txBody>
          <a:bodyPr spcFirstLastPara="1" vert="horz" wrap="square" lIns="91425" tIns="91425" rIns="91425" bIns="91425" rtlCol="0" anchor="t" anchorCtr="0">
            <a:noAutofit/>
          </a:bodyPr>
          <a:lstStyle/>
          <a:p>
            <a:pPr marL="571486" indent="-457189">
              <a:spcBef>
                <a:spcPts val="0"/>
              </a:spcBef>
              <a:buSzPts val="1800"/>
            </a:pPr>
            <a:r>
              <a:rPr lang="en-US" sz="2000" dirty="0"/>
              <a:t>TCAD only requires two reviews (by default we suggest 3 to take a decision), AE can be a reviewer as well as decision taking if needed</a:t>
            </a:r>
          </a:p>
          <a:p>
            <a:pPr marL="571486" indent="-457189">
              <a:spcBef>
                <a:spcPts val="0"/>
              </a:spcBef>
              <a:buSzPts val="1800"/>
              <a:buFont typeface="+mj-lt"/>
              <a:buAutoNum type="arabicPeriod"/>
            </a:pPr>
            <a:endParaRPr lang="en-US" sz="2000" dirty="0"/>
          </a:p>
          <a:p>
            <a:pPr marL="571486" indent="-457189">
              <a:spcBef>
                <a:spcPts val="0"/>
              </a:spcBef>
              <a:buSzPts val="1800"/>
            </a:pPr>
            <a:r>
              <a:rPr lang="en-US" sz="2000" dirty="0"/>
              <a:t>If the paper is clearly “below bar” (no experiments, comparisons with </a:t>
            </a:r>
            <a:r>
              <a:rPr lang="en-US" sz="2000" dirty="0" err="1"/>
              <a:t>SoA</a:t>
            </a:r>
            <a:r>
              <a:rPr lang="en-US" sz="2000" dirty="0"/>
              <a:t>, etc.) it can be desk rejected: change to 0 reviewers, submit recommendation directly with clarification of why</a:t>
            </a:r>
          </a:p>
          <a:p>
            <a:pPr marL="571486" indent="-457189">
              <a:spcBef>
                <a:spcPts val="0"/>
              </a:spcBef>
              <a:buSzPts val="1800"/>
              <a:buFont typeface="+mj-lt"/>
              <a:buAutoNum type="arabicPeriod"/>
            </a:pPr>
            <a:endParaRPr lang="en-US" sz="2000" dirty="0"/>
          </a:p>
          <a:p>
            <a:pPr marL="571486" indent="-457189">
              <a:spcBef>
                <a:spcPts val="0"/>
              </a:spcBef>
              <a:buSzPts val="1800"/>
            </a:pPr>
            <a:r>
              <a:rPr lang="en-US" sz="2000" dirty="0"/>
              <a:t>TCAD must be strict – IEEE Request: unclear novelty or comparisons with </a:t>
            </a:r>
            <a:r>
              <a:rPr lang="en-US" sz="2000" dirty="0" err="1"/>
              <a:t>SoA</a:t>
            </a:r>
            <a:r>
              <a:rPr lang="en-US" sz="2000" dirty="0"/>
              <a:t>, direct reject</a:t>
            </a:r>
          </a:p>
          <a:p>
            <a:pPr marL="914386" lvl="1" indent="-457189">
              <a:spcBef>
                <a:spcPts val="0"/>
              </a:spcBef>
              <a:buSzPts val="1800"/>
            </a:pPr>
            <a:r>
              <a:rPr lang="en-US" sz="1700" dirty="0"/>
              <a:t>Papers as “Research Article With a Prior One or More Conference Publications” must clearly state </a:t>
            </a:r>
            <a:r>
              <a:rPr lang="en-US" sz="1700" b="1" dirty="0"/>
              <a:t>what is new in the technical contribution (not just evaluation with a new data set or similar) and comparison with state of the art</a:t>
            </a:r>
            <a:r>
              <a:rPr lang="en-US" sz="1700" dirty="0"/>
              <a:t>, </a:t>
            </a:r>
          </a:p>
          <a:p>
            <a:pPr marL="457189" lvl="1" indent="0">
              <a:spcBef>
                <a:spcPts val="0"/>
              </a:spcBef>
              <a:buSzPts val="1800"/>
              <a:buNone/>
            </a:pPr>
            <a:endParaRPr lang="en-US" sz="1700" dirty="0"/>
          </a:p>
        </p:txBody>
      </p:sp>
    </p:spTree>
    <p:extLst>
      <p:ext uri="{BB962C8B-B14F-4D97-AF65-F5344CB8AC3E}">
        <p14:creationId xmlns:p14="http://schemas.microsoft.com/office/powerpoint/2010/main" val="280896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13346" y="44289"/>
            <a:ext cx="8110236" cy="994172"/>
          </a:xfrm>
        </p:spPr>
        <p:txBody>
          <a:bodyPr>
            <a:normAutofit/>
          </a:bodyPr>
          <a:lstStyle/>
          <a:p>
            <a:r>
              <a:rPr lang="en-US" dirty="0"/>
              <a:t>Key Points to Discuss: Revisions and Decisions</a:t>
            </a:r>
          </a:p>
        </p:txBody>
      </p:sp>
      <p:sp>
        <p:nvSpPr>
          <p:cNvPr id="60" name="Google Shape;60;p14"/>
          <p:cNvSpPr txBox="1">
            <a:spLocks noGrp="1"/>
          </p:cNvSpPr>
          <p:nvPr>
            <p:ph idx="1"/>
          </p:nvPr>
        </p:nvSpPr>
        <p:spPr>
          <a:xfrm>
            <a:off x="93168" y="985096"/>
            <a:ext cx="9050833" cy="3044520"/>
          </a:xfrm>
          <a:prstGeom prst="rect">
            <a:avLst/>
          </a:prstGeom>
        </p:spPr>
        <p:txBody>
          <a:bodyPr spcFirstLastPara="1" vert="horz" wrap="square" lIns="91425" tIns="91425" rIns="91425" bIns="91425" rtlCol="0" anchor="t" anchorCtr="0">
            <a:noAutofit/>
          </a:bodyPr>
          <a:lstStyle/>
          <a:p>
            <a:pPr marL="571486" indent="-457189">
              <a:spcBef>
                <a:spcPts val="0"/>
              </a:spcBef>
              <a:buSzPts val="1800"/>
            </a:pPr>
            <a:r>
              <a:rPr lang="en-US" sz="2000" b="1" u="sng" dirty="0"/>
              <a:t>No two major revisions</a:t>
            </a:r>
            <a:r>
              <a:rPr lang="en-US" sz="2000" dirty="0"/>
              <a:t>, authors must address all comments in the first round (except if new major issues arise by reviewers after the first revision)</a:t>
            </a:r>
          </a:p>
          <a:p>
            <a:pPr marL="571486" indent="-457189">
              <a:spcBef>
                <a:spcPts val="0"/>
              </a:spcBef>
              <a:buSzPts val="1800"/>
              <a:buFont typeface="+mj-lt"/>
              <a:buAutoNum type="arabicPeriod"/>
            </a:pPr>
            <a:endParaRPr lang="en-US" sz="2000" dirty="0"/>
          </a:p>
          <a:p>
            <a:pPr marL="571486" indent="-457189">
              <a:spcBef>
                <a:spcPts val="0"/>
              </a:spcBef>
              <a:buSzPts val="1800"/>
            </a:pPr>
            <a:r>
              <a:rPr lang="en-US" sz="2000" dirty="0"/>
              <a:t>Not possible to resubmit “as new” if paper is rejected</a:t>
            </a:r>
          </a:p>
          <a:p>
            <a:pPr marL="571486" indent="-457189">
              <a:spcBef>
                <a:spcPts val="0"/>
              </a:spcBef>
              <a:buSzPts val="1800"/>
              <a:buFont typeface="+mj-lt"/>
              <a:buAutoNum type="arabicPeriod"/>
            </a:pPr>
            <a:endParaRPr lang="en-US" sz="2000" dirty="0"/>
          </a:p>
          <a:p>
            <a:pPr marL="500060" indent="-385763">
              <a:spcBef>
                <a:spcPts val="0"/>
              </a:spcBef>
              <a:buSzPts val="1800"/>
            </a:pPr>
            <a:r>
              <a:rPr lang="en" sz="2000" dirty="0"/>
              <a:t>TCAD requires new publications (30% new research) with previous papers</a:t>
            </a:r>
          </a:p>
          <a:p>
            <a:pPr marL="800089" lvl="1" indent="-342892">
              <a:spcBef>
                <a:spcPts val="0"/>
              </a:spcBef>
              <a:buSzPts val="1800"/>
              <a:buChar char="●"/>
            </a:pPr>
            <a:r>
              <a:rPr lang="en" sz="1700" dirty="0"/>
              <a:t>Adding experiments or more text while contribution does not expand, it is not acceptable</a:t>
            </a:r>
          </a:p>
          <a:p>
            <a:pPr marL="800089" lvl="1" indent="-342892">
              <a:spcBef>
                <a:spcPts val="0"/>
              </a:spcBef>
              <a:buSzPts val="1800"/>
              <a:buChar char="●"/>
            </a:pPr>
            <a:r>
              <a:rPr lang="en" sz="1700" dirty="0"/>
              <a:t>IEEE Regulations does not allow plain verbatim copy (self-plagiarism) – We fixed 40% as rule</a:t>
            </a:r>
          </a:p>
          <a:p>
            <a:pPr marL="800089" lvl="1" indent="-342892">
              <a:spcBef>
                <a:spcPts val="0"/>
              </a:spcBef>
              <a:buSzPts val="1800"/>
              <a:buFont typeface="Arial" panose="020B0604020202020204" pitchFamily="34" charset="0"/>
              <a:buChar char="●"/>
            </a:pPr>
            <a:r>
              <a:rPr lang="en-US" sz="1700" dirty="0"/>
              <a:t>Papers submitted with prior conf. papers (last 12 months): </a:t>
            </a:r>
            <a:r>
              <a:rPr lang="en-US" sz="1700" b="1" dirty="0">
                <a:solidFill>
                  <a:srgbClr val="00B050"/>
                </a:solidFill>
              </a:rPr>
              <a:t>246</a:t>
            </a:r>
            <a:r>
              <a:rPr lang="en-US" sz="1700" dirty="0"/>
              <a:t> (212 in previous year) </a:t>
            </a:r>
          </a:p>
          <a:p>
            <a:pPr marL="1142989" lvl="2" indent="-342892">
              <a:spcBef>
                <a:spcPts val="0"/>
              </a:spcBef>
              <a:buSzPts val="1800"/>
              <a:buFont typeface="Arial" panose="020B0604020202020204" pitchFamily="34" charset="0"/>
              <a:buChar char="●"/>
            </a:pPr>
            <a:r>
              <a:rPr lang="en-US" sz="1400" dirty="0"/>
              <a:t>50% acceptance rate, much higher than typical TCAD average rate today, </a:t>
            </a:r>
          </a:p>
          <a:p>
            <a:pPr marL="1142989" lvl="2" indent="-342892">
              <a:spcBef>
                <a:spcPts val="0"/>
              </a:spcBef>
              <a:buSzPts val="1800"/>
              <a:buFont typeface="Arial" panose="020B0604020202020204" pitchFamily="34" charset="0"/>
              <a:buChar char="●"/>
            </a:pPr>
            <a:r>
              <a:rPr lang="en-US" sz="1400" dirty="0"/>
              <a:t>No “complaints” about policy (until exchanges with Yao-Wen Chang early this year)</a:t>
            </a:r>
            <a:endParaRPr lang="en" sz="1400" dirty="0"/>
          </a:p>
          <a:p>
            <a:pPr marL="114297" indent="0">
              <a:spcBef>
                <a:spcPts val="0"/>
              </a:spcBef>
              <a:buSzPts val="1800"/>
              <a:buNone/>
            </a:pPr>
            <a:endParaRPr lang="en-US" sz="2000" dirty="0"/>
          </a:p>
          <a:p>
            <a:pPr marL="457189" lvl="1" indent="0">
              <a:spcBef>
                <a:spcPts val="0"/>
              </a:spcBef>
              <a:buSzPts val="1800"/>
              <a:buNone/>
            </a:pPr>
            <a:endParaRPr lang="en-US" sz="1700" dirty="0"/>
          </a:p>
        </p:txBody>
      </p:sp>
    </p:spTree>
    <p:extLst>
      <p:ext uri="{BB962C8B-B14F-4D97-AF65-F5344CB8AC3E}">
        <p14:creationId xmlns:p14="http://schemas.microsoft.com/office/powerpoint/2010/main" val="2578315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D85C7727-8D55-414C-9740-6209F6D1E153}"/>
              </a:ext>
            </a:extLst>
          </p:cNvPr>
          <p:cNvSpPr>
            <a:spLocks noGrp="1"/>
          </p:cNvSpPr>
          <p:nvPr>
            <p:ph type="title"/>
          </p:nvPr>
        </p:nvSpPr>
        <p:spPr>
          <a:xfrm>
            <a:off x="621217" y="119713"/>
            <a:ext cx="8645432" cy="994172"/>
          </a:xfrm>
        </p:spPr>
        <p:txBody>
          <a:bodyPr>
            <a:normAutofit/>
          </a:bodyPr>
          <a:lstStyle/>
          <a:p>
            <a:r>
              <a:rPr lang="en-US" dirty="0"/>
              <a:t>Key Points to Discuss: Varia </a:t>
            </a:r>
          </a:p>
        </p:txBody>
      </p:sp>
      <p:sp>
        <p:nvSpPr>
          <p:cNvPr id="60" name="Google Shape;60;p14"/>
          <p:cNvSpPr txBox="1">
            <a:spLocks noGrp="1"/>
          </p:cNvSpPr>
          <p:nvPr>
            <p:ph idx="1"/>
          </p:nvPr>
        </p:nvSpPr>
        <p:spPr>
          <a:xfrm>
            <a:off x="93168" y="985096"/>
            <a:ext cx="9050833" cy="3044520"/>
          </a:xfrm>
          <a:prstGeom prst="rect">
            <a:avLst/>
          </a:prstGeom>
        </p:spPr>
        <p:txBody>
          <a:bodyPr spcFirstLastPara="1" vert="horz" wrap="square" lIns="91425" tIns="91425" rIns="91425" bIns="91425" rtlCol="0" anchor="t" anchorCtr="0">
            <a:noAutofit/>
          </a:bodyPr>
          <a:lstStyle/>
          <a:p>
            <a:pPr marL="457189" indent="-342892">
              <a:spcBef>
                <a:spcPts val="0"/>
              </a:spcBef>
              <a:buSzPts val="1800"/>
              <a:buChar char="●"/>
            </a:pPr>
            <a:r>
              <a:rPr lang="en-US" sz="2000" dirty="0"/>
              <a:t>IEEE Allows the use of AI for text editing (</a:t>
            </a:r>
            <a:r>
              <a:rPr lang="en-US" sz="2000" dirty="0" err="1"/>
              <a:t>ChatGPT</a:t>
            </a:r>
            <a:r>
              <a:rPr lang="en-US" sz="2000" dirty="0"/>
              <a:t>) as support tool (but does not encourage it), restrictions:</a:t>
            </a:r>
          </a:p>
          <a:p>
            <a:pPr marL="800080" lvl="1" indent="-342892">
              <a:spcBef>
                <a:spcPts val="0"/>
              </a:spcBef>
              <a:buSzPts val="1800"/>
              <a:buChar char="●"/>
            </a:pPr>
            <a:r>
              <a:rPr lang="en-US" sz="1600" dirty="0"/>
              <a:t>Acknowledgement to be added to the paper</a:t>
            </a:r>
          </a:p>
          <a:p>
            <a:pPr marL="800080" lvl="1" indent="-342892">
              <a:spcBef>
                <a:spcPts val="0"/>
              </a:spcBef>
              <a:buSzPts val="1800"/>
              <a:buChar char="●"/>
            </a:pPr>
            <a:r>
              <a:rPr lang="en-US" sz="1600" dirty="0"/>
              <a:t>Authors are responsible for the final text (including copyright issues)</a:t>
            </a:r>
          </a:p>
          <a:p>
            <a:pPr marL="457188" lvl="1" indent="0">
              <a:spcBef>
                <a:spcPts val="0"/>
              </a:spcBef>
              <a:buSzPts val="1800"/>
              <a:buNone/>
            </a:pPr>
            <a:endParaRPr lang="en-US" sz="1600" dirty="0"/>
          </a:p>
          <a:p>
            <a:pPr marL="457189" indent="-342892">
              <a:spcBef>
                <a:spcPts val="0"/>
              </a:spcBef>
              <a:buSzPts val="1800"/>
              <a:buChar char="●"/>
            </a:pPr>
            <a:r>
              <a:rPr lang="en" sz="2000" dirty="0"/>
              <a:t>Good cooperation with new IEEE journal on AI/ML side - TCASAI</a:t>
            </a:r>
          </a:p>
          <a:p>
            <a:pPr marL="800080" lvl="1" indent="-342892">
              <a:spcBef>
                <a:spcPts val="0"/>
              </a:spcBef>
              <a:buSzPts val="1800"/>
              <a:buChar char="●"/>
            </a:pPr>
            <a:r>
              <a:rPr lang="en-US" sz="1600" dirty="0"/>
              <a:t>Checking overlapping with scope</a:t>
            </a:r>
          </a:p>
          <a:p>
            <a:pPr marL="800080" lvl="1" indent="-342892">
              <a:spcBef>
                <a:spcPts val="0"/>
              </a:spcBef>
              <a:buSzPts val="1800"/>
              <a:buChar char="●"/>
            </a:pPr>
            <a:r>
              <a:rPr lang="en-US" sz="1600" dirty="0"/>
              <a:t>Excellent collaboration with EiC – Prof. Yiran Chen, very receptive to suggestions/proposals</a:t>
            </a:r>
          </a:p>
          <a:p>
            <a:pPr marL="457189" indent="-342892">
              <a:spcBef>
                <a:spcPts val="0"/>
              </a:spcBef>
              <a:buSzPts val="1800"/>
              <a:buChar char="●"/>
            </a:pPr>
            <a:endParaRPr lang="en-US" sz="2000" dirty="0"/>
          </a:p>
          <a:p>
            <a:pPr marL="457189" indent="-342892">
              <a:spcBef>
                <a:spcPts val="0"/>
              </a:spcBef>
              <a:buSzPts val="1800"/>
              <a:buChar char="●"/>
            </a:pPr>
            <a:r>
              <a:rPr lang="en-US" sz="2000" dirty="0"/>
              <a:t>Food for thought from TCAD Editorial Board Meeting at DATE’24: Innovative ways to “reward” the reviewers, ideas from the board</a:t>
            </a:r>
          </a:p>
          <a:p>
            <a:pPr marL="800080" lvl="1" indent="-342892">
              <a:spcBef>
                <a:spcPts val="0"/>
              </a:spcBef>
              <a:buSzPts val="1800"/>
              <a:buChar char="●"/>
            </a:pPr>
            <a:r>
              <a:rPr lang="en-US" sz="1700" dirty="0"/>
              <a:t>Offer one free page in TCAD published paper after 3 completed review processes</a:t>
            </a:r>
          </a:p>
          <a:p>
            <a:pPr marL="800080" lvl="1" indent="-342892">
              <a:spcBef>
                <a:spcPts val="0"/>
              </a:spcBef>
              <a:buSzPts val="1800"/>
              <a:buChar char="●"/>
            </a:pPr>
            <a:r>
              <a:rPr lang="en-US" sz="1700" dirty="0"/>
              <a:t>Offer conference registration discounts (e.g., at DATE, DAC, etc.) covered by CEDA</a:t>
            </a:r>
            <a:endParaRPr lang="en-US" sz="1600" dirty="0"/>
          </a:p>
          <a:p>
            <a:pPr marL="800080" lvl="1" indent="-342892">
              <a:spcBef>
                <a:spcPts val="0"/>
              </a:spcBef>
              <a:buSzPts val="1800"/>
              <a:buChar char="●"/>
            </a:pPr>
            <a:endParaRPr lang="en-US" dirty="0"/>
          </a:p>
          <a:p>
            <a:pPr marL="114297" indent="0">
              <a:spcBef>
                <a:spcPts val="0"/>
              </a:spcBef>
              <a:buSzPts val="1800"/>
              <a:buNone/>
            </a:pPr>
            <a:endParaRPr lang="en-US" sz="2000" dirty="0"/>
          </a:p>
          <a:p>
            <a:pPr marL="114297" indent="0">
              <a:spcBef>
                <a:spcPts val="0"/>
              </a:spcBef>
              <a:buSzPts val="1800"/>
              <a:buNone/>
            </a:pPr>
            <a:endParaRPr lang="en-US" sz="2000" dirty="0"/>
          </a:p>
          <a:p>
            <a:pPr marL="457189" lvl="1" indent="0">
              <a:spcBef>
                <a:spcPts val="0"/>
              </a:spcBef>
              <a:buSzPts val="1800"/>
              <a:buNone/>
            </a:pPr>
            <a:endParaRPr lang="en-US" dirty="0"/>
          </a:p>
        </p:txBody>
      </p:sp>
    </p:spTree>
    <p:extLst>
      <p:ext uri="{BB962C8B-B14F-4D97-AF65-F5344CB8AC3E}">
        <p14:creationId xmlns:p14="http://schemas.microsoft.com/office/powerpoint/2010/main" val="4107563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404037" y="51726"/>
            <a:ext cx="7927163" cy="721228"/>
          </a:xfrm>
        </p:spPr>
        <p:txBody>
          <a:bodyPr/>
          <a:lstStyle/>
          <a:p>
            <a:r>
              <a:rPr lang="en-US" altLang="zh-TW" b="1" dirty="0"/>
              <a:t>Current TCAD Submission Issues</a:t>
            </a:r>
            <a:endParaRPr lang="en-US" b="1" dirty="0"/>
          </a:p>
        </p:txBody>
      </p:sp>
      <p:sp>
        <p:nvSpPr>
          <p:cNvPr id="4" name="內容版面配置區 3">
            <a:extLst>
              <a:ext uri="{FF2B5EF4-FFF2-40B4-BE49-F238E27FC236}">
                <a16:creationId xmlns:a16="http://schemas.microsoft.com/office/drawing/2014/main" id="{5A7EE502-070C-4D62-9422-7C6C54EB4563}"/>
              </a:ext>
            </a:extLst>
          </p:cNvPr>
          <p:cNvSpPr>
            <a:spLocks noGrp="1"/>
          </p:cNvSpPr>
          <p:nvPr>
            <p:ph idx="1"/>
          </p:nvPr>
        </p:nvSpPr>
        <p:spPr>
          <a:xfrm>
            <a:off x="541016" y="2098610"/>
            <a:ext cx="7729406" cy="1028312"/>
          </a:xfrm>
        </p:spPr>
        <p:txBody>
          <a:bodyPr>
            <a:normAutofit lnSpcReduction="10000"/>
          </a:bodyPr>
          <a:lstStyle/>
          <a:p>
            <a:pPr marL="0" indent="0" algn="ctr">
              <a:buNone/>
            </a:pPr>
            <a:r>
              <a:rPr lang="en-US" altLang="zh-TW" dirty="0"/>
              <a:t>Yao-Wen Chang, Deming Chen, Tsung-Yi Ho, Jiang Hu (?),                                                        Iris Hui-Ru Jiang</a:t>
            </a:r>
            <a:r>
              <a:rPr lang="zh-TW" altLang="en-US" dirty="0"/>
              <a:t> </a:t>
            </a:r>
            <a:r>
              <a:rPr lang="en-US" altLang="zh-TW" dirty="0"/>
              <a:t>(?), Gi-Joon Nam (?), Sri Parameswaran (?), Bei Yu, and Qi Zhu</a:t>
            </a:r>
            <a:r>
              <a:rPr lang="zh-TW" altLang="en-US" dirty="0"/>
              <a:t> </a:t>
            </a:r>
            <a:r>
              <a:rPr lang="en-US" altLang="zh-TW" dirty="0"/>
              <a:t>(?)</a:t>
            </a:r>
            <a:endParaRPr lang="zh-TW" altLang="en-US" dirty="0"/>
          </a:p>
        </p:txBody>
      </p:sp>
    </p:spTree>
    <p:extLst>
      <p:ext uri="{BB962C8B-B14F-4D97-AF65-F5344CB8AC3E}">
        <p14:creationId xmlns:p14="http://schemas.microsoft.com/office/powerpoint/2010/main" val="1286661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 y="51726"/>
            <a:ext cx="9144000" cy="721228"/>
          </a:xfrm>
        </p:spPr>
        <p:txBody>
          <a:bodyPr>
            <a:normAutofit/>
          </a:bodyPr>
          <a:lstStyle/>
          <a:p>
            <a:pPr algn="ctr"/>
            <a:r>
              <a:rPr lang="en-US" altLang="zh-TW" b="1" dirty="0"/>
              <a:t>Motion</a:t>
            </a:r>
            <a:endParaRPr lang="en-US" b="1" dirty="0"/>
          </a:p>
        </p:txBody>
      </p:sp>
      <p:sp>
        <p:nvSpPr>
          <p:cNvPr id="4" name="內容版面配置區 3">
            <a:extLst>
              <a:ext uri="{FF2B5EF4-FFF2-40B4-BE49-F238E27FC236}">
                <a16:creationId xmlns:a16="http://schemas.microsoft.com/office/drawing/2014/main" id="{3F7E5772-FA95-4046-BCE0-D927886D4907}"/>
              </a:ext>
            </a:extLst>
          </p:cNvPr>
          <p:cNvSpPr>
            <a:spLocks noGrp="1"/>
          </p:cNvSpPr>
          <p:nvPr>
            <p:ph idx="1"/>
          </p:nvPr>
        </p:nvSpPr>
        <p:spPr>
          <a:xfrm>
            <a:off x="628650" y="680089"/>
            <a:ext cx="7886700" cy="3908240"/>
          </a:xfrm>
        </p:spPr>
        <p:txBody>
          <a:bodyPr>
            <a:normAutofit fontScale="85000" lnSpcReduction="20000"/>
          </a:bodyPr>
          <a:lstStyle/>
          <a:p>
            <a:r>
              <a:rPr lang="en-US" altLang="zh-TW" dirty="0"/>
              <a:t> Motion: To remove the requirement “The submission material shall not have more than 40% total text overlap percentage with prior accepted/published versions of the work.” </a:t>
            </a:r>
          </a:p>
          <a:p>
            <a:pPr lvl="1"/>
            <a:r>
              <a:rPr lang="en-US" altLang="zh-TW" b="1" dirty="0">
                <a:solidFill>
                  <a:srgbClr val="FF0000"/>
                </a:solidFill>
              </a:rPr>
              <a:t>Nothing to do with the 30% new technical content rule set around 2002. </a:t>
            </a:r>
          </a:p>
          <a:p>
            <a:r>
              <a:rPr lang="en-US" altLang="zh-TW" dirty="0"/>
              <a:t>Reasons: </a:t>
            </a:r>
          </a:p>
          <a:p>
            <a:pPr marL="685800" lvl="1" indent="-342900">
              <a:buFont typeface="+mj-lt"/>
              <a:buAutoNum type="arabicPeriod"/>
            </a:pPr>
            <a:r>
              <a:rPr lang="en-US" altLang="zh-TW" dirty="0"/>
              <a:t>The current TCAD checking system does </a:t>
            </a:r>
            <a:r>
              <a:rPr lang="en-US" altLang="zh-TW" b="1" dirty="0">
                <a:solidFill>
                  <a:srgbClr val="FF0000"/>
                </a:solidFill>
              </a:rPr>
              <a:t>NOT </a:t>
            </a:r>
            <a:r>
              <a:rPr lang="en-US" altLang="zh-TW" dirty="0"/>
              <a:t>follow this rule: it checks the 40% text overlap by comparing </a:t>
            </a:r>
            <a:r>
              <a:rPr lang="en-US" altLang="zh-TW" b="1" dirty="0">
                <a:solidFill>
                  <a:srgbClr val="FF0000"/>
                </a:solidFill>
              </a:rPr>
              <a:t>all articles in the database</a:t>
            </a:r>
            <a:r>
              <a:rPr lang="en-US" altLang="zh-TW" dirty="0"/>
              <a:t>, not just </a:t>
            </a:r>
            <a:r>
              <a:rPr lang="en-US" altLang="zh-TW" dirty="0">
                <a:solidFill>
                  <a:srgbClr val="FF0000"/>
                </a:solidFill>
              </a:rPr>
              <a:t>“prior accepted/published versions of </a:t>
            </a:r>
            <a:r>
              <a:rPr lang="en-US" altLang="zh-TW" b="1" dirty="0">
                <a:solidFill>
                  <a:srgbClr val="FF0000"/>
                </a:solidFill>
              </a:rPr>
              <a:t>the work</a:t>
            </a:r>
            <a:r>
              <a:rPr lang="en-US" altLang="zh-TW" dirty="0">
                <a:solidFill>
                  <a:srgbClr val="FF0000"/>
                </a:solidFill>
              </a:rPr>
              <a:t>,”</a:t>
            </a:r>
            <a:r>
              <a:rPr lang="en-US" altLang="zh-TW" dirty="0"/>
              <a:t> resulting in self-contradictions in exercising this submission rule. </a:t>
            </a:r>
          </a:p>
          <a:p>
            <a:pPr marL="685800" lvl="1" indent="-342900">
              <a:buFont typeface="+mj-lt"/>
              <a:buAutoNum type="arabicPeriod"/>
            </a:pPr>
            <a:r>
              <a:rPr lang="en-US" altLang="zh-TW" dirty="0"/>
              <a:t>All other related/competing journals, ACM TODAES, IEEE TVLSI, TPEL, JETCAS, TCAD-I, and TEC (more), do not have such a 40% overlap rule, which is unfavorable to attract TCAD submissions.</a:t>
            </a:r>
          </a:p>
          <a:p>
            <a:pPr marL="685800" lvl="1" indent="-342900">
              <a:buFont typeface="+mj-lt"/>
              <a:buAutoNum type="arabicPeriod"/>
            </a:pPr>
            <a:r>
              <a:rPr lang="en-US" altLang="zh-TW" dirty="0"/>
              <a:t>Such an over-restricted rule is not healthy for the career establishment of our EDA new blood; they could just choose TODAES/TVLSI to build their publication record. </a:t>
            </a:r>
          </a:p>
          <a:p>
            <a:pPr marL="685800" lvl="1" indent="-342900">
              <a:buFont typeface="+mj-lt"/>
              <a:buAutoNum type="arabicPeriod"/>
            </a:pPr>
            <a:r>
              <a:rPr lang="en-US" altLang="zh-TW" dirty="0"/>
              <a:t>Such an over-restricted rule would incur a counter-selection problem to TCAD because it makes regular 6-page DAC paper much harder to be eligible for TCAD submissions (the earlier 30% delta rule already makes 8-page ICCAD papers harder for TCAD submissions, especially also with TCAD’s 14-page limit), eventually hurting the TCAD quality. </a:t>
            </a:r>
          </a:p>
          <a:p>
            <a:pPr lvl="2"/>
            <a:r>
              <a:rPr lang="en-US" altLang="zh-TW" dirty="0">
                <a:solidFill>
                  <a:srgbClr val="000066"/>
                </a:solidFill>
              </a:rPr>
              <a:t>It is much easier for a 2-page DAC LBR or a non-prior accepted paper to satisfy the 40% overlap rule, which is often with lower quality than the regular DAC/ICCAD papers.</a:t>
            </a:r>
          </a:p>
          <a:p>
            <a:pPr lvl="1"/>
            <a:endParaRPr lang="en-US" altLang="zh-TW" dirty="0">
              <a:solidFill>
                <a:srgbClr val="000066"/>
              </a:solidFill>
            </a:endParaRPr>
          </a:p>
          <a:p>
            <a:pPr lvl="1"/>
            <a:endParaRPr lang="en-US" altLang="zh-TW" dirty="0"/>
          </a:p>
          <a:p>
            <a:endParaRPr lang="en-US" altLang="zh-TW" dirty="0"/>
          </a:p>
        </p:txBody>
      </p:sp>
      <p:sp>
        <p:nvSpPr>
          <p:cNvPr id="6" name="TextBox 5">
            <a:extLst>
              <a:ext uri="{FF2B5EF4-FFF2-40B4-BE49-F238E27FC236}">
                <a16:creationId xmlns:a16="http://schemas.microsoft.com/office/drawing/2014/main" id="{74384392-416E-482D-8903-8D082E879735}"/>
              </a:ext>
            </a:extLst>
          </p:cNvPr>
          <p:cNvSpPr txBox="1"/>
          <p:nvPr/>
        </p:nvSpPr>
        <p:spPr>
          <a:xfrm>
            <a:off x="244515" y="1520399"/>
            <a:ext cx="8654970" cy="2031325"/>
          </a:xfrm>
          <a:prstGeom prst="rect">
            <a:avLst/>
          </a:prstGeom>
          <a:solidFill>
            <a:srgbClr val="FFFF00"/>
          </a:solidFill>
        </p:spPr>
        <p:txBody>
          <a:bodyPr wrap="square" rtlCol="0">
            <a:spAutoFit/>
          </a:bodyPr>
          <a:lstStyle/>
          <a:p>
            <a:pPr algn="l"/>
            <a:r>
              <a:rPr lang="en-US" sz="1050" b="1" i="1" dirty="0">
                <a:solidFill>
                  <a:srgbClr val="4B5563"/>
                </a:solidFill>
                <a:latin typeface="Roboto Slab"/>
              </a:rPr>
              <a:t>F. Policy on Self-Plagiarism</a:t>
            </a:r>
            <a:endParaRPr lang="en-US" sz="1050" dirty="0">
              <a:solidFill>
                <a:srgbClr val="4B5563"/>
              </a:solidFill>
              <a:latin typeface="Roboto Slab"/>
            </a:endParaRPr>
          </a:p>
          <a:p>
            <a:pPr algn="l"/>
            <a:r>
              <a:rPr lang="en-US" sz="1050" dirty="0">
                <a:solidFill>
                  <a:srgbClr val="4B5563"/>
                </a:solidFill>
                <a:latin typeface="Roboto Slab"/>
              </a:rPr>
              <a:t>IEEE Publications has long indicated that verbatim copying another's work (plagiarism) is unacceptable author conduct. Moreover, the IEEE Board of Directors approved in November 2002 a new policy on Duplicate Publication and Self-Plagiarism. This policy is included in the IEEE Policies document, precisely in Sections 6.4.1B(f) and 6.4.1B(h). These two sections are indicated next:</a:t>
            </a:r>
          </a:p>
          <a:p>
            <a:pPr marL="214313" indent="-214313">
              <a:buFont typeface="Arial" panose="020B0604020202020204" pitchFamily="34" charset="0"/>
              <a:buChar char="•"/>
            </a:pPr>
            <a:r>
              <a:rPr lang="en-US" sz="1050" b="1" dirty="0">
                <a:solidFill>
                  <a:srgbClr val="FF0000"/>
                </a:solidFill>
                <a:latin typeface="Roboto Slab"/>
              </a:rPr>
              <a:t>(f) Plagiarism is unacceptable. The verbatim copying or reuse of one's own research) as indicated in paragraph "h" below) is considered another form of plagiarism or self-plagiarism; it is unacceptable.</a:t>
            </a:r>
          </a:p>
          <a:p>
            <a:pPr marL="214313" indent="-214313">
              <a:buFont typeface="Arial" panose="020B0604020202020204" pitchFamily="34" charset="0"/>
              <a:buChar char="•"/>
            </a:pPr>
            <a:r>
              <a:rPr lang="en-US" sz="1050" dirty="0">
                <a:solidFill>
                  <a:srgbClr val="4B5563"/>
                </a:solidFill>
                <a:latin typeface="Roboto Slab"/>
              </a:rPr>
              <a:t>(h) Except as indicated in Section 6.3.4 (Multiple Publication of Original Technical Material in IEEE Periodicals), authors should only submit original work that has neither appeared elsewhere for publication nor which is under review for another refereed publication. If authors have used their own previously published work(s) as a basis for a new submission, they are required to </a:t>
            </a:r>
            <a:r>
              <a:rPr lang="en-US" sz="1050" b="1" dirty="0">
                <a:solidFill>
                  <a:srgbClr val="FF0000"/>
                </a:solidFill>
                <a:latin typeface="Roboto Slab"/>
              </a:rPr>
              <a:t>cite the previous work(s) and very briefly indicate how the new submission offers substantial novel contributions beyond those of the previously published work(s).</a:t>
            </a:r>
          </a:p>
          <a:p>
            <a:endParaRPr lang="en-CH" sz="1050" dirty="0"/>
          </a:p>
        </p:txBody>
      </p:sp>
    </p:spTree>
    <p:extLst>
      <p:ext uri="{BB962C8B-B14F-4D97-AF65-F5344CB8AC3E}">
        <p14:creationId xmlns:p14="http://schemas.microsoft.com/office/powerpoint/2010/main" val="23399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 y="51726"/>
            <a:ext cx="9144000" cy="721228"/>
          </a:xfrm>
        </p:spPr>
        <p:txBody>
          <a:bodyPr>
            <a:normAutofit/>
          </a:bodyPr>
          <a:lstStyle/>
          <a:p>
            <a:pPr algn="ctr"/>
            <a:r>
              <a:rPr lang="en-US" altLang="zh-TW" b="1" dirty="0"/>
              <a:t>Motion</a:t>
            </a:r>
            <a:endParaRPr lang="en-US" b="1" dirty="0"/>
          </a:p>
        </p:txBody>
      </p:sp>
      <p:sp>
        <p:nvSpPr>
          <p:cNvPr id="4" name="內容版面配置區 3">
            <a:extLst>
              <a:ext uri="{FF2B5EF4-FFF2-40B4-BE49-F238E27FC236}">
                <a16:creationId xmlns:a16="http://schemas.microsoft.com/office/drawing/2014/main" id="{3F7E5772-FA95-4046-BCE0-D927886D4907}"/>
              </a:ext>
            </a:extLst>
          </p:cNvPr>
          <p:cNvSpPr>
            <a:spLocks noGrp="1"/>
          </p:cNvSpPr>
          <p:nvPr>
            <p:ph idx="1"/>
          </p:nvPr>
        </p:nvSpPr>
        <p:spPr>
          <a:xfrm>
            <a:off x="628650" y="680089"/>
            <a:ext cx="7886700" cy="3908240"/>
          </a:xfrm>
        </p:spPr>
        <p:txBody>
          <a:bodyPr>
            <a:normAutofit fontScale="85000" lnSpcReduction="20000"/>
          </a:bodyPr>
          <a:lstStyle/>
          <a:p>
            <a:r>
              <a:rPr lang="en-US" altLang="zh-TW" dirty="0"/>
              <a:t> Motion: To remove the requirement “The submission material shall not have more than 40% total text overlap percentage with prior accepted/published versions of the work.” </a:t>
            </a:r>
          </a:p>
          <a:p>
            <a:pPr lvl="1"/>
            <a:r>
              <a:rPr lang="en-US" altLang="zh-TW" b="1" dirty="0">
                <a:solidFill>
                  <a:srgbClr val="FF0000"/>
                </a:solidFill>
              </a:rPr>
              <a:t>Nothing to do with the 30% new technical content rule set around 2002. </a:t>
            </a:r>
          </a:p>
          <a:p>
            <a:r>
              <a:rPr lang="en-US" altLang="zh-TW" dirty="0"/>
              <a:t>Reasons: </a:t>
            </a:r>
          </a:p>
          <a:p>
            <a:pPr marL="685800" lvl="1" indent="-342900">
              <a:buFont typeface="+mj-lt"/>
              <a:buAutoNum type="arabicPeriod"/>
            </a:pPr>
            <a:r>
              <a:rPr lang="en-US" altLang="zh-TW" dirty="0"/>
              <a:t>The current TCAD checking system does </a:t>
            </a:r>
            <a:r>
              <a:rPr lang="en-US" altLang="zh-TW" b="1" dirty="0">
                <a:solidFill>
                  <a:srgbClr val="FF0000"/>
                </a:solidFill>
              </a:rPr>
              <a:t>NOT </a:t>
            </a:r>
            <a:r>
              <a:rPr lang="en-US" altLang="zh-TW" dirty="0"/>
              <a:t>follow this rule: it checks the 40% text overlap by comparing </a:t>
            </a:r>
            <a:r>
              <a:rPr lang="en-US" altLang="zh-TW" b="1" dirty="0">
                <a:solidFill>
                  <a:srgbClr val="FF0000"/>
                </a:solidFill>
              </a:rPr>
              <a:t>all articles in the database</a:t>
            </a:r>
            <a:r>
              <a:rPr lang="en-US" altLang="zh-TW" dirty="0"/>
              <a:t>, not just </a:t>
            </a:r>
            <a:r>
              <a:rPr lang="en-US" altLang="zh-TW" dirty="0">
                <a:solidFill>
                  <a:srgbClr val="FF0000"/>
                </a:solidFill>
              </a:rPr>
              <a:t>“prior accepted/published versions of </a:t>
            </a:r>
            <a:r>
              <a:rPr lang="en-US" altLang="zh-TW" b="1" dirty="0">
                <a:solidFill>
                  <a:srgbClr val="FF0000"/>
                </a:solidFill>
              </a:rPr>
              <a:t>the work</a:t>
            </a:r>
            <a:r>
              <a:rPr lang="en-US" altLang="zh-TW" dirty="0">
                <a:solidFill>
                  <a:srgbClr val="FF0000"/>
                </a:solidFill>
              </a:rPr>
              <a:t>,”</a:t>
            </a:r>
            <a:r>
              <a:rPr lang="en-US" altLang="zh-TW" dirty="0"/>
              <a:t> resulting in self-contradictions in exercising this submission rule. </a:t>
            </a:r>
          </a:p>
          <a:p>
            <a:pPr marL="685800" lvl="1" indent="-342900">
              <a:buFont typeface="+mj-lt"/>
              <a:buAutoNum type="arabicPeriod"/>
            </a:pPr>
            <a:r>
              <a:rPr lang="en-US" altLang="zh-TW" dirty="0"/>
              <a:t>All other related/competing journals, ACM TODAES, IEEE TVLSI, TPEL, JETCAS, TCAD-I, and TEC (more), do not have such a 40% overlap rule, which is unfavorable to attract TCAD submissions.</a:t>
            </a:r>
          </a:p>
          <a:p>
            <a:pPr marL="685800" lvl="1" indent="-342900">
              <a:buFont typeface="+mj-lt"/>
              <a:buAutoNum type="arabicPeriod"/>
            </a:pPr>
            <a:r>
              <a:rPr lang="en-US" altLang="zh-TW" dirty="0"/>
              <a:t>Such an over-restricted rule is not healthy for the career establishment of our EDA new blood; they could just choose TODAES/TVLSI to build their publication record. </a:t>
            </a:r>
          </a:p>
          <a:p>
            <a:pPr marL="685800" lvl="1" indent="-342900">
              <a:buFont typeface="+mj-lt"/>
              <a:buAutoNum type="arabicPeriod"/>
            </a:pPr>
            <a:r>
              <a:rPr lang="en-US" altLang="zh-TW" dirty="0"/>
              <a:t>Such an over-restricted rule would incur a counter-selection problem to TCAD because it makes regular 6-page DAC paper much harder to be eligible for TCAD submissions (the earlier 30% delta rule already makes 8-page ICCAD papers harder for TCAD submissions, especially also with TCAD’s 14-page limit), eventually hurting the TCAD quality. </a:t>
            </a:r>
          </a:p>
          <a:p>
            <a:pPr lvl="2"/>
            <a:r>
              <a:rPr lang="en-US" altLang="zh-TW" dirty="0">
                <a:solidFill>
                  <a:srgbClr val="000066"/>
                </a:solidFill>
              </a:rPr>
              <a:t>It is much easier for a 2-page DAC LBR or a non-prior accepted paper to satisfy the 40% overlap rule, which is often with lower quality than the regular DAC/ICCAD papers.</a:t>
            </a:r>
          </a:p>
          <a:p>
            <a:pPr lvl="1"/>
            <a:endParaRPr lang="en-US" altLang="zh-TW" dirty="0">
              <a:solidFill>
                <a:srgbClr val="000066"/>
              </a:solidFill>
            </a:endParaRPr>
          </a:p>
          <a:p>
            <a:pPr lvl="1"/>
            <a:endParaRPr lang="en-US" altLang="zh-TW" dirty="0"/>
          </a:p>
          <a:p>
            <a:endParaRPr lang="en-US" altLang="zh-TW" dirty="0"/>
          </a:p>
        </p:txBody>
      </p:sp>
      <p:grpSp>
        <p:nvGrpSpPr>
          <p:cNvPr id="7" name="Group 6">
            <a:extLst>
              <a:ext uri="{FF2B5EF4-FFF2-40B4-BE49-F238E27FC236}">
                <a16:creationId xmlns:a16="http://schemas.microsoft.com/office/drawing/2014/main" id="{623F2CB5-AD3C-4DAB-83F4-2BDF4186F795}"/>
              </a:ext>
            </a:extLst>
          </p:cNvPr>
          <p:cNvGrpSpPr/>
          <p:nvPr/>
        </p:nvGrpSpPr>
        <p:grpSpPr>
          <a:xfrm>
            <a:off x="337113" y="2329375"/>
            <a:ext cx="8654970" cy="1375598"/>
            <a:chOff x="449484" y="3105834"/>
            <a:chExt cx="11539960" cy="1834130"/>
          </a:xfrm>
        </p:grpSpPr>
        <p:sp>
          <p:nvSpPr>
            <p:cNvPr id="6" name="TextBox 5">
              <a:extLst>
                <a:ext uri="{FF2B5EF4-FFF2-40B4-BE49-F238E27FC236}">
                  <a16:creationId xmlns:a16="http://schemas.microsoft.com/office/drawing/2014/main" id="{74384392-416E-482D-8903-8D082E879735}"/>
                </a:ext>
              </a:extLst>
            </p:cNvPr>
            <p:cNvSpPr txBox="1"/>
            <p:nvPr/>
          </p:nvSpPr>
          <p:spPr>
            <a:xfrm>
              <a:off x="449484" y="3105834"/>
              <a:ext cx="11539960" cy="1631215"/>
            </a:xfrm>
            <a:prstGeom prst="rect">
              <a:avLst/>
            </a:prstGeom>
            <a:solidFill>
              <a:srgbClr val="FFFF00"/>
            </a:solidFill>
          </p:spPr>
          <p:txBody>
            <a:bodyPr wrap="square" rtlCol="0">
              <a:spAutoFit/>
            </a:bodyPr>
            <a:lstStyle/>
            <a:p>
              <a:r>
                <a:rPr lang="en-US" sz="1050" dirty="0"/>
                <a:t>Yes, we do follow the rule. Papers are manually checked by Sara with actual publications, see example with 45% overlap with actual DAC paper:</a:t>
              </a:r>
            </a:p>
            <a:p>
              <a:endParaRPr lang="en-US" sz="1050" dirty="0"/>
            </a:p>
            <a:p>
              <a:endParaRPr lang="en-US" sz="1050" dirty="0"/>
            </a:p>
            <a:p>
              <a:endParaRPr lang="en-US" sz="1050" dirty="0"/>
            </a:p>
            <a:p>
              <a:endParaRPr lang="en-US" sz="1050" dirty="0"/>
            </a:p>
            <a:p>
              <a:endParaRPr lang="en-CH" sz="1050" dirty="0"/>
            </a:p>
          </p:txBody>
        </p:sp>
        <p:pic>
          <p:nvPicPr>
            <p:cNvPr id="5" name="Picture 4">
              <a:extLst>
                <a:ext uri="{FF2B5EF4-FFF2-40B4-BE49-F238E27FC236}">
                  <a16:creationId xmlns:a16="http://schemas.microsoft.com/office/drawing/2014/main" id="{16E2B311-F5A1-4F17-A05B-7FF6DCBC87C9}"/>
                </a:ext>
              </a:extLst>
            </p:cNvPr>
            <p:cNvPicPr>
              <a:picLocks noChangeAspect="1"/>
            </p:cNvPicPr>
            <p:nvPr/>
          </p:nvPicPr>
          <p:blipFill>
            <a:blip r:embed="rId2"/>
            <a:stretch>
              <a:fillRect/>
            </a:stretch>
          </p:blipFill>
          <p:spPr>
            <a:xfrm>
              <a:off x="3177531" y="3663436"/>
              <a:ext cx="6154009" cy="1276528"/>
            </a:xfrm>
            <a:prstGeom prst="rect">
              <a:avLst/>
            </a:prstGeom>
          </p:spPr>
        </p:pic>
      </p:grpSp>
    </p:spTree>
    <p:extLst>
      <p:ext uri="{BB962C8B-B14F-4D97-AF65-F5344CB8AC3E}">
        <p14:creationId xmlns:p14="http://schemas.microsoft.com/office/powerpoint/2010/main" val="321481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Welcome - Silveira</a:t>
            </a:r>
            <a:endParaRPr/>
          </a:p>
        </p:txBody>
      </p:sp>
      <p:sp>
        <p:nvSpPr>
          <p:cNvPr id="151" name="Google Shape;151;p33"/>
          <p:cNvSpPr txBox="1"/>
          <p:nvPr/>
        </p:nvSpPr>
        <p:spPr>
          <a:xfrm>
            <a:off x="777825" y="1096300"/>
            <a:ext cx="6596100" cy="2700900"/>
          </a:xfrm>
          <a:prstGeom prst="rect">
            <a:avLst/>
          </a:prstGeom>
          <a:noFill/>
          <a:ln>
            <a:noFill/>
          </a:ln>
        </p:spPr>
        <p:txBody>
          <a:bodyPr spcFirstLastPara="1" wrap="square" lIns="91425" tIns="91425" rIns="91425" bIns="91425" anchor="t" anchorCtr="0">
            <a:noAutofit/>
          </a:bodyPr>
          <a:lstStyle/>
          <a:p>
            <a:pPr marL="177800" lvl="0" indent="-196850" algn="l" rtl="0">
              <a:lnSpc>
                <a:spcPct val="120000"/>
              </a:lnSpc>
              <a:spcBef>
                <a:spcPts val="0"/>
              </a:spcBef>
              <a:spcAft>
                <a:spcPts val="0"/>
              </a:spcAft>
              <a:buClr>
                <a:srgbClr val="222222"/>
              </a:buClr>
              <a:buSzPts val="2100"/>
              <a:buFont typeface="Calibri"/>
              <a:buChar char="•"/>
            </a:pPr>
            <a:r>
              <a:rPr lang="en" sz="2100">
                <a:solidFill>
                  <a:srgbClr val="222222"/>
                </a:solidFill>
                <a:latin typeface="Calibri"/>
                <a:ea typeface="Calibri"/>
                <a:cs typeface="Calibri"/>
                <a:sym typeface="Calibri"/>
              </a:rPr>
              <a:t>Roll Call</a:t>
            </a:r>
            <a:endParaRPr sz="2100">
              <a:solidFill>
                <a:schemeClr val="dk1"/>
              </a:solidFill>
              <a:latin typeface="Calibri"/>
              <a:ea typeface="Calibri"/>
              <a:cs typeface="Calibri"/>
              <a:sym typeface="Calibri"/>
            </a:endParaRPr>
          </a:p>
          <a:p>
            <a:pPr marL="177800" lvl="0" indent="-196850" algn="l" rtl="0">
              <a:lnSpc>
                <a:spcPct val="120000"/>
              </a:lnSpc>
              <a:spcBef>
                <a:spcPts val="0"/>
              </a:spcBef>
              <a:spcAft>
                <a:spcPts val="0"/>
              </a:spcAft>
              <a:buClr>
                <a:srgbClr val="222222"/>
              </a:buClr>
              <a:buSzPts val="2100"/>
              <a:buFont typeface="Calibri"/>
              <a:buChar char="•"/>
            </a:pPr>
            <a:r>
              <a:rPr lang="en" sz="2100">
                <a:solidFill>
                  <a:srgbClr val="222222"/>
                </a:solidFill>
                <a:latin typeface="Calibri"/>
                <a:ea typeface="Calibri"/>
                <a:cs typeface="Calibri"/>
                <a:sym typeface="Calibri"/>
              </a:rPr>
              <a:t>Approval of June Agenda</a:t>
            </a:r>
            <a:endParaRPr sz="2100">
              <a:solidFill>
                <a:srgbClr val="222222"/>
              </a:solidFill>
              <a:latin typeface="Calibri"/>
              <a:ea typeface="Calibri"/>
              <a:cs typeface="Calibri"/>
              <a:sym typeface="Calibri"/>
            </a:endParaRPr>
          </a:p>
          <a:p>
            <a:pPr marL="177800" lvl="0" indent="-196850" algn="l" rtl="0">
              <a:lnSpc>
                <a:spcPct val="120000"/>
              </a:lnSpc>
              <a:spcBef>
                <a:spcPts val="0"/>
              </a:spcBef>
              <a:spcAft>
                <a:spcPts val="0"/>
              </a:spcAft>
              <a:buClr>
                <a:srgbClr val="222222"/>
              </a:buClr>
              <a:buSzPts val="2100"/>
              <a:buFont typeface="Calibri"/>
              <a:buChar char="•"/>
            </a:pPr>
            <a:r>
              <a:rPr lang="en" sz="2100">
                <a:solidFill>
                  <a:srgbClr val="222222"/>
                </a:solidFill>
                <a:latin typeface="Calibri"/>
                <a:ea typeface="Calibri"/>
                <a:cs typeface="Calibri"/>
                <a:sym typeface="Calibri"/>
              </a:rPr>
              <a:t>Approval of May Minutes</a:t>
            </a:r>
            <a:endParaRPr sz="21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 y="51726"/>
            <a:ext cx="9144000" cy="721228"/>
          </a:xfrm>
        </p:spPr>
        <p:txBody>
          <a:bodyPr>
            <a:normAutofit/>
          </a:bodyPr>
          <a:lstStyle/>
          <a:p>
            <a:pPr algn="ctr"/>
            <a:r>
              <a:rPr lang="en-US" b="1" dirty="0"/>
              <a:t>Critical Problems with the TCAD Checking System</a:t>
            </a:r>
          </a:p>
        </p:txBody>
      </p:sp>
      <p:sp>
        <p:nvSpPr>
          <p:cNvPr id="4" name="內容版面配置區 3">
            <a:extLst>
              <a:ext uri="{FF2B5EF4-FFF2-40B4-BE49-F238E27FC236}">
                <a16:creationId xmlns:a16="http://schemas.microsoft.com/office/drawing/2014/main" id="{3F7E5772-FA95-4046-BCE0-D927886D4907}"/>
              </a:ext>
            </a:extLst>
          </p:cNvPr>
          <p:cNvSpPr>
            <a:spLocks noGrp="1"/>
          </p:cNvSpPr>
          <p:nvPr>
            <p:ph idx="1"/>
          </p:nvPr>
        </p:nvSpPr>
        <p:spPr>
          <a:xfrm>
            <a:off x="584274" y="709576"/>
            <a:ext cx="8036635" cy="4010342"/>
          </a:xfrm>
        </p:spPr>
        <p:txBody>
          <a:bodyPr>
            <a:normAutofit fontScale="85000" lnSpcReduction="20000"/>
          </a:bodyPr>
          <a:lstStyle/>
          <a:p>
            <a:r>
              <a:rPr lang="en-US" altLang="zh-TW" sz="1800" dirty="0"/>
              <a:t>The current TCAD checking system does NOT follow the rule specified by the TCAD office: it checks the 40% text overlap by comparing </a:t>
            </a:r>
            <a:r>
              <a:rPr lang="en-US" altLang="zh-TW" sz="1800" b="1" dirty="0">
                <a:solidFill>
                  <a:srgbClr val="FF0000"/>
                </a:solidFill>
              </a:rPr>
              <a:t>all articles in the database</a:t>
            </a:r>
            <a:r>
              <a:rPr lang="en-US" altLang="zh-TW" sz="1800" dirty="0"/>
              <a:t>, not just “prior accepted/published versions of </a:t>
            </a:r>
            <a:r>
              <a:rPr lang="en-US" altLang="zh-TW" sz="1800" b="1" dirty="0">
                <a:solidFill>
                  <a:srgbClr val="FF0000"/>
                </a:solidFill>
              </a:rPr>
              <a:t>the work</a:t>
            </a:r>
            <a:r>
              <a:rPr lang="en-US" altLang="zh-TW" sz="1800" dirty="0"/>
              <a:t>,” resulting in self-contradictions in exercising this submission rule. </a:t>
            </a:r>
          </a:p>
          <a:p>
            <a:r>
              <a:rPr lang="en-US" altLang="zh-TW" sz="1800" dirty="0"/>
              <a:t>See the example ReportFromTCAD.pdf: 61% Overall Similarity; the combined total of all matches, including overlapping sources, for each database: </a:t>
            </a:r>
            <a:r>
              <a:rPr lang="en-US" altLang="zh-TW" sz="1800" b="1" dirty="0">
                <a:solidFill>
                  <a:srgbClr val="FF0000"/>
                </a:solidFill>
              </a:rPr>
              <a:t>11% Internet database, 60% Publications database</a:t>
            </a:r>
            <a:r>
              <a:rPr lang="en-US" altLang="zh-TW" sz="1800" dirty="0"/>
              <a:t>, etc. (</a:t>
            </a:r>
            <a:r>
              <a:rPr lang="en-US" altLang="zh-TW" sz="1800" b="1" dirty="0">
                <a:solidFill>
                  <a:srgbClr val="FF0000"/>
                </a:solidFill>
              </a:rPr>
              <a:t>not comparing to the prior versions of the work, as described in the TCAD website</a:t>
            </a:r>
            <a:r>
              <a:rPr lang="en-US" altLang="zh-TW" sz="1800" dirty="0"/>
              <a:t>)</a:t>
            </a:r>
          </a:p>
          <a:p>
            <a:r>
              <a:rPr lang="en-US" altLang="zh-TW" sz="1800" dirty="0"/>
              <a:t>See also the file named “Unreasonable_Inspection_Report.pdf” in Yao-Wen’s previous email on the similarity report provided by the TCAD office, where even the TCAD full name “IEEE TRANSACTIONS ON COMPUTER-AIDED DESIGN OF INTEGRATED CIRCUITS AND SYSTEMS”, “ACM/IEEE Design Automation Conference”, the page number “1”, and “shown in Figure 17 and Figure 18” are counted into similarity. </a:t>
            </a:r>
          </a:p>
          <a:p>
            <a:pPr lvl="1"/>
            <a:r>
              <a:rPr lang="en-US" altLang="zh-TW" sz="1500" dirty="0">
                <a:solidFill>
                  <a:srgbClr val="000066"/>
                </a:solidFill>
              </a:rPr>
              <a:t>Obviously, they match some descriptions from the database, not from Yao-Wen’s DAC’22 paper, because their DAC’22 paper does not have Figure 17 or Figure 18. </a:t>
            </a:r>
          </a:p>
          <a:p>
            <a:r>
              <a:rPr lang="en-US" altLang="zh-TW" sz="1800" dirty="0"/>
              <a:t>The new “40% total text overlap rule” is given by TCAD alone, not generally for IEEE journals!  The IEEE set general guidelines in 2002 (by the IEEE Board of Directors in November 2002 for a policy on Duplicate Publication and Self-Plagiarism, included in the IEEE Policies document, precisely in Sections 6.4.1B(f) and 6.4.1B(h)), without this 40% requirement! Further, the 2002 guideline (leading to the 30% delta rule) is for technical content; however, the TCAD new 40% total text overlap is for “text”; the former is more reasonable/useful for academic advancement. </a:t>
            </a:r>
          </a:p>
        </p:txBody>
      </p:sp>
      <p:pic>
        <p:nvPicPr>
          <p:cNvPr id="5" name="Picture 4">
            <a:extLst>
              <a:ext uri="{FF2B5EF4-FFF2-40B4-BE49-F238E27FC236}">
                <a16:creationId xmlns:a16="http://schemas.microsoft.com/office/drawing/2014/main" id="{8B01C646-1DFB-4455-8AF5-510DD72E8FF4}"/>
              </a:ext>
            </a:extLst>
          </p:cNvPr>
          <p:cNvPicPr>
            <a:picLocks noChangeAspect="1"/>
          </p:cNvPicPr>
          <p:nvPr/>
        </p:nvPicPr>
        <p:blipFill>
          <a:blip r:embed="rId2"/>
          <a:stretch>
            <a:fillRect/>
          </a:stretch>
        </p:blipFill>
        <p:spPr>
          <a:xfrm>
            <a:off x="1276109" y="1924463"/>
            <a:ext cx="6890162" cy="2835128"/>
          </a:xfrm>
          <a:prstGeom prst="rect">
            <a:avLst/>
          </a:prstGeom>
        </p:spPr>
      </p:pic>
    </p:spTree>
    <p:extLst>
      <p:ext uri="{BB962C8B-B14F-4D97-AF65-F5344CB8AC3E}">
        <p14:creationId xmlns:p14="http://schemas.microsoft.com/office/powerpoint/2010/main" val="22537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 y="51726"/>
            <a:ext cx="9144000" cy="721228"/>
          </a:xfrm>
        </p:spPr>
        <p:txBody>
          <a:bodyPr>
            <a:normAutofit/>
          </a:bodyPr>
          <a:lstStyle/>
          <a:p>
            <a:pPr algn="ctr"/>
            <a:r>
              <a:rPr lang="en-US" b="1" dirty="0"/>
              <a:t>Critical Problems with the TCAD Checking System</a:t>
            </a:r>
          </a:p>
        </p:txBody>
      </p:sp>
      <p:sp>
        <p:nvSpPr>
          <p:cNvPr id="4" name="內容版面配置區 3">
            <a:extLst>
              <a:ext uri="{FF2B5EF4-FFF2-40B4-BE49-F238E27FC236}">
                <a16:creationId xmlns:a16="http://schemas.microsoft.com/office/drawing/2014/main" id="{3F7E5772-FA95-4046-BCE0-D927886D4907}"/>
              </a:ext>
            </a:extLst>
          </p:cNvPr>
          <p:cNvSpPr>
            <a:spLocks noGrp="1"/>
          </p:cNvSpPr>
          <p:nvPr>
            <p:ph idx="1"/>
          </p:nvPr>
        </p:nvSpPr>
        <p:spPr>
          <a:xfrm>
            <a:off x="584274" y="709576"/>
            <a:ext cx="8036635" cy="4010342"/>
          </a:xfrm>
        </p:spPr>
        <p:txBody>
          <a:bodyPr>
            <a:normAutofit fontScale="85000" lnSpcReduction="20000"/>
          </a:bodyPr>
          <a:lstStyle/>
          <a:p>
            <a:r>
              <a:rPr lang="en-US" altLang="zh-TW" sz="1800" dirty="0"/>
              <a:t>The current TCAD checking system does NOT follow the rule specified by the TCAD office: it checks the 40% text overlap by comparing </a:t>
            </a:r>
            <a:r>
              <a:rPr lang="en-US" altLang="zh-TW" sz="1800" b="1" dirty="0">
                <a:solidFill>
                  <a:srgbClr val="FF0000"/>
                </a:solidFill>
              </a:rPr>
              <a:t>all articles in the database</a:t>
            </a:r>
            <a:r>
              <a:rPr lang="en-US" altLang="zh-TW" sz="1800" dirty="0"/>
              <a:t>, not just “prior accepted/published versions of </a:t>
            </a:r>
            <a:r>
              <a:rPr lang="en-US" altLang="zh-TW" sz="1800" b="1" dirty="0">
                <a:solidFill>
                  <a:srgbClr val="FF0000"/>
                </a:solidFill>
              </a:rPr>
              <a:t>the work</a:t>
            </a:r>
            <a:r>
              <a:rPr lang="en-US" altLang="zh-TW" sz="1800" dirty="0"/>
              <a:t>,” resulting in self-contradictions in exercising this submission rule. </a:t>
            </a:r>
          </a:p>
          <a:p>
            <a:r>
              <a:rPr lang="en-US" altLang="zh-TW" sz="1800" dirty="0"/>
              <a:t>See the example ReportFromTCAD.pdf: 61% Overall Similarity; the combined total of all matches, including overlapping sources, for each database: </a:t>
            </a:r>
            <a:r>
              <a:rPr lang="en-US" altLang="zh-TW" sz="1800" b="1" dirty="0">
                <a:solidFill>
                  <a:srgbClr val="FF0000"/>
                </a:solidFill>
              </a:rPr>
              <a:t>11% Internet database, 60% Publications database</a:t>
            </a:r>
            <a:r>
              <a:rPr lang="en-US" altLang="zh-TW" sz="1800" dirty="0"/>
              <a:t>, etc. (</a:t>
            </a:r>
            <a:r>
              <a:rPr lang="en-US" altLang="zh-TW" sz="1800" b="1" dirty="0">
                <a:solidFill>
                  <a:srgbClr val="FF0000"/>
                </a:solidFill>
              </a:rPr>
              <a:t>not comparing to the prior versions of the work, as described in the TCAD website</a:t>
            </a:r>
            <a:r>
              <a:rPr lang="en-US" altLang="zh-TW" sz="1800" dirty="0"/>
              <a:t>)</a:t>
            </a:r>
          </a:p>
          <a:p>
            <a:r>
              <a:rPr lang="en-US" altLang="zh-TW" sz="1800" dirty="0"/>
              <a:t>See also the file named “Unreasonable_Inspection_Report.pdf” in Yao-Wen’s previous email on the similarity report provided by the TCAD office, where even the TCAD full name “IEEE TRANSACTIONS ON COMPUTER-AIDED DESIGN OF INTEGRATED CIRCUITS AND SYSTEMS”, “ACM/IEEE Design Automation Conference”, the page number “1”, and “shown in Figure 17 and Figure 18” are counted into similarity. </a:t>
            </a:r>
          </a:p>
          <a:p>
            <a:pPr lvl="1"/>
            <a:r>
              <a:rPr lang="en-US" altLang="zh-TW" sz="1500" dirty="0">
                <a:solidFill>
                  <a:srgbClr val="000066"/>
                </a:solidFill>
              </a:rPr>
              <a:t>Obviously, they match some descriptions from the database, not from Yao-Wen’s DAC’22 paper, because their DAC’22 paper does not have Figure 17 or Figure 18. </a:t>
            </a:r>
          </a:p>
          <a:p>
            <a:r>
              <a:rPr lang="en-US" altLang="zh-TW" sz="1800" b="1" dirty="0">
                <a:highlight>
                  <a:srgbClr val="FFFF00"/>
                </a:highlight>
              </a:rPr>
              <a:t>The new “40% total text overlap rule” is given by TCAD alone, not generally for IEEE journals!</a:t>
            </a:r>
            <a:r>
              <a:rPr lang="en-US" altLang="zh-TW" sz="1800" dirty="0"/>
              <a:t>  The IEEE set general guidelines in 2002 (by the IEEE Board of Directors in November 2002 for a policy on Duplicate Publication and Self-Plagiarism, included in the IEEE Policies document, precisely in Sections 6.4.1B(f) and 6.4.1B(h)), without this 40% requirement! Further, the 2002 guideline (leading to the 30% delta rule) is for technical content; </a:t>
            </a:r>
            <a:r>
              <a:rPr lang="en-US" altLang="zh-TW" sz="1800" dirty="0">
                <a:highlight>
                  <a:srgbClr val="FFFF00"/>
                </a:highlight>
              </a:rPr>
              <a:t>however, the TCAD new 40% total text overlap is for “text”; the former is more reasonable/useful for academic advancement. </a:t>
            </a:r>
          </a:p>
        </p:txBody>
      </p:sp>
    </p:spTree>
    <p:extLst>
      <p:ext uri="{BB962C8B-B14F-4D97-AF65-F5344CB8AC3E}">
        <p14:creationId xmlns:p14="http://schemas.microsoft.com/office/powerpoint/2010/main" val="887169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1" y="51726"/>
            <a:ext cx="9144000" cy="721228"/>
          </a:xfrm>
        </p:spPr>
        <p:txBody>
          <a:bodyPr>
            <a:normAutofit/>
          </a:bodyPr>
          <a:lstStyle/>
          <a:p>
            <a:pPr algn="ctr"/>
            <a:r>
              <a:rPr lang="en-US" b="1" dirty="0"/>
              <a:t>Survey: Rules of Other Competing Journals</a:t>
            </a:r>
          </a:p>
        </p:txBody>
      </p:sp>
      <p:sp>
        <p:nvSpPr>
          <p:cNvPr id="4" name="內容版面配置區 3">
            <a:extLst>
              <a:ext uri="{FF2B5EF4-FFF2-40B4-BE49-F238E27FC236}">
                <a16:creationId xmlns:a16="http://schemas.microsoft.com/office/drawing/2014/main" id="{3F7E5772-FA95-4046-BCE0-D927886D4907}"/>
              </a:ext>
            </a:extLst>
          </p:cNvPr>
          <p:cNvSpPr>
            <a:spLocks noGrp="1"/>
          </p:cNvSpPr>
          <p:nvPr>
            <p:ph idx="1"/>
          </p:nvPr>
        </p:nvSpPr>
        <p:spPr>
          <a:xfrm>
            <a:off x="628650" y="786224"/>
            <a:ext cx="7886700" cy="3720461"/>
          </a:xfrm>
        </p:spPr>
        <p:txBody>
          <a:bodyPr>
            <a:normAutofit fontScale="85000" lnSpcReduction="20000"/>
          </a:bodyPr>
          <a:lstStyle/>
          <a:p>
            <a:r>
              <a:rPr lang="en-US" altLang="zh-TW" dirty="0"/>
              <a:t>Targets: </a:t>
            </a:r>
            <a:r>
              <a:rPr lang="en-US" altLang="zh-TW" b="1" dirty="0"/>
              <a:t>ACM TODAES, IEEE TVLSI, TPEL, JETCAS, TCAD-I, and TEC</a:t>
            </a:r>
          </a:p>
          <a:p>
            <a:r>
              <a:rPr lang="en-US" altLang="zh-TW" dirty="0"/>
              <a:t>They only follow the 30% additional technical content rule; </a:t>
            </a:r>
            <a:r>
              <a:rPr lang="en-US" altLang="zh-TW" b="1" dirty="0">
                <a:solidFill>
                  <a:srgbClr val="FF0000"/>
                </a:solidFill>
              </a:rPr>
              <a:t>none</a:t>
            </a:r>
            <a:r>
              <a:rPr lang="en-US" altLang="zh-TW" dirty="0"/>
              <a:t> have the 40% text overlap rule.</a:t>
            </a:r>
          </a:p>
          <a:p>
            <a:r>
              <a:rPr lang="en-US" altLang="zh-TW" dirty="0"/>
              <a:t>In the circuit design, power, microwave, and electromagnetic compatibility communities, their conference papers typically consist of only 2-4 pages, so it is much easier for them to add new content for IEEE trans. publications.  </a:t>
            </a:r>
          </a:p>
          <a:p>
            <a:pPr lvl="1"/>
            <a:r>
              <a:rPr lang="en-US" altLang="zh-TW" dirty="0">
                <a:solidFill>
                  <a:srgbClr val="000066"/>
                </a:solidFill>
              </a:rPr>
              <a:t>Page numbers: 2 pages for an ISSCC paper, then for a JSSC journal one, top conference/journal in circuit design;  4 pages for an ISCAS conference paper for JETCAS and TCAD-I; 3 pages for electromagnetic compatibility, then for TEC; 2-4 pages for power electronics, then for TPEL, etc.</a:t>
            </a:r>
          </a:p>
          <a:p>
            <a:pPr lvl="1"/>
            <a:r>
              <a:rPr lang="en-US" altLang="zh-TW" dirty="0">
                <a:solidFill>
                  <a:srgbClr val="000066"/>
                </a:solidFill>
              </a:rPr>
              <a:t>TODAES: generally 25%/30% new technical content.</a:t>
            </a:r>
          </a:p>
          <a:p>
            <a:r>
              <a:rPr lang="en-US" altLang="zh-TW" dirty="0"/>
              <a:t> At CEDA, we always try to help our community with technological advancement and talent cultivation, especially for the young generation/researchers. </a:t>
            </a:r>
            <a:r>
              <a:rPr lang="en-US" altLang="zh-TW" dirty="0">
                <a:highlight>
                  <a:srgbClr val="FFFF00"/>
                </a:highlight>
              </a:rPr>
              <a:t>TCAD's new rules would not only hurt TCAD itself (and EDA conferences) but also give our young EDA researchers a much more difficult time building up their publication records. </a:t>
            </a:r>
          </a:p>
          <a:p>
            <a:pPr lvl="1"/>
            <a:endParaRPr lang="en-US" altLang="zh-TW" b="1" dirty="0"/>
          </a:p>
          <a:p>
            <a:endParaRPr lang="en-US" altLang="zh-TW" dirty="0"/>
          </a:p>
        </p:txBody>
      </p:sp>
      <p:pic>
        <p:nvPicPr>
          <p:cNvPr id="5" name="Picture 4">
            <a:extLst>
              <a:ext uri="{FF2B5EF4-FFF2-40B4-BE49-F238E27FC236}">
                <a16:creationId xmlns:a16="http://schemas.microsoft.com/office/drawing/2014/main" id="{5D0AC304-8D7F-44CD-B919-8527EB176D4A}"/>
              </a:ext>
            </a:extLst>
          </p:cNvPr>
          <p:cNvPicPr>
            <a:picLocks noChangeAspect="1"/>
          </p:cNvPicPr>
          <p:nvPr/>
        </p:nvPicPr>
        <p:blipFill>
          <a:blip r:embed="rId2"/>
          <a:stretch>
            <a:fillRect/>
          </a:stretch>
        </p:blipFill>
        <p:spPr>
          <a:xfrm>
            <a:off x="430186" y="-497476"/>
            <a:ext cx="8085164" cy="3791573"/>
          </a:xfrm>
          <a:prstGeom prst="rect">
            <a:avLst/>
          </a:prstGeom>
        </p:spPr>
      </p:pic>
    </p:spTree>
    <p:extLst>
      <p:ext uri="{BB962C8B-B14F-4D97-AF65-F5344CB8AC3E}">
        <p14:creationId xmlns:p14="http://schemas.microsoft.com/office/powerpoint/2010/main" val="3834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9CF5-727F-48E4-A5C8-E8634A63F1C1}"/>
              </a:ext>
            </a:extLst>
          </p:cNvPr>
          <p:cNvSpPr>
            <a:spLocks noGrp="1"/>
          </p:cNvSpPr>
          <p:nvPr>
            <p:ph type="title"/>
          </p:nvPr>
        </p:nvSpPr>
        <p:spPr/>
        <p:txBody>
          <a:bodyPr/>
          <a:lstStyle/>
          <a:p>
            <a:r>
              <a:rPr lang="en-US" dirty="0"/>
              <a:t>Decision on Papers with 40% overlap rule</a:t>
            </a:r>
            <a:endParaRPr lang="en-CH" dirty="0"/>
          </a:p>
        </p:txBody>
      </p:sp>
      <p:sp>
        <p:nvSpPr>
          <p:cNvPr id="3" name="Content Placeholder 2">
            <a:extLst>
              <a:ext uri="{FF2B5EF4-FFF2-40B4-BE49-F238E27FC236}">
                <a16:creationId xmlns:a16="http://schemas.microsoft.com/office/drawing/2014/main" id="{3D872F1A-5D15-4F4F-9C21-421CCDFE1E8B}"/>
              </a:ext>
            </a:extLst>
          </p:cNvPr>
          <p:cNvSpPr>
            <a:spLocks noGrp="1"/>
          </p:cNvSpPr>
          <p:nvPr>
            <p:ph idx="1"/>
          </p:nvPr>
        </p:nvSpPr>
        <p:spPr>
          <a:xfrm>
            <a:off x="347241" y="1344644"/>
            <a:ext cx="8672332" cy="3044520"/>
          </a:xfrm>
        </p:spPr>
        <p:txBody>
          <a:bodyPr>
            <a:normAutofit/>
          </a:bodyPr>
          <a:lstStyle/>
          <a:p>
            <a:r>
              <a:rPr lang="en-US" dirty="0"/>
              <a:t>In 2024: 20 papers / 560 (3.57% of total)</a:t>
            </a:r>
          </a:p>
          <a:p>
            <a:pPr lvl="1"/>
            <a:r>
              <a:rPr lang="en-US" dirty="0"/>
              <a:t>Almost half also violated the 30% novelty, so real figure: 10 / 560 (1.78%)</a:t>
            </a:r>
          </a:p>
          <a:p>
            <a:r>
              <a:rPr lang="en-US" dirty="0"/>
              <a:t>Other journals allow more overlap, but CEDA ones do not (D&amp;T has a threshold of 30% as maximum overlap in the latest special issue!)</a:t>
            </a:r>
          </a:p>
          <a:p>
            <a:r>
              <a:rPr lang="en-US" dirty="0"/>
              <a:t>Only one complaint from Yao Wen, but he lists this set of authors in his presentation:</a:t>
            </a:r>
          </a:p>
          <a:p>
            <a:pPr lvl="1"/>
            <a:r>
              <a:rPr lang="en-US" altLang="zh-TW" dirty="0"/>
              <a:t>Yao-Wen Chang, Deming Chen, </a:t>
            </a:r>
            <a:r>
              <a:rPr lang="en-US" altLang="zh-TW" b="1" dirty="0"/>
              <a:t>Tsung-Yi Ho,</a:t>
            </a:r>
            <a:r>
              <a:rPr lang="en-US" altLang="zh-TW" dirty="0"/>
              <a:t> Jiang Hu (?), </a:t>
            </a:r>
            <a:r>
              <a:rPr lang="en-US" altLang="zh-TW" b="1" dirty="0"/>
              <a:t>Iris Hui-Ru Jiang</a:t>
            </a:r>
            <a:r>
              <a:rPr lang="zh-TW" altLang="en-US" b="1" dirty="0"/>
              <a:t> </a:t>
            </a:r>
            <a:r>
              <a:rPr lang="en-US" altLang="zh-TW" dirty="0"/>
              <a:t>(?),            Gi-Joon Nam (?), Sri Parameswaran (?), </a:t>
            </a:r>
            <a:r>
              <a:rPr lang="en-US" altLang="zh-TW" b="1" dirty="0"/>
              <a:t>Bei Yu, and Qi Zhu</a:t>
            </a:r>
            <a:r>
              <a:rPr lang="zh-TW" altLang="en-US" b="1" dirty="0"/>
              <a:t> </a:t>
            </a:r>
            <a:r>
              <a:rPr lang="en-US" altLang="zh-TW" b="1" dirty="0"/>
              <a:t>(?)</a:t>
            </a:r>
            <a:endParaRPr lang="zh-TW" altLang="en-US" b="1" dirty="0"/>
          </a:p>
          <a:p>
            <a:endParaRPr lang="en-CH" dirty="0"/>
          </a:p>
        </p:txBody>
      </p:sp>
    </p:spTree>
    <p:extLst>
      <p:ext uri="{BB962C8B-B14F-4D97-AF65-F5344CB8AC3E}">
        <p14:creationId xmlns:p14="http://schemas.microsoft.com/office/powerpoint/2010/main" val="917524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91425" tIns="91425" rIns="91425" bIns="91425" rtlCol="0" anchor="b" anchorCtr="0">
            <a:noAutofit/>
          </a:bodyPr>
          <a:lstStyle/>
          <a:p>
            <a:r>
              <a:rPr lang="en" dirty="0"/>
              <a:t>IEEE TSPI Update </a:t>
            </a:r>
            <a:br>
              <a:rPr lang="en" dirty="0"/>
            </a:br>
            <a:endParaRPr dirty="0"/>
          </a:p>
        </p:txBody>
      </p:sp>
      <p:sp>
        <p:nvSpPr>
          <p:cNvPr id="55" name="Google Shape;55;p13"/>
          <p:cNvSpPr txBox="1">
            <a:spLocks noGrp="1"/>
          </p:cNvSpPr>
          <p:nvPr>
            <p:ph type="subTitle" idx="1"/>
          </p:nvPr>
        </p:nvSpPr>
        <p:spPr>
          <a:prstGeom prst="rect">
            <a:avLst/>
          </a:prstGeom>
        </p:spPr>
        <p:txBody>
          <a:bodyPr spcFirstLastPara="1" vert="horz" wrap="square" lIns="91425" tIns="91425" rIns="91425" bIns="91425" rtlCol="0" anchor="t" anchorCtr="0">
            <a:noAutofit/>
          </a:bodyPr>
          <a:lstStyle/>
          <a:p>
            <a:pPr>
              <a:spcBef>
                <a:spcPts val="0"/>
              </a:spcBef>
            </a:pPr>
            <a:r>
              <a:rPr lang="fr-FR" sz="2400" dirty="0" err="1"/>
              <a:t>EiC</a:t>
            </a:r>
            <a:r>
              <a:rPr lang="fr-FR" sz="2400" dirty="0"/>
              <a:t>: Jun Fan</a:t>
            </a:r>
            <a:endParaRPr lang="en" sz="2400" dirty="0"/>
          </a:p>
        </p:txBody>
      </p:sp>
    </p:spTree>
    <p:extLst>
      <p:ext uri="{BB962C8B-B14F-4D97-AF65-F5344CB8AC3E}">
        <p14:creationId xmlns:p14="http://schemas.microsoft.com/office/powerpoint/2010/main" val="3953123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D2324-68FE-45C0-A288-FC794C25346B}"/>
              </a:ext>
            </a:extLst>
          </p:cNvPr>
          <p:cNvSpPr>
            <a:spLocks noGrp="1"/>
          </p:cNvSpPr>
          <p:nvPr>
            <p:ph idx="1"/>
          </p:nvPr>
        </p:nvSpPr>
        <p:spPr>
          <a:xfrm>
            <a:off x="360630" y="35191"/>
            <a:ext cx="8164092" cy="3620210"/>
          </a:xfrm>
        </p:spPr>
        <p:txBody>
          <a:bodyPr numCol="1">
            <a:normAutofit fontScale="92500" lnSpcReduction="10000"/>
          </a:bodyPr>
          <a:lstStyle/>
          <a:p>
            <a:pPr marL="0" indent="0" algn="ctr">
              <a:buNone/>
            </a:pPr>
            <a:r>
              <a:rPr lang="en-US" sz="2925" dirty="0"/>
              <a:t> T-SIPI Editorial Board</a:t>
            </a:r>
          </a:p>
          <a:p>
            <a:pPr marL="0" indent="0" algn="ctr">
              <a:buNone/>
            </a:pPr>
            <a:endParaRPr lang="en-US" dirty="0"/>
          </a:p>
          <a:p>
            <a:pPr marL="0" indent="0">
              <a:spcBef>
                <a:spcPct val="0"/>
              </a:spcBef>
              <a:buNone/>
            </a:pPr>
            <a:r>
              <a:rPr lang="en-US" dirty="0"/>
              <a:t>Currently the alternative EIC for handling EIC COI is Prof. Tzong-Lin Wu.  There are 12 AEs approved by the management committee.  They are: Zhiping Yang, Chulsoon Hwang, Enxiao Liu, Joungho Kim, Ram Achar, Dan Jiao, Jai Narayan Tripathi, Dries </a:t>
            </a:r>
            <a:r>
              <a:rPr lang="en-US" dirty="0" err="1"/>
              <a:t>Vande</a:t>
            </a:r>
            <a:r>
              <a:rPr lang="en-US" dirty="0"/>
              <a:t> </a:t>
            </a:r>
            <a:r>
              <a:rPr lang="en-US" dirty="0" err="1"/>
              <a:t>Ginste</a:t>
            </a:r>
            <a:r>
              <a:rPr lang="en-US" dirty="0"/>
              <a:t>, Gabriela Ciuprina, Renato Rimolo </a:t>
            </a:r>
            <a:r>
              <a:rPr lang="en-US" dirty="0" err="1"/>
              <a:t>Donadio</a:t>
            </a:r>
            <a:r>
              <a:rPr lang="en-US" dirty="0"/>
              <a:t>, Erping Li, and Istvan Novak. </a:t>
            </a:r>
            <a:r>
              <a:rPr lang="en-US" altLang="zh-CN" dirty="0"/>
              <a:t>I recommended two more AE candidates, Richard Gao and Siping Gao (both from Singapore), to the management committee.  But the management committee has decided not to add more AEs until a later time.</a:t>
            </a: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27C3E3F-9B87-4BB1-879E-739D34C9EB18}"/>
              </a:ext>
            </a:extLst>
          </p:cNvPr>
          <p:cNvSpPr>
            <a:spLocks noGrp="1"/>
          </p:cNvSpPr>
          <p:nvPr>
            <p:ph type="sldNum" sz="quarter" idx="12"/>
          </p:nvPr>
        </p:nvSpPr>
        <p:spPr>
          <a:xfrm>
            <a:off x="6457950" y="4767263"/>
            <a:ext cx="2057400" cy="273844"/>
          </a:xfrm>
          <a:prstGeom prst="rect">
            <a:avLst/>
          </a:prstGeom>
        </p:spPr>
        <p:txBody>
          <a:bodyPr vert="horz" lIns="68580" tIns="34290" rIns="68580" bIns="34290" numCol="1"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9735DD-B956-481D-9E11-49B3F9E2D3FD}" type="slidenum">
              <a:rPr lang="en-US" smtClean="0"/>
              <a:pPr/>
              <a:t>45</a:t>
            </a:fld>
            <a:endParaRPr lang="en-US"/>
          </a:p>
        </p:txBody>
      </p:sp>
    </p:spTree>
    <p:extLst>
      <p:ext uri="{BB962C8B-B14F-4D97-AF65-F5344CB8AC3E}">
        <p14:creationId xmlns:p14="http://schemas.microsoft.com/office/powerpoint/2010/main" val="3747193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D2324-68FE-45C0-A288-FC794C25346B}"/>
              </a:ext>
            </a:extLst>
          </p:cNvPr>
          <p:cNvSpPr>
            <a:spLocks noGrp="1"/>
          </p:cNvSpPr>
          <p:nvPr>
            <p:ph idx="1"/>
          </p:nvPr>
        </p:nvSpPr>
        <p:spPr>
          <a:xfrm>
            <a:off x="360630" y="35191"/>
            <a:ext cx="8164092" cy="3620210"/>
          </a:xfrm>
        </p:spPr>
        <p:txBody>
          <a:bodyPr numCol="1">
            <a:normAutofit/>
          </a:bodyPr>
          <a:lstStyle/>
          <a:p>
            <a:pPr marL="0" indent="0" algn="ctr">
              <a:buNone/>
            </a:pPr>
            <a:r>
              <a:rPr lang="en-US" sz="2925" dirty="0"/>
              <a:t> T-SIPI Paper Statistics</a:t>
            </a:r>
          </a:p>
          <a:p>
            <a:pPr marL="0" indent="0" algn="ctr">
              <a:buNone/>
            </a:pPr>
            <a:endParaRPr lang="en-US" dirty="0"/>
          </a:p>
          <a:p>
            <a:pPr marL="0" indent="0">
              <a:spcBef>
                <a:spcPct val="0"/>
              </a:spcBef>
              <a:buNone/>
            </a:pPr>
            <a:r>
              <a:rPr lang="en-US" dirty="0"/>
              <a:t>Up to October 30, 2023</a:t>
            </a:r>
          </a:p>
        </p:txBody>
      </p:sp>
      <p:sp>
        <p:nvSpPr>
          <p:cNvPr id="5" name="Slide Number Placeholder 4">
            <a:extLst>
              <a:ext uri="{FF2B5EF4-FFF2-40B4-BE49-F238E27FC236}">
                <a16:creationId xmlns:a16="http://schemas.microsoft.com/office/drawing/2014/main" id="{727C3E3F-9B87-4BB1-879E-739D34C9EB18}"/>
              </a:ext>
            </a:extLst>
          </p:cNvPr>
          <p:cNvSpPr>
            <a:spLocks noGrp="1"/>
          </p:cNvSpPr>
          <p:nvPr>
            <p:ph type="sldNum" sz="quarter" idx="12"/>
          </p:nvPr>
        </p:nvSpPr>
        <p:spPr>
          <a:xfrm>
            <a:off x="6457950" y="4767263"/>
            <a:ext cx="2057400" cy="273844"/>
          </a:xfrm>
          <a:prstGeom prst="rect">
            <a:avLst/>
          </a:prstGeom>
        </p:spPr>
        <p:txBody>
          <a:bodyPr vert="horz" lIns="68580" tIns="34290" rIns="68580" bIns="34290" numCol="1"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9735DD-B956-481D-9E11-49B3F9E2D3FD}" type="slidenum">
              <a:rPr lang="en-US" smtClean="0"/>
              <a:pPr/>
              <a:t>46</a:t>
            </a:fld>
            <a:endParaRPr lang="en-US"/>
          </a:p>
        </p:txBody>
      </p:sp>
      <p:graphicFrame>
        <p:nvGraphicFramePr>
          <p:cNvPr id="2" name="Table 1">
            <a:extLst>
              <a:ext uri="{FF2B5EF4-FFF2-40B4-BE49-F238E27FC236}">
                <a16:creationId xmlns:a16="http://schemas.microsoft.com/office/drawing/2014/main" id="{90D98F74-21F6-EE84-A201-3ABD58ACE74B}"/>
              </a:ext>
            </a:extLst>
          </p:cNvPr>
          <p:cNvGraphicFramePr>
            <a:graphicFrameLocks noGrp="1"/>
          </p:cNvGraphicFramePr>
          <p:nvPr/>
        </p:nvGraphicFramePr>
        <p:xfrm>
          <a:off x="370002" y="1673872"/>
          <a:ext cx="8154720" cy="2537460"/>
        </p:xfrm>
        <a:graphic>
          <a:graphicData uri="http://schemas.openxmlformats.org/drawingml/2006/table">
            <a:tbl>
              <a:tblPr firstRow="1" bandRow="1">
                <a:tableStyleId>{5C22544A-7EE6-4342-B048-85BDC9FD1C3A}</a:tableStyleId>
              </a:tblPr>
              <a:tblGrid>
                <a:gridCol w="1359120">
                  <a:extLst>
                    <a:ext uri="{9D8B030D-6E8A-4147-A177-3AD203B41FA5}">
                      <a16:colId xmlns:a16="http://schemas.microsoft.com/office/drawing/2014/main" val="933817595"/>
                    </a:ext>
                  </a:extLst>
                </a:gridCol>
                <a:gridCol w="1359120">
                  <a:extLst>
                    <a:ext uri="{9D8B030D-6E8A-4147-A177-3AD203B41FA5}">
                      <a16:colId xmlns:a16="http://schemas.microsoft.com/office/drawing/2014/main" val="305231596"/>
                    </a:ext>
                  </a:extLst>
                </a:gridCol>
                <a:gridCol w="1359120">
                  <a:extLst>
                    <a:ext uri="{9D8B030D-6E8A-4147-A177-3AD203B41FA5}">
                      <a16:colId xmlns:a16="http://schemas.microsoft.com/office/drawing/2014/main" val="1276481834"/>
                    </a:ext>
                  </a:extLst>
                </a:gridCol>
                <a:gridCol w="1359120">
                  <a:extLst>
                    <a:ext uri="{9D8B030D-6E8A-4147-A177-3AD203B41FA5}">
                      <a16:colId xmlns:a16="http://schemas.microsoft.com/office/drawing/2014/main" val="4117585787"/>
                    </a:ext>
                  </a:extLst>
                </a:gridCol>
                <a:gridCol w="1359120">
                  <a:extLst>
                    <a:ext uri="{9D8B030D-6E8A-4147-A177-3AD203B41FA5}">
                      <a16:colId xmlns:a16="http://schemas.microsoft.com/office/drawing/2014/main" val="957366863"/>
                    </a:ext>
                  </a:extLst>
                </a:gridCol>
                <a:gridCol w="1359120">
                  <a:extLst>
                    <a:ext uri="{9D8B030D-6E8A-4147-A177-3AD203B41FA5}">
                      <a16:colId xmlns:a16="http://schemas.microsoft.com/office/drawing/2014/main" val="708323994"/>
                    </a:ext>
                  </a:extLst>
                </a:gridCol>
              </a:tblGrid>
              <a:tr h="1165860">
                <a:tc>
                  <a:txBody>
                    <a:bodyPr/>
                    <a:lstStyle/>
                    <a:p>
                      <a:endParaRPr lang="en-US" sz="1800"/>
                    </a:p>
                  </a:txBody>
                  <a:tcPr marL="68580" marR="68580" marT="34290" marB="34290"/>
                </a:tc>
                <a:tc>
                  <a:txBody>
                    <a:bodyPr/>
                    <a:lstStyle/>
                    <a:p>
                      <a:r>
                        <a:rPr lang="en-US" sz="1800" dirty="0"/>
                        <a:t>Submitted</a:t>
                      </a:r>
                    </a:p>
                  </a:txBody>
                  <a:tcPr marL="68580" marR="68580" marT="34290" marB="34290"/>
                </a:tc>
                <a:tc>
                  <a:txBody>
                    <a:bodyPr/>
                    <a:lstStyle/>
                    <a:p>
                      <a:r>
                        <a:rPr lang="en-US" sz="1800" dirty="0"/>
                        <a:t>Accepted</a:t>
                      </a:r>
                    </a:p>
                  </a:txBody>
                  <a:tcPr marL="68580" marR="68580" marT="34290" marB="34290"/>
                </a:tc>
                <a:tc>
                  <a:txBody>
                    <a:bodyPr/>
                    <a:lstStyle/>
                    <a:p>
                      <a:r>
                        <a:rPr lang="en-US" sz="1800" dirty="0"/>
                        <a:t>Rejected</a:t>
                      </a:r>
                    </a:p>
                  </a:txBody>
                  <a:tcPr marL="68580" marR="68580" marT="34290" marB="34290"/>
                </a:tc>
                <a:tc>
                  <a:txBody>
                    <a:bodyPr/>
                    <a:lstStyle/>
                    <a:p>
                      <a:r>
                        <a:rPr lang="en-US" sz="1800" dirty="0"/>
                        <a:t>Withdrawn</a:t>
                      </a:r>
                    </a:p>
                  </a:txBody>
                  <a:tcPr marL="68580" marR="68580" marT="34290" marB="34290"/>
                </a:tc>
                <a:tc>
                  <a:txBody>
                    <a:bodyPr/>
                    <a:lstStyle/>
                    <a:p>
                      <a:r>
                        <a:rPr lang="en-US" sz="1800" dirty="0"/>
                        <a:t>In Review Process or No Response</a:t>
                      </a:r>
                    </a:p>
                  </a:txBody>
                  <a:tcPr marL="68580" marR="68580" marT="34290" marB="34290"/>
                </a:tc>
                <a:extLst>
                  <a:ext uri="{0D108BD9-81ED-4DB2-BD59-A6C34878D82A}">
                    <a16:rowId xmlns:a16="http://schemas.microsoft.com/office/drawing/2014/main" val="2565058649"/>
                  </a:ext>
                </a:extLst>
              </a:tr>
              <a:tr h="342900">
                <a:tc>
                  <a:txBody>
                    <a:bodyPr/>
                    <a:lstStyle/>
                    <a:p>
                      <a:r>
                        <a:rPr lang="en-US" sz="1800" dirty="0"/>
                        <a:t>2021</a:t>
                      </a:r>
                    </a:p>
                  </a:txBody>
                  <a:tcPr marL="68580" marR="68580" marT="34290" marB="34290"/>
                </a:tc>
                <a:tc>
                  <a:txBody>
                    <a:bodyPr/>
                    <a:lstStyle/>
                    <a:p>
                      <a:r>
                        <a:rPr lang="en-US" sz="1800" dirty="0"/>
                        <a:t>7</a:t>
                      </a:r>
                    </a:p>
                  </a:txBody>
                  <a:tcPr marL="68580" marR="68580" marT="34290" marB="34290"/>
                </a:tc>
                <a:tc>
                  <a:txBody>
                    <a:bodyPr/>
                    <a:lstStyle/>
                    <a:p>
                      <a:r>
                        <a:rPr lang="en-US" sz="1800" dirty="0"/>
                        <a:t>4</a:t>
                      </a:r>
                    </a:p>
                  </a:txBody>
                  <a:tcPr marL="68580" marR="68580" marT="34290" marB="34290"/>
                </a:tc>
                <a:tc>
                  <a:txBody>
                    <a:bodyPr/>
                    <a:lstStyle/>
                    <a:p>
                      <a:r>
                        <a:rPr lang="en-US" sz="1800" dirty="0"/>
                        <a:t>1</a:t>
                      </a:r>
                    </a:p>
                  </a:txBody>
                  <a:tcPr marL="68580" marR="68580" marT="34290" marB="34290"/>
                </a:tc>
                <a:tc>
                  <a:txBody>
                    <a:bodyPr/>
                    <a:lstStyle/>
                    <a:p>
                      <a:r>
                        <a:rPr lang="en-US" sz="1800" dirty="0"/>
                        <a:t>0</a:t>
                      </a:r>
                    </a:p>
                  </a:txBody>
                  <a:tcPr marL="68580" marR="68580" marT="34290" marB="34290"/>
                </a:tc>
                <a:tc>
                  <a:txBody>
                    <a:bodyPr/>
                    <a:lstStyle/>
                    <a:p>
                      <a:r>
                        <a:rPr lang="en-US" sz="1800" dirty="0"/>
                        <a:t>2</a:t>
                      </a:r>
                    </a:p>
                  </a:txBody>
                  <a:tcPr marL="68580" marR="68580" marT="34290" marB="34290"/>
                </a:tc>
                <a:extLst>
                  <a:ext uri="{0D108BD9-81ED-4DB2-BD59-A6C34878D82A}">
                    <a16:rowId xmlns:a16="http://schemas.microsoft.com/office/drawing/2014/main" val="1001415964"/>
                  </a:ext>
                </a:extLst>
              </a:tr>
              <a:tr h="342900">
                <a:tc>
                  <a:txBody>
                    <a:bodyPr/>
                    <a:lstStyle/>
                    <a:p>
                      <a:r>
                        <a:rPr lang="en-US" sz="1800" dirty="0"/>
                        <a:t>2022</a:t>
                      </a:r>
                    </a:p>
                  </a:txBody>
                  <a:tcPr marL="68580" marR="68580" marT="34290" marB="34290"/>
                </a:tc>
                <a:tc>
                  <a:txBody>
                    <a:bodyPr/>
                    <a:lstStyle/>
                    <a:p>
                      <a:r>
                        <a:rPr lang="en-US" sz="1800" dirty="0"/>
                        <a:t>43</a:t>
                      </a:r>
                    </a:p>
                  </a:txBody>
                  <a:tcPr marL="68580" marR="68580" marT="34290" marB="34290"/>
                </a:tc>
                <a:tc>
                  <a:txBody>
                    <a:bodyPr/>
                    <a:lstStyle/>
                    <a:p>
                      <a:r>
                        <a:rPr lang="en-US" sz="1800" dirty="0"/>
                        <a:t>27</a:t>
                      </a:r>
                    </a:p>
                  </a:txBody>
                  <a:tcPr marL="68580" marR="68580" marT="34290" marB="34290"/>
                </a:tc>
                <a:tc>
                  <a:txBody>
                    <a:bodyPr/>
                    <a:lstStyle/>
                    <a:p>
                      <a:r>
                        <a:rPr lang="en-US" sz="1800" dirty="0"/>
                        <a:t>11</a:t>
                      </a:r>
                    </a:p>
                  </a:txBody>
                  <a:tcPr marL="68580" marR="68580" marT="34290" marB="34290"/>
                </a:tc>
                <a:tc>
                  <a:txBody>
                    <a:bodyPr/>
                    <a:lstStyle/>
                    <a:p>
                      <a:r>
                        <a:rPr lang="en-US" sz="1800" dirty="0"/>
                        <a:t>1</a:t>
                      </a:r>
                    </a:p>
                  </a:txBody>
                  <a:tcPr marL="68580" marR="68580" marT="34290" marB="34290"/>
                </a:tc>
                <a:tc>
                  <a:txBody>
                    <a:bodyPr/>
                    <a:lstStyle/>
                    <a:p>
                      <a:r>
                        <a:rPr lang="en-US" sz="1800" dirty="0"/>
                        <a:t>4</a:t>
                      </a:r>
                    </a:p>
                  </a:txBody>
                  <a:tcPr marL="68580" marR="68580" marT="34290" marB="34290"/>
                </a:tc>
                <a:extLst>
                  <a:ext uri="{0D108BD9-81ED-4DB2-BD59-A6C34878D82A}">
                    <a16:rowId xmlns:a16="http://schemas.microsoft.com/office/drawing/2014/main" val="2034593834"/>
                  </a:ext>
                </a:extLst>
              </a:tr>
              <a:tr h="342900">
                <a:tc>
                  <a:txBody>
                    <a:bodyPr/>
                    <a:lstStyle/>
                    <a:p>
                      <a:r>
                        <a:rPr lang="en-US" sz="1800" dirty="0"/>
                        <a:t>2023</a:t>
                      </a:r>
                    </a:p>
                  </a:txBody>
                  <a:tcPr marL="68580" marR="68580" marT="34290" marB="34290"/>
                </a:tc>
                <a:tc>
                  <a:txBody>
                    <a:bodyPr/>
                    <a:lstStyle/>
                    <a:p>
                      <a:r>
                        <a:rPr lang="en-US" sz="1800" dirty="0"/>
                        <a:t>26</a:t>
                      </a:r>
                    </a:p>
                  </a:txBody>
                  <a:tcPr marL="68580" marR="68580" marT="34290" marB="34290"/>
                </a:tc>
                <a:tc>
                  <a:txBody>
                    <a:bodyPr/>
                    <a:lstStyle/>
                    <a:p>
                      <a:r>
                        <a:rPr lang="en-US" sz="1800" dirty="0"/>
                        <a:t>3</a:t>
                      </a:r>
                    </a:p>
                  </a:txBody>
                  <a:tcPr marL="68580" marR="68580" marT="34290" marB="34290"/>
                </a:tc>
                <a:tc>
                  <a:txBody>
                    <a:bodyPr/>
                    <a:lstStyle/>
                    <a:p>
                      <a:r>
                        <a:rPr lang="en-US" sz="1800" dirty="0"/>
                        <a:t>9</a:t>
                      </a:r>
                    </a:p>
                  </a:txBody>
                  <a:tcPr marL="68580" marR="68580" marT="34290" marB="34290"/>
                </a:tc>
                <a:tc>
                  <a:txBody>
                    <a:bodyPr/>
                    <a:lstStyle/>
                    <a:p>
                      <a:r>
                        <a:rPr lang="en-US" sz="1800" dirty="0"/>
                        <a:t>0</a:t>
                      </a:r>
                    </a:p>
                  </a:txBody>
                  <a:tcPr marL="68580" marR="68580" marT="34290" marB="34290"/>
                </a:tc>
                <a:tc>
                  <a:txBody>
                    <a:bodyPr/>
                    <a:lstStyle/>
                    <a:p>
                      <a:r>
                        <a:rPr lang="en-US" sz="1800" dirty="0"/>
                        <a:t>14</a:t>
                      </a:r>
                    </a:p>
                  </a:txBody>
                  <a:tcPr marL="68580" marR="68580" marT="34290" marB="34290"/>
                </a:tc>
                <a:extLst>
                  <a:ext uri="{0D108BD9-81ED-4DB2-BD59-A6C34878D82A}">
                    <a16:rowId xmlns:a16="http://schemas.microsoft.com/office/drawing/2014/main" val="3153861034"/>
                  </a:ext>
                </a:extLst>
              </a:tr>
              <a:tr h="342900">
                <a:tc>
                  <a:txBody>
                    <a:bodyPr/>
                    <a:lstStyle/>
                    <a:p>
                      <a:r>
                        <a:rPr lang="en-US" sz="1800" dirty="0">
                          <a:solidFill>
                            <a:srgbClr val="FF0000"/>
                          </a:solidFill>
                        </a:rPr>
                        <a:t>Total</a:t>
                      </a:r>
                    </a:p>
                  </a:txBody>
                  <a:tcPr marL="68580" marR="68580" marT="34290" marB="34290"/>
                </a:tc>
                <a:tc>
                  <a:txBody>
                    <a:bodyPr/>
                    <a:lstStyle/>
                    <a:p>
                      <a:r>
                        <a:rPr lang="en-US" sz="1800" dirty="0">
                          <a:solidFill>
                            <a:srgbClr val="FF0000"/>
                          </a:solidFill>
                        </a:rPr>
                        <a:t>76</a:t>
                      </a:r>
                    </a:p>
                  </a:txBody>
                  <a:tcPr marL="68580" marR="68580" marT="34290" marB="34290"/>
                </a:tc>
                <a:tc>
                  <a:txBody>
                    <a:bodyPr/>
                    <a:lstStyle/>
                    <a:p>
                      <a:r>
                        <a:rPr lang="en-US" sz="1800" dirty="0">
                          <a:solidFill>
                            <a:srgbClr val="FF0000"/>
                          </a:solidFill>
                        </a:rPr>
                        <a:t>34</a:t>
                      </a:r>
                    </a:p>
                  </a:txBody>
                  <a:tcPr marL="68580" marR="68580" marT="34290" marB="34290"/>
                </a:tc>
                <a:tc>
                  <a:txBody>
                    <a:bodyPr/>
                    <a:lstStyle/>
                    <a:p>
                      <a:r>
                        <a:rPr lang="en-US" sz="1800" dirty="0">
                          <a:solidFill>
                            <a:srgbClr val="FF0000"/>
                          </a:solidFill>
                        </a:rPr>
                        <a:t>21</a:t>
                      </a:r>
                    </a:p>
                  </a:txBody>
                  <a:tcPr marL="68580" marR="68580" marT="34290" marB="34290"/>
                </a:tc>
                <a:tc>
                  <a:txBody>
                    <a:bodyPr/>
                    <a:lstStyle/>
                    <a:p>
                      <a:r>
                        <a:rPr lang="en-US" sz="1800" dirty="0">
                          <a:solidFill>
                            <a:srgbClr val="FF0000"/>
                          </a:solidFill>
                        </a:rPr>
                        <a:t>1</a:t>
                      </a:r>
                    </a:p>
                  </a:txBody>
                  <a:tcPr marL="68580" marR="68580" marT="34290" marB="34290"/>
                </a:tc>
                <a:tc>
                  <a:txBody>
                    <a:bodyPr/>
                    <a:lstStyle/>
                    <a:p>
                      <a:r>
                        <a:rPr lang="en-US" sz="1800" dirty="0">
                          <a:solidFill>
                            <a:srgbClr val="FF0000"/>
                          </a:solidFill>
                        </a:rPr>
                        <a:t>20</a:t>
                      </a:r>
                    </a:p>
                  </a:txBody>
                  <a:tcPr marL="68580" marR="68580" marT="34290" marB="34290"/>
                </a:tc>
                <a:extLst>
                  <a:ext uri="{0D108BD9-81ED-4DB2-BD59-A6C34878D82A}">
                    <a16:rowId xmlns:a16="http://schemas.microsoft.com/office/drawing/2014/main" val="2601232165"/>
                  </a:ext>
                </a:extLst>
              </a:tr>
            </a:tbl>
          </a:graphicData>
        </a:graphic>
      </p:graphicFrame>
    </p:spTree>
    <p:extLst>
      <p:ext uri="{BB962C8B-B14F-4D97-AF65-F5344CB8AC3E}">
        <p14:creationId xmlns:p14="http://schemas.microsoft.com/office/powerpoint/2010/main" val="924450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D2324-68FE-45C0-A288-FC794C25346B}"/>
              </a:ext>
            </a:extLst>
          </p:cNvPr>
          <p:cNvSpPr>
            <a:spLocks noGrp="1"/>
          </p:cNvSpPr>
          <p:nvPr>
            <p:ph idx="1"/>
          </p:nvPr>
        </p:nvSpPr>
        <p:spPr>
          <a:xfrm>
            <a:off x="360630" y="35191"/>
            <a:ext cx="8164092" cy="3620210"/>
          </a:xfrm>
        </p:spPr>
        <p:txBody>
          <a:bodyPr numCol="1">
            <a:normAutofit/>
          </a:bodyPr>
          <a:lstStyle/>
          <a:p>
            <a:pPr marL="0" indent="0" algn="ctr">
              <a:buNone/>
            </a:pPr>
            <a:r>
              <a:rPr lang="en-US" sz="2925" dirty="0"/>
              <a:t> IEEE Submission To Publication Report</a:t>
            </a:r>
          </a:p>
          <a:p>
            <a:pPr marL="0" indent="0" algn="ctr">
              <a:buNone/>
            </a:pPr>
            <a:endParaRPr lang="en-US" dirty="0"/>
          </a:p>
          <a:p>
            <a:pPr marL="0" indent="0">
              <a:spcBef>
                <a:spcPct val="0"/>
              </a:spcBef>
              <a:buNone/>
            </a:pPr>
            <a:r>
              <a:rPr lang="en-US" dirty="0"/>
              <a:t>Based on the Q2, 2023 report</a:t>
            </a:r>
          </a:p>
        </p:txBody>
      </p:sp>
      <p:sp>
        <p:nvSpPr>
          <p:cNvPr id="5" name="Slide Number Placeholder 4">
            <a:extLst>
              <a:ext uri="{FF2B5EF4-FFF2-40B4-BE49-F238E27FC236}">
                <a16:creationId xmlns:a16="http://schemas.microsoft.com/office/drawing/2014/main" id="{727C3E3F-9B87-4BB1-879E-739D34C9EB18}"/>
              </a:ext>
            </a:extLst>
          </p:cNvPr>
          <p:cNvSpPr>
            <a:spLocks noGrp="1"/>
          </p:cNvSpPr>
          <p:nvPr>
            <p:ph type="sldNum" sz="quarter" idx="12"/>
          </p:nvPr>
        </p:nvSpPr>
        <p:spPr>
          <a:xfrm>
            <a:off x="6457950" y="4767263"/>
            <a:ext cx="2057400" cy="273844"/>
          </a:xfrm>
          <a:prstGeom prst="rect">
            <a:avLst/>
          </a:prstGeom>
        </p:spPr>
        <p:txBody>
          <a:bodyPr vert="horz" lIns="68580" tIns="34290" rIns="68580" bIns="34290" numCol="1"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9735DD-B956-481D-9E11-49B3F9E2D3FD}" type="slidenum">
              <a:rPr lang="en-US" smtClean="0"/>
              <a:pPr/>
              <a:t>47</a:t>
            </a:fld>
            <a:endParaRPr lang="en-US"/>
          </a:p>
        </p:txBody>
      </p:sp>
      <p:graphicFrame>
        <p:nvGraphicFramePr>
          <p:cNvPr id="2" name="Table 1">
            <a:extLst>
              <a:ext uri="{FF2B5EF4-FFF2-40B4-BE49-F238E27FC236}">
                <a16:creationId xmlns:a16="http://schemas.microsoft.com/office/drawing/2014/main" id="{1ED3B5F8-D81A-A70A-86B4-A5C82858A925}"/>
              </a:ext>
            </a:extLst>
          </p:cNvPr>
          <p:cNvGraphicFramePr>
            <a:graphicFrameLocks noGrp="1"/>
          </p:cNvGraphicFramePr>
          <p:nvPr/>
        </p:nvGraphicFramePr>
        <p:xfrm>
          <a:off x="469624" y="1680264"/>
          <a:ext cx="8055100" cy="3223260"/>
        </p:xfrm>
        <a:graphic>
          <a:graphicData uri="http://schemas.openxmlformats.org/drawingml/2006/table">
            <a:tbl>
              <a:tblPr firstRow="1" bandRow="1">
                <a:tableStyleId>{5C22544A-7EE6-4342-B048-85BDC9FD1C3A}</a:tableStyleId>
              </a:tblPr>
              <a:tblGrid>
                <a:gridCol w="1611020">
                  <a:extLst>
                    <a:ext uri="{9D8B030D-6E8A-4147-A177-3AD203B41FA5}">
                      <a16:colId xmlns:a16="http://schemas.microsoft.com/office/drawing/2014/main" val="578962994"/>
                    </a:ext>
                  </a:extLst>
                </a:gridCol>
                <a:gridCol w="1611020">
                  <a:extLst>
                    <a:ext uri="{9D8B030D-6E8A-4147-A177-3AD203B41FA5}">
                      <a16:colId xmlns:a16="http://schemas.microsoft.com/office/drawing/2014/main" val="214752867"/>
                    </a:ext>
                  </a:extLst>
                </a:gridCol>
                <a:gridCol w="1611020">
                  <a:extLst>
                    <a:ext uri="{9D8B030D-6E8A-4147-A177-3AD203B41FA5}">
                      <a16:colId xmlns:a16="http://schemas.microsoft.com/office/drawing/2014/main" val="2733674407"/>
                    </a:ext>
                  </a:extLst>
                </a:gridCol>
                <a:gridCol w="1611020">
                  <a:extLst>
                    <a:ext uri="{9D8B030D-6E8A-4147-A177-3AD203B41FA5}">
                      <a16:colId xmlns:a16="http://schemas.microsoft.com/office/drawing/2014/main" val="2441052140"/>
                    </a:ext>
                  </a:extLst>
                </a:gridCol>
                <a:gridCol w="1611020">
                  <a:extLst>
                    <a:ext uri="{9D8B030D-6E8A-4147-A177-3AD203B41FA5}">
                      <a16:colId xmlns:a16="http://schemas.microsoft.com/office/drawing/2014/main" val="3655106333"/>
                    </a:ext>
                  </a:extLst>
                </a:gridCol>
              </a:tblGrid>
              <a:tr h="2263140">
                <a:tc>
                  <a:txBody>
                    <a:bodyPr/>
                    <a:lstStyle/>
                    <a:p>
                      <a:endParaRPr lang="en-US" sz="1100"/>
                    </a:p>
                  </a:txBody>
                  <a:tcPr marL="68580" marR="68580" marT="34290" marB="34290"/>
                </a:tc>
                <a:tc>
                  <a:txBody>
                    <a:bodyPr/>
                    <a:lstStyle/>
                    <a:p>
                      <a:r>
                        <a:rPr lang="en-US" sz="1800" dirty="0"/>
                        <a:t>Average Weeks Submitted to First Decision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Average Weeks Submitted to Online Post</a:t>
                      </a:r>
                    </a:p>
                    <a:p>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Cumulative Average Weeks Submitted to First Decision for past 12 months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Cumulative Average Weeks Submitted to Online Post for past 12 months</a:t>
                      </a:r>
                    </a:p>
                  </a:txBody>
                  <a:tcPr marL="68580" marR="68580" marT="34290" marB="34290"/>
                </a:tc>
                <a:extLst>
                  <a:ext uri="{0D108BD9-81ED-4DB2-BD59-A6C34878D82A}">
                    <a16:rowId xmlns:a16="http://schemas.microsoft.com/office/drawing/2014/main" val="537125879"/>
                  </a:ext>
                </a:extLst>
              </a:tr>
              <a:tr h="342900">
                <a:tc>
                  <a:txBody>
                    <a:bodyPr/>
                    <a:lstStyle/>
                    <a:p>
                      <a:r>
                        <a:rPr lang="en-US" sz="1800" dirty="0"/>
                        <a:t>T-SIPI</a:t>
                      </a:r>
                    </a:p>
                  </a:txBody>
                  <a:tcPr marL="68580" marR="68580" marT="34290" marB="34290"/>
                </a:tc>
                <a:tc>
                  <a:txBody>
                    <a:bodyPr/>
                    <a:lstStyle/>
                    <a:p>
                      <a:r>
                        <a:rPr lang="en-US" sz="1800" dirty="0"/>
                        <a:t>8.0</a:t>
                      </a:r>
                    </a:p>
                  </a:txBody>
                  <a:tcPr marL="68580" marR="68580" marT="34290" marB="34290"/>
                </a:tc>
                <a:tc>
                  <a:txBody>
                    <a:bodyPr/>
                    <a:lstStyle/>
                    <a:p>
                      <a:r>
                        <a:rPr lang="en-US" sz="1800" dirty="0"/>
                        <a:t>33.0</a:t>
                      </a:r>
                    </a:p>
                  </a:txBody>
                  <a:tcPr marL="68580" marR="68580" marT="34290" marB="34290"/>
                </a:tc>
                <a:tc>
                  <a:txBody>
                    <a:bodyPr/>
                    <a:lstStyle/>
                    <a:p>
                      <a:r>
                        <a:rPr lang="en-US" sz="1800" dirty="0"/>
                        <a:t>7.7</a:t>
                      </a:r>
                    </a:p>
                  </a:txBody>
                  <a:tcPr marL="68580" marR="68580" marT="34290" marB="34290"/>
                </a:tc>
                <a:tc>
                  <a:txBody>
                    <a:bodyPr/>
                    <a:lstStyle/>
                    <a:p>
                      <a:r>
                        <a:rPr lang="en-US" sz="1800" dirty="0"/>
                        <a:t>31.0</a:t>
                      </a:r>
                    </a:p>
                  </a:txBody>
                  <a:tcPr marL="68580" marR="68580" marT="34290" marB="34290"/>
                </a:tc>
                <a:extLst>
                  <a:ext uri="{0D108BD9-81ED-4DB2-BD59-A6C34878D82A}">
                    <a16:rowId xmlns:a16="http://schemas.microsoft.com/office/drawing/2014/main" val="1550088967"/>
                  </a:ext>
                </a:extLst>
              </a:tr>
              <a:tr h="617220">
                <a:tc>
                  <a:txBody>
                    <a:bodyPr/>
                    <a:lstStyle/>
                    <a:p>
                      <a:r>
                        <a:rPr lang="en-US" sz="1800" dirty="0"/>
                        <a:t>T-EMC </a:t>
                      </a:r>
                      <a:r>
                        <a:rPr lang="zh-CN" altLang="en-US" sz="1800" dirty="0"/>
                        <a:t> </a:t>
                      </a:r>
                      <a:r>
                        <a:rPr lang="en-US" altLang="zh-CN" sz="1800" dirty="0"/>
                        <a:t>(for</a:t>
                      </a:r>
                      <a:r>
                        <a:rPr lang="zh-CN" altLang="en-US" sz="1800" dirty="0"/>
                        <a:t> </a:t>
                      </a:r>
                      <a:r>
                        <a:rPr lang="en-US" altLang="zh-CN" sz="1800" dirty="0"/>
                        <a:t>reference)</a:t>
                      </a:r>
                      <a:endParaRPr lang="en-US" sz="1800" dirty="0"/>
                    </a:p>
                  </a:txBody>
                  <a:tcPr marL="68580" marR="68580" marT="34290" marB="34290"/>
                </a:tc>
                <a:tc>
                  <a:txBody>
                    <a:bodyPr/>
                    <a:lstStyle/>
                    <a:p>
                      <a:r>
                        <a:rPr lang="en-US" sz="1800" dirty="0"/>
                        <a:t>7.6</a:t>
                      </a:r>
                    </a:p>
                  </a:txBody>
                  <a:tcPr marL="68580" marR="68580" marT="34290" marB="34290"/>
                </a:tc>
                <a:tc>
                  <a:txBody>
                    <a:bodyPr/>
                    <a:lstStyle/>
                    <a:p>
                      <a:r>
                        <a:rPr lang="en-US" sz="1800" dirty="0"/>
                        <a:t>24.1</a:t>
                      </a:r>
                    </a:p>
                  </a:txBody>
                  <a:tcPr marL="68580" marR="68580" marT="34290" marB="34290"/>
                </a:tc>
                <a:tc>
                  <a:txBody>
                    <a:bodyPr/>
                    <a:lstStyle/>
                    <a:p>
                      <a:r>
                        <a:rPr lang="en-US" sz="1800" dirty="0"/>
                        <a:t>7.8</a:t>
                      </a:r>
                    </a:p>
                  </a:txBody>
                  <a:tcPr marL="68580" marR="68580" marT="34290" marB="34290"/>
                </a:tc>
                <a:tc>
                  <a:txBody>
                    <a:bodyPr/>
                    <a:lstStyle/>
                    <a:p>
                      <a:r>
                        <a:rPr lang="en-US" sz="1800" dirty="0"/>
                        <a:t>26.5</a:t>
                      </a:r>
                    </a:p>
                  </a:txBody>
                  <a:tcPr marL="68580" marR="68580" marT="34290" marB="34290"/>
                </a:tc>
                <a:extLst>
                  <a:ext uri="{0D108BD9-81ED-4DB2-BD59-A6C34878D82A}">
                    <a16:rowId xmlns:a16="http://schemas.microsoft.com/office/drawing/2014/main" val="3775352206"/>
                  </a:ext>
                </a:extLst>
              </a:tr>
            </a:tbl>
          </a:graphicData>
        </a:graphic>
      </p:graphicFrame>
    </p:spTree>
    <p:extLst>
      <p:ext uri="{BB962C8B-B14F-4D97-AF65-F5344CB8AC3E}">
        <p14:creationId xmlns:p14="http://schemas.microsoft.com/office/powerpoint/2010/main" val="2486716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D2324-68FE-45C0-A288-FC794C25346B}"/>
              </a:ext>
            </a:extLst>
          </p:cNvPr>
          <p:cNvSpPr>
            <a:spLocks noGrp="1"/>
          </p:cNvSpPr>
          <p:nvPr>
            <p:ph idx="1"/>
          </p:nvPr>
        </p:nvSpPr>
        <p:spPr>
          <a:xfrm>
            <a:off x="360630" y="35191"/>
            <a:ext cx="8164092" cy="3620210"/>
          </a:xfrm>
        </p:spPr>
        <p:txBody>
          <a:bodyPr numCol="1">
            <a:normAutofit lnSpcReduction="10000"/>
          </a:bodyPr>
          <a:lstStyle/>
          <a:p>
            <a:pPr marL="0" indent="0" algn="ctr">
              <a:buNone/>
            </a:pPr>
            <a:r>
              <a:rPr lang="en-US" sz="2925" dirty="0"/>
              <a:t> Submission and Publication</a:t>
            </a:r>
          </a:p>
          <a:p>
            <a:pPr marL="0" indent="0" algn="ctr">
              <a:buNone/>
            </a:pPr>
            <a:endParaRPr lang="en-US" dirty="0"/>
          </a:p>
          <a:p>
            <a:pPr marL="0" indent="0">
              <a:spcBef>
                <a:spcPct val="0"/>
              </a:spcBef>
              <a:buNone/>
            </a:pPr>
            <a:r>
              <a:rPr lang="en-US" dirty="0">
                <a:effectLst/>
                <a:latin typeface="Calibri" panose="020F0502020204030204" pitchFamily="34" charset="0"/>
              </a:rPr>
              <a:t>T-SIPI doesn't use </a:t>
            </a:r>
            <a:r>
              <a:rPr lang="en-US" dirty="0" err="1">
                <a:effectLst/>
                <a:latin typeface="Calibri" panose="020F0502020204030204" pitchFamily="34" charset="0"/>
              </a:rPr>
              <a:t>ScholarOne</a:t>
            </a:r>
            <a:r>
              <a:rPr lang="en-US" dirty="0">
                <a:effectLst/>
                <a:latin typeface="Calibri" panose="020F0502020204030204" pitchFamily="34" charset="0"/>
              </a:rPr>
              <a:t> for paper submissions, although the review process is still completed in </a:t>
            </a:r>
            <a:r>
              <a:rPr lang="en-US" dirty="0" err="1">
                <a:effectLst/>
                <a:latin typeface="Calibri" panose="020F0502020204030204" pitchFamily="34" charset="0"/>
              </a:rPr>
              <a:t>ScholarOne</a:t>
            </a:r>
            <a:r>
              <a:rPr lang="en-US" dirty="0">
                <a:effectLst/>
                <a:latin typeface="Calibri" panose="020F0502020204030204" pitchFamily="34" charset="0"/>
              </a:rPr>
              <a:t>.  Paper submissions to the T-SIPI are through the IEEE Author Portal (an IEEE account is required). Below is the link to the submission page:</a:t>
            </a:r>
            <a:r>
              <a:rPr lang="en-US" dirty="0"/>
              <a:t> </a:t>
            </a:r>
            <a:r>
              <a:rPr lang="en-US" dirty="0">
                <a:effectLst/>
                <a:latin typeface="Calibri" panose="020F0502020204030204" pitchFamily="34" charset="0"/>
                <a:hlinkClick r:id="rId2"/>
              </a:rPr>
              <a:t>https://ieee.atyponrex.com/journal/TSIPI</a:t>
            </a:r>
            <a:endParaRPr lang="en-US" dirty="0">
              <a:effectLst/>
              <a:latin typeface="Calibri" panose="020F0502020204030204" pitchFamily="34" charset="0"/>
            </a:endParaRPr>
          </a:p>
          <a:p>
            <a:pPr marL="0" indent="0">
              <a:spcBef>
                <a:spcPct val="0"/>
              </a:spcBef>
              <a:buNone/>
            </a:pPr>
            <a:endParaRPr lang="en-US" dirty="0">
              <a:effectLst/>
              <a:latin typeface="Calibri" panose="020F0502020204030204" pitchFamily="34" charset="0"/>
            </a:endParaRPr>
          </a:p>
          <a:p>
            <a:pPr marL="0" indent="0">
              <a:spcBef>
                <a:spcPct val="0"/>
              </a:spcBef>
              <a:buNone/>
            </a:pPr>
            <a:r>
              <a:rPr lang="en-US" dirty="0">
                <a:latin typeface="Calibri" panose="020F0502020204030204" pitchFamily="34" charset="0"/>
              </a:rPr>
              <a:t>T-SIPI is an e-publication only.  Papers appear online as soon as the final manuscripts are accepted and edited by the IEEE.</a:t>
            </a:r>
          </a:p>
          <a:p>
            <a:pPr marL="0" indent="0">
              <a:spcBef>
                <a:spcPct val="0"/>
              </a:spcBef>
              <a:buNone/>
            </a:pPr>
            <a:endParaRPr lang="en-US" dirty="0"/>
          </a:p>
        </p:txBody>
      </p:sp>
      <p:sp>
        <p:nvSpPr>
          <p:cNvPr id="5" name="Slide Number Placeholder 4">
            <a:extLst>
              <a:ext uri="{FF2B5EF4-FFF2-40B4-BE49-F238E27FC236}">
                <a16:creationId xmlns:a16="http://schemas.microsoft.com/office/drawing/2014/main" id="{727C3E3F-9B87-4BB1-879E-739D34C9EB18}"/>
              </a:ext>
            </a:extLst>
          </p:cNvPr>
          <p:cNvSpPr>
            <a:spLocks noGrp="1"/>
          </p:cNvSpPr>
          <p:nvPr>
            <p:ph type="sldNum" sz="quarter" idx="12"/>
          </p:nvPr>
        </p:nvSpPr>
        <p:spPr>
          <a:xfrm>
            <a:off x="6457950" y="4767263"/>
            <a:ext cx="2057400" cy="273844"/>
          </a:xfrm>
          <a:prstGeom prst="rect">
            <a:avLst/>
          </a:prstGeom>
        </p:spPr>
        <p:txBody>
          <a:bodyPr vert="horz" lIns="68580" tIns="34290" rIns="68580" bIns="34290" numCol="1"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9735DD-B956-481D-9E11-49B3F9E2D3FD}" type="slidenum">
              <a:rPr lang="en-US" smtClean="0"/>
              <a:pPr/>
              <a:t>48</a:t>
            </a:fld>
            <a:endParaRPr lang="en-US"/>
          </a:p>
        </p:txBody>
      </p:sp>
    </p:spTree>
    <p:extLst>
      <p:ext uri="{BB962C8B-B14F-4D97-AF65-F5344CB8AC3E}">
        <p14:creationId xmlns:p14="http://schemas.microsoft.com/office/powerpoint/2010/main" val="4078501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D2324-68FE-45C0-A288-FC794C25346B}"/>
              </a:ext>
            </a:extLst>
          </p:cNvPr>
          <p:cNvSpPr>
            <a:spLocks noGrp="1"/>
          </p:cNvSpPr>
          <p:nvPr>
            <p:ph idx="1"/>
          </p:nvPr>
        </p:nvSpPr>
        <p:spPr>
          <a:xfrm>
            <a:off x="360630" y="35191"/>
            <a:ext cx="8164092" cy="3620210"/>
          </a:xfrm>
        </p:spPr>
        <p:txBody>
          <a:bodyPr numCol="1">
            <a:normAutofit/>
          </a:bodyPr>
          <a:lstStyle/>
          <a:p>
            <a:pPr marL="0" indent="0" algn="ctr">
              <a:buNone/>
            </a:pPr>
            <a:r>
              <a:rPr lang="en-US" sz="2925" dirty="0"/>
              <a:t> Problems and Challenges</a:t>
            </a:r>
          </a:p>
          <a:p>
            <a:pPr marL="0" indent="0" algn="ctr">
              <a:buNone/>
            </a:pPr>
            <a:endParaRPr lang="en-US" dirty="0"/>
          </a:p>
          <a:p>
            <a:pPr marL="0" indent="0">
              <a:spcBef>
                <a:spcPct val="0"/>
              </a:spcBef>
              <a:buNone/>
            </a:pPr>
            <a:r>
              <a:rPr lang="en-US" dirty="0"/>
              <a:t>The biggest issue right now is to receive more contributions.  We plan to reach more potential authors by sending out the Call for Papers through social media and organizing special sections on hot topics.  More ideas and suggestions are welcome! </a:t>
            </a:r>
          </a:p>
        </p:txBody>
      </p:sp>
      <p:sp>
        <p:nvSpPr>
          <p:cNvPr id="5" name="Slide Number Placeholder 4">
            <a:extLst>
              <a:ext uri="{FF2B5EF4-FFF2-40B4-BE49-F238E27FC236}">
                <a16:creationId xmlns:a16="http://schemas.microsoft.com/office/drawing/2014/main" id="{727C3E3F-9B87-4BB1-879E-739D34C9EB18}"/>
              </a:ext>
            </a:extLst>
          </p:cNvPr>
          <p:cNvSpPr>
            <a:spLocks noGrp="1"/>
          </p:cNvSpPr>
          <p:nvPr>
            <p:ph type="sldNum" sz="quarter" idx="12"/>
          </p:nvPr>
        </p:nvSpPr>
        <p:spPr>
          <a:xfrm>
            <a:off x="6457950" y="4767263"/>
            <a:ext cx="2057400" cy="273844"/>
          </a:xfrm>
          <a:prstGeom prst="rect">
            <a:avLst/>
          </a:prstGeom>
        </p:spPr>
        <p:txBody>
          <a:bodyPr vert="horz" lIns="68580" tIns="34290" rIns="68580" bIns="34290" numCol="1"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9735DD-B956-481D-9E11-49B3F9E2D3FD}" type="slidenum">
              <a:rPr lang="en-US" smtClean="0"/>
              <a:pPr/>
              <a:t>49</a:t>
            </a:fld>
            <a:endParaRPr lang="en-US"/>
          </a:p>
        </p:txBody>
      </p:sp>
    </p:spTree>
    <p:extLst>
      <p:ext uri="{BB962C8B-B14F-4D97-AF65-F5344CB8AC3E}">
        <p14:creationId xmlns:p14="http://schemas.microsoft.com/office/powerpoint/2010/main" val="175171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CEDA Publications</a:t>
            </a:r>
            <a:br>
              <a:rPr lang="en-US" dirty="0"/>
            </a:br>
            <a:r>
              <a:rPr lang="en-US" sz="3000" dirty="0"/>
              <a:t>- Report by VP Publications -</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err="1"/>
              <a:t>Jörg</a:t>
            </a:r>
            <a:r>
              <a:rPr lang="en-US" dirty="0"/>
              <a:t> Henkel</a:t>
            </a:r>
          </a:p>
          <a:p>
            <a:r>
              <a:rPr lang="en-US" dirty="0"/>
              <a:t>San Francisco, June 23</a:t>
            </a:r>
            <a:r>
              <a:rPr lang="en-US" baseline="30000" dirty="0"/>
              <a:t>th</a:t>
            </a:r>
            <a:r>
              <a:rPr lang="en-US" dirty="0"/>
              <a:t> 2024</a:t>
            </a:r>
          </a:p>
        </p:txBody>
      </p:sp>
    </p:spTree>
    <p:extLst>
      <p:ext uri="{BB962C8B-B14F-4D97-AF65-F5344CB8AC3E}">
        <p14:creationId xmlns:p14="http://schemas.microsoft.com/office/powerpoint/2010/main" val="2186623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normAutofit fontScale="90000"/>
          </a:bodyPr>
          <a:lstStyle/>
          <a:p>
            <a:r>
              <a:rPr lang="en-US" dirty="0"/>
              <a:t>IEEE CEDA Standards Committee</a:t>
            </a:r>
            <a:br>
              <a:rPr lang="en-US" dirty="0"/>
            </a:br>
            <a:r>
              <a:rPr lang="en-US" dirty="0"/>
              <a:t>CEDA EC Meeting @ DAC</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normAutofit fontScale="92500" lnSpcReduction="20000"/>
          </a:bodyPr>
          <a:lstStyle/>
          <a:p>
            <a:r>
              <a:rPr lang="en-US" dirty="0"/>
              <a:t>Aparna Dey</a:t>
            </a:r>
          </a:p>
          <a:p>
            <a:r>
              <a:rPr lang="en-US" dirty="0"/>
              <a:t>Vice-President of Standards</a:t>
            </a:r>
          </a:p>
          <a:p>
            <a:r>
              <a:rPr lang="en-US" dirty="0"/>
              <a:t>Chair –Standards Committee</a:t>
            </a:r>
          </a:p>
          <a:p>
            <a:r>
              <a:rPr lang="en-US" dirty="0"/>
              <a:t>23 June 2024</a:t>
            </a:r>
          </a:p>
        </p:txBody>
      </p:sp>
    </p:spTree>
    <p:extLst>
      <p:ext uri="{BB962C8B-B14F-4D97-AF65-F5344CB8AC3E}">
        <p14:creationId xmlns:p14="http://schemas.microsoft.com/office/powerpoint/2010/main" val="3159315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508001" y="1113639"/>
            <a:ext cx="6447501" cy="3417383"/>
          </a:xfrm>
        </p:spPr>
        <p:txBody>
          <a:bodyPr/>
          <a:lstStyle/>
          <a:p>
            <a:r>
              <a:rPr lang="en-US" dirty="0"/>
              <a:t>AI Coalition Workshop Update</a:t>
            </a:r>
          </a:p>
          <a:p>
            <a:r>
              <a:rPr lang="en-US" dirty="0"/>
              <a:t>CEDA Standards Committee Update</a:t>
            </a:r>
          </a:p>
          <a:p>
            <a:pPr marL="0" indent="0">
              <a:buNone/>
            </a:pPr>
            <a:endParaRPr lang="en-US" dirty="0"/>
          </a:p>
        </p:txBody>
      </p:sp>
    </p:spTree>
    <p:extLst>
      <p:ext uri="{BB962C8B-B14F-4D97-AF65-F5344CB8AC3E}">
        <p14:creationId xmlns:p14="http://schemas.microsoft.com/office/powerpoint/2010/main" val="3796609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4E2D-927D-0F6F-1237-2E8405DE060E}"/>
              </a:ext>
            </a:extLst>
          </p:cNvPr>
          <p:cNvSpPr>
            <a:spLocks noGrp="1"/>
          </p:cNvSpPr>
          <p:nvPr>
            <p:ph type="ctrTitle"/>
          </p:nvPr>
        </p:nvSpPr>
        <p:spPr>
          <a:xfrm>
            <a:off x="282290" y="2733348"/>
            <a:ext cx="8553009" cy="789064"/>
          </a:xfrm>
        </p:spPr>
        <p:txBody>
          <a:bodyPr>
            <a:noAutofit/>
          </a:bodyPr>
          <a:lstStyle/>
          <a:p>
            <a:r>
              <a:rPr lang="en-US" sz="3000" dirty="0"/>
              <a:t>IEEE Future Directions Committee Chair </a:t>
            </a:r>
            <a:br>
              <a:rPr lang="en-US" sz="3000" dirty="0"/>
            </a:br>
            <a:r>
              <a:rPr lang="en-US" sz="3000" dirty="0"/>
              <a:t>Report to TAB</a:t>
            </a:r>
          </a:p>
        </p:txBody>
      </p:sp>
      <p:sp>
        <p:nvSpPr>
          <p:cNvPr id="3" name="Subtitle 2">
            <a:extLst>
              <a:ext uri="{FF2B5EF4-FFF2-40B4-BE49-F238E27FC236}">
                <a16:creationId xmlns:a16="http://schemas.microsoft.com/office/drawing/2014/main" id="{CB480EA7-0324-6CFE-DA53-39241E41C4F0}"/>
              </a:ext>
            </a:extLst>
          </p:cNvPr>
          <p:cNvSpPr>
            <a:spLocks noGrp="1"/>
          </p:cNvSpPr>
          <p:nvPr>
            <p:ph type="subTitle" idx="1"/>
          </p:nvPr>
        </p:nvSpPr>
        <p:spPr>
          <a:xfrm>
            <a:off x="282291" y="3522411"/>
            <a:ext cx="5556947" cy="789064"/>
          </a:xfrm>
        </p:spPr>
        <p:txBody>
          <a:bodyPr>
            <a:noAutofit/>
          </a:bodyPr>
          <a:lstStyle/>
          <a:p>
            <a:pPr>
              <a:lnSpc>
                <a:spcPct val="120000"/>
              </a:lnSpc>
              <a:spcBef>
                <a:spcPts val="0"/>
              </a:spcBef>
            </a:pPr>
            <a:r>
              <a:rPr lang="en-US" sz="1350" dirty="0"/>
              <a:t>Christine Miyachi – FDC Chair, Samina Husain – FDC Vice Chair, </a:t>
            </a:r>
          </a:p>
          <a:p>
            <a:pPr>
              <a:lnSpc>
                <a:spcPct val="120000"/>
              </a:lnSpc>
              <a:spcBef>
                <a:spcPts val="0"/>
              </a:spcBef>
            </a:pPr>
            <a:r>
              <a:rPr lang="en-US" sz="1350" dirty="0" err="1"/>
              <a:t>Dejan</a:t>
            </a:r>
            <a:r>
              <a:rPr lang="en-US" sz="1350" dirty="0"/>
              <a:t> </a:t>
            </a:r>
            <a:r>
              <a:rPr lang="en-US" sz="1350" dirty="0" err="1"/>
              <a:t>Milojicic</a:t>
            </a:r>
            <a:r>
              <a:rPr lang="en-US" sz="1350" dirty="0"/>
              <a:t> – IAB Chair, Bruce Kraemer – Roadmaps Chair</a:t>
            </a:r>
          </a:p>
          <a:p>
            <a:pPr>
              <a:lnSpc>
                <a:spcPct val="120000"/>
              </a:lnSpc>
              <a:spcBef>
                <a:spcPts val="0"/>
              </a:spcBef>
            </a:pPr>
            <a:r>
              <a:rPr lang="en-US" sz="1350" dirty="0"/>
              <a:t>Bill Tonti, Kathy Grise - Staff</a:t>
            </a:r>
          </a:p>
        </p:txBody>
      </p:sp>
      <p:sp>
        <p:nvSpPr>
          <p:cNvPr id="5" name="TextBox 4">
            <a:extLst>
              <a:ext uri="{FF2B5EF4-FFF2-40B4-BE49-F238E27FC236}">
                <a16:creationId xmlns:a16="http://schemas.microsoft.com/office/drawing/2014/main" id="{9727578A-E3E1-58C7-EABB-18EC8A1A4F96}"/>
              </a:ext>
            </a:extLst>
          </p:cNvPr>
          <p:cNvSpPr txBox="1"/>
          <p:nvPr/>
        </p:nvSpPr>
        <p:spPr>
          <a:xfrm>
            <a:off x="-703385" y="3886200"/>
            <a:ext cx="0" cy="0"/>
          </a:xfrm>
          <a:prstGeom prst="rect">
            <a:avLst/>
          </a:prstGeom>
        </p:spPr>
        <p:txBody>
          <a:bodyPr wrap="none" rtlCol="0">
            <a:normAutofit fontScale="25000" lnSpcReduction="20000"/>
          </a:bodyPr>
          <a:lstStyle/>
          <a:p>
            <a:pPr defTabSz="914378">
              <a:defRPr/>
            </a:pPr>
            <a:endParaRPr lang="en-US" sz="1800" dirty="0">
              <a:solidFill>
                <a:prstClr val="black"/>
              </a:solidFill>
              <a:latin typeface="Calibri" panose="020F0502020204030204"/>
            </a:endParaRPr>
          </a:p>
        </p:txBody>
      </p:sp>
      <p:pic>
        <p:nvPicPr>
          <p:cNvPr id="12" name="Picture 11" descr="A planet with clouds in the middle&#10;&#10;Description automatically generated">
            <a:extLst>
              <a:ext uri="{FF2B5EF4-FFF2-40B4-BE49-F238E27FC236}">
                <a16:creationId xmlns:a16="http://schemas.microsoft.com/office/drawing/2014/main" id="{2C2475E3-29C0-4EEF-3159-CF87A9C96A07}"/>
              </a:ext>
            </a:extLst>
          </p:cNvPr>
          <p:cNvPicPr>
            <a:picLocks noChangeAspect="1"/>
          </p:cNvPicPr>
          <p:nvPr/>
        </p:nvPicPr>
        <p:blipFill>
          <a:blip r:embed="rId2"/>
          <a:stretch>
            <a:fillRect/>
          </a:stretch>
        </p:blipFill>
        <p:spPr>
          <a:xfrm>
            <a:off x="0" y="567503"/>
            <a:ext cx="9144000" cy="2165845"/>
          </a:xfrm>
          <a:prstGeom prst="rect">
            <a:avLst/>
          </a:prstGeom>
        </p:spPr>
      </p:pic>
      <p:pic>
        <p:nvPicPr>
          <p:cNvPr id="4" name="Picture 3">
            <a:extLst>
              <a:ext uri="{FF2B5EF4-FFF2-40B4-BE49-F238E27FC236}">
                <a16:creationId xmlns:a16="http://schemas.microsoft.com/office/drawing/2014/main" id="{01D52BC1-3A23-AC96-9827-ABE52D78A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9238" y="3608136"/>
            <a:ext cx="1442190" cy="1442190"/>
          </a:xfrm>
          <a:prstGeom prst="rect">
            <a:avLst/>
          </a:prstGeom>
        </p:spPr>
      </p:pic>
    </p:spTree>
    <p:extLst>
      <p:ext uri="{BB962C8B-B14F-4D97-AF65-F5344CB8AC3E}">
        <p14:creationId xmlns:p14="http://schemas.microsoft.com/office/powerpoint/2010/main" val="2411694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CEB9D1-08C8-46C7-925F-26E472B27BD7}"/>
              </a:ext>
            </a:extLst>
          </p:cNvPr>
          <p:cNvGrpSpPr/>
          <p:nvPr/>
        </p:nvGrpSpPr>
        <p:grpSpPr>
          <a:xfrm>
            <a:off x="-209971" y="254453"/>
            <a:ext cx="5740101" cy="4599733"/>
            <a:chOff x="-88209" y="282219"/>
            <a:chExt cx="5738644" cy="4599734"/>
          </a:xfrm>
        </p:grpSpPr>
        <p:sp>
          <p:nvSpPr>
            <p:cNvPr id="19" name="Title 3"/>
            <p:cNvSpPr txBox="1">
              <a:spLocks/>
            </p:cNvSpPr>
            <p:nvPr/>
          </p:nvSpPr>
          <p:spPr>
            <a:xfrm>
              <a:off x="-88209" y="282219"/>
              <a:ext cx="4845847" cy="367373"/>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pPr algn="ctr" defTabSz="685758">
                <a:buClrTx/>
                <a:defRPr/>
              </a:pPr>
              <a:r>
                <a:rPr lang="en-US" sz="1800" dirty="0"/>
                <a:t>2023 IEEE Future Directions Coverage</a:t>
              </a:r>
            </a:p>
          </p:txBody>
        </p:sp>
        <p:cxnSp>
          <p:nvCxnSpPr>
            <p:cNvPr id="9" name="Straight Connector 8"/>
            <p:cNvCxnSpPr/>
            <p:nvPr/>
          </p:nvCxnSpPr>
          <p:spPr>
            <a:xfrm>
              <a:off x="4453665" y="539234"/>
              <a:ext cx="23067" cy="4073324"/>
            </a:xfrm>
            <a:prstGeom prst="line">
              <a:avLst/>
            </a:prstGeom>
            <a:ln w="12700" cmpd="db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94" y="291246"/>
              <a:ext cx="1349119" cy="134911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7A0ED14D-88DF-4EE6-A5C8-6575A3251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036" y="3565422"/>
              <a:ext cx="1081862" cy="463113"/>
            </a:xfrm>
            <a:prstGeom prst="rect">
              <a:avLst/>
            </a:prstGeom>
          </p:spPr>
        </p:pic>
        <p:sp>
          <p:nvSpPr>
            <p:cNvPr id="34" name="Rounded Rectangle 33"/>
            <p:cNvSpPr/>
            <p:nvPr/>
          </p:nvSpPr>
          <p:spPr>
            <a:xfrm>
              <a:off x="2799539" y="4066308"/>
              <a:ext cx="1385274" cy="315792"/>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buClrTx/>
                <a:defRPr/>
              </a:pPr>
              <a:r>
                <a:rPr lang="en-US" dirty="0">
                  <a:solidFill>
                    <a:srgbClr val="FFFFFF"/>
                  </a:solidFill>
                  <a:latin typeface="Arial"/>
                </a:rPr>
                <a:t>TechNav AI</a:t>
              </a:r>
            </a:p>
          </p:txBody>
        </p:sp>
        <p:pic>
          <p:nvPicPr>
            <p:cNvPr id="36" name="Picture 35" descr="A picture containing logo&#10;&#10;Description automatically generated">
              <a:extLst>
                <a:ext uri="{FF2B5EF4-FFF2-40B4-BE49-F238E27FC236}">
                  <a16:creationId xmlns:a16="http://schemas.microsoft.com/office/drawing/2014/main" id="{D3591EC7-9278-43A8-AEB7-165AB8B875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251" y="1783214"/>
              <a:ext cx="878804" cy="585869"/>
            </a:xfrm>
            <a:prstGeom prst="rect">
              <a:avLst/>
            </a:prstGeom>
          </p:spPr>
        </p:pic>
        <p:pic>
          <p:nvPicPr>
            <p:cNvPr id="49" name="Picture 48">
              <a:extLst>
                <a:ext uri="{FF2B5EF4-FFF2-40B4-BE49-F238E27FC236}">
                  <a16:creationId xmlns:a16="http://schemas.microsoft.com/office/drawing/2014/main" id="{255B75DF-3306-47B5-8F90-1474D225B77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64996" y="2027135"/>
              <a:ext cx="927331" cy="591824"/>
            </a:xfrm>
            <a:prstGeom prst="rect">
              <a:avLst/>
            </a:prstGeom>
          </p:spPr>
        </p:pic>
        <p:pic>
          <p:nvPicPr>
            <p:cNvPr id="50" name="Picture 49">
              <a:extLst>
                <a:ext uri="{FF2B5EF4-FFF2-40B4-BE49-F238E27FC236}">
                  <a16:creationId xmlns:a16="http://schemas.microsoft.com/office/drawing/2014/main" id="{43772791-564E-48C9-BBC2-15EC98F19ED2}"/>
                </a:ext>
              </a:extLst>
            </p:cNvPr>
            <p:cNvPicPr>
              <a:picLocks noChangeAspect="1"/>
            </p:cNvPicPr>
            <p:nvPr/>
          </p:nvPicPr>
          <p:blipFill>
            <a:blip r:embed="rId7"/>
            <a:stretch>
              <a:fillRect/>
            </a:stretch>
          </p:blipFill>
          <p:spPr>
            <a:xfrm>
              <a:off x="2734695" y="2681402"/>
              <a:ext cx="1413086" cy="471029"/>
            </a:xfrm>
            <a:prstGeom prst="rect">
              <a:avLst/>
            </a:prstGeom>
          </p:spPr>
        </p:pic>
        <p:pic>
          <p:nvPicPr>
            <p:cNvPr id="14" name="Picture 13">
              <a:extLst>
                <a:ext uri="{FF2B5EF4-FFF2-40B4-BE49-F238E27FC236}">
                  <a16:creationId xmlns:a16="http://schemas.microsoft.com/office/drawing/2014/main" id="{5089716D-7709-4978-A3AC-0F8EA55408C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589877" y="1012085"/>
              <a:ext cx="1715527" cy="600433"/>
            </a:xfrm>
            <a:prstGeom prst="rect">
              <a:avLst/>
            </a:prstGeom>
          </p:spPr>
        </p:pic>
        <p:pic>
          <p:nvPicPr>
            <p:cNvPr id="55" name="Picture 54" descr="A picture containing text, bottle, sign&#10;&#10;Description automatically generated">
              <a:extLst>
                <a:ext uri="{FF2B5EF4-FFF2-40B4-BE49-F238E27FC236}">
                  <a16:creationId xmlns:a16="http://schemas.microsoft.com/office/drawing/2014/main" id="{A4BD765C-C0E2-4248-97A7-E74180A5B7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384" y="1192135"/>
              <a:ext cx="1554918" cy="538655"/>
            </a:xfrm>
            <a:prstGeom prst="rect">
              <a:avLst/>
            </a:prstGeom>
          </p:spPr>
        </p:pic>
        <p:sp>
          <p:nvSpPr>
            <p:cNvPr id="56" name="Slide Number Placeholder 3">
              <a:extLst>
                <a:ext uri="{FF2B5EF4-FFF2-40B4-BE49-F238E27FC236}">
                  <a16:creationId xmlns:a16="http://schemas.microsoft.com/office/drawing/2014/main" id="{DF28291A-2555-4CC7-BAD2-AA869B045DEB}"/>
                </a:ext>
              </a:extLst>
            </p:cNvPr>
            <p:cNvSpPr txBox="1">
              <a:spLocks/>
            </p:cNvSpPr>
            <p:nvPr/>
          </p:nvSpPr>
          <p:spPr>
            <a:xfrm>
              <a:off x="3761613" y="4610903"/>
              <a:ext cx="1888822" cy="221101"/>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0066A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33">
                <a:buClrTx/>
                <a:defRPr/>
              </a:pPr>
              <a:r>
                <a:rPr lang="en-US" sz="1100" dirty="0">
                  <a:latin typeface="Arial"/>
                  <a:hlinkClick r:id="rId10"/>
                </a:rPr>
                <a:t>ieee.org/</a:t>
              </a:r>
              <a:r>
                <a:rPr lang="en-US" sz="1100" dirty="0" err="1">
                  <a:latin typeface="Arial"/>
                  <a:hlinkClick r:id="rId10"/>
                </a:rPr>
                <a:t>futuredirections</a:t>
              </a:r>
              <a:endParaRPr lang="en-US" sz="1100" dirty="0">
                <a:latin typeface="Arial"/>
              </a:endParaRPr>
            </a:p>
          </p:txBody>
        </p:sp>
        <p:pic>
          <p:nvPicPr>
            <p:cNvPr id="28" name="Picture 27" descr="Background pattern&#10;&#10;Description automatically generated with low confidence">
              <a:extLst>
                <a:ext uri="{FF2B5EF4-FFF2-40B4-BE49-F238E27FC236}">
                  <a16:creationId xmlns:a16="http://schemas.microsoft.com/office/drawing/2014/main" id="{9D98F9DE-AEF2-437C-AC0B-C70A12B56C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5471" y="4681793"/>
              <a:ext cx="308888" cy="200160"/>
            </a:xfrm>
            <a:prstGeom prst="rect">
              <a:avLst/>
            </a:prstGeom>
          </p:spPr>
        </p:pic>
      </p:grpSp>
      <p:grpSp>
        <p:nvGrpSpPr>
          <p:cNvPr id="32" name="Group 31">
            <a:extLst>
              <a:ext uri="{FF2B5EF4-FFF2-40B4-BE49-F238E27FC236}">
                <a16:creationId xmlns:a16="http://schemas.microsoft.com/office/drawing/2014/main" id="{645BFF20-50FA-A9C0-D577-3CF35BE14C81}"/>
              </a:ext>
            </a:extLst>
          </p:cNvPr>
          <p:cNvGrpSpPr/>
          <p:nvPr/>
        </p:nvGrpSpPr>
        <p:grpSpPr>
          <a:xfrm>
            <a:off x="144259" y="2355216"/>
            <a:ext cx="2324121" cy="527416"/>
            <a:chOff x="144258" y="2355215"/>
            <a:chExt cx="2324121" cy="527416"/>
          </a:xfrm>
        </p:grpSpPr>
        <p:pic>
          <p:nvPicPr>
            <p:cNvPr id="8" name="Picture 7" descr="Icon&#10;&#10;Description automatically generated">
              <a:extLst>
                <a:ext uri="{FF2B5EF4-FFF2-40B4-BE49-F238E27FC236}">
                  <a16:creationId xmlns:a16="http://schemas.microsoft.com/office/drawing/2014/main" id="{8CB61A45-D78E-CEB5-7A6C-3C80547EBF4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44258" y="2355215"/>
              <a:ext cx="879026" cy="527416"/>
            </a:xfrm>
            <a:prstGeom prst="rect">
              <a:avLst/>
            </a:prstGeom>
          </p:spPr>
        </p:pic>
        <p:sp>
          <p:nvSpPr>
            <p:cNvPr id="51" name="Rounded Rectangle 33">
              <a:extLst>
                <a:ext uri="{FF2B5EF4-FFF2-40B4-BE49-F238E27FC236}">
                  <a16:creationId xmlns:a16="http://schemas.microsoft.com/office/drawing/2014/main" id="{8529FE1C-27F6-4DCF-B876-3DE3355C76CE}"/>
                </a:ext>
              </a:extLst>
            </p:cNvPr>
            <p:cNvSpPr/>
            <p:nvPr/>
          </p:nvSpPr>
          <p:spPr>
            <a:xfrm>
              <a:off x="361324" y="2461721"/>
              <a:ext cx="2107055" cy="3662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33">
                <a:buClrTx/>
                <a:defRPr/>
              </a:pPr>
              <a:r>
                <a:rPr lang="en-US" sz="825" dirty="0">
                  <a:solidFill>
                    <a:srgbClr val="44546A"/>
                  </a:solidFill>
                  <a:latin typeface="Arial"/>
                </a:rPr>
                <a:t>Wireless Power Technologies</a:t>
              </a:r>
              <a:r>
                <a:rPr lang="en-US" dirty="0">
                  <a:solidFill>
                    <a:srgbClr val="44546A"/>
                  </a:solidFill>
                  <a:latin typeface="Arial"/>
                </a:rPr>
                <a:t>**</a:t>
              </a:r>
            </a:p>
          </p:txBody>
        </p:sp>
      </p:grpSp>
      <p:sp>
        <p:nvSpPr>
          <p:cNvPr id="54" name="TextBox 53">
            <a:extLst>
              <a:ext uri="{FF2B5EF4-FFF2-40B4-BE49-F238E27FC236}">
                <a16:creationId xmlns:a16="http://schemas.microsoft.com/office/drawing/2014/main" id="{73D39D98-E89D-4DFA-BFA9-54608E3D54F3}"/>
              </a:ext>
            </a:extLst>
          </p:cNvPr>
          <p:cNvSpPr txBox="1"/>
          <p:nvPr/>
        </p:nvSpPr>
        <p:spPr>
          <a:xfrm>
            <a:off x="2047852" y="4468142"/>
            <a:ext cx="992579" cy="246221"/>
          </a:xfrm>
          <a:prstGeom prst="rect">
            <a:avLst/>
          </a:prstGeom>
          <a:noFill/>
        </p:spPr>
        <p:txBody>
          <a:bodyPr wrap="none" rtlCol="0">
            <a:spAutoFit/>
          </a:bodyPr>
          <a:lstStyle/>
          <a:p>
            <a:pPr defTabSz="914333">
              <a:buClrTx/>
              <a:defRPr/>
            </a:pPr>
            <a:r>
              <a:rPr lang="en-US" sz="1000" dirty="0">
                <a:ea typeface="+mn-ea"/>
              </a:rPr>
              <a:t>**New in 2023</a:t>
            </a:r>
          </a:p>
        </p:txBody>
      </p:sp>
      <p:grpSp>
        <p:nvGrpSpPr>
          <p:cNvPr id="12" name="Group 11">
            <a:extLst>
              <a:ext uri="{FF2B5EF4-FFF2-40B4-BE49-F238E27FC236}">
                <a16:creationId xmlns:a16="http://schemas.microsoft.com/office/drawing/2014/main" id="{ED1740D4-02F8-2F32-2BEA-96A4654F8EFE}"/>
              </a:ext>
            </a:extLst>
          </p:cNvPr>
          <p:cNvGrpSpPr/>
          <p:nvPr/>
        </p:nvGrpSpPr>
        <p:grpSpPr>
          <a:xfrm>
            <a:off x="2675077" y="3334166"/>
            <a:ext cx="1684527" cy="457506"/>
            <a:chOff x="2581207" y="3152238"/>
            <a:chExt cx="1684527" cy="457506"/>
          </a:xfrm>
        </p:grpSpPr>
        <p:pic>
          <p:nvPicPr>
            <p:cNvPr id="7" name="Picture 6" descr="A purple and blue text on a black background&#10;&#10;Description automatically generated with medium confidence">
              <a:extLst>
                <a:ext uri="{FF2B5EF4-FFF2-40B4-BE49-F238E27FC236}">
                  <a16:creationId xmlns:a16="http://schemas.microsoft.com/office/drawing/2014/main" id="{8FF8040B-94B6-F39A-7473-6D135A3DAC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81207" y="3152238"/>
              <a:ext cx="1324360" cy="457506"/>
            </a:xfrm>
            <a:prstGeom prst="rect">
              <a:avLst/>
            </a:prstGeom>
          </p:spPr>
        </p:pic>
        <p:sp>
          <p:nvSpPr>
            <p:cNvPr id="11" name="TextBox 10">
              <a:extLst>
                <a:ext uri="{FF2B5EF4-FFF2-40B4-BE49-F238E27FC236}">
                  <a16:creationId xmlns:a16="http://schemas.microsoft.com/office/drawing/2014/main" id="{DF92011E-EB01-D984-E185-1FCAF032539A}"/>
                </a:ext>
              </a:extLst>
            </p:cNvPr>
            <p:cNvSpPr txBox="1"/>
            <p:nvPr/>
          </p:nvSpPr>
          <p:spPr>
            <a:xfrm>
              <a:off x="3815941" y="3289945"/>
              <a:ext cx="449793" cy="307777"/>
            </a:xfrm>
            <a:prstGeom prst="rect">
              <a:avLst/>
            </a:prstGeom>
            <a:noFill/>
          </p:spPr>
          <p:txBody>
            <a:bodyPr wrap="square">
              <a:spAutoFit/>
            </a:bodyPr>
            <a:lstStyle/>
            <a:p>
              <a:pPr defTabSz="914355">
                <a:buClrTx/>
                <a:defRPr/>
              </a:pPr>
              <a:r>
                <a:rPr lang="en-US" dirty="0">
                  <a:solidFill>
                    <a:srgbClr val="44546A"/>
                  </a:solidFill>
                  <a:ea typeface="+mn-ea"/>
                </a:rPr>
                <a:t>**</a:t>
              </a:r>
              <a:endParaRPr lang="en-US" dirty="0">
                <a:ea typeface="+mn-ea"/>
              </a:endParaRPr>
            </a:p>
          </p:txBody>
        </p:sp>
      </p:grpSp>
      <p:pic>
        <p:nvPicPr>
          <p:cNvPr id="10" name="Picture 9" descr="A picture containing font, graphics, screenshot, text&#10;&#10;Description automatically generated">
            <a:extLst>
              <a:ext uri="{FF2B5EF4-FFF2-40B4-BE49-F238E27FC236}">
                <a16:creationId xmlns:a16="http://schemas.microsoft.com/office/drawing/2014/main" id="{F7B97ABA-58B0-5A86-150C-7DDEA4101F5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19223" y="1492620"/>
            <a:ext cx="1611516" cy="547915"/>
          </a:xfrm>
          <a:prstGeom prst="rect">
            <a:avLst/>
          </a:prstGeom>
        </p:spPr>
      </p:pic>
      <p:sp>
        <p:nvSpPr>
          <p:cNvPr id="6" name="Rounded Rectangle 33">
            <a:extLst>
              <a:ext uri="{FF2B5EF4-FFF2-40B4-BE49-F238E27FC236}">
                <a16:creationId xmlns:a16="http://schemas.microsoft.com/office/drawing/2014/main" id="{DDEC97F5-0EFD-DA6B-056E-A5910FD2F47E}"/>
              </a:ext>
            </a:extLst>
          </p:cNvPr>
          <p:cNvSpPr/>
          <p:nvPr/>
        </p:nvSpPr>
        <p:spPr>
          <a:xfrm>
            <a:off x="509509" y="4078078"/>
            <a:ext cx="1700816" cy="31579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buClrTx/>
              <a:defRPr/>
            </a:pPr>
            <a:r>
              <a:rPr lang="en-US" sz="1000" dirty="0">
                <a:solidFill>
                  <a:srgbClr val="44546A"/>
                </a:solidFill>
                <a:latin typeface="Arial"/>
              </a:rPr>
              <a:t>Global Semiconductors </a:t>
            </a:r>
          </a:p>
          <a:p>
            <a:pPr algn="ctr" defTabSz="914333">
              <a:buClrTx/>
              <a:defRPr/>
            </a:pPr>
            <a:r>
              <a:rPr lang="en-US" sz="1000" dirty="0">
                <a:solidFill>
                  <a:srgbClr val="44546A"/>
                </a:solidFill>
                <a:latin typeface="Arial"/>
              </a:rPr>
              <a:t>Ad Hoc**</a:t>
            </a:r>
          </a:p>
        </p:txBody>
      </p:sp>
      <p:grpSp>
        <p:nvGrpSpPr>
          <p:cNvPr id="30" name="Group 29">
            <a:extLst>
              <a:ext uri="{FF2B5EF4-FFF2-40B4-BE49-F238E27FC236}">
                <a16:creationId xmlns:a16="http://schemas.microsoft.com/office/drawing/2014/main" id="{31C3D40F-4813-40DD-5A35-03F4656A5292}"/>
              </a:ext>
            </a:extLst>
          </p:cNvPr>
          <p:cNvGrpSpPr/>
          <p:nvPr/>
        </p:nvGrpSpPr>
        <p:grpSpPr>
          <a:xfrm>
            <a:off x="869099" y="2918862"/>
            <a:ext cx="1137808" cy="592930"/>
            <a:chOff x="869099" y="2918862"/>
            <a:chExt cx="1137807" cy="592930"/>
          </a:xfrm>
        </p:grpSpPr>
        <p:pic>
          <p:nvPicPr>
            <p:cNvPr id="21" name="Picture 20" descr="A close-up of a logo&#10;&#10;Description automatically generated">
              <a:extLst>
                <a:ext uri="{FF2B5EF4-FFF2-40B4-BE49-F238E27FC236}">
                  <a16:creationId xmlns:a16="http://schemas.microsoft.com/office/drawing/2014/main" id="{8CD17CF9-102D-91A0-7322-5305E4217EE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9099" y="2962466"/>
              <a:ext cx="941702" cy="549326"/>
            </a:xfrm>
            <a:prstGeom prst="rect">
              <a:avLst/>
            </a:prstGeom>
          </p:spPr>
        </p:pic>
        <p:sp>
          <p:nvSpPr>
            <p:cNvPr id="22" name="TextBox 21">
              <a:extLst>
                <a:ext uri="{FF2B5EF4-FFF2-40B4-BE49-F238E27FC236}">
                  <a16:creationId xmlns:a16="http://schemas.microsoft.com/office/drawing/2014/main" id="{C41F7473-39F9-8EAD-1B3C-C5E34BC5199C}"/>
                </a:ext>
              </a:extLst>
            </p:cNvPr>
            <p:cNvSpPr txBox="1"/>
            <p:nvPr/>
          </p:nvSpPr>
          <p:spPr>
            <a:xfrm>
              <a:off x="1713236" y="2918862"/>
              <a:ext cx="293670" cy="261610"/>
            </a:xfrm>
            <a:prstGeom prst="rect">
              <a:avLst/>
            </a:prstGeom>
            <a:noFill/>
          </p:spPr>
          <p:txBody>
            <a:bodyPr wrap="none" rtlCol="0">
              <a:spAutoFit/>
            </a:bodyPr>
            <a:lstStyle/>
            <a:p>
              <a:pPr defTabSz="914378">
                <a:buClrTx/>
                <a:defRPr/>
              </a:pPr>
              <a:r>
                <a:rPr lang="en-US" sz="1100" dirty="0">
                  <a:ea typeface="+mn-ea"/>
                </a:rPr>
                <a:t>**</a:t>
              </a:r>
            </a:p>
          </p:txBody>
        </p:sp>
      </p:grpSp>
      <p:grpSp>
        <p:nvGrpSpPr>
          <p:cNvPr id="5" name="Group 4">
            <a:extLst>
              <a:ext uri="{FF2B5EF4-FFF2-40B4-BE49-F238E27FC236}">
                <a16:creationId xmlns:a16="http://schemas.microsoft.com/office/drawing/2014/main" id="{DB69E2EB-4CED-B0C8-E193-57B4F8A48D51}"/>
              </a:ext>
            </a:extLst>
          </p:cNvPr>
          <p:cNvGrpSpPr/>
          <p:nvPr/>
        </p:nvGrpSpPr>
        <p:grpSpPr>
          <a:xfrm>
            <a:off x="4409545" y="254453"/>
            <a:ext cx="4847077" cy="4330338"/>
            <a:chOff x="-88209" y="282219"/>
            <a:chExt cx="4845847" cy="4330339"/>
          </a:xfrm>
        </p:grpSpPr>
        <p:sp>
          <p:nvSpPr>
            <p:cNvPr id="16" name="Title 3">
              <a:extLst>
                <a:ext uri="{FF2B5EF4-FFF2-40B4-BE49-F238E27FC236}">
                  <a16:creationId xmlns:a16="http://schemas.microsoft.com/office/drawing/2014/main" id="{5B239C7D-6E17-1584-D3CD-F6ADCCB9EE0A}"/>
                </a:ext>
              </a:extLst>
            </p:cNvPr>
            <p:cNvSpPr txBox="1">
              <a:spLocks/>
            </p:cNvSpPr>
            <p:nvPr/>
          </p:nvSpPr>
          <p:spPr>
            <a:xfrm>
              <a:off x="-88209" y="282219"/>
              <a:ext cx="4845847" cy="367373"/>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pPr algn="ctr" defTabSz="685758">
                <a:buClrTx/>
                <a:defRPr/>
              </a:pPr>
              <a:r>
                <a:rPr lang="en-US" sz="1800" dirty="0"/>
                <a:t>2024 IEEE Future Directions Coverage</a:t>
              </a:r>
            </a:p>
          </p:txBody>
        </p:sp>
        <p:cxnSp>
          <p:nvCxnSpPr>
            <p:cNvPr id="17" name="Straight Connector 16">
              <a:extLst>
                <a:ext uri="{FF2B5EF4-FFF2-40B4-BE49-F238E27FC236}">
                  <a16:creationId xmlns:a16="http://schemas.microsoft.com/office/drawing/2014/main" id="{AA9EC5FC-F333-5F32-B195-5C9BE617AFA8}"/>
                </a:ext>
              </a:extLst>
            </p:cNvPr>
            <p:cNvCxnSpPr/>
            <p:nvPr/>
          </p:nvCxnSpPr>
          <p:spPr>
            <a:xfrm>
              <a:off x="4453665" y="539234"/>
              <a:ext cx="23067" cy="4073324"/>
            </a:xfrm>
            <a:prstGeom prst="line">
              <a:avLst/>
            </a:prstGeom>
            <a:ln w="12700" cmpd="dbl">
              <a:prstDash val="dash"/>
            </a:ln>
          </p:spPr>
          <p:style>
            <a:lnRef idx="1">
              <a:schemeClr val="accent1"/>
            </a:lnRef>
            <a:fillRef idx="0">
              <a:schemeClr val="accent1"/>
            </a:fillRef>
            <a:effectRef idx="0">
              <a:schemeClr val="accent1"/>
            </a:effectRef>
            <a:fontRef idx="minor">
              <a:schemeClr val="tx1"/>
            </a:fontRef>
          </p:style>
        </p:cxnSp>
        <p:pic>
          <p:nvPicPr>
            <p:cNvPr id="20" name="Picture 19" descr="A picture containing shape&#10;&#10;Description automatically generated">
              <a:extLst>
                <a:ext uri="{FF2B5EF4-FFF2-40B4-BE49-F238E27FC236}">
                  <a16:creationId xmlns:a16="http://schemas.microsoft.com/office/drawing/2014/main" id="{E9EF4201-BA59-FBE0-421D-41BFE0692D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036" y="3565422"/>
              <a:ext cx="1081862" cy="463113"/>
            </a:xfrm>
            <a:prstGeom prst="rect">
              <a:avLst/>
            </a:prstGeom>
          </p:spPr>
        </p:pic>
        <p:sp>
          <p:nvSpPr>
            <p:cNvPr id="44" name="Rounded Rectangle 33">
              <a:extLst>
                <a:ext uri="{FF2B5EF4-FFF2-40B4-BE49-F238E27FC236}">
                  <a16:creationId xmlns:a16="http://schemas.microsoft.com/office/drawing/2014/main" id="{3466D05B-64FA-3AC1-B060-09465ED831B0}"/>
                </a:ext>
              </a:extLst>
            </p:cNvPr>
            <p:cNvSpPr/>
            <p:nvPr/>
          </p:nvSpPr>
          <p:spPr>
            <a:xfrm>
              <a:off x="2853296" y="4144164"/>
              <a:ext cx="1385274" cy="315792"/>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buClrTx/>
                <a:defRPr/>
              </a:pPr>
              <a:r>
                <a:rPr lang="en-US" dirty="0">
                  <a:solidFill>
                    <a:srgbClr val="FFFFFF"/>
                  </a:solidFill>
                  <a:latin typeface="Arial"/>
                </a:rPr>
                <a:t>TechNav AI</a:t>
              </a:r>
            </a:p>
          </p:txBody>
        </p:sp>
        <p:pic>
          <p:nvPicPr>
            <p:cNvPr id="47" name="Picture 46" descr="A picture containing logo&#10;&#10;Description automatically generated">
              <a:extLst>
                <a:ext uri="{FF2B5EF4-FFF2-40B4-BE49-F238E27FC236}">
                  <a16:creationId xmlns:a16="http://schemas.microsoft.com/office/drawing/2014/main" id="{27E62015-D0E2-4DDF-C303-D024018930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440" y="1271491"/>
              <a:ext cx="878804" cy="585869"/>
            </a:xfrm>
            <a:prstGeom prst="rect">
              <a:avLst/>
            </a:prstGeom>
          </p:spPr>
        </p:pic>
        <p:pic>
          <p:nvPicPr>
            <p:cNvPr id="52" name="Picture 51">
              <a:extLst>
                <a:ext uri="{FF2B5EF4-FFF2-40B4-BE49-F238E27FC236}">
                  <a16:creationId xmlns:a16="http://schemas.microsoft.com/office/drawing/2014/main" id="{CB7BDE65-EBC5-BEB0-0100-91459CA2DB4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44964" y="1640365"/>
              <a:ext cx="927331" cy="591824"/>
            </a:xfrm>
            <a:prstGeom prst="rect">
              <a:avLst/>
            </a:prstGeom>
          </p:spPr>
        </p:pic>
        <p:pic>
          <p:nvPicPr>
            <p:cNvPr id="53" name="Picture 52">
              <a:extLst>
                <a:ext uri="{FF2B5EF4-FFF2-40B4-BE49-F238E27FC236}">
                  <a16:creationId xmlns:a16="http://schemas.microsoft.com/office/drawing/2014/main" id="{9024774F-200E-5D92-1459-1E0A523CEA8A}"/>
                </a:ext>
              </a:extLst>
            </p:cNvPr>
            <p:cNvPicPr>
              <a:picLocks noChangeAspect="1"/>
            </p:cNvPicPr>
            <p:nvPr/>
          </p:nvPicPr>
          <p:blipFill>
            <a:blip r:embed="rId7"/>
            <a:stretch>
              <a:fillRect/>
            </a:stretch>
          </p:blipFill>
          <p:spPr>
            <a:xfrm>
              <a:off x="2695557" y="2382982"/>
              <a:ext cx="1413086" cy="471029"/>
            </a:xfrm>
            <a:prstGeom prst="rect">
              <a:avLst/>
            </a:prstGeom>
          </p:spPr>
        </p:pic>
        <p:pic>
          <p:nvPicPr>
            <p:cNvPr id="57" name="Picture 56">
              <a:extLst>
                <a:ext uri="{FF2B5EF4-FFF2-40B4-BE49-F238E27FC236}">
                  <a16:creationId xmlns:a16="http://schemas.microsoft.com/office/drawing/2014/main" id="{C266A515-47BA-F98B-DD42-01097AC6711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437911" y="643934"/>
              <a:ext cx="1715527" cy="600433"/>
            </a:xfrm>
            <a:prstGeom prst="rect">
              <a:avLst/>
            </a:prstGeom>
          </p:spPr>
        </p:pic>
        <p:pic>
          <p:nvPicPr>
            <p:cNvPr id="58" name="Picture 57" descr="A picture containing text, bottle, sign&#10;&#10;Description automatically generated">
              <a:extLst>
                <a:ext uri="{FF2B5EF4-FFF2-40B4-BE49-F238E27FC236}">
                  <a16:creationId xmlns:a16="http://schemas.microsoft.com/office/drawing/2014/main" id="{9F8A5AE1-B9C7-E81D-4177-64345B171C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932" y="730125"/>
              <a:ext cx="1554918" cy="538655"/>
            </a:xfrm>
            <a:prstGeom prst="rect">
              <a:avLst/>
            </a:prstGeom>
          </p:spPr>
        </p:pic>
      </p:grpSp>
      <p:grpSp>
        <p:nvGrpSpPr>
          <p:cNvPr id="62" name="Group 61">
            <a:extLst>
              <a:ext uri="{FF2B5EF4-FFF2-40B4-BE49-F238E27FC236}">
                <a16:creationId xmlns:a16="http://schemas.microsoft.com/office/drawing/2014/main" id="{4CDE656C-B5E6-2E9D-9291-A8F6AD867744}"/>
              </a:ext>
            </a:extLst>
          </p:cNvPr>
          <p:cNvGrpSpPr/>
          <p:nvPr/>
        </p:nvGrpSpPr>
        <p:grpSpPr>
          <a:xfrm>
            <a:off x="4689749" y="1863743"/>
            <a:ext cx="2324121" cy="527416"/>
            <a:chOff x="144258" y="2355215"/>
            <a:chExt cx="2324121" cy="527416"/>
          </a:xfrm>
        </p:grpSpPr>
        <p:pic>
          <p:nvPicPr>
            <p:cNvPr id="63" name="Picture 62" descr="Icon&#10;&#10;Description automatically generated">
              <a:extLst>
                <a:ext uri="{FF2B5EF4-FFF2-40B4-BE49-F238E27FC236}">
                  <a16:creationId xmlns:a16="http://schemas.microsoft.com/office/drawing/2014/main" id="{EB8A7D64-4CC1-FD47-79BD-AA7EAD0848C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44258" y="2355215"/>
              <a:ext cx="879026" cy="527416"/>
            </a:xfrm>
            <a:prstGeom prst="rect">
              <a:avLst/>
            </a:prstGeom>
          </p:spPr>
        </p:pic>
        <p:sp>
          <p:nvSpPr>
            <p:cNvPr id="64" name="Rounded Rectangle 33">
              <a:extLst>
                <a:ext uri="{FF2B5EF4-FFF2-40B4-BE49-F238E27FC236}">
                  <a16:creationId xmlns:a16="http://schemas.microsoft.com/office/drawing/2014/main" id="{84D031CA-1B1E-FAE5-9EAB-9A86AB111508}"/>
                </a:ext>
              </a:extLst>
            </p:cNvPr>
            <p:cNvSpPr/>
            <p:nvPr/>
          </p:nvSpPr>
          <p:spPr>
            <a:xfrm>
              <a:off x="361324" y="2461721"/>
              <a:ext cx="2107055" cy="3662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33">
                <a:buClrTx/>
                <a:defRPr/>
              </a:pPr>
              <a:r>
                <a:rPr lang="en-US" sz="825" dirty="0">
                  <a:solidFill>
                    <a:srgbClr val="44546A"/>
                  </a:solidFill>
                  <a:latin typeface="Arial"/>
                </a:rPr>
                <a:t>Wireless Power Technologies</a:t>
              </a:r>
              <a:endParaRPr lang="en-US" dirty="0">
                <a:solidFill>
                  <a:srgbClr val="44546A"/>
                </a:solidFill>
                <a:latin typeface="Arial"/>
              </a:endParaRPr>
            </a:p>
          </p:txBody>
        </p:sp>
      </p:grpSp>
      <p:pic>
        <p:nvPicPr>
          <p:cNvPr id="67" name="Picture 66" descr="A purple and blue text on a black background&#10;&#10;Description automatically generated with medium confidence">
            <a:extLst>
              <a:ext uri="{FF2B5EF4-FFF2-40B4-BE49-F238E27FC236}">
                <a16:creationId xmlns:a16="http://schemas.microsoft.com/office/drawing/2014/main" id="{BB419C14-4C78-9B75-668A-83082A101E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01934" y="3080148"/>
            <a:ext cx="1324360" cy="457506"/>
          </a:xfrm>
          <a:prstGeom prst="rect">
            <a:avLst/>
          </a:prstGeom>
        </p:spPr>
      </p:pic>
      <p:pic>
        <p:nvPicPr>
          <p:cNvPr id="69" name="Picture 68" descr="A picture containing font, graphics, screenshot, text&#10;&#10;Description automatically generated">
            <a:extLst>
              <a:ext uri="{FF2B5EF4-FFF2-40B4-BE49-F238E27FC236}">
                <a16:creationId xmlns:a16="http://schemas.microsoft.com/office/drawing/2014/main" id="{988B0E66-843E-D65C-F478-C7F541FCF4F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35799" y="1090604"/>
            <a:ext cx="1611516" cy="547915"/>
          </a:xfrm>
          <a:prstGeom prst="rect">
            <a:avLst/>
          </a:prstGeom>
        </p:spPr>
      </p:pic>
      <p:sp>
        <p:nvSpPr>
          <p:cNvPr id="70" name="Rounded Rectangle 33">
            <a:extLst>
              <a:ext uri="{FF2B5EF4-FFF2-40B4-BE49-F238E27FC236}">
                <a16:creationId xmlns:a16="http://schemas.microsoft.com/office/drawing/2014/main" id="{39CE8B5D-DB21-02B7-4897-926648F126BA}"/>
              </a:ext>
            </a:extLst>
          </p:cNvPr>
          <p:cNvSpPr/>
          <p:nvPr/>
        </p:nvSpPr>
        <p:spPr>
          <a:xfrm>
            <a:off x="5115496" y="4142456"/>
            <a:ext cx="1700816" cy="31579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buClrTx/>
              <a:defRPr/>
            </a:pPr>
            <a:r>
              <a:rPr lang="en-US" sz="1050" b="1" dirty="0">
                <a:solidFill>
                  <a:srgbClr val="44546A"/>
                </a:solidFill>
                <a:latin typeface="Arial"/>
              </a:rPr>
              <a:t>Global Semiconductors </a:t>
            </a:r>
          </a:p>
          <a:p>
            <a:pPr algn="ctr" defTabSz="914333">
              <a:buClrTx/>
              <a:defRPr/>
            </a:pPr>
            <a:r>
              <a:rPr lang="en-US" sz="1050" b="1" dirty="0">
                <a:solidFill>
                  <a:srgbClr val="44546A"/>
                </a:solidFill>
                <a:latin typeface="Arial"/>
              </a:rPr>
              <a:t>Ad Hoc</a:t>
            </a:r>
          </a:p>
        </p:txBody>
      </p:sp>
      <p:pic>
        <p:nvPicPr>
          <p:cNvPr id="72" name="Picture 71">
            <a:extLst>
              <a:ext uri="{FF2B5EF4-FFF2-40B4-BE49-F238E27FC236}">
                <a16:creationId xmlns:a16="http://schemas.microsoft.com/office/drawing/2014/main" id="{4C1284A0-7439-F083-3C65-534EBAD02557}"/>
              </a:ext>
            </a:extLst>
          </p:cNvPr>
          <p:cNvPicPr>
            <a:picLocks noChangeAspect="1"/>
          </p:cNvPicPr>
          <p:nvPr/>
        </p:nvPicPr>
        <p:blipFill>
          <a:blip r:embed="rId16">
            <a:extLst>
              <a:ext uri="{28A0092B-C50C-407E-A947-70E740481C1C}">
                <a14:useLocalDpi xmlns:a14="http://schemas.microsoft.com/office/drawing/2010/main"/>
              </a:ext>
            </a:extLst>
          </a:blip>
          <a:srcRect/>
          <a:stretch/>
        </p:blipFill>
        <p:spPr>
          <a:xfrm>
            <a:off x="5489491" y="2582574"/>
            <a:ext cx="941702" cy="307622"/>
          </a:xfrm>
          <a:prstGeom prst="rect">
            <a:avLst/>
          </a:prstGeom>
        </p:spPr>
      </p:pic>
      <p:sp>
        <p:nvSpPr>
          <p:cNvPr id="15" name="Rectangle: Rounded Corners 14">
            <a:extLst>
              <a:ext uri="{FF2B5EF4-FFF2-40B4-BE49-F238E27FC236}">
                <a16:creationId xmlns:a16="http://schemas.microsoft.com/office/drawing/2014/main" id="{91DB30FD-7BD6-B9E3-2D04-B9CD7F6E1BD4}"/>
              </a:ext>
            </a:extLst>
          </p:cNvPr>
          <p:cNvSpPr/>
          <p:nvPr/>
        </p:nvSpPr>
        <p:spPr>
          <a:xfrm>
            <a:off x="441788" y="642405"/>
            <a:ext cx="1594026" cy="46733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a:endParaRPr>
          </a:p>
        </p:txBody>
      </p:sp>
      <p:sp>
        <p:nvSpPr>
          <p:cNvPr id="18" name="TextBox 17">
            <a:extLst>
              <a:ext uri="{FF2B5EF4-FFF2-40B4-BE49-F238E27FC236}">
                <a16:creationId xmlns:a16="http://schemas.microsoft.com/office/drawing/2014/main" id="{AFF7A5A5-747E-2EA9-4A5C-90BB97E1AB6C}"/>
              </a:ext>
            </a:extLst>
          </p:cNvPr>
          <p:cNvSpPr txBox="1"/>
          <p:nvPr/>
        </p:nvSpPr>
        <p:spPr>
          <a:xfrm>
            <a:off x="2263086" y="704942"/>
            <a:ext cx="2148341" cy="415498"/>
          </a:xfrm>
          <a:prstGeom prst="rect">
            <a:avLst/>
          </a:prstGeom>
          <a:noFill/>
        </p:spPr>
        <p:txBody>
          <a:bodyPr wrap="square" rtlCol="0">
            <a:spAutoFit/>
          </a:bodyPr>
          <a:lstStyle/>
          <a:p>
            <a:pPr defTabSz="685800">
              <a:buClrTx/>
              <a:defRPr/>
            </a:pPr>
            <a:r>
              <a:rPr lang="en-US" sz="1050" kern="1200" dirty="0">
                <a:ea typeface="+mn-ea"/>
                <a:cs typeface="+mn-cs"/>
                <a:sym typeface="Wingdings" panose="05000000000000000000" pitchFamily="2" charset="2"/>
              </a:rPr>
              <a:t>Becomes Quantum TC managed by Computer Society in 2024</a:t>
            </a:r>
            <a:endParaRPr lang="en-US" sz="1050" kern="1200" dirty="0">
              <a:ea typeface="+mn-ea"/>
              <a:cs typeface="+mn-cs"/>
            </a:endParaRPr>
          </a:p>
        </p:txBody>
      </p:sp>
      <p:sp>
        <p:nvSpPr>
          <p:cNvPr id="23" name="Arrow: Right 22">
            <a:extLst>
              <a:ext uri="{FF2B5EF4-FFF2-40B4-BE49-F238E27FC236}">
                <a16:creationId xmlns:a16="http://schemas.microsoft.com/office/drawing/2014/main" id="{226A6C8E-843A-B6A1-B06F-5F9EBDFDE693}"/>
              </a:ext>
            </a:extLst>
          </p:cNvPr>
          <p:cNvSpPr/>
          <p:nvPr/>
        </p:nvSpPr>
        <p:spPr>
          <a:xfrm>
            <a:off x="2090567" y="853263"/>
            <a:ext cx="218357" cy="9577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a:endParaRPr>
          </a:p>
        </p:txBody>
      </p:sp>
      <p:sp>
        <p:nvSpPr>
          <p:cNvPr id="4" name="Rounded Rectangle 33">
            <a:extLst>
              <a:ext uri="{FF2B5EF4-FFF2-40B4-BE49-F238E27FC236}">
                <a16:creationId xmlns:a16="http://schemas.microsoft.com/office/drawing/2014/main" id="{7064613C-F82C-5BB9-31D5-FE66D65541C2}"/>
              </a:ext>
            </a:extLst>
          </p:cNvPr>
          <p:cNvSpPr/>
          <p:nvPr/>
        </p:nvSpPr>
        <p:spPr>
          <a:xfrm>
            <a:off x="7311591" y="3211477"/>
            <a:ext cx="1301289" cy="30255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buClrTx/>
              <a:defRPr/>
            </a:pPr>
            <a:r>
              <a:rPr lang="en-US" sz="1000" dirty="0">
                <a:solidFill>
                  <a:srgbClr val="44546A"/>
                </a:solidFill>
                <a:latin typeface="Arial"/>
              </a:rPr>
              <a:t>AI Coalition</a:t>
            </a:r>
          </a:p>
        </p:txBody>
      </p:sp>
      <p:sp>
        <p:nvSpPr>
          <p:cNvPr id="24" name="Oval 23">
            <a:extLst>
              <a:ext uri="{FF2B5EF4-FFF2-40B4-BE49-F238E27FC236}">
                <a16:creationId xmlns:a16="http://schemas.microsoft.com/office/drawing/2014/main" id="{14907CB3-862F-8BF1-8E29-6BFB0AEDF9CE}"/>
              </a:ext>
            </a:extLst>
          </p:cNvPr>
          <p:cNvSpPr/>
          <p:nvPr/>
        </p:nvSpPr>
        <p:spPr>
          <a:xfrm>
            <a:off x="7074835" y="3080148"/>
            <a:ext cx="1813892" cy="5479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a:endParaRPr>
          </a:p>
        </p:txBody>
      </p:sp>
    </p:spTree>
    <p:extLst>
      <p:ext uri="{BB962C8B-B14F-4D97-AF65-F5344CB8AC3E}">
        <p14:creationId xmlns:p14="http://schemas.microsoft.com/office/powerpoint/2010/main" val="2159275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81396-EE55-4382-9B50-D353B9B9F24B}"/>
              </a:ext>
            </a:extLst>
          </p:cNvPr>
          <p:cNvSpPr>
            <a:spLocks noGrp="1"/>
          </p:cNvSpPr>
          <p:nvPr>
            <p:ph type="title"/>
          </p:nvPr>
        </p:nvSpPr>
        <p:spPr/>
        <p:txBody>
          <a:bodyPr>
            <a:normAutofit fontScale="90000"/>
          </a:bodyPr>
          <a:lstStyle/>
          <a:p>
            <a:r>
              <a:rPr lang="en-US" dirty="0"/>
              <a:t>2024 Future Directions Committee</a:t>
            </a:r>
          </a:p>
        </p:txBody>
      </p:sp>
      <p:sp>
        <p:nvSpPr>
          <p:cNvPr id="5" name="Text Placeholder 4">
            <a:extLst>
              <a:ext uri="{FF2B5EF4-FFF2-40B4-BE49-F238E27FC236}">
                <a16:creationId xmlns:a16="http://schemas.microsoft.com/office/drawing/2014/main" id="{C7BCEF6C-B989-6A66-BB3B-ADD8F58255F7}"/>
              </a:ext>
            </a:extLst>
          </p:cNvPr>
          <p:cNvSpPr>
            <a:spLocks noGrp="1"/>
          </p:cNvSpPr>
          <p:nvPr>
            <p:ph type="body" sz="quarter" idx="15"/>
          </p:nvPr>
        </p:nvSpPr>
        <p:spPr>
          <a:xfrm>
            <a:off x="282289" y="641529"/>
            <a:ext cx="8658713" cy="329802"/>
          </a:xfrm>
        </p:spPr>
        <p:txBody>
          <a:bodyPr/>
          <a:lstStyle/>
          <a:p>
            <a:r>
              <a:rPr lang="en-US" kern="0" dirty="0">
                <a:latin typeface="Arial"/>
                <a:cs typeface="Arial"/>
                <a:sym typeface="Arial"/>
              </a:rPr>
              <a:t>Progress to date</a:t>
            </a:r>
          </a:p>
        </p:txBody>
      </p:sp>
      <p:sp>
        <p:nvSpPr>
          <p:cNvPr id="6" name="Text Placeholder 5">
            <a:extLst>
              <a:ext uri="{FF2B5EF4-FFF2-40B4-BE49-F238E27FC236}">
                <a16:creationId xmlns:a16="http://schemas.microsoft.com/office/drawing/2014/main" id="{4A8FAF2D-B981-29A6-B1C6-7D667743A35E}"/>
              </a:ext>
            </a:extLst>
          </p:cNvPr>
          <p:cNvSpPr>
            <a:spLocks noGrp="1"/>
          </p:cNvSpPr>
          <p:nvPr>
            <p:ph type="body" sz="quarter" idx="13"/>
          </p:nvPr>
        </p:nvSpPr>
        <p:spPr>
          <a:xfrm>
            <a:off x="3186996" y="1086849"/>
            <a:ext cx="2811000" cy="3247863"/>
          </a:xfrm>
          <a:ln w="12700">
            <a:solidFill>
              <a:srgbClr val="00629B"/>
            </a:solidFill>
          </a:ln>
        </p:spPr>
        <p:txBody>
          <a:bodyPr/>
          <a:lstStyle/>
          <a:p>
            <a:pPr marL="0" indent="0" algn="ctr">
              <a:spcBef>
                <a:spcPts val="450"/>
              </a:spcBef>
              <a:buNone/>
            </a:pPr>
            <a:r>
              <a:rPr lang="en-US" b="1" dirty="0"/>
              <a:t>Industry Outreach and Engagement</a:t>
            </a:r>
          </a:p>
          <a:p>
            <a:pPr marL="0" indent="0">
              <a:spcBef>
                <a:spcPts val="450"/>
              </a:spcBef>
              <a:buNone/>
            </a:pPr>
            <a:r>
              <a:rPr lang="en-US" dirty="0"/>
              <a:t>Technology Megatrends Report</a:t>
            </a:r>
          </a:p>
          <a:p>
            <a:pPr marL="0" indent="0">
              <a:spcBef>
                <a:spcPts val="0"/>
              </a:spcBef>
              <a:buNone/>
            </a:pPr>
            <a:endParaRPr lang="en-US" dirty="0"/>
          </a:p>
          <a:p>
            <a:pPr marL="0" indent="0">
              <a:spcBef>
                <a:spcPts val="0"/>
              </a:spcBef>
              <a:buNone/>
            </a:pPr>
            <a:r>
              <a:rPr lang="en-US" dirty="0"/>
              <a:t>Technology Roadmaps</a:t>
            </a:r>
          </a:p>
          <a:p>
            <a:pPr marL="0" indent="0">
              <a:spcBef>
                <a:spcPts val="0"/>
              </a:spcBef>
              <a:buNone/>
            </a:pPr>
            <a:endParaRPr lang="en-US" dirty="0"/>
          </a:p>
          <a:p>
            <a:pPr marL="0" lvl="1" indent="0">
              <a:spcBef>
                <a:spcPts val="0"/>
              </a:spcBef>
              <a:buNone/>
            </a:pPr>
            <a:r>
              <a:rPr lang="en-US" sz="1500" dirty="0"/>
              <a:t>SXSW</a:t>
            </a:r>
          </a:p>
          <a:p>
            <a:pPr marL="0" lvl="1" indent="0">
              <a:spcBef>
                <a:spcPts val="0"/>
              </a:spcBef>
              <a:buNone/>
            </a:pPr>
            <a:endParaRPr lang="en-US" sz="1500" dirty="0"/>
          </a:p>
          <a:p>
            <a:pPr marL="0" lvl="1" indent="0">
              <a:spcBef>
                <a:spcPts val="0"/>
              </a:spcBef>
              <a:buNone/>
            </a:pPr>
            <a:r>
              <a:rPr lang="en-US" sz="1500" dirty="0"/>
              <a:t>Global Semiconductors</a:t>
            </a:r>
          </a:p>
          <a:p>
            <a:pPr marL="0" lvl="1" indent="0">
              <a:spcBef>
                <a:spcPts val="0"/>
              </a:spcBef>
              <a:buNone/>
            </a:pPr>
            <a:endParaRPr lang="en-US" dirty="0"/>
          </a:p>
          <a:p>
            <a:pPr marL="0" indent="0">
              <a:buNone/>
            </a:pPr>
            <a:endParaRPr lang="en-US" dirty="0"/>
          </a:p>
        </p:txBody>
      </p:sp>
      <p:sp>
        <p:nvSpPr>
          <p:cNvPr id="8" name="Text Placeholder 5">
            <a:extLst>
              <a:ext uri="{FF2B5EF4-FFF2-40B4-BE49-F238E27FC236}">
                <a16:creationId xmlns:a16="http://schemas.microsoft.com/office/drawing/2014/main" id="{40364A1A-9C4A-B35B-4F9C-D5CA0733C723}"/>
              </a:ext>
            </a:extLst>
          </p:cNvPr>
          <p:cNvSpPr txBox="1">
            <a:spLocks/>
          </p:cNvSpPr>
          <p:nvPr/>
        </p:nvSpPr>
        <p:spPr>
          <a:xfrm>
            <a:off x="6201754" y="1086745"/>
            <a:ext cx="2811000" cy="3247863"/>
          </a:xfrm>
          <a:prstGeom prst="rect">
            <a:avLst/>
          </a:prstGeom>
          <a:ln w="12700">
            <a:solidFill>
              <a:srgbClr val="00629B"/>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Clr>
                <a:srgbClr val="00629B"/>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629B"/>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629B"/>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629B"/>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629B"/>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t>Collaborations</a:t>
            </a:r>
          </a:p>
          <a:p>
            <a:pPr marL="0" indent="0">
              <a:buNone/>
            </a:pPr>
            <a:r>
              <a:rPr lang="en-US" sz="1650" dirty="0"/>
              <a:t>AI Coalition</a:t>
            </a:r>
          </a:p>
          <a:p>
            <a:pPr marL="0" indent="0">
              <a:buNone/>
            </a:pPr>
            <a:r>
              <a:rPr lang="en-US" sz="1650" dirty="0"/>
              <a:t>Imagination in Action</a:t>
            </a:r>
          </a:p>
          <a:p>
            <a:pPr marL="0" indent="0">
              <a:buNone/>
            </a:pPr>
            <a:endParaRPr lang="en-US" sz="1650" b="1" dirty="0"/>
          </a:p>
        </p:txBody>
      </p:sp>
      <p:grpSp>
        <p:nvGrpSpPr>
          <p:cNvPr id="20" name="Group 19">
            <a:extLst>
              <a:ext uri="{FF2B5EF4-FFF2-40B4-BE49-F238E27FC236}">
                <a16:creationId xmlns:a16="http://schemas.microsoft.com/office/drawing/2014/main" id="{21D839DB-A646-4DD2-BFC2-68ACAACFAC3F}"/>
              </a:ext>
            </a:extLst>
          </p:cNvPr>
          <p:cNvGrpSpPr/>
          <p:nvPr/>
        </p:nvGrpSpPr>
        <p:grpSpPr>
          <a:xfrm>
            <a:off x="155740" y="1086744"/>
            <a:ext cx="2811000" cy="3247863"/>
            <a:chOff x="327397" y="1656659"/>
            <a:chExt cx="3237433" cy="4122817"/>
          </a:xfrm>
        </p:grpSpPr>
        <p:grpSp>
          <p:nvGrpSpPr>
            <p:cNvPr id="17" name="Group 16">
              <a:extLst>
                <a:ext uri="{FF2B5EF4-FFF2-40B4-BE49-F238E27FC236}">
                  <a16:creationId xmlns:a16="http://schemas.microsoft.com/office/drawing/2014/main" id="{60A68A7D-6129-963D-E64E-185E4EC88034}"/>
                </a:ext>
              </a:extLst>
            </p:cNvPr>
            <p:cNvGrpSpPr/>
            <p:nvPr/>
          </p:nvGrpSpPr>
          <p:grpSpPr>
            <a:xfrm>
              <a:off x="1457775" y="4241713"/>
              <a:ext cx="2107055" cy="934425"/>
              <a:chOff x="420448" y="2000713"/>
              <a:chExt cx="2107055" cy="934425"/>
            </a:xfrm>
          </p:grpSpPr>
          <p:pic>
            <p:nvPicPr>
              <p:cNvPr id="18" name="Picture 17" descr="Icon&#10;&#10;Description automatically generated">
                <a:extLst>
                  <a:ext uri="{FF2B5EF4-FFF2-40B4-BE49-F238E27FC236}">
                    <a16:creationId xmlns:a16="http://schemas.microsoft.com/office/drawing/2014/main" id="{486420AA-F709-8CD3-4F58-A71E2C9EB8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8584" y="2000713"/>
                <a:ext cx="1058233" cy="634940"/>
              </a:xfrm>
              <a:prstGeom prst="rect">
                <a:avLst/>
              </a:prstGeom>
            </p:spPr>
          </p:pic>
          <p:sp>
            <p:nvSpPr>
              <p:cNvPr id="19" name="Rounded Rectangle 33">
                <a:extLst>
                  <a:ext uri="{FF2B5EF4-FFF2-40B4-BE49-F238E27FC236}">
                    <a16:creationId xmlns:a16="http://schemas.microsoft.com/office/drawing/2014/main" id="{913A91A5-EBB7-2685-EE29-29860573E757}"/>
                  </a:ext>
                </a:extLst>
              </p:cNvPr>
              <p:cNvSpPr/>
              <p:nvPr/>
            </p:nvSpPr>
            <p:spPr>
              <a:xfrm>
                <a:off x="420448" y="2568856"/>
                <a:ext cx="2107055" cy="3662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50">
                  <a:defRPr/>
                </a:pPr>
                <a:r>
                  <a:rPr lang="en-US" sz="750" b="1" dirty="0">
                    <a:solidFill>
                      <a:srgbClr val="44546A"/>
                    </a:solidFill>
                    <a:latin typeface="Arial"/>
                  </a:rPr>
                  <a:t>Wireless Power Technologies</a:t>
                </a:r>
                <a:endParaRPr lang="en-US" sz="1350" b="1" dirty="0">
                  <a:solidFill>
                    <a:srgbClr val="44546A"/>
                  </a:solidFill>
                  <a:latin typeface="Arial"/>
                </a:endParaRPr>
              </a:p>
            </p:txBody>
          </p:sp>
        </p:grpSp>
        <p:pic>
          <p:nvPicPr>
            <p:cNvPr id="10" name="Picture 9">
              <a:extLst>
                <a:ext uri="{FF2B5EF4-FFF2-40B4-BE49-F238E27FC236}">
                  <a16:creationId xmlns:a16="http://schemas.microsoft.com/office/drawing/2014/main" id="{35DEB178-F780-D47D-B0D1-1EE3947C11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7397" y="2726449"/>
              <a:ext cx="2118787" cy="741385"/>
            </a:xfrm>
            <a:prstGeom prst="rect">
              <a:avLst/>
            </a:prstGeom>
          </p:spPr>
        </p:pic>
        <p:sp>
          <p:nvSpPr>
            <p:cNvPr id="7" name="Text Placeholder 5">
              <a:extLst>
                <a:ext uri="{FF2B5EF4-FFF2-40B4-BE49-F238E27FC236}">
                  <a16:creationId xmlns:a16="http://schemas.microsoft.com/office/drawing/2014/main" id="{F24F45A8-53F1-2AB5-CF26-AAFBBC30377A}"/>
                </a:ext>
              </a:extLst>
            </p:cNvPr>
            <p:cNvSpPr txBox="1">
              <a:spLocks/>
            </p:cNvSpPr>
            <p:nvPr/>
          </p:nvSpPr>
          <p:spPr>
            <a:xfrm>
              <a:off x="376384" y="1656659"/>
              <a:ext cx="3188446" cy="4122817"/>
            </a:xfrm>
            <a:prstGeom prst="rect">
              <a:avLst/>
            </a:prstGeom>
            <a:ln w="12700">
              <a:solidFill>
                <a:srgbClr val="00629B"/>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Clr>
                  <a:srgbClr val="00629B"/>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629B"/>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629B"/>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629B"/>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629B"/>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t>Technology Coverage</a:t>
              </a:r>
            </a:p>
          </p:txBody>
        </p:sp>
        <p:pic>
          <p:nvPicPr>
            <p:cNvPr id="9" name="Picture 8" descr="A picture containing font, graphics, screenshot, text&#10;&#10;Description automatically generated">
              <a:extLst>
                <a:ext uri="{FF2B5EF4-FFF2-40B4-BE49-F238E27FC236}">
                  <a16:creationId xmlns:a16="http://schemas.microsoft.com/office/drawing/2014/main" id="{6D7E0EFC-9D0A-E584-59DE-FA2BF3453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384" y="2006062"/>
              <a:ext cx="2118787" cy="720387"/>
            </a:xfrm>
            <a:prstGeom prst="rect">
              <a:avLst/>
            </a:prstGeom>
          </p:spPr>
        </p:pic>
        <p:pic>
          <p:nvPicPr>
            <p:cNvPr id="11" name="Picture 10" descr="A purple and blue text on a black background&#10;&#10;Description automatically generated with medium confidence">
              <a:extLst>
                <a:ext uri="{FF2B5EF4-FFF2-40B4-BE49-F238E27FC236}">
                  <a16:creationId xmlns:a16="http://schemas.microsoft.com/office/drawing/2014/main" id="{0761F758-1DE3-4E7E-83D2-DAE56C8DEB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751" y="4303896"/>
              <a:ext cx="1713173" cy="591823"/>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FCB595D-822B-87EC-2615-1F72516249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190" y="3385351"/>
              <a:ext cx="1117774" cy="744993"/>
            </a:xfrm>
            <a:prstGeom prst="rect">
              <a:avLst/>
            </a:prstGeom>
          </p:spPr>
        </p:pic>
        <p:pic>
          <p:nvPicPr>
            <p:cNvPr id="13" name="Picture 12" descr="A picture containing text, bottle, sign&#10;&#10;Description automatically generated">
              <a:extLst>
                <a:ext uri="{FF2B5EF4-FFF2-40B4-BE49-F238E27FC236}">
                  <a16:creationId xmlns:a16="http://schemas.microsoft.com/office/drawing/2014/main" id="{BED03D71-9E21-EE49-9636-92976BAB0F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1855" y="5076661"/>
              <a:ext cx="1713173" cy="593327"/>
            </a:xfrm>
            <a:prstGeom prst="rect">
              <a:avLst/>
            </a:prstGeom>
          </p:spPr>
        </p:pic>
        <p:pic>
          <p:nvPicPr>
            <p:cNvPr id="14" name="Picture 13">
              <a:extLst>
                <a:ext uri="{FF2B5EF4-FFF2-40B4-BE49-F238E27FC236}">
                  <a16:creationId xmlns:a16="http://schemas.microsoft.com/office/drawing/2014/main" id="{7D4F10E2-6BDC-A8DA-6C08-B65573E160E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456231" y="2066826"/>
              <a:ext cx="1095619" cy="699048"/>
            </a:xfrm>
            <a:prstGeom prst="rect">
              <a:avLst/>
            </a:prstGeom>
          </p:spPr>
        </p:pic>
        <p:pic>
          <p:nvPicPr>
            <p:cNvPr id="15" name="Picture 14">
              <a:extLst>
                <a:ext uri="{FF2B5EF4-FFF2-40B4-BE49-F238E27FC236}">
                  <a16:creationId xmlns:a16="http://schemas.microsoft.com/office/drawing/2014/main" id="{CB5ABAF8-D3ED-C643-8CCE-1B7FC454E70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441273" y="2974175"/>
              <a:ext cx="1095619" cy="442478"/>
            </a:xfrm>
            <a:prstGeom prst="rect">
              <a:avLst/>
            </a:prstGeom>
          </p:spPr>
        </p:pic>
        <p:pic>
          <p:nvPicPr>
            <p:cNvPr id="16" name="Picture 15">
              <a:extLst>
                <a:ext uri="{FF2B5EF4-FFF2-40B4-BE49-F238E27FC236}">
                  <a16:creationId xmlns:a16="http://schemas.microsoft.com/office/drawing/2014/main" id="{F30CAD3E-AC92-03AE-B208-A4AB01E92096}"/>
                </a:ext>
              </a:extLst>
            </p:cNvPr>
            <p:cNvPicPr>
              <a:picLocks noChangeAspect="1"/>
            </p:cNvPicPr>
            <p:nvPr/>
          </p:nvPicPr>
          <p:blipFill>
            <a:blip r:embed="rId10"/>
            <a:stretch>
              <a:fillRect/>
            </a:stretch>
          </p:blipFill>
          <p:spPr>
            <a:xfrm>
              <a:off x="1791970" y="3609344"/>
              <a:ext cx="1697239" cy="565603"/>
            </a:xfrm>
            <a:prstGeom prst="rect">
              <a:avLst/>
            </a:prstGeom>
          </p:spPr>
        </p:pic>
      </p:grpSp>
    </p:spTree>
    <p:extLst>
      <p:ext uri="{BB962C8B-B14F-4D97-AF65-F5344CB8AC3E}">
        <p14:creationId xmlns:p14="http://schemas.microsoft.com/office/powerpoint/2010/main" val="3415760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209B70-84DD-84A4-5406-32D661E6F84B}"/>
              </a:ext>
            </a:extLst>
          </p:cNvPr>
          <p:cNvSpPr>
            <a:spLocks noGrp="1"/>
          </p:cNvSpPr>
          <p:nvPr>
            <p:ph type="body" sz="quarter" idx="13"/>
          </p:nvPr>
        </p:nvSpPr>
        <p:spPr>
          <a:xfrm>
            <a:off x="62017" y="671319"/>
            <a:ext cx="4509983" cy="3815776"/>
          </a:xfrm>
        </p:spPr>
        <p:txBody>
          <a:bodyPr>
            <a:normAutofit/>
          </a:bodyPr>
          <a:lstStyle/>
          <a:p>
            <a:pPr>
              <a:buFontTx/>
              <a:buChar char="-"/>
            </a:pPr>
            <a:r>
              <a:rPr lang="en-US" sz="1500" dirty="0"/>
              <a:t>Held at the Microsoft New England Research and Development Center (NERD), Cambridge, MA</a:t>
            </a:r>
          </a:p>
          <a:p>
            <a:pPr>
              <a:buFontTx/>
              <a:buChar char="-"/>
            </a:pPr>
            <a:r>
              <a:rPr lang="en-US" sz="1500" dirty="0"/>
              <a:t>37 attendees and 28 in person</a:t>
            </a:r>
          </a:p>
          <a:p>
            <a:pPr>
              <a:buFontTx/>
              <a:buChar char="-"/>
            </a:pPr>
            <a:r>
              <a:rPr lang="en-US" sz="1500" dirty="0"/>
              <a:t>Analysis conducted for AI content across IEEE </a:t>
            </a:r>
          </a:p>
          <a:p>
            <a:pPr marL="384572" lvl="1" indent="-170260">
              <a:buFontTx/>
              <a:buChar char="-"/>
            </a:pPr>
            <a:r>
              <a:rPr lang="en-US" sz="1500" dirty="0"/>
              <a:t>Looked for gaps in coverage</a:t>
            </a:r>
          </a:p>
          <a:p>
            <a:pPr marL="384572" lvl="1" indent="-170260">
              <a:buFontTx/>
              <a:buChar char="-"/>
            </a:pPr>
            <a:r>
              <a:rPr lang="en-US" sz="1500" dirty="0"/>
              <a:t>Will form activities around those gaps</a:t>
            </a:r>
          </a:p>
          <a:p>
            <a:pPr>
              <a:buFontTx/>
              <a:buChar char="-"/>
            </a:pPr>
            <a:r>
              <a:rPr lang="en-US" sz="1500" dirty="0"/>
              <a:t>AI Policy presented by IEEE USA and European Office</a:t>
            </a:r>
          </a:p>
          <a:p>
            <a:pPr>
              <a:buFontTx/>
              <a:buChar char="-"/>
            </a:pPr>
            <a:r>
              <a:rPr lang="en-US" sz="1500" dirty="0"/>
              <a:t>Heard from volunteers and staff how IEEE is using AI as an organization</a:t>
            </a:r>
          </a:p>
          <a:p>
            <a:pPr>
              <a:buFontTx/>
              <a:buChar char="-"/>
            </a:pPr>
            <a:r>
              <a:rPr lang="en-US" sz="1500" dirty="0"/>
              <a:t>Discussed long term vision of the AI Coalition</a:t>
            </a:r>
          </a:p>
          <a:p>
            <a:pPr>
              <a:buFontTx/>
              <a:buChar char="-"/>
            </a:pPr>
            <a:r>
              <a:rPr lang="en-US" sz="1500" dirty="0"/>
              <a:t>Attended Imagination In Action at MIT on 7 June</a:t>
            </a:r>
          </a:p>
          <a:p>
            <a:pPr>
              <a:buFontTx/>
              <a:buChar char="-"/>
            </a:pPr>
            <a:r>
              <a:rPr lang="en-US" sz="1500" dirty="0"/>
              <a:t>Heard from our first project “</a:t>
            </a:r>
            <a:r>
              <a:rPr lang="en-US" sz="1500" dirty="0" err="1"/>
              <a:t>TinyML</a:t>
            </a:r>
            <a:r>
              <a:rPr lang="en-US" sz="1500" dirty="0"/>
              <a:t>”</a:t>
            </a:r>
          </a:p>
          <a:p>
            <a:pPr>
              <a:buFontTx/>
              <a:buChar char="-"/>
            </a:pPr>
            <a:endParaRPr lang="en-US" sz="1500" dirty="0"/>
          </a:p>
        </p:txBody>
      </p:sp>
      <p:sp>
        <p:nvSpPr>
          <p:cNvPr id="3" name="Title 2">
            <a:extLst>
              <a:ext uri="{FF2B5EF4-FFF2-40B4-BE49-F238E27FC236}">
                <a16:creationId xmlns:a16="http://schemas.microsoft.com/office/drawing/2014/main" id="{64127A3A-4AB7-BFF3-BB1B-7F971939B90B}"/>
              </a:ext>
            </a:extLst>
          </p:cNvPr>
          <p:cNvSpPr>
            <a:spLocks noGrp="1"/>
          </p:cNvSpPr>
          <p:nvPr>
            <p:ph type="title"/>
          </p:nvPr>
        </p:nvSpPr>
        <p:spPr>
          <a:xfrm>
            <a:off x="167526" y="245650"/>
            <a:ext cx="8155510" cy="425669"/>
          </a:xfrm>
        </p:spPr>
        <p:txBody>
          <a:bodyPr>
            <a:normAutofit fontScale="90000"/>
          </a:bodyPr>
          <a:lstStyle/>
          <a:p>
            <a:r>
              <a:rPr lang="en-US" dirty="0"/>
              <a:t>Artificial Intelligence Coalition meeting 6 June 2024</a:t>
            </a:r>
          </a:p>
        </p:txBody>
      </p:sp>
      <p:sp>
        <p:nvSpPr>
          <p:cNvPr id="4" name="Text Placeholder 1">
            <a:extLst>
              <a:ext uri="{FF2B5EF4-FFF2-40B4-BE49-F238E27FC236}">
                <a16:creationId xmlns:a16="http://schemas.microsoft.com/office/drawing/2014/main" id="{39661D7D-F7C1-F765-CAEF-778834DDEED4}"/>
              </a:ext>
            </a:extLst>
          </p:cNvPr>
          <p:cNvSpPr txBox="1">
            <a:spLocks/>
          </p:cNvSpPr>
          <p:nvPr/>
        </p:nvSpPr>
        <p:spPr>
          <a:xfrm>
            <a:off x="4572001" y="671319"/>
            <a:ext cx="4509983" cy="3815776"/>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Clr>
                <a:srgbClr val="00629B"/>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629B"/>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629B"/>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629B"/>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629B"/>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500" dirty="0"/>
              <a:t>Next Steps: Top gaps identified</a:t>
            </a:r>
          </a:p>
          <a:p>
            <a:pPr marL="346472" lvl="1" indent="-170260">
              <a:buFontTx/>
              <a:buChar char="-"/>
            </a:pPr>
            <a:r>
              <a:rPr lang="en-US" sz="1500" dirty="0"/>
              <a:t>AI Technology - Advancing Hardware topics in AI</a:t>
            </a:r>
          </a:p>
          <a:p>
            <a:pPr marL="511969" lvl="2" indent="-170260">
              <a:buFontTx/>
              <a:buChar char="-"/>
            </a:pPr>
            <a:r>
              <a:rPr lang="en-US" sz="1500" dirty="0">
                <a:highlight>
                  <a:srgbClr val="FFFF00"/>
                </a:highlight>
              </a:rPr>
              <a:t>Action</a:t>
            </a:r>
            <a:r>
              <a:rPr lang="en-US" sz="1500" dirty="0"/>
              <a:t>:  Work with Leadership Team to identify experts to lead this effort (Computer Society, CIS, </a:t>
            </a:r>
            <a:r>
              <a:rPr lang="en-US" sz="1500" dirty="0" err="1"/>
              <a:t>etc</a:t>
            </a:r>
            <a:r>
              <a:rPr lang="en-US" sz="1500" dirty="0"/>
              <a:t>)</a:t>
            </a:r>
          </a:p>
          <a:p>
            <a:pPr marL="346472" lvl="1" indent="-170260">
              <a:buFontTx/>
              <a:buChar char="-"/>
            </a:pPr>
            <a:r>
              <a:rPr lang="en-US" sz="1500" dirty="0"/>
              <a:t>Social Implications, partner with Tech Ethics and SSIT</a:t>
            </a:r>
          </a:p>
          <a:p>
            <a:pPr marL="511969" lvl="2" indent="-170260">
              <a:buFontTx/>
              <a:buChar char="-"/>
            </a:pPr>
            <a:r>
              <a:rPr lang="en-US" sz="1500" dirty="0"/>
              <a:t>Social implications related to implementation</a:t>
            </a:r>
          </a:p>
          <a:p>
            <a:pPr marL="511969" lvl="2" indent="-170260">
              <a:buFontTx/>
              <a:buChar char="-"/>
            </a:pPr>
            <a:r>
              <a:rPr lang="en-US" sz="1500" dirty="0"/>
              <a:t>Responsible AI</a:t>
            </a:r>
          </a:p>
          <a:p>
            <a:pPr marL="511969" lvl="2" indent="-170260">
              <a:buFontTx/>
              <a:buChar char="-"/>
            </a:pPr>
            <a:r>
              <a:rPr lang="en-US" sz="1500" dirty="0"/>
              <a:t>Technology to Verify AI Models and Data to build Trust and Understanding </a:t>
            </a:r>
          </a:p>
          <a:p>
            <a:pPr marL="511969" lvl="2" indent="-170260">
              <a:buFontTx/>
              <a:buChar char="-"/>
            </a:pPr>
            <a:r>
              <a:rPr lang="en-US" sz="1500" dirty="0">
                <a:highlight>
                  <a:srgbClr val="FFFF00"/>
                </a:highlight>
              </a:rPr>
              <a:t>Action</a:t>
            </a:r>
            <a:r>
              <a:rPr lang="en-US" sz="1500" dirty="0"/>
              <a:t>:  Recruit leadership / form subcommittee </a:t>
            </a:r>
          </a:p>
          <a:p>
            <a:pPr marL="346472" lvl="1" indent="-170260">
              <a:buFontTx/>
              <a:buChar char="-"/>
            </a:pPr>
            <a:r>
              <a:rPr lang="en-US" sz="1500" dirty="0"/>
              <a:t>Future Tech Forum / AI Coalition Event </a:t>
            </a:r>
          </a:p>
          <a:p>
            <a:pPr marL="511969" lvl="2" indent="-170260">
              <a:buFontTx/>
              <a:buChar char="-"/>
            </a:pPr>
            <a:r>
              <a:rPr lang="en-US" sz="1500" dirty="0"/>
              <a:t>Nov 7, 8 2024 NERD Center Cambridge, MA</a:t>
            </a:r>
          </a:p>
          <a:p>
            <a:pPr marL="511969" lvl="2" indent="-170260">
              <a:buFontTx/>
              <a:buChar char="-"/>
            </a:pPr>
            <a:r>
              <a:rPr lang="en-US" sz="1500" dirty="0"/>
              <a:t>Will invite Imagination in Action to collaborate</a:t>
            </a:r>
          </a:p>
          <a:p>
            <a:pPr>
              <a:buFontTx/>
              <a:buChar char="-"/>
            </a:pPr>
            <a:endParaRPr lang="en-US" sz="1500" dirty="0"/>
          </a:p>
        </p:txBody>
      </p:sp>
    </p:spTree>
    <p:extLst>
      <p:ext uri="{BB962C8B-B14F-4D97-AF65-F5344CB8AC3E}">
        <p14:creationId xmlns:p14="http://schemas.microsoft.com/office/powerpoint/2010/main" val="9338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C52B-536C-44FC-A702-86F184FF20FD}"/>
              </a:ext>
            </a:extLst>
          </p:cNvPr>
          <p:cNvSpPr>
            <a:spLocks noGrp="1"/>
          </p:cNvSpPr>
          <p:nvPr>
            <p:ph type="title"/>
          </p:nvPr>
        </p:nvSpPr>
        <p:spPr/>
        <p:txBody>
          <a:bodyPr/>
          <a:lstStyle/>
          <a:p>
            <a:r>
              <a:rPr lang="en-US" dirty="0"/>
              <a:t>AI for Good – Survey Opinion Key Results</a:t>
            </a:r>
            <a:br>
              <a:rPr lang="en-US" dirty="0"/>
            </a:br>
            <a:r>
              <a:rPr lang="en-US" dirty="0"/>
              <a:t>By UN ITU – Shared by Gustavo </a:t>
            </a:r>
            <a:r>
              <a:rPr lang="en-US" dirty="0" err="1"/>
              <a:t>Gianattasio</a:t>
            </a:r>
            <a:endParaRPr lang="en-US" dirty="0"/>
          </a:p>
        </p:txBody>
      </p:sp>
      <p:pic>
        <p:nvPicPr>
          <p:cNvPr id="4" name="Content Placeholder 3">
            <a:extLst>
              <a:ext uri="{FF2B5EF4-FFF2-40B4-BE49-F238E27FC236}">
                <a16:creationId xmlns:a16="http://schemas.microsoft.com/office/drawing/2014/main" id="{35C16C66-F595-BBE6-ACE8-9C203F32E862}"/>
              </a:ext>
            </a:extLst>
          </p:cNvPr>
          <p:cNvPicPr>
            <a:picLocks noGrp="1" noChangeAspect="1"/>
          </p:cNvPicPr>
          <p:nvPr>
            <p:ph idx="1"/>
          </p:nvPr>
        </p:nvPicPr>
        <p:blipFill>
          <a:blip r:embed="rId2"/>
          <a:stretch>
            <a:fillRect/>
          </a:stretch>
        </p:blipFill>
        <p:spPr>
          <a:xfrm>
            <a:off x="1075766" y="1462683"/>
            <a:ext cx="6071346" cy="2879517"/>
          </a:xfrm>
          <a:prstGeom prst="rect">
            <a:avLst/>
          </a:prstGeom>
        </p:spPr>
      </p:pic>
    </p:spTree>
    <p:extLst>
      <p:ext uri="{BB962C8B-B14F-4D97-AF65-F5344CB8AC3E}">
        <p14:creationId xmlns:p14="http://schemas.microsoft.com/office/powerpoint/2010/main" val="659621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6A3F3-C4DD-E243-68A4-B4F71C2238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44721" y="0"/>
            <a:ext cx="4299279" cy="2877586"/>
          </a:xfrm>
          <a:prstGeom prst="rect">
            <a:avLst/>
          </a:prstGeom>
        </p:spPr>
      </p:pic>
      <p:pic>
        <p:nvPicPr>
          <p:cNvPr id="13" name="Picture 12">
            <a:extLst>
              <a:ext uri="{FF2B5EF4-FFF2-40B4-BE49-F238E27FC236}">
                <a16:creationId xmlns:a16="http://schemas.microsoft.com/office/drawing/2014/main" id="{3B7A0C99-A78D-9912-A6EC-71020508A9B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91704"/>
            <a:ext cx="4378569" cy="2185592"/>
          </a:xfrm>
          <a:prstGeom prst="rect">
            <a:avLst/>
          </a:prstGeom>
        </p:spPr>
      </p:pic>
      <p:pic>
        <p:nvPicPr>
          <p:cNvPr id="11" name="Picture 10">
            <a:extLst>
              <a:ext uri="{FF2B5EF4-FFF2-40B4-BE49-F238E27FC236}">
                <a16:creationId xmlns:a16="http://schemas.microsoft.com/office/drawing/2014/main" id="{EB60F278-0F8F-CE8E-6CC0-2B8F801D70B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890970"/>
            <a:ext cx="5257117" cy="2151404"/>
          </a:xfrm>
          <a:prstGeom prst="rect">
            <a:avLst/>
          </a:prstGeom>
        </p:spPr>
      </p:pic>
      <p:pic>
        <p:nvPicPr>
          <p:cNvPr id="19" name="Picture 18" descr="Two women sitting in chairs smiling for a picture&#10;&#10;Description automatically generated">
            <a:extLst>
              <a:ext uri="{FF2B5EF4-FFF2-40B4-BE49-F238E27FC236}">
                <a16:creationId xmlns:a16="http://schemas.microsoft.com/office/drawing/2014/main" id="{72104987-D639-C769-2EC6-029258513D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316" y="2423297"/>
            <a:ext cx="2795380" cy="2096535"/>
          </a:xfrm>
          <a:prstGeom prst="rect">
            <a:avLst/>
          </a:prstGeom>
        </p:spPr>
      </p:pic>
      <p:pic>
        <p:nvPicPr>
          <p:cNvPr id="6" name="Picture 5" descr="A group of people sitting around a table&#10;&#10;Description automatically generated">
            <a:extLst>
              <a:ext uri="{FF2B5EF4-FFF2-40B4-BE49-F238E27FC236}">
                <a16:creationId xmlns:a16="http://schemas.microsoft.com/office/drawing/2014/main" id="{A2ED330F-CEEA-38F4-E086-D23C01D474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2625" y="3146598"/>
            <a:ext cx="3303920" cy="1530255"/>
          </a:xfrm>
          <a:prstGeom prst="rect">
            <a:avLst/>
          </a:prstGeom>
        </p:spPr>
      </p:pic>
    </p:spTree>
    <p:extLst>
      <p:ext uri="{BB962C8B-B14F-4D97-AF65-F5344CB8AC3E}">
        <p14:creationId xmlns:p14="http://schemas.microsoft.com/office/powerpoint/2010/main" val="1712730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SC Mission /Objectives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508000" y="1113639"/>
            <a:ext cx="8347475" cy="2974529"/>
          </a:xfrm>
        </p:spPr>
        <p:txBody>
          <a:bodyPr>
            <a:normAutofit/>
          </a:bodyPr>
          <a:lstStyle/>
          <a:p>
            <a:r>
              <a:rPr lang="en-US" sz="2400" dirty="0"/>
              <a:t>Drive Standardization in advanced EDA topics with focus on “research-based topics” </a:t>
            </a:r>
          </a:p>
          <a:p>
            <a:pPr lvl="1"/>
            <a:r>
              <a:rPr lang="en-US" sz="2100" dirty="0"/>
              <a:t>Proposals from Academia, and Industry Adv. Research groups</a:t>
            </a:r>
          </a:p>
          <a:p>
            <a:pPr lvl="1"/>
            <a:r>
              <a:rPr lang="en-US" sz="2100" dirty="0"/>
              <a:t>Collaborate/ Joint sponsor w/ IEEE  DASC &amp; other Industry Standards organizations/committees</a:t>
            </a:r>
          </a:p>
          <a:p>
            <a:pPr lvl="1"/>
            <a:r>
              <a:rPr lang="en-US" sz="2100" dirty="0"/>
              <a:t> Leverage CEDA Events/Network/CEDA Standards site</a:t>
            </a:r>
          </a:p>
          <a:p>
            <a:pPr marL="0" indent="0">
              <a:buNone/>
            </a:pPr>
            <a:endParaRPr lang="en-US" dirty="0"/>
          </a:p>
        </p:txBody>
      </p:sp>
    </p:spTree>
    <p:extLst>
      <p:ext uri="{BB962C8B-B14F-4D97-AF65-F5344CB8AC3E}">
        <p14:creationId xmlns:p14="http://schemas.microsoft.com/office/powerpoint/2010/main" val="93263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F50D-37AC-40C5-8FF2-9BB36491230D}"/>
              </a:ext>
            </a:extLst>
          </p:cNvPr>
          <p:cNvSpPr>
            <a:spLocks noGrp="1"/>
          </p:cNvSpPr>
          <p:nvPr>
            <p:ph type="title"/>
          </p:nvPr>
        </p:nvSpPr>
        <p:spPr>
          <a:xfrm>
            <a:off x="250032" y="88107"/>
            <a:ext cx="5293518" cy="1083469"/>
          </a:xfrm>
        </p:spPr>
        <p:txBody>
          <a:bodyPr>
            <a:normAutofit/>
          </a:bodyPr>
          <a:lstStyle/>
          <a:p>
            <a:r>
              <a:rPr lang="en-US" dirty="0"/>
              <a:t>Current Status &amp; Achievements </a:t>
            </a:r>
          </a:p>
        </p:txBody>
      </p:sp>
      <p:sp>
        <p:nvSpPr>
          <p:cNvPr id="3" name="Content Placeholder 2">
            <a:extLst>
              <a:ext uri="{FF2B5EF4-FFF2-40B4-BE49-F238E27FC236}">
                <a16:creationId xmlns:a16="http://schemas.microsoft.com/office/drawing/2014/main" id="{8393CBD3-432B-472D-8237-AE7794C700D1}"/>
              </a:ext>
            </a:extLst>
          </p:cNvPr>
          <p:cNvSpPr>
            <a:spLocks noGrp="1"/>
          </p:cNvSpPr>
          <p:nvPr>
            <p:ph idx="1"/>
          </p:nvPr>
        </p:nvSpPr>
        <p:spPr>
          <a:xfrm>
            <a:off x="421481" y="1214438"/>
            <a:ext cx="4157663" cy="3371850"/>
          </a:xfrm>
        </p:spPr>
        <p:txBody>
          <a:bodyPr>
            <a:normAutofit fontScale="92500"/>
          </a:bodyPr>
          <a:lstStyle/>
          <a:p>
            <a:r>
              <a:rPr lang="en-US" sz="1350" dirty="0"/>
              <a:t>CEDA Standards Committee infrastructure -</a:t>
            </a:r>
            <a:r>
              <a:rPr lang="en-US" sz="1350" dirty="0">
                <a:solidFill>
                  <a:srgbClr val="00B050"/>
                </a:solidFill>
              </a:rPr>
              <a:t>done </a:t>
            </a:r>
            <a:r>
              <a:rPr lang="en-US" sz="1350" dirty="0"/>
              <a:t>active/updated</a:t>
            </a:r>
          </a:p>
          <a:p>
            <a:pPr lvl="1"/>
            <a:r>
              <a:rPr lang="en-US" sz="1350" dirty="0">
                <a:hlinkClick r:id="rId2"/>
              </a:rPr>
              <a:t>https://ieee-sa.imeetcentral.com/ceda-sc/home</a:t>
            </a:r>
            <a:r>
              <a:rPr lang="en-US" sz="1350" dirty="0"/>
              <a:t> </a:t>
            </a:r>
          </a:p>
          <a:p>
            <a:pPr lvl="1"/>
            <a:r>
              <a:rPr lang="en-US" sz="1350" dirty="0"/>
              <a:t>CEDA SC public site : </a:t>
            </a:r>
            <a:r>
              <a:rPr lang="en-US" sz="1350" dirty="0">
                <a:hlinkClick r:id="rId3"/>
              </a:rPr>
              <a:t>https://sagroups.ieee.org/ceda-sc/</a:t>
            </a:r>
            <a:r>
              <a:rPr lang="en-US" sz="1350" dirty="0"/>
              <a:t> </a:t>
            </a:r>
          </a:p>
          <a:p>
            <a:r>
              <a:rPr lang="en-US" sz="1350" dirty="0"/>
              <a:t>23 new members.  3 EDA companies, User companies –Intel, Qualcomm, Ericsson, 3 Universities, </a:t>
            </a:r>
            <a:r>
              <a:rPr lang="en-US" sz="1350" dirty="0" err="1"/>
              <a:t>e.t.c</a:t>
            </a:r>
            <a:endParaRPr lang="en-US" sz="1350" dirty="0"/>
          </a:p>
          <a:p>
            <a:r>
              <a:rPr lang="en-US" sz="1350" dirty="0">
                <a:solidFill>
                  <a:srgbClr val="C00000"/>
                </a:solidFill>
              </a:rPr>
              <a:t>Standards Committee kickoff  -</a:t>
            </a:r>
            <a:r>
              <a:rPr lang="en-US" sz="1350" dirty="0">
                <a:solidFill>
                  <a:srgbClr val="00B050"/>
                </a:solidFill>
              </a:rPr>
              <a:t>done </a:t>
            </a:r>
          </a:p>
          <a:p>
            <a:pPr lvl="1"/>
            <a:r>
              <a:rPr lang="en-US" sz="1350" dirty="0">
                <a:solidFill>
                  <a:srgbClr val="C00000"/>
                </a:solidFill>
              </a:rPr>
              <a:t>Agenda, Invitation to participate, Request for proposal for PAR or study group in key EDA areas </a:t>
            </a:r>
          </a:p>
          <a:p>
            <a:r>
              <a:rPr lang="en-US" sz="1350" dirty="0">
                <a:solidFill>
                  <a:srgbClr val="C00000"/>
                </a:solidFill>
              </a:rPr>
              <a:t>CEDA Chapter meeting presentation – </a:t>
            </a:r>
            <a:r>
              <a:rPr lang="en-US" sz="1350" dirty="0">
                <a:solidFill>
                  <a:srgbClr val="00B050"/>
                </a:solidFill>
              </a:rPr>
              <a:t>done 12/15</a:t>
            </a:r>
          </a:p>
          <a:p>
            <a:r>
              <a:rPr lang="en-US" sz="1350" dirty="0"/>
              <a:t>CEDA SC Open-Source Maintainer</a:t>
            </a:r>
          </a:p>
          <a:p>
            <a:pPr lvl="1"/>
            <a:r>
              <a:rPr lang="en-US" sz="1350" dirty="0"/>
              <a:t>Discuss possible use of SA Open-Source platform for standard development</a:t>
            </a:r>
          </a:p>
          <a:p>
            <a:pPr lvl="1"/>
            <a:r>
              <a:rPr lang="en-US" sz="1350" dirty="0"/>
              <a:t>Dennis Brophy</a:t>
            </a:r>
          </a:p>
          <a:p>
            <a:endParaRPr lang="en-US" sz="825" dirty="0"/>
          </a:p>
        </p:txBody>
      </p:sp>
      <p:pic>
        <p:nvPicPr>
          <p:cNvPr id="12" name="Picture 11" descr="A screenshot of a computer&#10;&#10;Description automatically generated with medium confidence">
            <a:extLst>
              <a:ext uri="{FF2B5EF4-FFF2-40B4-BE49-F238E27FC236}">
                <a16:creationId xmlns:a16="http://schemas.microsoft.com/office/drawing/2014/main" id="{9264C125-99B0-4816-90CC-FBE5495700BB}"/>
              </a:ext>
            </a:extLst>
          </p:cNvPr>
          <p:cNvPicPr>
            <a:picLocks noChangeAspect="1"/>
          </p:cNvPicPr>
          <p:nvPr/>
        </p:nvPicPr>
        <p:blipFill rotWithShape="1">
          <a:blip r:embed="rId4">
            <a:extLst>
              <a:ext uri="{28A0092B-C50C-407E-A947-70E740481C1C}">
                <a14:useLocalDpi xmlns:a14="http://schemas.microsoft.com/office/drawing/2010/main" val="0"/>
              </a:ext>
            </a:extLst>
          </a:blip>
          <a:srcRect l="24421" r="26671"/>
          <a:stretch/>
        </p:blipFill>
        <p:spPr>
          <a:xfrm>
            <a:off x="5186362" y="328620"/>
            <a:ext cx="3729038" cy="428888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76112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b="1" dirty="0"/>
              <a:t>Report Overview</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508001" y="1113639"/>
            <a:ext cx="6447501" cy="3417383"/>
          </a:xfrm>
        </p:spPr>
        <p:txBody>
          <a:bodyPr>
            <a:normAutofit/>
          </a:bodyPr>
          <a:lstStyle/>
          <a:p>
            <a:r>
              <a:rPr lang="en-US" dirty="0"/>
              <a:t>Status reports:</a:t>
            </a:r>
          </a:p>
          <a:p>
            <a:pPr lvl="1"/>
            <a:r>
              <a:rPr lang="en-US" dirty="0"/>
              <a:t>TCAS-AI (</a:t>
            </a:r>
            <a:r>
              <a:rPr lang="en-US" dirty="0" err="1"/>
              <a:t>Yiran</a:t>
            </a:r>
            <a:r>
              <a:rPr lang="en-US" dirty="0"/>
              <a:t> Chen)</a:t>
            </a:r>
          </a:p>
          <a:p>
            <a:pPr lvl="1"/>
            <a:r>
              <a:rPr lang="en-US" dirty="0"/>
              <a:t>D&amp;T (</a:t>
            </a:r>
            <a:r>
              <a:rPr lang="en-US" dirty="0" err="1"/>
              <a:t>Partha</a:t>
            </a:r>
            <a:r>
              <a:rPr lang="en-US" dirty="0"/>
              <a:t> Pande)</a:t>
            </a:r>
          </a:p>
          <a:p>
            <a:pPr lvl="1"/>
            <a:r>
              <a:rPr lang="en-US" dirty="0"/>
              <a:t>ESL (</a:t>
            </a:r>
            <a:r>
              <a:rPr lang="en-US" dirty="0" err="1"/>
              <a:t>Aviral</a:t>
            </a:r>
            <a:r>
              <a:rPr lang="en-US" dirty="0"/>
              <a:t> Srivastava)</a:t>
            </a:r>
          </a:p>
          <a:p>
            <a:pPr lvl="1"/>
            <a:r>
              <a:rPr lang="en-US" dirty="0"/>
              <a:t>TCAD (David Atienza)</a:t>
            </a:r>
          </a:p>
          <a:p>
            <a:pPr lvl="1"/>
            <a:r>
              <a:rPr lang="en-US" dirty="0"/>
              <a:t>T-SPI (Jun Fan)</a:t>
            </a:r>
          </a:p>
        </p:txBody>
      </p:sp>
    </p:spTree>
    <p:extLst>
      <p:ext uri="{BB962C8B-B14F-4D97-AF65-F5344CB8AC3E}">
        <p14:creationId xmlns:p14="http://schemas.microsoft.com/office/powerpoint/2010/main" val="2417829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a:xfrm>
            <a:off x="514350" y="220056"/>
            <a:ext cx="7886700" cy="929668"/>
          </a:xfrm>
        </p:spPr>
        <p:txBody>
          <a:bodyPr>
            <a:normAutofit fontScale="90000"/>
          </a:bodyPr>
          <a:lstStyle/>
          <a:p>
            <a:r>
              <a:rPr lang="en-US" dirty="0"/>
              <a:t>Standards Committee Kick-off Meeting -11/21/23</a:t>
            </a:r>
            <a:br>
              <a:rPr lang="en-US" dirty="0"/>
            </a:br>
            <a:r>
              <a:rPr lang="en-US" dirty="0">
                <a:solidFill>
                  <a:srgbClr val="00B050"/>
                </a:solidFill>
              </a:rPr>
              <a:t>SC now open to accept standard proposals !!</a:t>
            </a:r>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a:xfrm>
            <a:off x="450427" y="1051667"/>
            <a:ext cx="8229600" cy="3262312"/>
          </a:xfrm>
        </p:spPr>
        <p:txBody>
          <a:bodyPr>
            <a:normAutofit fontScale="25000" lnSpcReduction="20000"/>
          </a:bodyPr>
          <a:lstStyle/>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Call to Order </a:t>
            </a: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Introduction and </a:t>
            </a:r>
            <a:r>
              <a:rPr lang="en-US" sz="4400" u="sng" dirty="0">
                <a:solidFill>
                  <a:srgbClr val="0000FF"/>
                </a:solidFill>
                <a:latin typeface="Calibri" panose="020F0502020204030204" pitchFamily="34" charset="0"/>
                <a:ea typeface="Calibri" panose="020F0502020204030204" pitchFamily="34" charset="0"/>
                <a:hlinkClick r:id="rId2"/>
              </a:rPr>
              <a:t>Affiliation Declaration</a:t>
            </a:r>
            <a:endParaRPr lang="en-US" sz="4400" u="sng" dirty="0">
              <a:solidFill>
                <a:srgbClr val="0000FF"/>
              </a:solidFill>
              <a:latin typeface="Calibri" panose="020F0502020204030204" pitchFamily="34" charset="0"/>
              <a:ea typeface="Calibri" panose="020F0502020204030204" pitchFamily="34" charset="0"/>
            </a:endParaRP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Establishment of CEDA SC Membership</a:t>
            </a:r>
            <a:endParaRPr lang="en-US" sz="4400" dirty="0">
              <a:latin typeface="Times New Roman" panose="02020603050405020304" pitchFamily="18" charset="0"/>
              <a:ea typeface="Calibri" panose="020F0502020204030204" pitchFamily="34" charset="0"/>
            </a:endParaRP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Approval of Agenda </a:t>
            </a: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Review and Approval of CEDA SC Policies &amp; Procedures (P&amp;P) : Dennis Brophy</a:t>
            </a:r>
            <a:endParaRPr lang="en-US" sz="4400" dirty="0">
              <a:latin typeface="Times New Roman" panose="02020603050405020304" pitchFamily="18" charset="0"/>
              <a:ea typeface="Calibri" panose="020F0502020204030204" pitchFamily="34" charset="0"/>
            </a:endParaRP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Appointment of Officers : Aparna Dey</a:t>
            </a:r>
            <a:endParaRPr lang="en-US" sz="4400" dirty="0">
              <a:latin typeface="Times New Roman" panose="02020603050405020304" pitchFamily="18" charset="0"/>
              <a:ea typeface="Calibri" panose="020F0502020204030204" pitchFamily="34" charset="0"/>
            </a:endParaRPr>
          </a:p>
          <a:p>
            <a:pPr marL="342892" indent="-342892">
              <a:lnSpc>
                <a:spcPct val="160000"/>
              </a:lnSpc>
              <a:spcBef>
                <a:spcPts val="0"/>
              </a:spcBef>
              <a:buFont typeface="+mj-lt"/>
              <a:buAutoNum type="arabicPeriod"/>
            </a:pPr>
            <a:r>
              <a:rPr lang="en-US" sz="4400" dirty="0">
                <a:latin typeface="Calibri" panose="020F0502020204030204" pitchFamily="34" charset="0"/>
                <a:ea typeface="Calibri" panose="020F0502020204030204" pitchFamily="34" charset="0"/>
              </a:rPr>
              <a:t>IEEE Policies – Vanessa Lalitte</a:t>
            </a:r>
            <a:endParaRPr lang="en-US" sz="4400" dirty="0">
              <a:latin typeface="Times New Roman" panose="02020603050405020304" pitchFamily="18" charset="0"/>
              <a:ea typeface="Calibri" panose="020F0502020204030204" pitchFamily="34" charset="0"/>
            </a:endParaRPr>
          </a:p>
          <a:p>
            <a:pPr marL="742931" lvl="1" indent="-285743">
              <a:lnSpc>
                <a:spcPct val="120000"/>
              </a:lnSpc>
              <a:spcBef>
                <a:spcPts val="0"/>
              </a:spcBef>
              <a:buFont typeface="+mj-lt"/>
              <a:buAutoNum type="alphaLcPeriod"/>
            </a:pPr>
            <a:r>
              <a:rPr lang="en-US" sz="4400" dirty="0">
                <a:ea typeface="Calibri" panose="020F0502020204030204" pitchFamily="34" charset="0"/>
              </a:rPr>
              <a:t>IEEE SA </a:t>
            </a:r>
            <a:r>
              <a:rPr lang="en-US" sz="4400" u="sng" dirty="0">
                <a:solidFill>
                  <a:srgbClr val="0000FF"/>
                </a:solidFill>
                <a:ea typeface="Calibri" panose="020F0502020204030204" pitchFamily="34" charset="0"/>
                <a:hlinkClick r:id="rId3"/>
              </a:rPr>
              <a:t>Call for Patents</a:t>
            </a:r>
            <a:endParaRPr lang="en-US" sz="4400" dirty="0">
              <a:latin typeface="Times New Roman" panose="02020603050405020304" pitchFamily="18" charset="0"/>
              <a:ea typeface="Calibri" panose="020F0502020204030204" pitchFamily="34" charset="0"/>
            </a:endParaRPr>
          </a:p>
          <a:p>
            <a:pPr marL="742931" lvl="1" indent="-285743">
              <a:lnSpc>
                <a:spcPct val="120000"/>
              </a:lnSpc>
              <a:spcBef>
                <a:spcPts val="0"/>
              </a:spcBef>
              <a:buFont typeface="+mj-lt"/>
              <a:buAutoNum type="alphaLcPeriod"/>
            </a:pPr>
            <a:r>
              <a:rPr lang="en-US" sz="4400" dirty="0">
                <a:ea typeface="Calibri" panose="020F0502020204030204" pitchFamily="34" charset="0"/>
              </a:rPr>
              <a:t>IEEE SA </a:t>
            </a:r>
            <a:r>
              <a:rPr lang="en-US" sz="4400" u="sng" dirty="0">
                <a:solidFill>
                  <a:srgbClr val="0000FF"/>
                </a:solidFill>
                <a:ea typeface="Calibri" panose="020F0502020204030204" pitchFamily="34" charset="0"/>
                <a:hlinkClick r:id="rId4"/>
              </a:rPr>
              <a:t>Copyright Policy Presentation</a:t>
            </a:r>
            <a:endParaRPr lang="en-US" sz="4400" dirty="0">
              <a:latin typeface="Times New Roman" panose="02020603050405020304" pitchFamily="18" charset="0"/>
              <a:ea typeface="Calibri" panose="020F0502020204030204" pitchFamily="34" charset="0"/>
            </a:endParaRPr>
          </a:p>
          <a:p>
            <a:pPr marL="742931" lvl="1" indent="-285743">
              <a:lnSpc>
                <a:spcPct val="120000"/>
              </a:lnSpc>
              <a:spcBef>
                <a:spcPts val="0"/>
              </a:spcBef>
              <a:buFont typeface="+mj-lt"/>
              <a:buAutoNum type="alphaLcPeriod"/>
            </a:pPr>
            <a:r>
              <a:rPr lang="en-US" sz="4400" dirty="0">
                <a:ea typeface="Calibri" panose="020F0502020204030204" pitchFamily="34" charset="0"/>
              </a:rPr>
              <a:t>IEEE SA </a:t>
            </a:r>
            <a:r>
              <a:rPr lang="en-US" sz="4400" u="sng" dirty="0">
                <a:solidFill>
                  <a:srgbClr val="0000FF"/>
                </a:solidFill>
                <a:ea typeface="Calibri" panose="020F0502020204030204" pitchFamily="34" charset="0"/>
                <a:hlinkClick r:id="rId5"/>
              </a:rPr>
              <a:t>Participant Behavior – Individual Method</a:t>
            </a:r>
            <a:endParaRPr lang="en-US" sz="4400" dirty="0">
              <a:latin typeface="Times New Roman" panose="02020603050405020304" pitchFamily="18" charset="0"/>
              <a:ea typeface="Calibri" panose="020F0502020204030204" pitchFamily="34" charset="0"/>
            </a:endParaRPr>
          </a:p>
          <a:p>
            <a:pPr marL="457189">
              <a:spcBef>
                <a:spcPts val="0"/>
              </a:spcBef>
            </a:pPr>
            <a:r>
              <a:rPr lang="en-US" sz="4400" dirty="0">
                <a:latin typeface="Calibri" panose="020F0502020204030204" pitchFamily="34" charset="0"/>
                <a:ea typeface="Calibri" panose="020F0502020204030204" pitchFamily="34" charset="0"/>
              </a:rPr>
              <a:t> </a:t>
            </a:r>
            <a:endParaRPr lang="en-US" sz="4400" dirty="0">
              <a:latin typeface="Times New Roman" panose="02020603050405020304" pitchFamily="18" charset="0"/>
              <a:ea typeface="Calibri" panose="020F0502020204030204" pitchFamily="34" charset="0"/>
            </a:endParaRPr>
          </a:p>
          <a:p>
            <a:pPr>
              <a:spcBef>
                <a:spcPts val="0"/>
              </a:spcBef>
            </a:pPr>
            <a:r>
              <a:rPr lang="en-US" sz="4400" dirty="0">
                <a:latin typeface="Calibri" panose="020F0502020204030204" pitchFamily="34" charset="0"/>
                <a:ea typeface="Calibri" panose="020F0502020204030204" pitchFamily="34" charset="0"/>
              </a:rPr>
              <a:t>8.       Presentation</a:t>
            </a:r>
            <a:endParaRPr lang="en-US" sz="4400" dirty="0">
              <a:latin typeface="Times New Roman" panose="02020603050405020304" pitchFamily="18" charset="0"/>
              <a:ea typeface="Calibri" panose="020F0502020204030204" pitchFamily="34" charset="0"/>
            </a:endParaRPr>
          </a:p>
          <a:p>
            <a:pPr marL="742931" lvl="1" indent="-285743">
              <a:spcBef>
                <a:spcPts val="0"/>
              </a:spcBef>
              <a:buFont typeface="+mj-lt"/>
              <a:buAutoNum type="alphaLcPeriod"/>
            </a:pPr>
            <a:r>
              <a:rPr lang="en-US" sz="4400" dirty="0">
                <a:ea typeface="Calibri" panose="020F0502020204030204" pitchFamily="34" charset="0"/>
              </a:rPr>
              <a:t>IEEE SA Standards Overview – Vanessa Lalitte</a:t>
            </a:r>
            <a:endParaRPr lang="en-US" sz="4400" dirty="0">
              <a:latin typeface="Times New Roman" panose="02020603050405020304" pitchFamily="18" charset="0"/>
              <a:ea typeface="Calibri" panose="020F0502020204030204" pitchFamily="34" charset="0"/>
            </a:endParaRPr>
          </a:p>
          <a:p>
            <a:pPr marL="742931" lvl="1" indent="-285743">
              <a:spcBef>
                <a:spcPts val="0"/>
              </a:spcBef>
              <a:buFont typeface="+mj-lt"/>
              <a:buAutoNum type="alphaLcPeriod"/>
            </a:pPr>
            <a:r>
              <a:rPr lang="en-US" sz="4400" dirty="0">
                <a:ea typeface="Calibri" panose="020F0502020204030204" pitchFamily="34" charset="0"/>
              </a:rPr>
              <a:t>CEDA SC Overview – Aparna Dey</a:t>
            </a:r>
            <a:endParaRPr lang="en-US" sz="4400" dirty="0">
              <a:latin typeface="Times New Roman" panose="02020603050405020304" pitchFamily="18" charset="0"/>
              <a:ea typeface="Calibri" panose="020F0502020204030204" pitchFamily="34" charset="0"/>
            </a:endParaRPr>
          </a:p>
          <a:p>
            <a:pPr marL="457189">
              <a:spcBef>
                <a:spcPts val="0"/>
              </a:spcBef>
            </a:pPr>
            <a:r>
              <a:rPr lang="en-US" sz="4400" dirty="0">
                <a:latin typeface="Calibri" panose="020F0502020204030204" pitchFamily="34" charset="0"/>
                <a:ea typeface="Times New Roman" panose="02020603050405020304" pitchFamily="18" charset="0"/>
              </a:rPr>
              <a:t> </a:t>
            </a:r>
            <a:endParaRPr lang="en-US" sz="4400" dirty="0">
              <a:latin typeface="Times New Roman" panose="02020603050405020304" pitchFamily="18" charset="0"/>
              <a:ea typeface="Times New Roman" panose="02020603050405020304" pitchFamily="18" charset="0"/>
            </a:endParaRPr>
          </a:p>
          <a:p>
            <a:pPr marL="228594" indent="-228594">
              <a:lnSpc>
                <a:spcPct val="170000"/>
              </a:lnSpc>
              <a:spcBef>
                <a:spcPts val="0"/>
              </a:spcBef>
              <a:buAutoNum type="arabicPeriod" startAt="9"/>
            </a:pPr>
            <a:r>
              <a:rPr lang="en-US" sz="4400" dirty="0">
                <a:latin typeface="Calibri" panose="020F0502020204030204" pitchFamily="34" charset="0"/>
                <a:ea typeface="Calibri" panose="020F0502020204030204" pitchFamily="34" charset="0"/>
              </a:rPr>
              <a:t>Discussion/Action Plan</a:t>
            </a:r>
            <a:endParaRPr lang="en-US" sz="4400" dirty="0">
              <a:latin typeface="Times New Roman" panose="02020603050405020304" pitchFamily="18" charset="0"/>
              <a:ea typeface="Calibri" panose="020F0502020204030204" pitchFamily="34" charset="0"/>
            </a:endParaRPr>
          </a:p>
          <a:p>
            <a:pPr marL="228594" indent="-228594">
              <a:lnSpc>
                <a:spcPct val="170000"/>
              </a:lnSpc>
              <a:spcBef>
                <a:spcPts val="0"/>
              </a:spcBef>
              <a:buAutoNum type="arabicPeriod" startAt="9"/>
            </a:pPr>
            <a:r>
              <a:rPr lang="en-US" sz="4400" dirty="0">
                <a:latin typeface="Calibri" panose="020F0502020204030204" pitchFamily="34" charset="0"/>
                <a:ea typeface="Calibri" panose="020F0502020204030204" pitchFamily="34" charset="0"/>
              </a:rPr>
              <a:t>Future Meetings</a:t>
            </a:r>
            <a:endParaRPr lang="en-US" sz="4400" dirty="0">
              <a:latin typeface="Times New Roman" panose="02020603050405020304" pitchFamily="18" charset="0"/>
              <a:ea typeface="Calibri" panose="020F0502020204030204" pitchFamily="34" charset="0"/>
            </a:endParaRPr>
          </a:p>
          <a:p>
            <a:endParaRPr lang="en-US" alt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sz="quarter" idx="10"/>
          </p:nvPr>
        </p:nvSpPr>
        <p:spPr/>
        <p:txBody>
          <a:bodyPr/>
          <a:lstStyle/>
          <a:p>
            <a:fld id="{A3979A82-1A5E-4C7B-AFC0-111CA6C3130A}" type="slidenum">
              <a:rPr lang="en-US" altLang="en-US" smtClean="0"/>
              <a:pPr/>
              <a:t>60</a:t>
            </a:fld>
            <a:endParaRPr lang="en-US" altLang="en-US"/>
          </a:p>
        </p:txBody>
      </p:sp>
    </p:spTree>
    <p:extLst>
      <p:ext uri="{BB962C8B-B14F-4D97-AF65-F5344CB8AC3E}">
        <p14:creationId xmlns:p14="http://schemas.microsoft.com/office/powerpoint/2010/main" val="2433498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Potential Areas for Standardization</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508001" y="1113640"/>
            <a:ext cx="6447501" cy="3417383"/>
          </a:xfrm>
        </p:spPr>
        <p:txBody>
          <a:bodyPr>
            <a:normAutofit lnSpcReduction="10000"/>
          </a:bodyPr>
          <a:lstStyle/>
          <a:p>
            <a:r>
              <a:rPr lang="en-US" dirty="0">
                <a:solidFill>
                  <a:srgbClr val="00B050"/>
                </a:solidFill>
              </a:rPr>
              <a:t>AI/ML in EDA</a:t>
            </a:r>
          </a:p>
          <a:p>
            <a:r>
              <a:rPr lang="en-US" dirty="0"/>
              <a:t>3D/2.5D, </a:t>
            </a:r>
            <a:r>
              <a:rPr lang="en-US" dirty="0" err="1"/>
              <a:t>Chiplets</a:t>
            </a:r>
            <a:r>
              <a:rPr lang="en-US" dirty="0"/>
              <a:t> design, Standard Format</a:t>
            </a:r>
          </a:p>
          <a:p>
            <a:r>
              <a:rPr lang="en-US" dirty="0"/>
              <a:t>Photonics </a:t>
            </a:r>
          </a:p>
          <a:p>
            <a:r>
              <a:rPr lang="en-US" dirty="0"/>
              <a:t>Digital Twin</a:t>
            </a:r>
          </a:p>
          <a:p>
            <a:r>
              <a:rPr lang="en-US" dirty="0"/>
              <a:t>Functional Safety</a:t>
            </a:r>
          </a:p>
          <a:p>
            <a:r>
              <a:rPr lang="en-US" dirty="0"/>
              <a:t>Low Power</a:t>
            </a:r>
          </a:p>
          <a:p>
            <a:r>
              <a:rPr lang="en-US" dirty="0"/>
              <a:t>Thermal Constraints</a:t>
            </a:r>
          </a:p>
          <a:p>
            <a:r>
              <a:rPr lang="en-US" dirty="0"/>
              <a:t>Functional Verification</a:t>
            </a:r>
          </a:p>
          <a:p>
            <a:r>
              <a:rPr lang="en-US" dirty="0"/>
              <a:t>Simulation</a:t>
            </a:r>
          </a:p>
          <a:p>
            <a:endParaRPr lang="en-US" dirty="0"/>
          </a:p>
          <a:p>
            <a:endParaRPr lang="en-US" dirty="0"/>
          </a:p>
        </p:txBody>
      </p:sp>
    </p:spTree>
    <p:extLst>
      <p:ext uri="{BB962C8B-B14F-4D97-AF65-F5344CB8AC3E}">
        <p14:creationId xmlns:p14="http://schemas.microsoft.com/office/powerpoint/2010/main" val="1281484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22E8-041F-4557-A952-E5E2938AC0FB}"/>
              </a:ext>
            </a:extLst>
          </p:cNvPr>
          <p:cNvSpPr>
            <a:spLocks noGrp="1"/>
          </p:cNvSpPr>
          <p:nvPr>
            <p:ph type="title"/>
          </p:nvPr>
        </p:nvSpPr>
        <p:spPr>
          <a:xfrm>
            <a:off x="595359" y="280503"/>
            <a:ext cx="7886700" cy="764843"/>
          </a:xfrm>
        </p:spPr>
        <p:txBody>
          <a:bodyPr/>
          <a:lstStyle/>
          <a:p>
            <a:r>
              <a:rPr lang="en-US" dirty="0"/>
              <a:t>Opportunities</a:t>
            </a:r>
          </a:p>
        </p:txBody>
      </p:sp>
      <p:sp>
        <p:nvSpPr>
          <p:cNvPr id="3" name="Content Placeholder 2">
            <a:extLst>
              <a:ext uri="{FF2B5EF4-FFF2-40B4-BE49-F238E27FC236}">
                <a16:creationId xmlns:a16="http://schemas.microsoft.com/office/drawing/2014/main" id="{7E7FF71F-3D49-4666-8A31-5FA3B9FA75ED}"/>
              </a:ext>
            </a:extLst>
          </p:cNvPr>
          <p:cNvSpPr>
            <a:spLocks noGrp="1"/>
          </p:cNvSpPr>
          <p:nvPr>
            <p:ph idx="1"/>
          </p:nvPr>
        </p:nvSpPr>
        <p:spPr>
          <a:xfrm>
            <a:off x="562067" y="1109547"/>
            <a:ext cx="7886700" cy="3044520"/>
          </a:xfrm>
        </p:spPr>
        <p:txBody>
          <a:bodyPr>
            <a:normAutofit fontScale="77500" lnSpcReduction="20000"/>
          </a:bodyPr>
          <a:lstStyle/>
          <a:p>
            <a:r>
              <a:rPr lang="en-US" dirty="0">
                <a:latin typeface="Calibri" panose="020F0502020204030204" pitchFamily="34" charset="0"/>
                <a:ea typeface="Calibri" panose="020F0502020204030204" pitchFamily="34" charset="0"/>
              </a:rPr>
              <a:t>Increasing relevant membership/participation from Academia and Industry</a:t>
            </a:r>
          </a:p>
          <a:p>
            <a:pPr lvl="1"/>
            <a:r>
              <a:rPr lang="en-US" dirty="0">
                <a:solidFill>
                  <a:srgbClr val="00B050"/>
                </a:solidFill>
                <a:latin typeface="Calibri" panose="020F0502020204030204" pitchFamily="34" charset="0"/>
                <a:ea typeface="Calibri" panose="020F0502020204030204" pitchFamily="34" charset="0"/>
              </a:rPr>
              <a:t>Standards Committee promotion – chapter meeting, discussion with industry/academia</a:t>
            </a:r>
          </a:p>
          <a:p>
            <a:pPr lvl="1"/>
            <a:r>
              <a:rPr lang="en-US" dirty="0">
                <a:latin typeface="Calibri" panose="020F0502020204030204" pitchFamily="34" charset="0"/>
                <a:ea typeface="Calibri" panose="020F0502020204030204" pitchFamily="34" charset="0"/>
              </a:rPr>
              <a:t>Regular meeting schedule</a:t>
            </a:r>
          </a:p>
          <a:p>
            <a:pPr lvl="1"/>
            <a:r>
              <a:rPr lang="en-US" dirty="0">
                <a:latin typeface="Calibri" panose="020F0502020204030204" pitchFamily="34" charset="0"/>
                <a:ea typeface="Calibri" panose="020F0502020204030204" pitchFamily="34" charset="0"/>
              </a:rPr>
              <a:t>Define scope and encourage study groups/white papers in new areas – creating a research focus short list</a:t>
            </a:r>
          </a:p>
          <a:p>
            <a:pPr marL="342900" lvl="1" indent="0">
              <a:buNone/>
            </a:pP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Increasing CEDA/SC visibility with Industry &amp; Academia</a:t>
            </a:r>
          </a:p>
          <a:p>
            <a:pPr lvl="1"/>
            <a:r>
              <a:rPr lang="en-US" dirty="0">
                <a:effectLst/>
                <a:latin typeface="Calibri" panose="020F0502020204030204" pitchFamily="34" charset="0"/>
                <a:ea typeface="Calibri" panose="020F0502020204030204" pitchFamily="34" charset="0"/>
              </a:rPr>
              <a:t>Present at Academic Network meetings</a:t>
            </a:r>
          </a:p>
          <a:p>
            <a:pPr lvl="1"/>
            <a:r>
              <a:rPr lang="en-US" dirty="0">
                <a:effectLst/>
                <a:latin typeface="Calibri" panose="020F0502020204030204" pitchFamily="34" charset="0"/>
                <a:ea typeface="Calibri" panose="020F0502020204030204" pitchFamily="34" charset="0"/>
              </a:rPr>
              <a:t>Promotions online and with other committees, industry events</a:t>
            </a:r>
          </a:p>
          <a:p>
            <a:pPr lvl="1"/>
            <a:endParaRPr lang="en-US"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Attracting differentiated Standardization proposals/ study group in advanced topics </a:t>
            </a:r>
          </a:p>
          <a:p>
            <a:pPr lvl="1"/>
            <a:r>
              <a:rPr lang="en-US" dirty="0">
                <a:solidFill>
                  <a:srgbClr val="00B050"/>
                </a:solidFill>
                <a:latin typeface="Calibri" panose="020F0502020204030204" pitchFamily="34" charset="0"/>
                <a:ea typeface="Calibri" panose="020F0502020204030204" pitchFamily="34" charset="0"/>
              </a:rPr>
              <a:t>Discussion with Jiang Hu from T&amp;M to start a new PAR for AI/ML infrastructure for EDA standards in CEDA standards. Potential contribution of a white paper to the study group.</a:t>
            </a:r>
          </a:p>
          <a:p>
            <a:pPr lvl="1"/>
            <a:r>
              <a:rPr lang="en-US" dirty="0">
                <a:latin typeface="Calibri" panose="020F0502020204030204" pitchFamily="34" charset="0"/>
                <a:ea typeface="Calibri" panose="020F0502020204030204" pitchFamily="34" charset="0"/>
              </a:rPr>
              <a:t>Potential for joint sponsorship with DASC and IEEE Standards Committee</a:t>
            </a:r>
          </a:p>
          <a:p>
            <a:pPr marL="342900" lvl="1" indent="0">
              <a:buNone/>
            </a:pPr>
            <a:endParaRPr lang="en-US" dirty="0">
              <a:effectLst/>
              <a:latin typeface="Calibri" panose="020F0502020204030204" pitchFamily="34" charset="0"/>
              <a:ea typeface="Calibri" panose="020F0502020204030204" pitchFamily="34" charset="0"/>
            </a:endParaRPr>
          </a:p>
          <a:p>
            <a:pPr lvl="1"/>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78901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508001" y="1113640"/>
            <a:ext cx="6447501" cy="3417383"/>
          </a:xfrm>
        </p:spPr>
        <p:txBody>
          <a:bodyPr/>
          <a:lstStyle/>
          <a:p>
            <a:r>
              <a:rPr lang="en-US" dirty="0"/>
              <a:t>Submission of Ideas, PARS, Proposals</a:t>
            </a:r>
          </a:p>
          <a:p>
            <a:r>
              <a:rPr lang="en-US" dirty="0"/>
              <a:t>SC WG Meeting regular Schedule</a:t>
            </a:r>
          </a:p>
          <a:p>
            <a:r>
              <a:rPr lang="en-US" dirty="0"/>
              <a:t>Working on potential ML Infrastructure proposal</a:t>
            </a:r>
          </a:p>
          <a:p>
            <a:r>
              <a:rPr lang="en-US" dirty="0"/>
              <a:t>Targeted SC Promotion in conferences, chapter meetings, Academia, Industry</a:t>
            </a:r>
          </a:p>
          <a:p>
            <a:r>
              <a:rPr lang="en-US" dirty="0"/>
              <a:t>Review of Proposals</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280469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President’s Report - Silveira</a:t>
            </a:r>
            <a:endParaRPr/>
          </a:p>
        </p:txBody>
      </p:sp>
      <p:sp>
        <p:nvSpPr>
          <p:cNvPr id="168" name="Google Shape;168;p36"/>
          <p:cNvSpPr txBox="1">
            <a:spLocks noGrp="1"/>
          </p:cNvSpPr>
          <p:nvPr>
            <p:ph type="body" idx="1"/>
          </p:nvPr>
        </p:nvSpPr>
        <p:spPr>
          <a:xfrm>
            <a:off x="628650" y="1097951"/>
            <a:ext cx="7886700" cy="3315900"/>
          </a:xfrm>
          <a:prstGeom prst="rect">
            <a:avLst/>
          </a:prstGeom>
          <a:noFill/>
          <a:ln>
            <a:noFill/>
          </a:ln>
        </p:spPr>
        <p:txBody>
          <a:bodyPr spcFirstLastPara="1" wrap="square" lIns="68575" tIns="34275" rIns="68575" bIns="34275" anchor="t" anchorCtr="0">
            <a:normAutofit/>
          </a:bodyPr>
          <a:lstStyle/>
          <a:p>
            <a:pPr marL="177800" lvl="0" indent="0" algn="l" rtl="0">
              <a:lnSpc>
                <a:spcPct val="90000"/>
              </a:lnSpc>
              <a:spcBef>
                <a:spcPts val="0"/>
              </a:spcBef>
              <a:spcAft>
                <a:spcPts val="0"/>
              </a:spcAft>
              <a:buNone/>
            </a:pPr>
            <a:endParaRPr/>
          </a:p>
          <a:p>
            <a:pPr marL="17780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a:p>
            <a:pPr marL="0" lvl="0" indent="0" algn="l" rtl="0">
              <a:lnSpc>
                <a:spcPct val="90000"/>
              </a:lnSpc>
              <a:spcBef>
                <a:spcPts val="80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Finance - Zapater</a:t>
            </a:r>
            <a:endParaRPr/>
          </a:p>
        </p:txBody>
      </p:sp>
      <p:sp>
        <p:nvSpPr>
          <p:cNvPr id="174" name="Google Shape;174;p37"/>
          <p:cNvSpPr txBox="1">
            <a:spLocks noGrp="1"/>
          </p:cNvSpPr>
          <p:nvPr>
            <p:ph type="body" idx="1"/>
          </p:nvPr>
        </p:nvSpPr>
        <p:spPr>
          <a:xfrm>
            <a:off x="628650" y="1190844"/>
            <a:ext cx="7886700" cy="3044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endParaRPr/>
          </a:p>
          <a:p>
            <a:pPr marL="177800" lvl="0" indent="-50800" algn="l" rtl="0">
              <a:lnSpc>
                <a:spcPct val="90000"/>
              </a:lnSpc>
              <a:spcBef>
                <a:spcPts val="800"/>
              </a:spcBef>
              <a:spcAft>
                <a:spcPts val="0"/>
              </a:spcAft>
              <a:buClr>
                <a:schemeClr val="dk1"/>
              </a:buClr>
              <a:buSzPts val="2100"/>
              <a:buNone/>
            </a:pPr>
            <a:endParaRPr/>
          </a:p>
          <a:p>
            <a:pPr marL="177800" lvl="0" indent="-50800" algn="l" rtl="0">
              <a:lnSpc>
                <a:spcPct val="90000"/>
              </a:lnSpc>
              <a:spcBef>
                <a:spcPts val="800"/>
              </a:spcBef>
              <a:spcAft>
                <a:spcPts val="0"/>
              </a:spcAft>
              <a:buClr>
                <a:schemeClr val="dk1"/>
              </a:buClr>
              <a:buSzPts val="2100"/>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2316A"/>
              </a:buClr>
              <a:buSzPts val="3300"/>
              <a:buFont typeface="Calibri"/>
              <a:buNone/>
            </a:pPr>
            <a:r>
              <a:rPr lang="en"/>
              <a:t>Education - Macii/Bolchini</a:t>
            </a:r>
            <a:endParaRPr/>
          </a:p>
        </p:txBody>
      </p:sp>
      <p:sp>
        <p:nvSpPr>
          <p:cNvPr id="180" name="Google Shape;180;p38"/>
          <p:cNvSpPr txBox="1">
            <a:spLocks noGrp="1"/>
          </p:cNvSpPr>
          <p:nvPr>
            <p:ph type="body" idx="1"/>
          </p:nvPr>
        </p:nvSpPr>
        <p:spPr>
          <a:xfrm>
            <a:off x="628650" y="1190850"/>
            <a:ext cx="7886700" cy="3095700"/>
          </a:xfrm>
          <a:prstGeom prst="rect">
            <a:avLst/>
          </a:prstGeom>
          <a:noFill/>
          <a:ln>
            <a:noFill/>
          </a:ln>
        </p:spPr>
        <p:txBody>
          <a:bodyPr spcFirstLastPara="1" wrap="square" lIns="68575" tIns="34275" rIns="68575" bIns="34275" anchor="t" anchorCtr="0">
            <a:normAutofit/>
          </a:bodyPr>
          <a:lstStyle/>
          <a:p>
            <a:pPr marL="177800" lvl="0" indent="0" algn="l" rtl="0">
              <a:lnSpc>
                <a:spcPct val="90000"/>
              </a:lnSpc>
              <a:spcBef>
                <a:spcPts val="800"/>
              </a:spcBef>
              <a:spcAft>
                <a:spcPts val="0"/>
              </a:spcAft>
              <a:buNone/>
            </a:pPr>
            <a:endParaRPr sz="8400"/>
          </a:p>
          <a:p>
            <a:pPr marL="0" lvl="0" indent="0" algn="l" rtl="0">
              <a:lnSpc>
                <a:spcPct val="90000"/>
              </a:lnSpc>
              <a:spcBef>
                <a:spcPts val="800"/>
              </a:spcBef>
              <a:spcAft>
                <a:spcPts val="0"/>
              </a:spcAft>
              <a:buNone/>
            </a:pPr>
            <a:endParaRPr/>
          </a:p>
          <a:p>
            <a:pPr marL="177800" lvl="0" indent="-50800" algn="l" rtl="0">
              <a:lnSpc>
                <a:spcPct val="90000"/>
              </a:lnSpc>
              <a:spcBef>
                <a:spcPts val="800"/>
              </a:spcBef>
              <a:spcAft>
                <a:spcPts val="0"/>
              </a:spcAft>
              <a:buClr>
                <a:schemeClr val="dk1"/>
              </a:buClr>
              <a:buSzPts val="2100"/>
              <a:buNone/>
            </a:pPr>
            <a:endParaRPr/>
          </a:p>
          <a:p>
            <a:pPr marL="177800" lvl="0" indent="-50800" algn="l" rtl="0">
              <a:lnSpc>
                <a:spcPct val="90000"/>
              </a:lnSpc>
              <a:spcBef>
                <a:spcPts val="800"/>
              </a:spcBef>
              <a:spcAft>
                <a:spcPts val="0"/>
              </a:spcAft>
              <a:buClr>
                <a:schemeClr val="dk1"/>
              </a:buClr>
              <a:buSzPts val="210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t>BREAK</a:t>
            </a:r>
            <a:endParaRPr b="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68EA-6550-40B5-995E-5C65E327FCD3}"/>
              </a:ext>
            </a:extLst>
          </p:cNvPr>
          <p:cNvSpPr>
            <a:spLocks noGrp="1"/>
          </p:cNvSpPr>
          <p:nvPr>
            <p:ph type="ctrTitle"/>
          </p:nvPr>
        </p:nvSpPr>
        <p:spPr/>
        <p:txBody>
          <a:bodyPr/>
          <a:lstStyle/>
          <a:p>
            <a:r>
              <a:rPr lang="en-US" dirty="0"/>
              <a:t>Conferences</a:t>
            </a:r>
          </a:p>
        </p:txBody>
      </p:sp>
      <p:sp>
        <p:nvSpPr>
          <p:cNvPr id="3" name="Subtitle 2">
            <a:extLst>
              <a:ext uri="{FF2B5EF4-FFF2-40B4-BE49-F238E27FC236}">
                <a16:creationId xmlns:a16="http://schemas.microsoft.com/office/drawing/2014/main" id="{2B3DFEAD-143B-4D71-8696-BB3AC4522C6F}"/>
              </a:ext>
            </a:extLst>
          </p:cNvPr>
          <p:cNvSpPr>
            <a:spLocks noGrp="1"/>
          </p:cNvSpPr>
          <p:nvPr>
            <p:ph type="subTitle" idx="1"/>
          </p:nvPr>
        </p:nvSpPr>
        <p:spPr/>
        <p:txBody>
          <a:bodyPr/>
          <a:lstStyle/>
          <a:p>
            <a:r>
              <a:rPr lang="en-US" dirty="0"/>
              <a:t>Tsung-Yi HO</a:t>
            </a:r>
          </a:p>
          <a:p>
            <a:endParaRPr lang="en-US" dirty="0"/>
          </a:p>
          <a:p>
            <a:r>
              <a:rPr lang="en-US" dirty="0"/>
              <a:t>June 23, 2024</a:t>
            </a:r>
          </a:p>
        </p:txBody>
      </p:sp>
    </p:spTree>
    <p:extLst>
      <p:ext uri="{BB962C8B-B14F-4D97-AF65-F5344CB8AC3E}">
        <p14:creationId xmlns:p14="http://schemas.microsoft.com/office/powerpoint/2010/main" val="842880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9A23-8AE1-465A-9698-AD76CC5556A5}"/>
              </a:ext>
            </a:extLst>
          </p:cNvPr>
          <p:cNvSpPr>
            <a:spLocks noGrp="1"/>
          </p:cNvSpPr>
          <p:nvPr>
            <p:ph type="title"/>
          </p:nvPr>
        </p:nvSpPr>
        <p:spPr/>
        <p:txBody>
          <a:bodyPr/>
          <a:lstStyle/>
          <a:p>
            <a:r>
              <a:rPr lang="en-US" dirty="0">
                <a:solidFill>
                  <a:srgbClr val="32316A"/>
                </a:solidFill>
              </a:rPr>
              <a:t>Sponsored conferences/events (2024.1 ~)</a:t>
            </a:r>
          </a:p>
        </p:txBody>
      </p:sp>
      <p:sp>
        <p:nvSpPr>
          <p:cNvPr id="3" name="Content Placeholder 2">
            <a:extLst>
              <a:ext uri="{FF2B5EF4-FFF2-40B4-BE49-F238E27FC236}">
                <a16:creationId xmlns:a16="http://schemas.microsoft.com/office/drawing/2014/main" id="{D2D73F90-FB1B-44D9-B537-3797B7117532}"/>
              </a:ext>
            </a:extLst>
          </p:cNvPr>
          <p:cNvSpPr>
            <a:spLocks noGrp="1"/>
          </p:cNvSpPr>
          <p:nvPr>
            <p:ph idx="1"/>
          </p:nvPr>
        </p:nvSpPr>
        <p:spPr/>
        <p:txBody>
          <a:bodyPr>
            <a:normAutofit/>
          </a:bodyPr>
          <a:lstStyle/>
          <a:p>
            <a:endParaRPr lang="en-US" dirty="0"/>
          </a:p>
          <a:p>
            <a:endParaRPr lang="en-US" dirty="0"/>
          </a:p>
        </p:txBody>
      </p:sp>
      <p:graphicFrame>
        <p:nvGraphicFramePr>
          <p:cNvPr id="4" name="Table 4">
            <a:extLst>
              <a:ext uri="{FF2B5EF4-FFF2-40B4-BE49-F238E27FC236}">
                <a16:creationId xmlns:a16="http://schemas.microsoft.com/office/drawing/2014/main" id="{F14B9B05-30D7-8606-D495-C2E8E92735DF}"/>
              </a:ext>
            </a:extLst>
          </p:cNvPr>
          <p:cNvGraphicFramePr>
            <a:graphicFrameLocks noGrp="1"/>
          </p:cNvGraphicFramePr>
          <p:nvPr/>
        </p:nvGraphicFramePr>
        <p:xfrm>
          <a:off x="385927" y="1508426"/>
          <a:ext cx="4574690" cy="3372799"/>
        </p:xfrm>
        <a:graphic>
          <a:graphicData uri="http://schemas.openxmlformats.org/drawingml/2006/table">
            <a:tbl>
              <a:tblPr>
                <a:tableStyleId>{C083E6E3-FA7D-4D7B-A595-EF9225AFEA82}</a:tableStyleId>
              </a:tblPr>
              <a:tblGrid>
                <a:gridCol w="1102878">
                  <a:extLst>
                    <a:ext uri="{9D8B030D-6E8A-4147-A177-3AD203B41FA5}">
                      <a16:colId xmlns:a16="http://schemas.microsoft.com/office/drawing/2014/main" val="3983000456"/>
                    </a:ext>
                  </a:extLst>
                </a:gridCol>
                <a:gridCol w="97212">
                  <a:extLst>
                    <a:ext uri="{9D8B030D-6E8A-4147-A177-3AD203B41FA5}">
                      <a16:colId xmlns:a16="http://schemas.microsoft.com/office/drawing/2014/main" val="2631883771"/>
                    </a:ext>
                  </a:extLst>
                </a:gridCol>
                <a:gridCol w="1597033">
                  <a:extLst>
                    <a:ext uri="{9D8B030D-6E8A-4147-A177-3AD203B41FA5}">
                      <a16:colId xmlns:a16="http://schemas.microsoft.com/office/drawing/2014/main" val="1957339822"/>
                    </a:ext>
                  </a:extLst>
                </a:gridCol>
                <a:gridCol w="1597033">
                  <a:extLst>
                    <a:ext uri="{9D8B030D-6E8A-4147-A177-3AD203B41FA5}">
                      <a16:colId xmlns:a16="http://schemas.microsoft.com/office/drawing/2014/main" val="3764835470"/>
                    </a:ext>
                  </a:extLst>
                </a:gridCol>
                <a:gridCol w="180534">
                  <a:extLst>
                    <a:ext uri="{9D8B030D-6E8A-4147-A177-3AD203B41FA5}">
                      <a16:colId xmlns:a16="http://schemas.microsoft.com/office/drawing/2014/main" val="407284837"/>
                    </a:ext>
                  </a:extLst>
                </a:gridCol>
              </a:tblGrid>
              <a:tr h="464680">
                <a:tc>
                  <a:txBody>
                    <a:bodyPr/>
                    <a:lstStyle/>
                    <a:p>
                      <a:pPr algn="ctr" fontAlgn="b"/>
                      <a:r>
                        <a:rPr lang="en-GB" sz="1100" b="0" i="0" u="none" strike="noStrike" dirty="0">
                          <a:solidFill>
                            <a:srgbClr val="000000"/>
                          </a:solidFill>
                          <a:effectLst/>
                          <a:latin typeface="PT Mono" panose="02060509020205020204" pitchFamily="49" charset="77"/>
                        </a:rPr>
                        <a:t>MLCAD (50%)</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ICCAD (46.67%)</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kern="1200" dirty="0">
                          <a:solidFill>
                            <a:srgbClr val="000000"/>
                          </a:solidFill>
                          <a:effectLst/>
                          <a:latin typeface="PT Mono" panose="02060509020205020204" pitchFamily="49" charset="77"/>
                          <a:ea typeface="+mn-ea"/>
                          <a:cs typeface="+mn-cs"/>
                        </a:rPr>
                        <a:t>ETS</a:t>
                      </a:r>
                      <a:r>
                        <a:rPr lang="en-GB" altLang="zh-TW" sz="1100" b="0" i="0" u="none" strike="noStrike" dirty="0">
                          <a:solidFill>
                            <a:srgbClr val="000000"/>
                          </a:solidFill>
                          <a:effectLst/>
                          <a:latin typeface="PT Mono" panose="02060509020205020204" pitchFamily="49" charset="77"/>
                        </a:rPr>
                        <a:t> (25%)</a:t>
                      </a:r>
                    </a:p>
                  </a:txBody>
                  <a:tcPr marL="9993" marR="9993" marT="9993" marB="0" anchor="ctr"/>
                </a:tc>
                <a:tc>
                  <a:txBody>
                    <a:bodyPr/>
                    <a:lstStyle/>
                    <a:p>
                      <a:pPr algn="ctr" fontAlgn="b"/>
                      <a:endParaRPr lang="en-GB" sz="1100" b="0" i="0" u="none" strike="noStrike">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787806419"/>
                  </a:ext>
                </a:extLst>
              </a:tr>
              <a:tr h="464680">
                <a:tc>
                  <a:txBody>
                    <a:bodyPr/>
                    <a:lstStyle/>
                    <a:p>
                      <a:pPr algn="ctr" fontAlgn="b"/>
                      <a:r>
                        <a:rPr lang="en-GB" sz="1100" b="0" i="0" u="none" strike="noStrike" dirty="0">
                          <a:solidFill>
                            <a:srgbClr val="000000"/>
                          </a:solidFill>
                          <a:effectLst/>
                          <a:latin typeface="PT Mono" panose="02060509020205020204" pitchFamily="49" charset="77"/>
                        </a:rPr>
                        <a:t>DTTIS (25%)</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VLSI-SoC (25%)</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kern="1200" dirty="0" err="1">
                          <a:solidFill>
                            <a:srgbClr val="000000"/>
                          </a:solidFill>
                          <a:effectLst/>
                          <a:latin typeface="PT Mono" panose="02060509020205020204" pitchFamily="49" charset="77"/>
                          <a:ea typeface="+mn-ea"/>
                          <a:cs typeface="+mn-cs"/>
                        </a:rPr>
                        <a:t>MPSoC</a:t>
                      </a:r>
                      <a:r>
                        <a:rPr lang="en-GB" altLang="zh-TW" sz="1100" b="0" i="0" u="none" strike="noStrike" dirty="0">
                          <a:solidFill>
                            <a:srgbClr val="000000"/>
                          </a:solidFill>
                          <a:effectLst/>
                          <a:latin typeface="PT Mono" panose="02060509020205020204" pitchFamily="49" charset="77"/>
                        </a:rPr>
                        <a:t> (33%)</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056966682"/>
                  </a:ext>
                </a:extLst>
              </a:tr>
              <a:tr h="46468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FF0000"/>
                          </a:solidFill>
                          <a:effectLst/>
                          <a:latin typeface="PT Mono" panose="02060509020205020204" pitchFamily="49" charset="77"/>
                        </a:rPr>
                        <a:t>LAD</a:t>
                      </a:r>
                      <a:r>
                        <a:rPr lang="en-GB" sz="1100" b="0" i="0" u="none" strike="noStrike" dirty="0">
                          <a:solidFill>
                            <a:srgbClr val="000000"/>
                          </a:solidFill>
                          <a:effectLst/>
                          <a:latin typeface="PT Mono" panose="02060509020205020204" pitchFamily="49" charset="77"/>
                        </a:rPr>
                        <a:t> (100%)</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LATS (25%)</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dirty="0">
                          <a:solidFill>
                            <a:srgbClr val="000000"/>
                          </a:solidFill>
                          <a:effectLst/>
                          <a:latin typeface="PT Mono" panose="02060509020205020204" pitchFamily="49" charset="77"/>
                        </a:rPr>
                        <a:t>MEMOCODE (25%)</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991913221"/>
                  </a:ext>
                </a:extLst>
              </a:tr>
              <a:tr h="464680">
                <a:tc>
                  <a:txBody>
                    <a:bodyPr/>
                    <a:lstStyle/>
                    <a:p>
                      <a:pPr algn="ctr" fontAlgn="b"/>
                      <a:r>
                        <a:rPr lang="en-GB" sz="1100" b="0" i="0" u="none" strike="noStrike" dirty="0">
                          <a:solidFill>
                            <a:srgbClr val="000000"/>
                          </a:solidFill>
                          <a:effectLst/>
                          <a:latin typeface="PT Mono" panose="02060509020205020204" pitchFamily="49" charset="77"/>
                        </a:rPr>
                        <a:t>ISLPED (15%)</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SIES (50%)</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dirty="0">
                          <a:solidFill>
                            <a:srgbClr val="000000"/>
                          </a:solidFill>
                          <a:effectLst/>
                          <a:latin typeface="PT Mono" panose="02060509020205020204" pitchFamily="49" charset="77"/>
                        </a:rPr>
                        <a:t>ITC-Asia (50%)</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282609715"/>
                  </a:ext>
                </a:extLst>
              </a:tr>
              <a:tr h="464680">
                <a:tc>
                  <a:txBody>
                    <a:bodyPr/>
                    <a:lstStyle/>
                    <a:p>
                      <a:pPr algn="ctr" fontAlgn="b"/>
                      <a:r>
                        <a:rPr lang="en-GB" sz="1100" b="0" i="0" u="none" strike="noStrike" dirty="0">
                          <a:solidFill>
                            <a:srgbClr val="000000"/>
                          </a:solidFill>
                          <a:effectLst/>
                          <a:latin typeface="PT Mono" panose="02060509020205020204" pitchFamily="49" charset="77"/>
                        </a:rPr>
                        <a:t>DAC (50%)</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ASP-DAC (12.5%)</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dirty="0">
                          <a:solidFill>
                            <a:srgbClr val="000000"/>
                          </a:solidFill>
                          <a:effectLst/>
                          <a:latin typeface="PT Mono" panose="02060509020205020204" pitchFamily="49" charset="77"/>
                        </a:rPr>
                        <a:t>DDECS (25%)</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063342031"/>
                  </a:ext>
                </a:extLst>
              </a:tr>
              <a:tr h="464680">
                <a:tc>
                  <a:txBody>
                    <a:bodyPr/>
                    <a:lstStyle/>
                    <a:p>
                      <a:pPr algn="ctr" fontAlgn="b"/>
                      <a:r>
                        <a:rPr lang="en-GB" sz="1100" b="0" i="0" u="none" strike="noStrike" dirty="0">
                          <a:solidFill>
                            <a:srgbClr val="000000"/>
                          </a:solidFill>
                          <a:effectLst/>
                          <a:latin typeface="PT Mono" panose="02060509020205020204" pitchFamily="49" charset="77"/>
                        </a:rPr>
                        <a:t>CODAI (25%)</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SBCCI (5%-</a:t>
                      </a:r>
                      <a:r>
                        <a:rPr lang="en-GB" sz="1100" b="0" i="0" u="none" strike="noStrike" dirty="0">
                          <a:solidFill>
                            <a:srgbClr val="FF0000"/>
                          </a:solidFill>
                          <a:effectLst/>
                          <a:latin typeface="PT Mono" panose="02060509020205020204" pitchFamily="49" charset="77"/>
                        </a:rPr>
                        <a:t>7%</a:t>
                      </a:r>
                      <a:r>
                        <a:rPr lang="en-GB" sz="1100" b="0" i="0" u="none" strike="noStrike" dirty="0">
                          <a:solidFill>
                            <a:srgbClr val="000000"/>
                          </a:solidFill>
                          <a:effectLst/>
                          <a:latin typeface="PT Mono" panose="02060509020205020204" pitchFamily="49" charset="77"/>
                        </a:rPr>
                        <a:t>)</a:t>
                      </a:r>
                    </a:p>
                  </a:txBody>
                  <a:tcPr marL="9993" marR="9993" marT="9993" marB="0" anchor="ctr"/>
                </a:tc>
                <a:tc>
                  <a:txBody>
                    <a:bodyPr/>
                    <a:lstStyle/>
                    <a:p>
                      <a:pPr algn="ctr" fontAlgn="b"/>
                      <a:r>
                        <a:rPr lang="en-GB" sz="1100" b="0" i="0" u="none" strike="noStrike" dirty="0">
                          <a:solidFill>
                            <a:srgbClr val="000000"/>
                          </a:solidFill>
                          <a:effectLst/>
                          <a:latin typeface="PT Mono" panose="02060509020205020204" pitchFamily="49" charset="77"/>
                        </a:rPr>
                        <a:t>ATS (25%-</a:t>
                      </a:r>
                      <a:r>
                        <a:rPr lang="en-GB" sz="1100" b="0" i="0" u="none" strike="noStrike" dirty="0">
                          <a:solidFill>
                            <a:srgbClr val="FF0000"/>
                          </a:solidFill>
                          <a:effectLst/>
                          <a:latin typeface="PT Mono" panose="02060509020205020204" pitchFamily="49" charset="77"/>
                        </a:rPr>
                        <a:t>50%</a:t>
                      </a:r>
                      <a:r>
                        <a:rPr lang="en-GB" sz="1100" b="0" i="0" u="none" strike="noStrike" dirty="0">
                          <a:solidFill>
                            <a:srgbClr val="000000"/>
                          </a:solidFill>
                          <a:effectLst/>
                          <a:latin typeface="PT Mono" panose="02060509020205020204" pitchFamily="49" charset="77"/>
                        </a:rPr>
                        <a:t>)</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928244883"/>
                  </a:ext>
                </a:extLst>
              </a:tr>
              <a:tr h="584720">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80566314"/>
                  </a:ext>
                </a:extLst>
              </a:tr>
            </a:tbl>
          </a:graphicData>
        </a:graphic>
      </p:graphicFrame>
      <p:graphicFrame>
        <p:nvGraphicFramePr>
          <p:cNvPr id="5" name="Table 4">
            <a:extLst>
              <a:ext uri="{FF2B5EF4-FFF2-40B4-BE49-F238E27FC236}">
                <a16:creationId xmlns:a16="http://schemas.microsoft.com/office/drawing/2014/main" id="{A7A79064-8394-F327-A701-282B731F6E72}"/>
              </a:ext>
            </a:extLst>
          </p:cNvPr>
          <p:cNvGraphicFramePr>
            <a:graphicFrameLocks noGrp="1"/>
          </p:cNvGraphicFramePr>
          <p:nvPr/>
        </p:nvGraphicFramePr>
        <p:xfrm>
          <a:off x="5693074" y="1613700"/>
          <a:ext cx="2374601" cy="3044522"/>
        </p:xfrm>
        <a:graphic>
          <a:graphicData uri="http://schemas.openxmlformats.org/drawingml/2006/table">
            <a:tbl>
              <a:tblPr>
                <a:tableStyleId>{C083E6E3-FA7D-4D7B-A595-EF9225AFEA82}</a:tableStyleId>
              </a:tblPr>
              <a:tblGrid>
                <a:gridCol w="1137183">
                  <a:extLst>
                    <a:ext uri="{9D8B030D-6E8A-4147-A177-3AD203B41FA5}">
                      <a16:colId xmlns:a16="http://schemas.microsoft.com/office/drawing/2014/main" val="3983000456"/>
                    </a:ext>
                  </a:extLst>
                </a:gridCol>
                <a:gridCol w="1137183">
                  <a:extLst>
                    <a:ext uri="{9D8B030D-6E8A-4147-A177-3AD203B41FA5}">
                      <a16:colId xmlns:a16="http://schemas.microsoft.com/office/drawing/2014/main" val="3746696765"/>
                    </a:ext>
                  </a:extLst>
                </a:gridCol>
                <a:gridCol w="100235">
                  <a:extLst>
                    <a:ext uri="{9D8B030D-6E8A-4147-A177-3AD203B41FA5}">
                      <a16:colId xmlns:a16="http://schemas.microsoft.com/office/drawing/2014/main" val="2631883771"/>
                    </a:ext>
                  </a:extLst>
                </a:gridCol>
              </a:tblGrid>
              <a:tr h="434932">
                <a:tc>
                  <a:txBody>
                    <a:bodyPr/>
                    <a:lstStyle/>
                    <a:p>
                      <a:pPr algn="ctr" fontAlgn="b"/>
                      <a:r>
                        <a:rPr lang="en-GB" sz="1100" b="0" i="0" u="none" strike="noStrike" dirty="0">
                          <a:solidFill>
                            <a:srgbClr val="000000"/>
                          </a:solidFill>
                          <a:effectLst/>
                          <a:latin typeface="PT Mono" panose="02060509020205020204" pitchFamily="49" charset="77"/>
                        </a:rPr>
                        <a:t>FMCAD</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dirty="0">
                          <a:solidFill>
                            <a:srgbClr val="000000"/>
                          </a:solidFill>
                          <a:effectLst/>
                          <a:latin typeface="PT Mono" panose="02060509020205020204" pitchFamily="49" charset="77"/>
                        </a:rPr>
                        <a:t>LASCAS</a:t>
                      </a: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787806419"/>
                  </a:ext>
                </a:extLst>
              </a:tr>
              <a:tr h="434932">
                <a:tc>
                  <a:txBody>
                    <a:bodyPr/>
                    <a:lstStyle/>
                    <a:p>
                      <a:pPr algn="ctr" fontAlgn="b"/>
                      <a:r>
                        <a:rPr lang="en-GB" sz="1100" b="0" i="0" u="none" strike="noStrike" dirty="0">
                          <a:solidFill>
                            <a:srgbClr val="000000"/>
                          </a:solidFill>
                          <a:effectLst/>
                          <a:latin typeface="PT Mono" panose="02060509020205020204" pitchFamily="49" charset="77"/>
                        </a:rPr>
                        <a:t>GLSVLSI</a:t>
                      </a:r>
                    </a:p>
                  </a:txBody>
                  <a:tcPr marL="9993" marR="9993" marT="9993" marB="0" anchor="ctr"/>
                </a:tc>
                <a:tc>
                  <a:txBody>
                    <a:bodyPr/>
                    <a:lstStyle/>
                    <a:p>
                      <a:pPr algn="ctr" fontAlgn="b"/>
                      <a:r>
                        <a:rPr lang="en-GB" altLang="zh-TW" sz="1100" b="0" i="0" u="none" strike="noStrike" dirty="0">
                          <a:solidFill>
                            <a:srgbClr val="000000"/>
                          </a:solidFill>
                          <a:effectLst/>
                          <a:latin typeface="PT Mono" panose="02060509020205020204" pitchFamily="49" charset="77"/>
                        </a:rPr>
                        <a:t>ICITES</a:t>
                      </a:r>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056966682"/>
                  </a:ext>
                </a:extLst>
              </a:tr>
              <a:tr h="43493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PT Mono" panose="02060509020205020204" pitchFamily="49" charset="77"/>
                        </a:rPr>
                        <a:t>ISPD</a:t>
                      </a:r>
                    </a:p>
                  </a:txBody>
                  <a:tcPr marL="9993" marR="9993" marT="9993"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100" b="0" i="0" u="none" strike="noStrike" dirty="0">
                          <a:solidFill>
                            <a:srgbClr val="000000"/>
                          </a:solidFill>
                          <a:effectLst/>
                          <a:latin typeface="PT Mono" panose="02060509020205020204" pitchFamily="49" charset="77"/>
                        </a:rPr>
                        <a:t>ISED</a:t>
                      </a:r>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991913221"/>
                  </a:ext>
                </a:extLst>
              </a:tr>
              <a:tr h="434932">
                <a:tc>
                  <a:txBody>
                    <a:bodyPr/>
                    <a:lstStyle/>
                    <a:p>
                      <a:pPr algn="ctr" fontAlgn="b"/>
                      <a:r>
                        <a:rPr lang="en-GB" sz="1100" b="0" i="0" u="none" strike="noStrike" dirty="0">
                          <a:solidFill>
                            <a:srgbClr val="000000"/>
                          </a:solidFill>
                          <a:effectLst/>
                          <a:latin typeface="PT Mono" panose="02060509020205020204" pitchFamily="49" charset="77"/>
                        </a:rPr>
                        <a:t>SMACD</a:t>
                      </a:r>
                    </a:p>
                  </a:txBody>
                  <a:tcPr marL="9993" marR="9993" marT="9993" marB="0" anchor="ctr"/>
                </a:tc>
                <a:tc>
                  <a:txBody>
                    <a:bodyPr/>
                    <a:lstStyle/>
                    <a:p>
                      <a:pPr algn="ctr" fontAlgn="b"/>
                      <a:r>
                        <a:rPr lang="en-GB" altLang="zh-TW" sz="1100" b="0" i="0" u="none" strike="noStrike" dirty="0" err="1">
                          <a:solidFill>
                            <a:srgbClr val="000000"/>
                          </a:solidFill>
                          <a:effectLst/>
                          <a:latin typeface="PT Mono" panose="02060509020205020204" pitchFamily="49" charset="77"/>
                        </a:rPr>
                        <a:t>AsianHOST</a:t>
                      </a:r>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282609715"/>
                  </a:ext>
                </a:extLst>
              </a:tr>
              <a:tr h="434932">
                <a:tc>
                  <a:txBody>
                    <a:bodyPr/>
                    <a:lstStyle/>
                    <a:p>
                      <a:pPr algn="ctr" fontAlgn="b"/>
                      <a:r>
                        <a:rPr lang="en-GB" sz="1100" b="0" i="0" u="none" strike="noStrike" dirty="0">
                          <a:solidFill>
                            <a:srgbClr val="000000"/>
                          </a:solidFill>
                          <a:effectLst/>
                          <a:latin typeface="PT Mono" panose="02060509020205020204" pitchFamily="49" charset="77"/>
                        </a:rPr>
                        <a:t>FDL</a:t>
                      </a:r>
                    </a:p>
                  </a:txBody>
                  <a:tcPr marL="9993" marR="9993" marT="9993" marB="0" anchor="ctr"/>
                </a:tc>
                <a:tc>
                  <a:txBody>
                    <a:bodyPr/>
                    <a:lstStyle/>
                    <a:p>
                      <a:pPr algn="ctr" fontAlgn="b"/>
                      <a:r>
                        <a:rPr lang="en-GB" altLang="zh-TW" sz="1100" b="0" i="0" u="none" strike="noStrike" dirty="0">
                          <a:solidFill>
                            <a:srgbClr val="000000"/>
                          </a:solidFill>
                          <a:effectLst/>
                          <a:latin typeface="PT Mono" panose="02060509020205020204" pitchFamily="49" charset="77"/>
                        </a:rPr>
                        <a:t>ISEDA</a:t>
                      </a:r>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063342031"/>
                  </a:ext>
                </a:extLst>
              </a:tr>
              <a:tr h="434932">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1928244883"/>
                  </a:ext>
                </a:extLst>
              </a:tr>
              <a:tr h="434932">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tc>
                  <a:txBody>
                    <a:bodyPr/>
                    <a:lstStyle/>
                    <a:p>
                      <a:pPr algn="ctr" fontAlgn="b"/>
                      <a:endParaRPr lang="en-GB" sz="1100" b="0" i="0" u="none" strike="noStrike" dirty="0">
                        <a:solidFill>
                          <a:srgbClr val="000000"/>
                        </a:solidFill>
                        <a:effectLst/>
                        <a:latin typeface="PT Mono" panose="02060509020205020204" pitchFamily="49" charset="77"/>
                      </a:endParaRPr>
                    </a:p>
                  </a:txBody>
                  <a:tcPr marL="9993" marR="9993" marT="9993" marB="0" anchor="ctr"/>
                </a:tc>
                <a:extLst>
                  <a:ext uri="{0D108BD9-81ED-4DB2-BD59-A6C34878D82A}">
                    <a16:rowId xmlns:a16="http://schemas.microsoft.com/office/drawing/2014/main" val="480566314"/>
                  </a:ext>
                </a:extLst>
              </a:tr>
            </a:tbl>
          </a:graphicData>
        </a:graphic>
      </p:graphicFrame>
      <p:sp>
        <p:nvSpPr>
          <p:cNvPr id="6" name="Content Placeholder 2">
            <a:extLst>
              <a:ext uri="{FF2B5EF4-FFF2-40B4-BE49-F238E27FC236}">
                <a16:creationId xmlns:a16="http://schemas.microsoft.com/office/drawing/2014/main" id="{E390634B-934B-1507-A85D-D50358D1E7F1}"/>
              </a:ext>
            </a:extLst>
          </p:cNvPr>
          <p:cNvSpPr txBox="1">
            <a:spLocks/>
          </p:cNvSpPr>
          <p:nvPr/>
        </p:nvSpPr>
        <p:spPr>
          <a:xfrm>
            <a:off x="751018" y="1169042"/>
            <a:ext cx="3658085" cy="6787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dirty="0"/>
              <a:t>Financial Sponsorship (17)</a:t>
            </a:r>
          </a:p>
        </p:txBody>
      </p:sp>
      <p:sp>
        <p:nvSpPr>
          <p:cNvPr id="7" name="Content Placeholder 2">
            <a:extLst>
              <a:ext uri="{FF2B5EF4-FFF2-40B4-BE49-F238E27FC236}">
                <a16:creationId xmlns:a16="http://schemas.microsoft.com/office/drawing/2014/main" id="{9F85A19B-B583-D3C0-209A-B33652C18163}"/>
              </a:ext>
            </a:extLst>
          </p:cNvPr>
          <p:cNvSpPr txBox="1">
            <a:spLocks/>
          </p:cNvSpPr>
          <p:nvPr/>
        </p:nvSpPr>
        <p:spPr>
          <a:xfrm>
            <a:off x="5467729" y="1157473"/>
            <a:ext cx="3270170" cy="6787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dirty="0"/>
              <a:t>Technical Sponsorship (10)</a:t>
            </a:r>
          </a:p>
        </p:txBody>
      </p:sp>
      <p:sp>
        <p:nvSpPr>
          <p:cNvPr id="9" name="文字方塊 8">
            <a:extLst>
              <a:ext uri="{FF2B5EF4-FFF2-40B4-BE49-F238E27FC236}">
                <a16:creationId xmlns:a16="http://schemas.microsoft.com/office/drawing/2014/main" id="{9759E387-9153-C755-16E7-B1CD3689489C}"/>
              </a:ext>
            </a:extLst>
          </p:cNvPr>
          <p:cNvSpPr txBox="1"/>
          <p:nvPr/>
        </p:nvSpPr>
        <p:spPr>
          <a:xfrm>
            <a:off x="2287345" y="2435267"/>
            <a:ext cx="4574690" cy="300082"/>
          </a:xfrm>
          <a:prstGeom prst="rect">
            <a:avLst/>
          </a:prstGeom>
          <a:noFill/>
        </p:spPr>
        <p:txBody>
          <a:bodyPr wrap="square">
            <a:spAutoFit/>
          </a:bodyPr>
          <a:lstStyle/>
          <a:p>
            <a:pPr algn="ctr" fontAlgn="b"/>
            <a:endParaRPr lang="en-GB" altLang="zh-TW" sz="1350" dirty="0">
              <a:latin typeface="PT Mono" panose="02060509020205020204" pitchFamily="49" charset="77"/>
            </a:endParaRPr>
          </a:p>
        </p:txBody>
      </p:sp>
    </p:spTree>
    <p:extLst>
      <p:ext uri="{BB962C8B-B14F-4D97-AF65-F5344CB8AC3E}">
        <p14:creationId xmlns:p14="http://schemas.microsoft.com/office/powerpoint/2010/main" val="33291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91425" tIns="91425" rIns="91425" bIns="91425" rtlCol="0" anchor="b" anchorCtr="0">
            <a:noAutofit/>
          </a:bodyPr>
          <a:lstStyle/>
          <a:p>
            <a:r>
              <a:rPr lang="en" dirty="0"/>
              <a:t>IEEE TCAS-AI Update </a:t>
            </a:r>
            <a:br>
              <a:rPr lang="en" dirty="0"/>
            </a:br>
            <a:endParaRPr dirty="0"/>
          </a:p>
        </p:txBody>
      </p:sp>
      <p:sp>
        <p:nvSpPr>
          <p:cNvPr id="55" name="Google Shape;55;p13"/>
          <p:cNvSpPr txBox="1">
            <a:spLocks noGrp="1"/>
          </p:cNvSpPr>
          <p:nvPr>
            <p:ph type="subTitle" idx="1"/>
          </p:nvPr>
        </p:nvSpPr>
        <p:spPr>
          <a:prstGeom prst="rect">
            <a:avLst/>
          </a:prstGeom>
        </p:spPr>
        <p:txBody>
          <a:bodyPr spcFirstLastPara="1" vert="horz" wrap="square" lIns="91425" tIns="91425" rIns="91425" bIns="91425" rtlCol="0" anchor="t" anchorCtr="0">
            <a:noAutofit/>
          </a:bodyPr>
          <a:lstStyle/>
          <a:p>
            <a:pPr>
              <a:spcBef>
                <a:spcPts val="0"/>
              </a:spcBef>
            </a:pPr>
            <a:r>
              <a:rPr lang="fr-FR" sz="2400" dirty="0" err="1"/>
              <a:t>EiC</a:t>
            </a:r>
            <a:r>
              <a:rPr lang="fr-FR" sz="2400" dirty="0"/>
              <a:t>: </a:t>
            </a:r>
            <a:r>
              <a:rPr lang="fr-FR" sz="2400" dirty="0" err="1"/>
              <a:t>Ytiran</a:t>
            </a:r>
            <a:r>
              <a:rPr lang="fr-FR" sz="2400" dirty="0"/>
              <a:t> Chen</a:t>
            </a:r>
            <a:endParaRPr lang="en" sz="2400" dirty="0"/>
          </a:p>
        </p:txBody>
      </p:sp>
    </p:spTree>
    <p:extLst>
      <p:ext uri="{BB962C8B-B14F-4D97-AF65-F5344CB8AC3E}">
        <p14:creationId xmlns:p14="http://schemas.microsoft.com/office/powerpoint/2010/main" val="3547206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112521-F2CB-3D47-AEE6-D8924666BFF5}"/>
              </a:ext>
            </a:extLst>
          </p:cNvPr>
          <p:cNvSpPr>
            <a:spLocks noGrp="1"/>
          </p:cNvSpPr>
          <p:nvPr>
            <p:ph type="title"/>
          </p:nvPr>
        </p:nvSpPr>
        <p:spPr/>
        <p:txBody>
          <a:bodyPr/>
          <a:lstStyle/>
          <a:p>
            <a:r>
              <a:rPr lang="en-US" dirty="0"/>
              <a:t>Flagship conferences</a:t>
            </a:r>
          </a:p>
        </p:txBody>
      </p:sp>
      <p:pic>
        <p:nvPicPr>
          <p:cNvPr id="4" name="圖片 3" descr="一張含有 雲, 天空, 戶外, 螢幕擷取畫面 的圖片&#10;&#10;自動產生的描述">
            <a:extLst>
              <a:ext uri="{FF2B5EF4-FFF2-40B4-BE49-F238E27FC236}">
                <a16:creationId xmlns:a16="http://schemas.microsoft.com/office/drawing/2014/main" id="{CFA41E56-986F-0145-F01B-799485F01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18" y="1470893"/>
            <a:ext cx="2948014" cy="1485000"/>
          </a:xfrm>
          <a:prstGeom prst="rect">
            <a:avLst/>
          </a:prstGeom>
        </p:spPr>
      </p:pic>
      <p:pic>
        <p:nvPicPr>
          <p:cNvPr id="7" name="圖片 6" descr="一張含有 日落, 天空, 建築, 戶外 的圖片&#10;&#10;自動產生的描述">
            <a:extLst>
              <a:ext uri="{FF2B5EF4-FFF2-40B4-BE49-F238E27FC236}">
                <a16:creationId xmlns:a16="http://schemas.microsoft.com/office/drawing/2014/main" id="{9B54C275-D03A-8F15-5D36-F1269D0FB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540" y="2929823"/>
            <a:ext cx="2988191" cy="1485000"/>
          </a:xfrm>
          <a:prstGeom prst="rect">
            <a:avLst/>
          </a:prstGeom>
        </p:spPr>
      </p:pic>
      <p:pic>
        <p:nvPicPr>
          <p:cNvPr id="11" name="圖片 10" descr="一張含有 雲, 樹狀, 文字, 大自然 的圖片&#10;&#10;自動產生的描述">
            <a:extLst>
              <a:ext uri="{FF2B5EF4-FFF2-40B4-BE49-F238E27FC236}">
                <a16:creationId xmlns:a16="http://schemas.microsoft.com/office/drawing/2014/main" id="{0CE5E780-2B2E-2AF9-4E8B-A74D81C9A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694" y="2955893"/>
            <a:ext cx="2988274" cy="1485000"/>
          </a:xfrm>
          <a:prstGeom prst="rect">
            <a:avLst/>
          </a:prstGeom>
        </p:spPr>
      </p:pic>
      <p:pic>
        <p:nvPicPr>
          <p:cNvPr id="14" name="圖片 13" descr="一張含有 天空, 建築, 螢幕擷取畫面, 摩天大樓 的圖片&#10;&#10;自動產生的描述">
            <a:extLst>
              <a:ext uri="{FF2B5EF4-FFF2-40B4-BE49-F238E27FC236}">
                <a16:creationId xmlns:a16="http://schemas.microsoft.com/office/drawing/2014/main" id="{5C421A4D-3D86-2174-3587-76C6438EB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4362" y="1473827"/>
            <a:ext cx="2487210" cy="1485000"/>
          </a:xfrm>
          <a:prstGeom prst="rect">
            <a:avLst/>
          </a:prstGeom>
        </p:spPr>
      </p:pic>
      <p:pic>
        <p:nvPicPr>
          <p:cNvPr id="22" name="圖片 21" descr="一張含有 天空, 雲, 建築, 戶外 的圖片&#10;&#10;自動產生的描述">
            <a:extLst>
              <a:ext uri="{FF2B5EF4-FFF2-40B4-BE49-F238E27FC236}">
                <a16:creationId xmlns:a16="http://schemas.microsoft.com/office/drawing/2014/main" id="{B0106CB3-E1AA-B340-CE51-EE289008C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103" y="1446290"/>
            <a:ext cx="2984561" cy="1485000"/>
          </a:xfrm>
          <a:prstGeom prst="rect">
            <a:avLst/>
          </a:prstGeom>
        </p:spPr>
      </p:pic>
    </p:spTree>
    <p:extLst>
      <p:ext uri="{BB962C8B-B14F-4D97-AF65-F5344CB8AC3E}">
        <p14:creationId xmlns:p14="http://schemas.microsoft.com/office/powerpoint/2010/main" val="4153638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43000" y="1338539"/>
            <a:ext cx="6858000" cy="1790700"/>
          </a:xfrm>
          <a:prstGeom prst="rect">
            <a:avLst/>
          </a:prstGeom>
          <a:noFill/>
          <a:ln>
            <a:noFill/>
          </a:ln>
        </p:spPr>
        <p:txBody>
          <a:bodyPr spcFirstLastPara="1" wrap="square" lIns="68569" tIns="34275" rIns="68569" bIns="34275" anchor="b" anchorCtr="0">
            <a:normAutofit/>
          </a:bodyPr>
          <a:lstStyle/>
          <a:p>
            <a:pPr>
              <a:buSzPts val="6000"/>
            </a:pPr>
            <a:r>
              <a:rPr lang="en-US" dirty="0"/>
              <a:t>DAC Updates</a:t>
            </a:r>
            <a:endParaRPr dirty="0"/>
          </a:p>
        </p:txBody>
      </p:sp>
      <p:sp>
        <p:nvSpPr>
          <p:cNvPr id="71" name="Google Shape;71;p1"/>
          <p:cNvSpPr txBox="1">
            <a:spLocks noGrp="1"/>
          </p:cNvSpPr>
          <p:nvPr>
            <p:ph type="subTitle" idx="1"/>
          </p:nvPr>
        </p:nvSpPr>
        <p:spPr>
          <a:xfrm>
            <a:off x="1143000" y="3198295"/>
            <a:ext cx="6858000" cy="1241822"/>
          </a:xfrm>
          <a:prstGeom prst="rect">
            <a:avLst/>
          </a:prstGeom>
          <a:noFill/>
          <a:ln>
            <a:noFill/>
          </a:ln>
        </p:spPr>
        <p:txBody>
          <a:bodyPr spcFirstLastPara="1" wrap="square" lIns="68569" tIns="34275" rIns="68569" bIns="34275" anchor="t" anchorCtr="0">
            <a:normAutofit/>
          </a:bodyPr>
          <a:lstStyle/>
          <a:p>
            <a:pPr marL="0" indent="0">
              <a:spcBef>
                <a:spcPts val="0"/>
              </a:spcBef>
              <a:buSzPts val="2400"/>
            </a:pPr>
            <a:r>
              <a:rPr lang="en-US" dirty="0"/>
              <a:t>Miguel Silveira</a:t>
            </a:r>
            <a:endParaRPr dirty="0"/>
          </a:p>
          <a:p>
            <a:pPr marL="0" indent="0">
              <a:spcBef>
                <a:spcPts val="750"/>
              </a:spcBef>
              <a:buSzPts val="2400"/>
            </a:pPr>
            <a:r>
              <a:rPr lang="en-US" dirty="0"/>
              <a:t>June 23, 2024</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2"/>
          <p:cNvSpPr txBox="1">
            <a:spLocks noGrp="1"/>
          </p:cNvSpPr>
          <p:nvPr>
            <p:ph type="body" idx="1"/>
          </p:nvPr>
        </p:nvSpPr>
        <p:spPr>
          <a:xfrm>
            <a:off x="508000" y="1113639"/>
            <a:ext cx="7788275" cy="3417383"/>
          </a:xfrm>
          <a:prstGeom prst="rect">
            <a:avLst/>
          </a:prstGeom>
          <a:noFill/>
          <a:ln>
            <a:noFill/>
          </a:ln>
        </p:spPr>
        <p:txBody>
          <a:bodyPr spcFirstLastPara="1" wrap="square" lIns="68569" tIns="34275" rIns="68569" bIns="34275" anchor="t" anchorCtr="0">
            <a:normAutofit/>
          </a:bodyPr>
          <a:lstStyle/>
          <a:p>
            <a:pPr marL="0" indent="0">
              <a:lnSpc>
                <a:spcPct val="107000"/>
              </a:lnSpc>
              <a:spcBef>
                <a:spcPts val="0"/>
              </a:spcBef>
              <a:buSzPts val="1513"/>
              <a:buNone/>
            </a:pPr>
            <a:r>
              <a:rPr lang="en-US" b="1" dirty="0">
                <a:solidFill>
                  <a:srgbClr val="FF0000"/>
                </a:solidFill>
              </a:rPr>
              <a:t>Record number of submissions</a:t>
            </a:r>
            <a:r>
              <a:rPr lang="en-US" dirty="0"/>
              <a:t>: 2079 Abstracts, 1575 PDFs; </a:t>
            </a:r>
            <a:r>
              <a:rPr lang="en-US" b="1" dirty="0"/>
              <a:t>1545 </a:t>
            </a:r>
            <a:r>
              <a:rPr lang="en-US" dirty="0"/>
              <a:t>final valid submissions after some withdrawing (cf. 1156 in 2023 =&gt; </a:t>
            </a:r>
            <a:r>
              <a:rPr lang="en-US" b="1" dirty="0">
                <a:solidFill>
                  <a:srgbClr val="FF0000"/>
                </a:solidFill>
              </a:rPr>
              <a:t>34% increase</a:t>
            </a:r>
            <a:r>
              <a:rPr lang="en-US" dirty="0"/>
              <a:t>)</a:t>
            </a:r>
          </a:p>
          <a:p>
            <a:pPr marL="0" indent="0">
              <a:lnSpc>
                <a:spcPct val="107000"/>
              </a:lnSpc>
              <a:spcBef>
                <a:spcPts val="0"/>
              </a:spcBef>
              <a:buSzPts val="1513"/>
              <a:buNone/>
            </a:pPr>
            <a:endParaRPr lang="en-US" dirty="0"/>
          </a:p>
          <a:p>
            <a:pPr marL="0" indent="0">
              <a:lnSpc>
                <a:spcPct val="107000"/>
              </a:lnSpc>
              <a:spcBef>
                <a:spcPts val="0"/>
              </a:spcBef>
              <a:buSzPts val="1513"/>
              <a:buNone/>
            </a:pPr>
            <a:r>
              <a:rPr lang="en-US" dirty="0"/>
              <a:t>TPC committee: 29 tracks, 34 track chairs, 356 TPC members (cf. 266 in 2023 =&gt; </a:t>
            </a:r>
            <a:r>
              <a:rPr lang="en-US" b="1" dirty="0">
                <a:solidFill>
                  <a:srgbClr val="FF0000"/>
                </a:solidFill>
              </a:rPr>
              <a:t>34% increase</a:t>
            </a:r>
            <a:r>
              <a:rPr lang="en-US" dirty="0"/>
              <a:t>)</a:t>
            </a:r>
          </a:p>
          <a:p>
            <a:pPr marL="171450" indent="-171450">
              <a:spcBef>
                <a:spcPts val="0"/>
              </a:spcBef>
              <a:buSzPts val="2800"/>
            </a:pPr>
            <a:endParaRPr lang="en-PT" dirty="0"/>
          </a:p>
          <a:p>
            <a:pPr marL="171450" indent="-171450">
              <a:spcBef>
                <a:spcPts val="0"/>
              </a:spcBef>
              <a:buSzPts val="2800"/>
            </a:pPr>
            <a:endParaRPr dirty="0"/>
          </a:p>
        </p:txBody>
      </p:sp>
      <p:sp>
        <p:nvSpPr>
          <p:cNvPr id="76" name="Google Shape;76;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dirty="0"/>
              <a:t>DAC 2024 - Record number of submissions</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2"/>
          <p:cNvSpPr txBox="1">
            <a:spLocks noGrp="1"/>
          </p:cNvSpPr>
          <p:nvPr>
            <p:ph type="title"/>
          </p:nvPr>
        </p:nvSpPr>
        <p:spPr>
          <a:xfrm>
            <a:off x="1467410" y="426996"/>
            <a:ext cx="6780158" cy="569305"/>
          </a:xfrm>
          <a:prstGeom prst="rect">
            <a:avLst/>
          </a:prstGeom>
          <a:noFill/>
          <a:ln>
            <a:noFill/>
          </a:ln>
        </p:spPr>
        <p:txBody>
          <a:bodyPr spcFirstLastPara="1" wrap="square" lIns="68569" tIns="34275" rIns="68569" bIns="34275" anchor="ctr" anchorCtr="0">
            <a:normAutofit/>
          </a:bodyPr>
          <a:lstStyle/>
          <a:p>
            <a:pPr>
              <a:buClr>
                <a:schemeClr val="dk1"/>
              </a:buClr>
              <a:buSzPts val="4400"/>
            </a:pPr>
            <a:r>
              <a:rPr lang="en-US" dirty="0"/>
              <a:t>Research Paper Submission History</a:t>
            </a:r>
            <a:endParaRPr dirty="0"/>
          </a:p>
        </p:txBody>
      </p:sp>
      <p:sp>
        <p:nvSpPr>
          <p:cNvPr id="112" name="Google Shape;112;p12"/>
          <p:cNvSpPr/>
          <p:nvPr/>
        </p:nvSpPr>
        <p:spPr>
          <a:xfrm>
            <a:off x="6933600" y="1787400"/>
            <a:ext cx="1862559" cy="2359800"/>
          </a:xfrm>
          <a:prstGeom prst="rect">
            <a:avLst/>
          </a:prstGeom>
          <a:solidFill>
            <a:srgbClr val="BBD6EE"/>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214313" indent="-214313">
              <a:buClr>
                <a:schemeClr val="dk1"/>
              </a:buClr>
              <a:buSzPts val="1800"/>
              <a:buFont typeface="Arial"/>
              <a:buChar char="•"/>
            </a:pPr>
            <a:r>
              <a:rPr lang="en-US" sz="1350" dirty="0">
                <a:solidFill>
                  <a:schemeClr val="dk1"/>
                </a:solidFill>
                <a:latin typeface="Calibri"/>
                <a:ea typeface="Calibri"/>
                <a:cs typeface="Calibri"/>
                <a:sym typeface="Calibri"/>
              </a:rPr>
              <a:t>34% increase in submissions! </a:t>
            </a:r>
            <a:endParaRPr sz="1050" dirty="0"/>
          </a:p>
          <a:p>
            <a:pPr marL="214313" indent="-128588">
              <a:buClr>
                <a:schemeClr val="dk1"/>
              </a:buClr>
              <a:buSzPts val="1800"/>
            </a:pPr>
            <a:endParaRPr sz="1350" dirty="0">
              <a:solidFill>
                <a:schemeClr val="dk1"/>
              </a:solidFill>
              <a:latin typeface="Calibri"/>
              <a:ea typeface="Calibri"/>
              <a:cs typeface="Calibri"/>
              <a:sym typeface="Calibri"/>
            </a:endParaRPr>
          </a:p>
          <a:p>
            <a:pPr marL="214313" indent="-214313">
              <a:buClr>
                <a:schemeClr val="dk1"/>
              </a:buClr>
              <a:buSzPts val="1800"/>
              <a:buFont typeface="Arial"/>
              <a:buChar char="•"/>
            </a:pPr>
            <a:r>
              <a:rPr lang="en-US" sz="1350" dirty="0">
                <a:solidFill>
                  <a:schemeClr val="dk1"/>
                </a:solidFill>
                <a:latin typeface="Calibri"/>
                <a:ea typeface="Calibri"/>
                <a:cs typeface="Calibri"/>
                <a:sym typeface="Calibri"/>
              </a:rPr>
              <a:t>Clearly a  lot of momentum in the Semiconductor,  EDA, AI and Security areas. </a:t>
            </a:r>
            <a:endParaRPr sz="1050" dirty="0"/>
          </a:p>
        </p:txBody>
      </p:sp>
      <p:graphicFrame>
        <p:nvGraphicFramePr>
          <p:cNvPr id="113" name="Google Shape;113;p12"/>
          <p:cNvGraphicFramePr/>
          <p:nvPr/>
        </p:nvGraphicFramePr>
        <p:xfrm>
          <a:off x="347842" y="1200150"/>
          <a:ext cx="6431331" cy="33639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aphicFrame>
        <p:nvGraphicFramePr>
          <p:cNvPr id="76" name="Google Shape;76;p9"/>
          <p:cNvGraphicFramePr/>
          <p:nvPr/>
        </p:nvGraphicFramePr>
        <p:xfrm>
          <a:off x="307695" y="653383"/>
          <a:ext cx="8375743" cy="3724967"/>
        </p:xfrm>
        <a:graphic>
          <a:graphicData uri="http://schemas.openxmlformats.org/drawingml/2006/table">
            <a:tbl>
              <a:tblPr firstRow="1" bandRow="1">
                <a:noFill/>
              </a:tblPr>
              <a:tblGrid>
                <a:gridCol w="6931408">
                  <a:extLst>
                    <a:ext uri="{9D8B030D-6E8A-4147-A177-3AD203B41FA5}">
                      <a16:colId xmlns:a16="http://schemas.microsoft.com/office/drawing/2014/main" val="20000"/>
                    </a:ext>
                  </a:extLst>
                </a:gridCol>
                <a:gridCol w="1444335">
                  <a:extLst>
                    <a:ext uri="{9D8B030D-6E8A-4147-A177-3AD203B41FA5}">
                      <a16:colId xmlns:a16="http://schemas.microsoft.com/office/drawing/2014/main" val="20003"/>
                    </a:ext>
                  </a:extLst>
                </a:gridCol>
              </a:tblGrid>
              <a:tr h="304721">
                <a:tc>
                  <a:txBody>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dirty="0">
                          <a:solidFill>
                            <a:schemeClr val="tx1"/>
                          </a:solidFill>
                          <a:latin typeface="Calibri"/>
                          <a:ea typeface="Calibri"/>
                          <a:cs typeface="Calibri"/>
                          <a:sym typeface="Calibri"/>
                        </a:rPr>
                        <a:t>Track </a:t>
                      </a:r>
                      <a:endParaRPr sz="1500" u="none" strike="noStrike" cap="none" dirty="0">
                        <a:solidFill>
                          <a:schemeClr val="tx1"/>
                        </a:solidFill>
                      </a:endParaRPr>
                    </a:p>
                  </a:txBody>
                  <a:tcPr marL="68588" marR="68588" marT="34294" marB="34294" anchor="b">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500" b="1" i="0" u="none" strike="noStrike" cap="none" dirty="0">
                          <a:solidFill>
                            <a:schemeClr val="tx1"/>
                          </a:solidFill>
                          <a:latin typeface="Calibri"/>
                          <a:ea typeface="Calibri"/>
                          <a:cs typeface="Calibri"/>
                          <a:sym typeface="Calibri"/>
                        </a:rPr>
                        <a:t>#papers</a:t>
                      </a:r>
                      <a:endParaRPr sz="1500" u="none" strike="noStrike" cap="none" dirty="0">
                        <a:solidFill>
                          <a:schemeClr val="tx1"/>
                        </a:solidFill>
                      </a:endParaRPr>
                    </a:p>
                  </a:txBody>
                  <a:tcPr marL="68588" marR="68588" marT="34294" marB="34294" anchor="b"/>
                </a:tc>
                <a:extLst>
                  <a:ext uri="{0D108BD9-81ED-4DB2-BD59-A6C34878D82A}">
                    <a16:rowId xmlns:a16="http://schemas.microsoft.com/office/drawing/2014/main" val="10000"/>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dirty="0">
                          <a:solidFill>
                            <a:schemeClr val="dk1"/>
                          </a:solidFill>
                          <a:uFill>
                            <a:noFill/>
                          </a:uFill>
                          <a:hlinkClick r:id="rId3">
                            <a:extLst>
                              <a:ext uri="{A12FA001-AC4F-418D-AE19-62706E023703}">
                                <ahyp:hlinkClr xmlns:ahyp="http://schemas.microsoft.com/office/drawing/2018/hyperlinkcolor" val="tx"/>
                              </a:ext>
                            </a:extLst>
                          </a:hlinkClick>
                        </a:rPr>
                        <a:t>AI1. AI/ML Algorithms</a:t>
                      </a:r>
                      <a:endParaRPr sz="1200" u="none" strike="noStrike" cap="none" dirty="0">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80</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01"/>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uFill>
                            <a:noFill/>
                          </a:uFill>
                          <a:hlinkClick r:id="rId4">
                            <a:extLst>
                              <a:ext uri="{A12FA001-AC4F-418D-AE19-62706E023703}">
                                <ahyp:hlinkClr xmlns:ahyp="http://schemas.microsoft.com/office/drawing/2018/hyperlinkcolor" val="tx"/>
                              </a:ext>
                            </a:extLst>
                          </a:hlinkClick>
                        </a:rPr>
                        <a:t>AI2. AI/ML Application and Infrastructure</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74</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02"/>
                  </a:ext>
                </a:extLst>
              </a:tr>
              <a:tr h="338486">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uFill>
                            <a:noFill/>
                          </a:uFill>
                          <a:hlinkClick r:id="rId5">
                            <a:extLst>
                              <a:ext uri="{A12FA001-AC4F-418D-AE19-62706E023703}">
                                <ahyp:hlinkClr xmlns:ahyp="http://schemas.microsoft.com/office/drawing/2018/hyperlinkcolor" val="tx"/>
                              </a:ext>
                            </a:extLst>
                          </a:hlinkClick>
                        </a:rPr>
                        <a:t>DES3B-I. In-memory and Near-memory Computing Architectures, Applications and Systems - I</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lgn="ctr">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58</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09"/>
                  </a:ext>
                </a:extLst>
              </a:tr>
              <a:tr h="338486">
                <a:tc>
                  <a:txBody>
                    <a:bodyPr/>
                    <a:lstStyle/>
                    <a:p>
                      <a:pPr marL="0" marR="0" lvl="0" indent="0" algn="l" rtl="0">
                        <a:lnSpc>
                          <a:spcPct val="100000"/>
                        </a:lnSpc>
                        <a:spcBef>
                          <a:spcPts val="0"/>
                        </a:spcBef>
                        <a:spcAft>
                          <a:spcPts val="0"/>
                        </a:spcAft>
                        <a:buClr>
                          <a:schemeClr val="dk1"/>
                        </a:buClr>
                        <a:buSzPts val="1800"/>
                        <a:buFont typeface="Arial"/>
                        <a:buNone/>
                      </a:pPr>
                      <a:r>
                        <a:rPr lang="en-US" sz="1200" u="none" strike="noStrike" cap="none">
                          <a:solidFill>
                            <a:schemeClr val="dk1"/>
                          </a:solidFill>
                          <a:uFill>
                            <a:noFill/>
                          </a:uFill>
                          <a:hlinkClick r:id="rId6">
                            <a:extLst>
                              <a:ext uri="{A12FA001-AC4F-418D-AE19-62706E023703}">
                                <ahyp:hlinkClr xmlns:ahyp="http://schemas.microsoft.com/office/drawing/2018/hyperlinkcolor" val="tx"/>
                              </a:ext>
                            </a:extLst>
                          </a:hlinkClick>
                        </a:rPr>
                        <a:t>DES3B-II. In-memory and Near-memory Computing Architectures, Applications and Systems - II</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60</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10"/>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uFill>
                            <a:noFill/>
                          </a:uFill>
                          <a:hlinkClick r:id="rId7">
                            <a:extLst>
                              <a:ext uri="{A12FA001-AC4F-418D-AE19-62706E023703}">
                                <ahyp:hlinkClr xmlns:ahyp="http://schemas.microsoft.com/office/drawing/2018/hyperlinkcolor" val="tx"/>
                              </a:ext>
                            </a:extLst>
                          </a:hlinkClick>
                        </a:rPr>
                        <a:t>DES4-I. AI/ML Architecture Design - I</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57</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11"/>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dirty="0">
                          <a:solidFill>
                            <a:schemeClr val="dk1"/>
                          </a:solidFill>
                          <a:uFill>
                            <a:noFill/>
                          </a:uFill>
                          <a:hlinkClick r:id="rId8">
                            <a:extLst>
                              <a:ext uri="{A12FA001-AC4F-418D-AE19-62706E023703}">
                                <ahyp:hlinkClr xmlns:ahyp="http://schemas.microsoft.com/office/drawing/2018/hyperlinkcolor" val="tx"/>
                              </a:ext>
                            </a:extLst>
                          </a:hlinkClick>
                        </a:rPr>
                        <a:t>DES4-II. AI/ML Architecture Design - II</a:t>
                      </a:r>
                      <a:endParaRPr sz="1200" u="none" strike="noStrike" cap="none" dirty="0">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53</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0012"/>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dirty="0">
                          <a:solidFill>
                            <a:schemeClr val="dk1"/>
                          </a:solidFill>
                          <a:uFill>
                            <a:noFill/>
                          </a:uFill>
                          <a:hlinkClick r:id="rId9">
                            <a:extLst>
                              <a:ext uri="{A12FA001-AC4F-418D-AE19-62706E023703}">
                                <ahyp:hlinkClr xmlns:ahyp="http://schemas.microsoft.com/office/drawing/2018/hyperlinkcolor" val="tx"/>
                              </a:ext>
                            </a:extLst>
                          </a:hlinkClick>
                        </a:rPr>
                        <a:t>DES9. Quantum Computing</a:t>
                      </a:r>
                      <a:endParaRPr sz="1200" u="none" strike="noStrike" cap="none" dirty="0">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78</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3021745995"/>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dirty="0">
                          <a:solidFill>
                            <a:schemeClr val="dk1"/>
                          </a:solidFill>
                          <a:uFill>
                            <a:noFill/>
                          </a:uFill>
                          <a:hlinkClick r:id="rId10">
                            <a:extLst>
                              <a:ext uri="{A12FA001-AC4F-418D-AE19-62706E023703}">
                                <ahyp:hlinkClr xmlns:ahyp="http://schemas.microsoft.com/office/drawing/2018/hyperlinkcolor" val="tx"/>
                              </a:ext>
                            </a:extLst>
                          </a:hlinkClick>
                        </a:rPr>
                        <a:t>EDA3. Timing and Power Analysis and Optimization</a:t>
                      </a:r>
                      <a:endParaRPr sz="1200" u="none" strike="noStrike" cap="none" dirty="0">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60</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3151064459"/>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uFill>
                            <a:noFill/>
                          </a:uFill>
                          <a:hlinkClick r:id="rId11">
                            <a:extLst>
                              <a:ext uri="{A12FA001-AC4F-418D-AE19-62706E023703}">
                                <ahyp:hlinkClr xmlns:ahyp="http://schemas.microsoft.com/office/drawing/2018/hyperlinkcolor" val="tx"/>
                              </a:ext>
                            </a:extLst>
                          </a:hlinkClick>
                        </a:rPr>
                        <a:t>EDA5. Analog CAD, Simulation, Verification and Test</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lgn="ctr">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54</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3229910755"/>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uFill>
                            <a:noFill/>
                          </a:uFill>
                          <a:hlinkClick r:id="rId12">
                            <a:extLst>
                              <a:ext uri="{A12FA001-AC4F-418D-AE19-62706E023703}">
                                <ahyp:hlinkClr xmlns:ahyp="http://schemas.microsoft.com/office/drawing/2018/hyperlinkcolor" val="tx"/>
                              </a:ext>
                            </a:extLst>
                          </a:hlinkClick>
                        </a:rPr>
                        <a:t>EDA6. Physical Design and Verification</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71</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1321500646"/>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a:solidFill>
                            <a:schemeClr val="dk1"/>
                          </a:solidFill>
                        </a:rPr>
                        <a:t>EDA7. Design for Manufacturing and Reliability</a:t>
                      </a:r>
                      <a:endParaRPr sz="1200" u="none" strike="noStrike" cap="none">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51</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772338120"/>
                  </a:ext>
                </a:extLst>
              </a:tr>
              <a:tr h="274328">
                <a:tc>
                  <a:txBody>
                    <a:bodyPr/>
                    <a:lstStyle/>
                    <a:p>
                      <a:pPr marL="0" marR="0" lvl="0" indent="0" algn="l" rtl="0">
                        <a:lnSpc>
                          <a:spcPct val="100000"/>
                        </a:lnSpc>
                        <a:spcBef>
                          <a:spcPts val="0"/>
                        </a:spcBef>
                        <a:spcAft>
                          <a:spcPts val="0"/>
                        </a:spcAft>
                        <a:buClr>
                          <a:srgbClr val="000000"/>
                        </a:buClr>
                        <a:buSzPts val="1700"/>
                        <a:buFont typeface="Arial"/>
                        <a:buNone/>
                      </a:pPr>
                      <a:r>
                        <a:rPr lang="en-US" sz="1200" u="none" strike="noStrike" cap="none" dirty="0">
                          <a:solidFill>
                            <a:schemeClr val="dk1"/>
                          </a:solidFill>
                        </a:rPr>
                        <a:t>SEC1. Hardware Security: Primitives, Architecture, Design &amp; Test</a:t>
                      </a:r>
                      <a:endParaRPr sz="1200" u="none" strike="noStrike" cap="none" dirty="0">
                        <a:solidFill>
                          <a:schemeClr val="dk1"/>
                        </a:solidFill>
                      </a:endParaRPr>
                    </a:p>
                  </a:txBody>
                  <a:tcPr marL="6300" marR="6300" marT="0" marB="0">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t>63</a:t>
                      </a:r>
                      <a:endParaRPr sz="1400" u="none" strike="noStrike" cap="none" dirty="0"/>
                    </a:p>
                  </a:txBody>
                  <a:tcPr marL="68588" marR="68588" marT="34294" marB="34294">
                    <a:lnL w="9525" cap="flat" cmpd="sng" algn="ctr">
                      <a:solidFill>
                        <a:srgbClr val="CCCCCC"/>
                      </a:solidFill>
                      <a:prstDash val="solid"/>
                      <a:round/>
                      <a:headEnd type="none" w="sm" len="sm"/>
                      <a:tailEnd type="none" w="sm" len="sm"/>
                    </a:lnL>
                  </a:tcPr>
                </a:tc>
                <a:extLst>
                  <a:ext uri="{0D108BD9-81ED-4DB2-BD59-A6C34878D82A}">
                    <a16:rowId xmlns:a16="http://schemas.microsoft.com/office/drawing/2014/main" val="3346168685"/>
                  </a:ext>
                </a:extLst>
              </a:tr>
            </a:tbl>
          </a:graphicData>
        </a:graphic>
      </p:graphicFrame>
      <p:sp>
        <p:nvSpPr>
          <p:cNvPr id="77" name="Google Shape;77;p9"/>
          <p:cNvSpPr txBox="1">
            <a:spLocks noGrp="1"/>
          </p:cNvSpPr>
          <p:nvPr>
            <p:ph type="title"/>
          </p:nvPr>
        </p:nvSpPr>
        <p:spPr>
          <a:xfrm>
            <a:off x="1392626" y="128991"/>
            <a:ext cx="6903720" cy="216693"/>
          </a:xfrm>
          <a:prstGeom prst="rect">
            <a:avLst/>
          </a:prstGeom>
          <a:noFill/>
          <a:ln>
            <a:noFill/>
          </a:ln>
        </p:spPr>
        <p:txBody>
          <a:bodyPr spcFirstLastPara="1" wrap="square" lIns="68569" tIns="34275" rIns="68569" bIns="34275" anchor="ctr" anchorCtr="0">
            <a:normAutofit fontScale="90000"/>
          </a:bodyPr>
          <a:lstStyle/>
          <a:p>
            <a:pPr>
              <a:buClr>
                <a:schemeClr val="dk1"/>
              </a:buClr>
              <a:buSzPct val="100000"/>
            </a:pPr>
            <a:r>
              <a:rPr lang="en-US" dirty="0"/>
              <a:t>Top tracks/topics in paper attraction</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1261316" y="651933"/>
            <a:ext cx="7058025" cy="536626"/>
          </a:xfrm>
          <a:prstGeom prst="rect">
            <a:avLst/>
          </a:prstGeom>
          <a:noFill/>
          <a:ln>
            <a:noFill/>
          </a:ln>
        </p:spPr>
        <p:txBody>
          <a:bodyPr spcFirstLastPara="1" wrap="square" lIns="68569" tIns="34275" rIns="68569" bIns="34275" anchor="ctr" anchorCtr="0">
            <a:normAutofit/>
          </a:bodyPr>
          <a:lstStyle/>
          <a:p>
            <a:r>
              <a:rPr lang="en-US"/>
              <a:t>Accepted Sessions by Country</a:t>
            </a:r>
            <a:endParaRPr/>
          </a:p>
        </p:txBody>
      </p:sp>
      <p:sp>
        <p:nvSpPr>
          <p:cNvPr id="127" name="Google Shape;127;p15"/>
          <p:cNvSpPr txBox="1">
            <a:spLocks noGrp="1"/>
          </p:cNvSpPr>
          <p:nvPr>
            <p:ph type="body" idx="1"/>
          </p:nvPr>
        </p:nvSpPr>
        <p:spPr>
          <a:xfrm>
            <a:off x="189985" y="1386385"/>
            <a:ext cx="3368957" cy="2989680"/>
          </a:xfrm>
          <a:prstGeom prst="rect">
            <a:avLst/>
          </a:prstGeom>
          <a:noFill/>
          <a:ln>
            <a:noFill/>
          </a:ln>
        </p:spPr>
        <p:txBody>
          <a:bodyPr spcFirstLastPara="1" wrap="square" lIns="68569" tIns="34275" rIns="68569" bIns="34275" anchor="t" anchorCtr="0">
            <a:normAutofit lnSpcReduction="10000"/>
          </a:bodyPr>
          <a:lstStyle/>
          <a:p>
            <a:r>
              <a:rPr lang="en-US"/>
              <a:t>337 submissions accepted</a:t>
            </a:r>
            <a:endParaRPr/>
          </a:p>
          <a:p>
            <a:r>
              <a:rPr lang="en-US"/>
              <a:t>21.8% acceptance rate</a:t>
            </a:r>
            <a:endParaRPr/>
          </a:p>
          <a:p>
            <a:pPr marL="38100" indent="0">
              <a:buNone/>
            </a:pPr>
            <a:r>
              <a:rPr lang="en-US"/>
              <a:t>    (cf. 22.7% in 2023)</a:t>
            </a:r>
            <a:endParaRPr/>
          </a:p>
          <a:p>
            <a:r>
              <a:rPr lang="en-US"/>
              <a:t>Most accepted submissions from China and US</a:t>
            </a:r>
            <a:endParaRPr/>
          </a:p>
          <a:p>
            <a:pPr lvl="1"/>
            <a:r>
              <a:rPr lang="en-US"/>
              <a:t>153 papers (45%) with a primary author from China</a:t>
            </a:r>
            <a:endParaRPr/>
          </a:p>
          <a:p>
            <a:pPr lvl="1"/>
            <a:r>
              <a:rPr lang="en-US"/>
              <a:t>82 papers (24%) from USA</a:t>
            </a:r>
            <a:endParaRPr/>
          </a:p>
          <a:p>
            <a:pPr lvl="2" indent="-171450">
              <a:buNone/>
            </a:pPr>
            <a:endParaRPr/>
          </a:p>
        </p:txBody>
      </p:sp>
      <p:sp>
        <p:nvSpPr>
          <p:cNvPr id="128" name="Google Shape;128;p15"/>
          <p:cNvSpPr txBox="1"/>
          <p:nvPr/>
        </p:nvSpPr>
        <p:spPr>
          <a:xfrm>
            <a:off x="4853539" y="1226893"/>
            <a:ext cx="479939" cy="253885"/>
          </a:xfrm>
          <a:prstGeom prst="rect">
            <a:avLst/>
          </a:prstGeom>
          <a:noFill/>
          <a:ln>
            <a:noFill/>
          </a:ln>
        </p:spPr>
        <p:txBody>
          <a:bodyPr spcFirstLastPara="1" wrap="square" lIns="68569" tIns="34275" rIns="68569" bIns="34275" anchor="t" anchorCtr="0">
            <a:spAutoFit/>
          </a:bodyPr>
          <a:lstStyle/>
          <a:p>
            <a:r>
              <a:rPr lang="en-US" sz="1200">
                <a:highlight>
                  <a:srgbClr val="00FFFF"/>
                </a:highlight>
              </a:rPr>
              <a:t>2023</a:t>
            </a:r>
            <a:endParaRPr sz="1050"/>
          </a:p>
        </p:txBody>
      </p:sp>
      <p:sp>
        <p:nvSpPr>
          <p:cNvPr id="129" name="Google Shape;129;p15"/>
          <p:cNvSpPr txBox="1"/>
          <p:nvPr/>
        </p:nvSpPr>
        <p:spPr>
          <a:xfrm>
            <a:off x="6481415" y="1237886"/>
            <a:ext cx="564278" cy="253885"/>
          </a:xfrm>
          <a:prstGeom prst="rect">
            <a:avLst/>
          </a:prstGeom>
          <a:noFill/>
          <a:ln>
            <a:noFill/>
          </a:ln>
        </p:spPr>
        <p:txBody>
          <a:bodyPr spcFirstLastPara="1" wrap="square" lIns="68569" tIns="34275" rIns="68569" bIns="34275" anchor="t" anchorCtr="0">
            <a:spAutoFit/>
          </a:bodyPr>
          <a:lstStyle/>
          <a:p>
            <a:r>
              <a:rPr lang="en-US" sz="1200">
                <a:highlight>
                  <a:srgbClr val="00FFFF"/>
                </a:highlight>
              </a:rPr>
              <a:t>2024</a:t>
            </a:r>
            <a:endParaRPr sz="1050"/>
          </a:p>
        </p:txBody>
      </p:sp>
      <p:graphicFrame>
        <p:nvGraphicFramePr>
          <p:cNvPr id="130" name="Google Shape;130;p15"/>
          <p:cNvGraphicFramePr/>
          <p:nvPr/>
        </p:nvGraphicFramePr>
        <p:xfrm>
          <a:off x="4367465" y="1518047"/>
          <a:ext cx="3254513" cy="3212168"/>
        </p:xfrm>
        <a:graphic>
          <a:graphicData uri="http://schemas.openxmlformats.org/drawingml/2006/table">
            <a:tbl>
              <a:tblPr firstRow="1">
                <a:noFill/>
              </a:tblPr>
              <a:tblGrid>
                <a:gridCol w="719813">
                  <a:extLst>
                    <a:ext uri="{9D8B030D-6E8A-4147-A177-3AD203B41FA5}">
                      <a16:colId xmlns:a16="http://schemas.microsoft.com/office/drawing/2014/main" val="20000"/>
                    </a:ext>
                  </a:extLst>
                </a:gridCol>
                <a:gridCol w="574556">
                  <a:extLst>
                    <a:ext uri="{9D8B030D-6E8A-4147-A177-3AD203B41FA5}">
                      <a16:colId xmlns:a16="http://schemas.microsoft.com/office/drawing/2014/main" val="20001"/>
                    </a:ext>
                  </a:extLst>
                </a:gridCol>
                <a:gridCol w="441938">
                  <a:extLst>
                    <a:ext uri="{9D8B030D-6E8A-4147-A177-3AD203B41FA5}">
                      <a16:colId xmlns:a16="http://schemas.microsoft.com/office/drawing/2014/main" val="20002"/>
                    </a:ext>
                  </a:extLst>
                </a:gridCol>
                <a:gridCol w="943650">
                  <a:extLst>
                    <a:ext uri="{9D8B030D-6E8A-4147-A177-3AD203B41FA5}">
                      <a16:colId xmlns:a16="http://schemas.microsoft.com/office/drawing/2014/main" val="20003"/>
                    </a:ext>
                  </a:extLst>
                </a:gridCol>
                <a:gridCol w="574556">
                  <a:extLst>
                    <a:ext uri="{9D8B030D-6E8A-4147-A177-3AD203B41FA5}">
                      <a16:colId xmlns:a16="http://schemas.microsoft.com/office/drawing/2014/main" val="20004"/>
                    </a:ext>
                  </a:extLst>
                </a:gridCol>
              </a:tblGrid>
              <a:tr h="279420">
                <a:tc>
                  <a:txBody>
                    <a:bodyPr/>
                    <a:lstStyle/>
                    <a:p>
                      <a:pPr marL="0" marR="0" lvl="0" indent="0" algn="ctr" rtl="0">
                        <a:lnSpc>
                          <a:spcPct val="100000"/>
                        </a:lnSpc>
                        <a:spcBef>
                          <a:spcPts val="0"/>
                        </a:spcBef>
                        <a:spcAft>
                          <a:spcPts val="0"/>
                        </a:spcAft>
                        <a:buNone/>
                      </a:pPr>
                      <a:r>
                        <a:rPr lang="en-US" sz="900" u="none" strike="noStrike" cap="none"/>
                        <a:t>Country</a:t>
                      </a:r>
                      <a:endParaRPr sz="900" b="1"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900" u="none" strike="noStrike" cap="none"/>
                        <a:t>Percentage</a:t>
                      </a:r>
                      <a:endParaRPr sz="900" b="1"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endParaRPr sz="9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900" u="none" strike="noStrike" cap="none"/>
                        <a:t>Country</a:t>
                      </a:r>
                      <a:endParaRPr sz="900" b="1"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900" u="none" strike="noStrike" cap="none"/>
                        <a:t>Percentage</a:t>
                      </a:r>
                      <a:endParaRPr sz="900" b="1" i="0" u="none" strike="noStrike" cap="none">
                        <a:solidFill>
                          <a:srgbClr val="000000"/>
                        </a:solidFill>
                        <a:latin typeface="Arial"/>
                        <a:ea typeface="Arial"/>
                        <a:cs typeface="Arial"/>
                        <a:sym typeface="Arial"/>
                      </a:endParaRPr>
                    </a:p>
                  </a:txBody>
                  <a:tcPr marL="5100" marR="5100" marT="5100" marB="0" anchor="ctr"/>
                </a:tc>
                <a:extLst>
                  <a:ext uri="{0D108BD9-81ED-4DB2-BD59-A6C34878D82A}">
                    <a16:rowId xmlns:a16="http://schemas.microsoft.com/office/drawing/2014/main" val="10000"/>
                  </a:ext>
                </a:extLst>
              </a:tr>
              <a:tr h="130830">
                <a:tc>
                  <a:txBody>
                    <a:bodyPr/>
                    <a:lstStyle/>
                    <a:p>
                      <a:pPr marL="0" marR="0" lvl="0" indent="0" algn="ctr" rtl="0">
                        <a:lnSpc>
                          <a:spcPct val="100000"/>
                        </a:lnSpc>
                        <a:spcBef>
                          <a:spcPts val="0"/>
                        </a:spcBef>
                        <a:spcAft>
                          <a:spcPts val="0"/>
                        </a:spcAft>
                        <a:buNone/>
                      </a:pPr>
                      <a:r>
                        <a:rPr lang="en-US" sz="800" u="none" strike="noStrike" cap="none"/>
                        <a:t>China</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41.06%</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China</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45.40%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1"/>
                  </a:ext>
                </a:extLst>
              </a:tr>
              <a:tr h="186863">
                <a:tc>
                  <a:txBody>
                    <a:bodyPr/>
                    <a:lstStyle/>
                    <a:p>
                      <a:pPr marL="0" marR="0" lvl="0" indent="0" algn="ctr" rtl="0">
                        <a:lnSpc>
                          <a:spcPct val="100000"/>
                        </a:lnSpc>
                        <a:spcBef>
                          <a:spcPts val="0"/>
                        </a:spcBef>
                        <a:spcAft>
                          <a:spcPts val="0"/>
                        </a:spcAft>
                        <a:buNone/>
                      </a:pPr>
                      <a:r>
                        <a:rPr lang="en-US" sz="800" u="none" strike="noStrike" cap="none"/>
                        <a:t>United States</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30.42%</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United States</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24.33%</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2"/>
                  </a:ext>
                </a:extLst>
              </a:tr>
              <a:tr h="130830">
                <a:tc>
                  <a:txBody>
                    <a:bodyPr/>
                    <a:lstStyle/>
                    <a:p>
                      <a:pPr marL="0" marR="0" lvl="0" indent="0" algn="ctr" rtl="0">
                        <a:lnSpc>
                          <a:spcPct val="100000"/>
                        </a:lnSpc>
                        <a:spcBef>
                          <a:spcPts val="0"/>
                        </a:spcBef>
                        <a:spcAft>
                          <a:spcPts val="0"/>
                        </a:spcAft>
                        <a:buNone/>
                      </a:pPr>
                      <a:r>
                        <a:rPr lang="en-US" sz="800" u="none" strike="noStrike" cap="none"/>
                        <a:t>Hong Kong</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6.46%</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Korea</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7.12%</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3"/>
                  </a:ext>
                </a:extLst>
              </a:tr>
              <a:tr h="130830">
                <a:tc>
                  <a:txBody>
                    <a:bodyPr/>
                    <a:lstStyle/>
                    <a:p>
                      <a:pPr marL="0" marR="0" lvl="0" indent="0" algn="ctr" rtl="0">
                        <a:lnSpc>
                          <a:spcPct val="100000"/>
                        </a:lnSpc>
                        <a:spcBef>
                          <a:spcPts val="0"/>
                        </a:spcBef>
                        <a:spcAft>
                          <a:spcPts val="0"/>
                        </a:spcAft>
                        <a:buNone/>
                      </a:pPr>
                      <a:r>
                        <a:rPr lang="en-US" sz="800" u="none" strike="noStrike" cap="none"/>
                        <a:t>Korea</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5.70%</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Hong Kong</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6.82%</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4"/>
                  </a:ext>
                </a:extLst>
              </a:tr>
              <a:tr h="130830">
                <a:tc>
                  <a:txBody>
                    <a:bodyPr/>
                    <a:lstStyle/>
                    <a:p>
                      <a:pPr marL="0" marR="0" lvl="0" indent="0" algn="ctr" rtl="0">
                        <a:lnSpc>
                          <a:spcPct val="100000"/>
                        </a:lnSpc>
                        <a:spcBef>
                          <a:spcPts val="0"/>
                        </a:spcBef>
                        <a:spcAft>
                          <a:spcPts val="0"/>
                        </a:spcAft>
                        <a:buNone/>
                      </a:pPr>
                      <a:r>
                        <a:rPr lang="en-US" sz="800" u="none" strike="noStrike" cap="none"/>
                        <a:t>Taiwan</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4.94%</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Germany</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3.56%</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5"/>
                  </a:ext>
                </a:extLst>
              </a:tr>
              <a:tr h="130830">
                <a:tc>
                  <a:txBody>
                    <a:bodyPr/>
                    <a:lstStyle/>
                    <a:p>
                      <a:pPr marL="0" marR="0" lvl="0" indent="0" algn="ctr" rtl="0">
                        <a:lnSpc>
                          <a:spcPct val="100000"/>
                        </a:lnSpc>
                        <a:spcBef>
                          <a:spcPts val="0"/>
                        </a:spcBef>
                        <a:spcAft>
                          <a:spcPts val="0"/>
                        </a:spcAft>
                        <a:buNone/>
                      </a:pPr>
                      <a:r>
                        <a:rPr lang="en-US" sz="800" u="none" strike="noStrike" cap="none"/>
                        <a:t>Germany</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3.42%</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Taiwan</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2.97%</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6"/>
                  </a:ext>
                </a:extLst>
              </a:tr>
              <a:tr h="130830">
                <a:tc>
                  <a:txBody>
                    <a:bodyPr/>
                    <a:lstStyle/>
                    <a:p>
                      <a:pPr marL="0" marR="0" lvl="0" indent="0" algn="ctr" rtl="0">
                        <a:lnSpc>
                          <a:spcPct val="100000"/>
                        </a:lnSpc>
                        <a:spcBef>
                          <a:spcPts val="0"/>
                        </a:spcBef>
                        <a:spcAft>
                          <a:spcPts val="0"/>
                        </a:spcAft>
                        <a:buNone/>
                      </a:pPr>
                      <a:r>
                        <a:rPr lang="en-US" sz="800" u="none" strike="noStrike" cap="none"/>
                        <a:t>Switzerland</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2.28%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Italy</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1.48%</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7"/>
                  </a:ext>
                </a:extLst>
              </a:tr>
              <a:tr h="210769">
                <a:tc>
                  <a:txBody>
                    <a:bodyPr/>
                    <a:lstStyle/>
                    <a:p>
                      <a:pPr marL="0" marR="0" lvl="0" indent="0" algn="ctr"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United Kingdom</a:t>
                      </a:r>
                      <a:endParaRPr sz="1100"/>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1.90%</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Singapore</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1.19%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8"/>
                  </a:ext>
                </a:extLst>
              </a:tr>
              <a:tr h="130830">
                <a:tc>
                  <a:txBody>
                    <a:bodyPr/>
                    <a:lstStyle/>
                    <a:p>
                      <a:pPr marL="0" marR="0" lvl="0" indent="0" algn="ctr" rtl="0">
                        <a:lnSpc>
                          <a:spcPct val="100000"/>
                        </a:lnSpc>
                        <a:spcBef>
                          <a:spcPts val="0"/>
                        </a:spcBef>
                        <a:spcAft>
                          <a:spcPts val="0"/>
                        </a:spcAft>
                        <a:buNone/>
                      </a:pPr>
                      <a:r>
                        <a:rPr lang="en-US" sz="800" u="none" strike="noStrike" cap="none"/>
                        <a:t>Belgium</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0.76%</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Japan</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0.89%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09"/>
                  </a:ext>
                </a:extLst>
              </a:tr>
              <a:tr h="256560">
                <a:tc>
                  <a:txBody>
                    <a:bodyPr/>
                    <a:lstStyle/>
                    <a:p>
                      <a:pPr marL="0" marR="0" lvl="0" indent="0" algn="ctr" rtl="0">
                        <a:lnSpc>
                          <a:spcPct val="100000"/>
                        </a:lnSpc>
                        <a:spcBef>
                          <a:spcPts val="0"/>
                        </a:spcBef>
                        <a:spcAft>
                          <a:spcPts val="0"/>
                        </a:spcAft>
                        <a:buNone/>
                      </a:pPr>
                      <a:r>
                        <a:rPr lang="en-US" sz="800" u="none" strike="noStrike" cap="none"/>
                        <a:t>Italy</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0.76%</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United Arab Emirates</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0.89%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0"/>
                  </a:ext>
                </a:extLst>
              </a:tr>
              <a:tr h="178950">
                <a:tc>
                  <a:txBody>
                    <a:bodyPr/>
                    <a:lstStyle/>
                    <a:p>
                      <a:pPr marL="0" marR="0" lvl="0" indent="0" algn="ctr" rtl="0">
                        <a:lnSpc>
                          <a:spcPct val="100000"/>
                        </a:lnSpc>
                        <a:spcBef>
                          <a:spcPts val="0"/>
                        </a:spcBef>
                        <a:spcAft>
                          <a:spcPts val="0"/>
                        </a:spcAft>
                        <a:buNone/>
                      </a:pPr>
                      <a:r>
                        <a:rPr lang="en-US" sz="800" u="none" strike="noStrike" cap="none"/>
                        <a:t>Austria</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United Kingdom</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0.89%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1"/>
                  </a:ext>
                </a:extLst>
              </a:tr>
              <a:tr h="130830">
                <a:tc>
                  <a:txBody>
                    <a:bodyPr/>
                    <a:lstStyle/>
                    <a:p>
                      <a:pPr marL="0" marR="0" lvl="0" indent="0" algn="ctr" rtl="0">
                        <a:lnSpc>
                          <a:spcPct val="100000"/>
                        </a:lnSpc>
                        <a:spcBef>
                          <a:spcPts val="0"/>
                        </a:spcBef>
                        <a:spcAft>
                          <a:spcPts val="0"/>
                        </a:spcAft>
                        <a:buNone/>
                      </a:pPr>
                      <a:r>
                        <a:rPr lang="en-US" sz="800" u="none" strike="noStrike" cap="none"/>
                        <a:t>Canada</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Austria</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0.59%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2"/>
                  </a:ext>
                </a:extLst>
              </a:tr>
              <a:tr h="130830">
                <a:tc>
                  <a:txBody>
                    <a:bodyPr/>
                    <a:lstStyle/>
                    <a:p>
                      <a:pPr marL="0" marR="0" lvl="0" indent="0" algn="ctr" rtl="0">
                        <a:lnSpc>
                          <a:spcPct val="100000"/>
                        </a:lnSpc>
                        <a:spcBef>
                          <a:spcPts val="0"/>
                        </a:spcBef>
                        <a:spcAft>
                          <a:spcPts val="0"/>
                        </a:spcAft>
                        <a:buNone/>
                      </a:pPr>
                      <a:r>
                        <a:rPr lang="en-US" sz="800" u="none" strike="noStrike" cap="none"/>
                        <a:t>France</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Canada</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0.59%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3"/>
                  </a:ext>
                </a:extLst>
              </a:tr>
              <a:tr h="130830">
                <a:tc>
                  <a:txBody>
                    <a:bodyPr/>
                    <a:lstStyle/>
                    <a:p>
                      <a:pPr marL="0" marR="0" lvl="0" indent="0" algn="ctr" rtl="0">
                        <a:lnSpc>
                          <a:spcPct val="100000"/>
                        </a:lnSpc>
                        <a:spcBef>
                          <a:spcPts val="0"/>
                        </a:spcBef>
                        <a:spcAft>
                          <a:spcPts val="0"/>
                        </a:spcAft>
                        <a:buNone/>
                      </a:pPr>
                      <a:r>
                        <a:rPr lang="en-US" sz="800" u="none" strike="noStrike" cap="none"/>
                        <a:t>Greece</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France</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0.59%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4"/>
                  </a:ext>
                </a:extLst>
              </a:tr>
              <a:tr h="130830">
                <a:tc>
                  <a:txBody>
                    <a:bodyPr/>
                    <a:lstStyle/>
                    <a:p>
                      <a:pPr marL="0" marR="0" lvl="0" indent="0" algn="ctr" rtl="0">
                        <a:lnSpc>
                          <a:spcPct val="100000"/>
                        </a:lnSpc>
                        <a:spcBef>
                          <a:spcPts val="0"/>
                        </a:spcBef>
                        <a:spcAft>
                          <a:spcPts val="0"/>
                        </a:spcAft>
                        <a:buNone/>
                      </a:pPr>
                      <a:r>
                        <a:rPr lang="en-US" sz="800" u="none" strike="noStrike" cap="none"/>
                        <a:t>Japan</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Greece</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0.59%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5"/>
                  </a:ext>
                </a:extLst>
              </a:tr>
              <a:tr h="130830">
                <a:tc>
                  <a:txBody>
                    <a:bodyPr/>
                    <a:lstStyle/>
                    <a:p>
                      <a:pPr marL="0" marR="0" lvl="0" indent="0" algn="ctr" rtl="0">
                        <a:lnSpc>
                          <a:spcPct val="100000"/>
                        </a:lnSpc>
                        <a:spcBef>
                          <a:spcPts val="0"/>
                        </a:spcBef>
                        <a:spcAft>
                          <a:spcPts val="0"/>
                        </a:spcAft>
                        <a:buNone/>
                      </a:pPr>
                      <a:r>
                        <a:rPr lang="en-US" sz="800" u="none" strike="noStrike" cap="none"/>
                        <a:t>Singapore</a:t>
                      </a:r>
                      <a:endParaRPr sz="800" b="0" i="0" u="none" strike="noStrike" cap="none">
                        <a:solidFill>
                          <a:srgbClr val="000000"/>
                        </a:solidFill>
                        <a:latin typeface="Arial"/>
                        <a:ea typeface="Arial"/>
                        <a:cs typeface="Arial"/>
                        <a:sym typeface="Arial"/>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0.38%</a:t>
                      </a:r>
                      <a:endParaRPr sz="800" b="0" i="0" u="none" strike="noStrike" cap="none">
                        <a:solidFill>
                          <a:srgbClr val="000000"/>
                        </a:solidFill>
                        <a:latin typeface="Arial"/>
                        <a:ea typeface="Arial"/>
                        <a:cs typeface="Arial"/>
                        <a:sym typeface="Arial"/>
                      </a:endParaRPr>
                    </a:p>
                  </a:txBody>
                  <a:tcPr marL="5100" marR="306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Switzerland</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0.59%</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6"/>
                  </a:ext>
                </a:extLst>
              </a:tr>
              <a:tr h="130830">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Belgium</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0.30%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7"/>
                  </a:ext>
                </a:extLst>
              </a:tr>
              <a:tr h="130830">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India</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0.30%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8"/>
                  </a:ext>
                </a:extLst>
              </a:tr>
              <a:tr h="137569">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Luxembourg</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0.30%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19"/>
                  </a:ext>
                </a:extLst>
              </a:tr>
              <a:tr h="130830">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Netherlands</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0.30%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20"/>
                  </a:ext>
                </a:extLst>
              </a:tr>
              <a:tr h="130830">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5100" marR="5100" marT="5100" marB="0" anchor="ctr"/>
                </a:tc>
                <a:tc>
                  <a:txBody>
                    <a:bodyPr/>
                    <a:lstStyle/>
                    <a:p>
                      <a:pPr marL="0" marR="0" lvl="0" indent="0" algn="ctr" rtl="0">
                        <a:lnSpc>
                          <a:spcPct val="100000"/>
                        </a:lnSpc>
                        <a:spcBef>
                          <a:spcPts val="0"/>
                        </a:spcBef>
                        <a:spcAft>
                          <a:spcPts val="0"/>
                        </a:spcAft>
                        <a:buNone/>
                      </a:pPr>
                      <a:r>
                        <a:rPr lang="en-US" sz="800" u="none" strike="noStrike" cap="none"/>
                        <a:t>Norway</a:t>
                      </a:r>
                      <a:endParaRPr sz="800" b="0" i="0" u="none" strike="noStrike" cap="none">
                        <a:solidFill>
                          <a:srgbClr val="000000"/>
                        </a:solidFill>
                        <a:latin typeface="Calibri"/>
                        <a:ea typeface="Calibri"/>
                        <a:cs typeface="Calibri"/>
                        <a:sym typeface="Calibri"/>
                      </a:endParaRPr>
                    </a:p>
                  </a:txBody>
                  <a:tcPr marL="5100" marR="5100" marT="5100" marB="0"/>
                </a:tc>
                <a:tc>
                  <a:txBody>
                    <a:bodyPr/>
                    <a:lstStyle/>
                    <a:p>
                      <a:pPr marL="0" marR="0" lvl="0" indent="0" algn="ctr" rtl="0">
                        <a:lnSpc>
                          <a:spcPct val="100000"/>
                        </a:lnSpc>
                        <a:spcBef>
                          <a:spcPts val="0"/>
                        </a:spcBef>
                        <a:spcAft>
                          <a:spcPts val="0"/>
                        </a:spcAft>
                        <a:buNone/>
                      </a:pPr>
                      <a:r>
                        <a:rPr lang="en-US" sz="800" u="none" strike="noStrike" cap="none"/>
                        <a:t>0.30%</a:t>
                      </a:r>
                      <a:endParaRPr sz="800" b="0" i="0" u="none" strike="noStrike" cap="none">
                        <a:solidFill>
                          <a:srgbClr val="000000"/>
                        </a:solidFill>
                        <a:latin typeface="Calibri"/>
                        <a:ea typeface="Calibri"/>
                        <a:cs typeface="Calibri"/>
                        <a:sym typeface="Calibri"/>
                      </a:endParaRPr>
                    </a:p>
                  </a:txBody>
                  <a:tcPr marL="5100" marR="5100" marT="5100" marB="0" anchor="ctr"/>
                </a:tc>
                <a:extLst>
                  <a:ext uri="{0D108BD9-81ED-4DB2-BD59-A6C34878D82A}">
                    <a16:rowId xmlns:a16="http://schemas.microsoft.com/office/drawing/2014/main" val="10021"/>
                  </a:ext>
                </a:extLst>
              </a:tr>
            </a:tbl>
          </a:graphicData>
        </a:graphic>
      </p:graphicFrame>
      <p:sp>
        <p:nvSpPr>
          <p:cNvPr id="131" name="Google Shape;131;p15"/>
          <p:cNvSpPr/>
          <p:nvPr/>
        </p:nvSpPr>
        <p:spPr>
          <a:xfrm rot="-5400000">
            <a:off x="3541798" y="2588894"/>
            <a:ext cx="172352" cy="107384"/>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2" name="Google Shape;132;p15"/>
          <p:cNvSpPr/>
          <p:nvPr/>
        </p:nvSpPr>
        <p:spPr>
          <a:xfrm rot="-5400000">
            <a:off x="5782228" y="1768492"/>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3" name="Google Shape;133;p15"/>
          <p:cNvSpPr/>
          <p:nvPr/>
        </p:nvSpPr>
        <p:spPr>
          <a:xfrm rot="5400000">
            <a:off x="5896528" y="1954981"/>
            <a:ext cx="86627" cy="43613"/>
          </a:xfrm>
          <a:prstGeom prst="rightArrow">
            <a:avLst>
              <a:gd name="adj1" fmla="val 50000"/>
              <a:gd name="adj2" fmla="val 50000"/>
            </a:avLst>
          </a:prstGeom>
          <a:solidFill>
            <a:schemeClr val="accent1"/>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4" name="Google Shape;134;p15"/>
          <p:cNvSpPr/>
          <p:nvPr/>
        </p:nvSpPr>
        <p:spPr>
          <a:xfrm rot="-5400000">
            <a:off x="5788243" y="2077702"/>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5" name="Google Shape;135;p15"/>
          <p:cNvSpPr/>
          <p:nvPr/>
        </p:nvSpPr>
        <p:spPr>
          <a:xfrm rot="-5400000">
            <a:off x="5743725" y="2199221"/>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6" name="Google Shape;136;p15"/>
          <p:cNvSpPr/>
          <p:nvPr/>
        </p:nvSpPr>
        <p:spPr>
          <a:xfrm rot="5400000">
            <a:off x="5815918" y="2350819"/>
            <a:ext cx="86627" cy="43613"/>
          </a:xfrm>
          <a:prstGeom prst="rightArrow">
            <a:avLst>
              <a:gd name="adj1" fmla="val 50000"/>
              <a:gd name="adj2" fmla="val 50000"/>
            </a:avLst>
          </a:prstGeom>
          <a:solidFill>
            <a:schemeClr val="accent1"/>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7" name="Google Shape;137;p15"/>
          <p:cNvSpPr/>
          <p:nvPr/>
        </p:nvSpPr>
        <p:spPr>
          <a:xfrm rot="-5400000">
            <a:off x="5793055" y="3129262"/>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8" name="Google Shape;138;p15"/>
          <p:cNvSpPr/>
          <p:nvPr/>
        </p:nvSpPr>
        <p:spPr>
          <a:xfrm rot="-5400000">
            <a:off x="5777415" y="3972679"/>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39" name="Google Shape;139;p15"/>
          <p:cNvSpPr/>
          <p:nvPr/>
        </p:nvSpPr>
        <p:spPr>
          <a:xfrm rot="-5400000">
            <a:off x="5862840" y="3870409"/>
            <a:ext cx="86627" cy="43613"/>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40" name="Google Shape;140;p15"/>
          <p:cNvSpPr/>
          <p:nvPr/>
        </p:nvSpPr>
        <p:spPr>
          <a:xfrm rot="5400000">
            <a:off x="5807496" y="2595061"/>
            <a:ext cx="86627" cy="43613"/>
          </a:xfrm>
          <a:prstGeom prst="rightArrow">
            <a:avLst>
              <a:gd name="adj1" fmla="val 50000"/>
              <a:gd name="adj2" fmla="val 50000"/>
            </a:avLst>
          </a:prstGeom>
          <a:solidFill>
            <a:schemeClr val="accent1"/>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41" name="Google Shape;141;p15"/>
          <p:cNvSpPr/>
          <p:nvPr/>
        </p:nvSpPr>
        <p:spPr>
          <a:xfrm rot="5400000">
            <a:off x="5806292" y="2774330"/>
            <a:ext cx="86627" cy="43613"/>
          </a:xfrm>
          <a:prstGeom prst="rightArrow">
            <a:avLst>
              <a:gd name="adj1" fmla="val 50000"/>
              <a:gd name="adj2" fmla="val 50000"/>
            </a:avLst>
          </a:prstGeom>
          <a:solidFill>
            <a:schemeClr val="accent1"/>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42" name="Google Shape;142;p15"/>
          <p:cNvSpPr/>
          <p:nvPr/>
        </p:nvSpPr>
        <p:spPr>
          <a:xfrm rot="-5400000">
            <a:off x="5739967" y="2482112"/>
            <a:ext cx="86627" cy="38504"/>
          </a:xfrm>
          <a:prstGeom prst="rightArrow">
            <a:avLst>
              <a:gd name="adj1" fmla="val 50000"/>
              <a:gd name="adj2" fmla="val 50000"/>
            </a:avLst>
          </a:prstGeom>
          <a:solidFill>
            <a:schemeClr val="accent1"/>
          </a:solidFill>
          <a:ln w="25400" cap="flat" cmpd="sng">
            <a:solidFill>
              <a:srgbClr val="26415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dirty="0"/>
              <a:t>DAC 2024 – CEDA Distinguished Luncheon</a:t>
            </a:r>
            <a:endParaRPr dirty="0"/>
          </a:p>
        </p:txBody>
      </p:sp>
      <p:sp>
        <p:nvSpPr>
          <p:cNvPr id="77" name="Google Shape;77;p2"/>
          <p:cNvSpPr txBox="1">
            <a:spLocks noGrp="1"/>
          </p:cNvSpPr>
          <p:nvPr>
            <p:ph type="body" idx="1"/>
          </p:nvPr>
        </p:nvSpPr>
        <p:spPr>
          <a:xfrm>
            <a:off x="508000" y="1113639"/>
            <a:ext cx="7788275" cy="3417383"/>
          </a:xfrm>
          <a:prstGeom prst="rect">
            <a:avLst/>
          </a:prstGeom>
          <a:noFill/>
          <a:ln>
            <a:noFill/>
          </a:ln>
        </p:spPr>
        <p:txBody>
          <a:bodyPr spcFirstLastPara="1" wrap="square" lIns="68569" tIns="34275" rIns="68569" bIns="34275" anchor="t" anchorCtr="0">
            <a:normAutofit/>
          </a:bodyPr>
          <a:lstStyle/>
          <a:p>
            <a:pPr marL="0" indent="0">
              <a:lnSpc>
                <a:spcPct val="107000"/>
              </a:lnSpc>
              <a:spcBef>
                <a:spcPts val="0"/>
              </a:spcBef>
              <a:buSzPts val="1513"/>
              <a:buNone/>
            </a:pPr>
            <a:r>
              <a:rPr lang="en-PT" b="1" dirty="0">
                <a:solidFill>
                  <a:srgbClr val="FF0000"/>
                </a:solidFill>
              </a:rPr>
              <a:t>Keynote:</a:t>
            </a:r>
          </a:p>
          <a:p>
            <a:pPr marL="0" indent="0">
              <a:lnSpc>
                <a:spcPct val="107000"/>
              </a:lnSpc>
              <a:spcBef>
                <a:spcPts val="0"/>
              </a:spcBef>
              <a:buSzPts val="1513"/>
              <a:buNone/>
            </a:pPr>
            <a:endParaRPr lang="en-PT" b="1" dirty="0">
              <a:solidFill>
                <a:srgbClr val="FF0000"/>
              </a:solidFill>
            </a:endParaRPr>
          </a:p>
          <a:p>
            <a:pPr marL="0" indent="0">
              <a:lnSpc>
                <a:spcPct val="107000"/>
              </a:lnSpc>
              <a:spcBef>
                <a:spcPts val="0"/>
              </a:spcBef>
              <a:buSzPts val="1513"/>
              <a:buNone/>
            </a:pPr>
            <a:r>
              <a:rPr lang="en-PT" b="1" dirty="0">
                <a:solidFill>
                  <a:srgbClr val="0070C0"/>
                </a:solidFill>
              </a:rPr>
              <a:t>Andrew B. Kahng:</a:t>
            </a:r>
            <a:r>
              <a:rPr lang="en-GB" b="1" dirty="0">
                <a:solidFill>
                  <a:srgbClr val="0070C0"/>
                </a:solidFill>
              </a:rPr>
              <a:t> </a:t>
            </a:r>
            <a:r>
              <a:rPr lang="en-GB" dirty="0">
                <a:hlinkClick r:id="rId3"/>
              </a:rPr>
              <a:t>AI for EDA and Disruptive Innovation</a:t>
            </a:r>
            <a:endParaRPr lang="en-PT" dirty="0"/>
          </a:p>
          <a:p>
            <a:pPr marL="0" indent="0">
              <a:spcBef>
                <a:spcPts val="0"/>
              </a:spcBef>
              <a:buSzPts val="2800"/>
              <a:buNone/>
            </a:pPr>
            <a:endParaRPr lang="en-PT" dirty="0"/>
          </a:p>
          <a:p>
            <a:pPr marL="0" indent="0">
              <a:spcBef>
                <a:spcPts val="0"/>
              </a:spcBef>
              <a:buSzPts val="2800"/>
              <a:buNone/>
            </a:pPr>
            <a:r>
              <a:rPr lang="en-PT" dirty="0"/>
              <a:t>Tuesday, 25th June, 12:00pm – 1:30pm</a:t>
            </a:r>
            <a:endParaRPr dirty="0"/>
          </a:p>
        </p:txBody>
      </p:sp>
      <p:pic>
        <p:nvPicPr>
          <p:cNvPr id="1026" name="Picture 2" descr="UC San Diego engineer Andrew Kahng awarded Ho-Am Prize">
            <a:extLst>
              <a:ext uri="{FF2B5EF4-FFF2-40B4-BE49-F238E27FC236}">
                <a16:creationId xmlns:a16="http://schemas.microsoft.com/office/drawing/2014/main" id="{EAC752D0-B971-88D1-0093-563602798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775" y="1268016"/>
            <a:ext cx="1958248" cy="293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88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43000" y="1338539"/>
            <a:ext cx="6858000" cy="1790700"/>
          </a:xfrm>
          <a:prstGeom prst="rect">
            <a:avLst/>
          </a:prstGeom>
          <a:noFill/>
          <a:ln>
            <a:noFill/>
          </a:ln>
        </p:spPr>
        <p:txBody>
          <a:bodyPr spcFirstLastPara="1" wrap="square" lIns="68569" tIns="34275" rIns="68569" bIns="34275" anchor="b" anchorCtr="0">
            <a:normAutofit/>
          </a:bodyPr>
          <a:lstStyle/>
          <a:p>
            <a:pPr>
              <a:buSzPts val="6000"/>
            </a:pPr>
            <a:r>
              <a:rPr lang="en-US" dirty="0"/>
              <a:t>ICCAD Updates</a:t>
            </a:r>
            <a:endParaRPr dirty="0"/>
          </a:p>
        </p:txBody>
      </p:sp>
      <p:sp>
        <p:nvSpPr>
          <p:cNvPr id="71" name="Google Shape;71;p1"/>
          <p:cNvSpPr txBox="1">
            <a:spLocks noGrp="1"/>
          </p:cNvSpPr>
          <p:nvPr>
            <p:ph type="subTitle" idx="1"/>
          </p:nvPr>
        </p:nvSpPr>
        <p:spPr>
          <a:xfrm>
            <a:off x="1143000" y="3198295"/>
            <a:ext cx="6858000" cy="1241822"/>
          </a:xfrm>
          <a:prstGeom prst="rect">
            <a:avLst/>
          </a:prstGeom>
          <a:noFill/>
          <a:ln>
            <a:noFill/>
          </a:ln>
        </p:spPr>
        <p:txBody>
          <a:bodyPr spcFirstLastPara="1" wrap="square" lIns="68569" tIns="34275" rIns="68569" bIns="34275" anchor="t" anchorCtr="0">
            <a:normAutofit/>
          </a:bodyPr>
          <a:lstStyle/>
          <a:p>
            <a:pPr marL="0" indent="0">
              <a:spcBef>
                <a:spcPts val="0"/>
              </a:spcBef>
              <a:buSzPts val="2400"/>
            </a:pPr>
            <a:r>
              <a:rPr lang="en-US" dirty="0"/>
              <a:t>Jiang Hu</a:t>
            </a:r>
            <a:endParaRPr dirty="0"/>
          </a:p>
          <a:p>
            <a:pPr marL="0" indent="0">
              <a:spcBef>
                <a:spcPts val="750"/>
              </a:spcBef>
              <a:buSzPts val="2400"/>
            </a:pPr>
            <a:r>
              <a:rPr lang="en-US" dirty="0"/>
              <a:t>June 23, 2024</a:t>
            </a:r>
            <a:endParaRPr dirty="0"/>
          </a:p>
        </p:txBody>
      </p:sp>
    </p:spTree>
    <p:extLst>
      <p:ext uri="{BB962C8B-B14F-4D97-AF65-F5344CB8AC3E}">
        <p14:creationId xmlns:p14="http://schemas.microsoft.com/office/powerpoint/2010/main" val="578445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txBox="1">
            <a:spLocks noGrp="1"/>
          </p:cNvSpPr>
          <p:nvPr>
            <p:ph type="title"/>
          </p:nvPr>
        </p:nvSpPr>
        <p:spPr>
          <a:prstGeom prst="rect">
            <a:avLst/>
          </a:prstGeom>
        </p:spPr>
        <p:txBody>
          <a:bodyPr spcFirstLastPara="1" vert="horz" wrap="square" lIns="68575" tIns="34275" rIns="68575" bIns="34275" rtlCol="0" anchor="ctr" anchorCtr="0">
            <a:normAutofit/>
          </a:bodyPr>
          <a:lstStyle/>
          <a:p>
            <a:r>
              <a:rPr lang="en" dirty="0">
                <a:solidFill>
                  <a:srgbClr val="1155CC"/>
                </a:solidFill>
              </a:rPr>
              <a:t>ICCAD Strengths</a:t>
            </a:r>
            <a:endParaRPr dirty="0">
              <a:solidFill>
                <a:srgbClr val="1155CC"/>
              </a:solidFill>
            </a:endParaRPr>
          </a:p>
        </p:txBody>
      </p:sp>
      <p:sp>
        <p:nvSpPr>
          <p:cNvPr id="266" name="Google Shape;266;p44"/>
          <p:cNvSpPr txBox="1">
            <a:spLocks noGrp="1"/>
          </p:cNvSpPr>
          <p:nvPr>
            <p:ph type="body" idx="1"/>
          </p:nvPr>
        </p:nvSpPr>
        <p:spPr>
          <a:xfrm>
            <a:off x="628650" y="1105266"/>
            <a:ext cx="7886700" cy="1505956"/>
          </a:xfrm>
          <a:prstGeom prst="rect">
            <a:avLst/>
          </a:prstGeom>
        </p:spPr>
        <p:txBody>
          <a:bodyPr spcFirstLastPara="1" vert="horz" wrap="square" lIns="68575" tIns="34275" rIns="68575" bIns="34275" rtlCol="0" anchor="t" anchorCtr="0">
            <a:normAutofit fontScale="92500" lnSpcReduction="10000"/>
          </a:bodyPr>
          <a:lstStyle/>
          <a:p>
            <a:pPr marL="0" indent="0">
              <a:lnSpc>
                <a:spcPct val="150000"/>
              </a:lnSpc>
              <a:spcBef>
                <a:spcPts val="400"/>
              </a:spcBef>
              <a:buNone/>
            </a:pPr>
            <a:r>
              <a:rPr lang="en-US" sz="1800" b="1" dirty="0">
                <a:latin typeface="Arial"/>
                <a:ea typeface="Arial"/>
                <a:cs typeface="Arial"/>
                <a:sym typeface="Arial"/>
              </a:rPr>
              <a:t>Submissions continue to have a healthy growth (~28% increase) from 2022</a:t>
            </a:r>
          </a:p>
          <a:p>
            <a:pPr marL="457189" indent="-295268">
              <a:lnSpc>
                <a:spcPct val="150000"/>
              </a:lnSpc>
              <a:spcBef>
                <a:spcPts val="400"/>
              </a:spcBef>
              <a:buSzPct val="100000"/>
            </a:pPr>
            <a:r>
              <a:rPr lang="en-US" sz="1500" dirty="0">
                <a:latin typeface="Arial"/>
                <a:ea typeface="Arial"/>
                <a:cs typeface="Arial"/>
                <a:sym typeface="Arial"/>
              </a:rPr>
              <a:t>1006 abstract submissions, 750 full submissions (2 desk rejects)</a:t>
            </a:r>
            <a:endParaRPr sz="1500" dirty="0">
              <a:latin typeface="Arial"/>
              <a:ea typeface="Arial"/>
              <a:cs typeface="Arial"/>
              <a:sym typeface="Arial"/>
            </a:endParaRPr>
          </a:p>
          <a:p>
            <a:pPr marL="457189" indent="-295268">
              <a:lnSpc>
                <a:spcPct val="150000"/>
              </a:lnSpc>
              <a:spcBef>
                <a:spcPts val="0"/>
              </a:spcBef>
              <a:buSzPct val="100000"/>
            </a:pPr>
            <a:r>
              <a:rPr lang="en-US" sz="1500" dirty="0">
                <a:latin typeface="Arial"/>
                <a:ea typeface="Arial"/>
                <a:cs typeface="Arial"/>
                <a:sym typeface="Arial"/>
              </a:rPr>
              <a:t>172 papers accepted (~23% acceptance rate)</a:t>
            </a:r>
          </a:p>
          <a:p>
            <a:pPr marL="457189" indent="-295268">
              <a:lnSpc>
                <a:spcPct val="150000"/>
              </a:lnSpc>
              <a:spcBef>
                <a:spcPts val="0"/>
              </a:spcBef>
              <a:buSzPct val="100000"/>
            </a:pPr>
            <a:r>
              <a:rPr lang="en-US" sz="1500" dirty="0">
                <a:latin typeface="Arial"/>
                <a:ea typeface="Arial"/>
                <a:cs typeface="Arial"/>
                <a:sym typeface="Arial"/>
              </a:rPr>
              <a:t>52 sessions: 40 regular, 9 special, 2 tutorials, 1 panel</a:t>
            </a:r>
            <a:endParaRPr sz="1500" dirty="0">
              <a:latin typeface="Arial"/>
              <a:ea typeface="Arial"/>
              <a:cs typeface="Arial"/>
              <a:sym typeface="Arial"/>
            </a:endParaRPr>
          </a:p>
          <a:p>
            <a:pPr marL="0" indent="0">
              <a:buNone/>
            </a:pPr>
            <a:endParaRPr dirty="0"/>
          </a:p>
        </p:txBody>
      </p:sp>
      <p:pic>
        <p:nvPicPr>
          <p:cNvPr id="2" name="Picture 1">
            <a:extLst>
              <a:ext uri="{FF2B5EF4-FFF2-40B4-BE49-F238E27FC236}">
                <a16:creationId xmlns:a16="http://schemas.microsoft.com/office/drawing/2014/main" id="{4B23ACDD-03B7-6D5D-D4BB-1E64A338C4F0}"/>
              </a:ext>
            </a:extLst>
          </p:cNvPr>
          <p:cNvPicPr>
            <a:picLocks noChangeAspect="1"/>
          </p:cNvPicPr>
          <p:nvPr/>
        </p:nvPicPr>
        <p:blipFill>
          <a:blip r:embed="rId3"/>
          <a:stretch>
            <a:fillRect/>
          </a:stretch>
        </p:blipFill>
        <p:spPr>
          <a:xfrm>
            <a:off x="1132619" y="2571751"/>
            <a:ext cx="6878763" cy="2602499"/>
          </a:xfrm>
          <a:prstGeom prst="rect">
            <a:avLst/>
          </a:prstGeom>
        </p:spPr>
      </p:pic>
      <p:sp>
        <p:nvSpPr>
          <p:cNvPr id="3" name="文字方塊 2">
            <a:extLst>
              <a:ext uri="{FF2B5EF4-FFF2-40B4-BE49-F238E27FC236}">
                <a16:creationId xmlns:a16="http://schemas.microsoft.com/office/drawing/2014/main" id="{6131A15A-9FBF-052A-4A73-CECF0FFD914D}"/>
              </a:ext>
            </a:extLst>
          </p:cNvPr>
          <p:cNvSpPr txBox="1"/>
          <p:nvPr/>
        </p:nvSpPr>
        <p:spPr>
          <a:xfrm>
            <a:off x="6610350" y="1879252"/>
            <a:ext cx="2152650" cy="577081"/>
          </a:xfrm>
          <a:prstGeom prst="rect">
            <a:avLst/>
          </a:prstGeom>
          <a:noFill/>
        </p:spPr>
        <p:txBody>
          <a:bodyPr wrap="square" rtlCol="0">
            <a:spAutoFit/>
          </a:bodyPr>
          <a:lstStyle/>
          <a:p>
            <a:r>
              <a:rPr kumimoji="1" lang="en" altLang="zh-TW" sz="1050" dirty="0">
                <a:solidFill>
                  <a:srgbClr val="FF0000"/>
                </a:solidFill>
              </a:rPr>
              <a:t>(1109) Abstract submissions</a:t>
            </a:r>
          </a:p>
          <a:p>
            <a:r>
              <a:rPr kumimoji="1" lang="en" altLang="zh-TW" sz="1050" dirty="0">
                <a:solidFill>
                  <a:srgbClr val="FF0000"/>
                </a:solidFill>
              </a:rPr>
              <a:t>(803) Full submissions</a:t>
            </a:r>
          </a:p>
          <a:p>
            <a:r>
              <a:rPr kumimoji="1" lang="en" altLang="zh-TW" sz="1050" dirty="0">
                <a:solidFill>
                  <a:srgbClr val="FF0000"/>
                </a:solidFill>
              </a:rPr>
              <a:t>7% increase from last year.</a:t>
            </a:r>
            <a:endParaRPr kumimoji="1" lang="zh-TW" altLang="en-US" sz="1050" dirty="0">
              <a:solidFill>
                <a:srgbClr val="FF0000"/>
              </a:solidFill>
            </a:endParaRPr>
          </a:p>
        </p:txBody>
      </p:sp>
    </p:spTree>
    <p:extLst>
      <p:ext uri="{BB962C8B-B14F-4D97-AF65-F5344CB8AC3E}">
        <p14:creationId xmlns:p14="http://schemas.microsoft.com/office/powerpoint/2010/main" val="191578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buClr>
                <a:schemeClr val="dk1"/>
              </a:buClr>
            </a:pPr>
            <a:r>
              <a:rPr lang="en" dirty="0">
                <a:solidFill>
                  <a:srgbClr val="1155CC"/>
                </a:solidFill>
                <a:highlight>
                  <a:srgbClr val="FFFF00"/>
                </a:highlight>
              </a:rPr>
              <a:t>Conference Statistics</a:t>
            </a:r>
            <a:endParaRPr dirty="0">
              <a:solidFill>
                <a:srgbClr val="1155CC"/>
              </a:solidFill>
              <a:highlight>
                <a:srgbClr val="FFFF00"/>
              </a:highlight>
            </a:endParaRPr>
          </a:p>
        </p:txBody>
      </p:sp>
      <p:pic>
        <p:nvPicPr>
          <p:cNvPr id="285" name="Google Shape;285;p47"/>
          <p:cNvPicPr preferRelativeResize="0"/>
          <p:nvPr/>
        </p:nvPicPr>
        <p:blipFill>
          <a:blip r:embed="rId3">
            <a:alphaModFix/>
          </a:blip>
          <a:stretch>
            <a:fillRect/>
          </a:stretch>
        </p:blipFill>
        <p:spPr>
          <a:xfrm>
            <a:off x="0" y="1318850"/>
            <a:ext cx="9144000"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7D62-6745-BD6D-5615-B3CCEDBBFD64}"/>
              </a:ext>
            </a:extLst>
          </p:cNvPr>
          <p:cNvSpPr>
            <a:spLocks noGrp="1"/>
          </p:cNvSpPr>
          <p:nvPr>
            <p:ph type="title"/>
          </p:nvPr>
        </p:nvSpPr>
        <p:spPr/>
        <p:txBody>
          <a:bodyPr/>
          <a:lstStyle/>
          <a:p>
            <a:r>
              <a:rPr lang="en-US" dirty="0"/>
              <a:t>TCAS-AI</a:t>
            </a:r>
          </a:p>
        </p:txBody>
      </p:sp>
      <p:sp>
        <p:nvSpPr>
          <p:cNvPr id="3" name="Content Placeholder 2">
            <a:extLst>
              <a:ext uri="{FF2B5EF4-FFF2-40B4-BE49-F238E27FC236}">
                <a16:creationId xmlns:a16="http://schemas.microsoft.com/office/drawing/2014/main" id="{B33EC596-590C-5696-0050-FE4BD61FC4A5}"/>
              </a:ext>
            </a:extLst>
          </p:cNvPr>
          <p:cNvSpPr>
            <a:spLocks noGrp="1"/>
          </p:cNvSpPr>
          <p:nvPr>
            <p:ph idx="1"/>
          </p:nvPr>
        </p:nvSpPr>
        <p:spPr>
          <a:xfrm>
            <a:off x="628650" y="1369219"/>
            <a:ext cx="7214276" cy="3044520"/>
          </a:xfrm>
        </p:spPr>
        <p:txBody>
          <a:bodyPr/>
          <a:lstStyle/>
          <a:p>
            <a:r>
              <a:rPr lang="en-US" sz="1800" dirty="0">
                <a:solidFill>
                  <a:srgbClr val="00B0F0"/>
                </a:solidFill>
              </a:rPr>
              <a:t>Editorial Board has been created:</a:t>
            </a:r>
          </a:p>
          <a:p>
            <a:pPr lvl="1"/>
            <a:r>
              <a:rPr lang="en-US" dirty="0">
                <a:effectLst/>
              </a:rPr>
              <a:t>including one </a:t>
            </a:r>
            <a:r>
              <a:rPr lang="en-US" dirty="0" err="1">
                <a:effectLst/>
              </a:rPr>
              <a:t>EiC</a:t>
            </a:r>
            <a:r>
              <a:rPr lang="en-US" dirty="0">
                <a:effectLst/>
              </a:rPr>
              <a:t>, two Associate </a:t>
            </a:r>
            <a:r>
              <a:rPr lang="en-US" dirty="0" err="1">
                <a:effectLst/>
              </a:rPr>
              <a:t>EiC</a:t>
            </a:r>
            <a:r>
              <a:rPr lang="en-US" dirty="0">
                <a:effectLst/>
              </a:rPr>
              <a:t> (one from CEDA and one from SSCS), and 14 Associate Editors (8:4:2 for CASS/CEDA/SSCS). </a:t>
            </a:r>
            <a:endParaRPr lang="en-US" dirty="0"/>
          </a:p>
          <a:p>
            <a:r>
              <a:rPr lang="en-US" sz="1800" dirty="0"/>
              <a:t>The submission portal and management websites have gone alive on May 17</a:t>
            </a:r>
            <a:r>
              <a:rPr lang="en-US" sz="1800" baseline="30000" dirty="0"/>
              <a:t>th</a:t>
            </a:r>
            <a:r>
              <a:rPr lang="en-US" sz="1800" dirty="0"/>
              <a:t>, 2024.</a:t>
            </a:r>
          </a:p>
          <a:p>
            <a:r>
              <a:rPr lang="en-US" sz="1800" dirty="0"/>
              <a:t>TCASAI has arranged </a:t>
            </a:r>
            <a:r>
              <a:rPr lang="en-US" sz="1800" dirty="0">
                <a:solidFill>
                  <a:srgbClr val="00B0F0"/>
                </a:solidFill>
              </a:rPr>
              <a:t>16 invited papers </a:t>
            </a:r>
            <a:r>
              <a:rPr lang="en-US" sz="1800" dirty="0"/>
              <a:t>from prestigious scholars to be published on the inaugural issue of the transactions. </a:t>
            </a:r>
          </a:p>
          <a:p>
            <a:r>
              <a:rPr lang="en-US" sz="1800" dirty="0"/>
              <a:t>TCASAI has </a:t>
            </a:r>
            <a:r>
              <a:rPr lang="en-US" sz="1800" dirty="0">
                <a:solidFill>
                  <a:srgbClr val="00B0F0"/>
                </a:solidFill>
              </a:rPr>
              <a:t>received 35 submissions (including 16 invited ones) </a:t>
            </a:r>
            <a:r>
              <a:rPr lang="en-US" sz="1800" dirty="0"/>
              <a:t>since May 17</a:t>
            </a:r>
            <a:r>
              <a:rPr lang="en-US" sz="1800" baseline="30000" dirty="0"/>
              <a:t>th</a:t>
            </a:r>
            <a:r>
              <a:rPr lang="en-US" sz="1800" dirty="0"/>
              <a:t>, 2024, or 1 submission per day on average.</a:t>
            </a:r>
          </a:p>
          <a:p>
            <a:endParaRPr lang="en-US" dirty="0"/>
          </a:p>
        </p:txBody>
      </p:sp>
    </p:spTree>
    <p:extLst>
      <p:ext uri="{BB962C8B-B14F-4D97-AF65-F5344CB8AC3E}">
        <p14:creationId xmlns:p14="http://schemas.microsoft.com/office/powerpoint/2010/main" val="804633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6"/>
          <p:cNvSpPr txBox="1">
            <a:spLocks noGrp="1"/>
          </p:cNvSpPr>
          <p:nvPr>
            <p:ph type="title"/>
          </p:nvPr>
        </p:nvSpPr>
        <p:spPr>
          <a:xfrm>
            <a:off x="480454" y="210783"/>
            <a:ext cx="7886700" cy="994172"/>
          </a:xfrm>
          <a:prstGeom prst="rect">
            <a:avLst/>
          </a:prstGeom>
          <a:noFill/>
          <a:ln>
            <a:noFill/>
          </a:ln>
        </p:spPr>
        <p:txBody>
          <a:bodyPr spcFirstLastPara="1" vert="horz" wrap="square" lIns="68575" tIns="34275" rIns="68575" bIns="34275" rtlCol="0" anchor="ctr" anchorCtr="0">
            <a:normAutofit/>
          </a:bodyPr>
          <a:lstStyle/>
          <a:p>
            <a:pPr>
              <a:buClr>
                <a:schemeClr val="dk1"/>
              </a:buClr>
            </a:pPr>
            <a:r>
              <a:rPr lang="en" sz="3200" dirty="0">
                <a:solidFill>
                  <a:srgbClr val="1155CC"/>
                </a:solidFill>
              </a:rPr>
              <a:t>Tuesday IEEE CEDA Invited Keynote Luncheon </a:t>
            </a:r>
            <a:endParaRPr sz="3200" dirty="0">
              <a:solidFill>
                <a:srgbClr val="1155CC"/>
              </a:solidFill>
            </a:endParaRPr>
          </a:p>
        </p:txBody>
      </p:sp>
      <p:sp>
        <p:nvSpPr>
          <p:cNvPr id="200" name="Google Shape;200;p36"/>
          <p:cNvSpPr txBox="1">
            <a:spLocks noGrp="1"/>
          </p:cNvSpPr>
          <p:nvPr>
            <p:ph type="body" idx="1"/>
          </p:nvPr>
        </p:nvSpPr>
        <p:spPr>
          <a:xfrm>
            <a:off x="3549590" y="1611793"/>
            <a:ext cx="5304325" cy="2243897"/>
          </a:xfrm>
          <a:prstGeom prst="rect">
            <a:avLst/>
          </a:prstGeom>
          <a:noFill/>
          <a:ln>
            <a:noFill/>
          </a:ln>
        </p:spPr>
        <p:txBody>
          <a:bodyPr spcFirstLastPara="1" vert="horz" wrap="square" lIns="68575" tIns="34275" rIns="68575" bIns="34275" rtlCol="0" anchor="t" anchorCtr="0">
            <a:normAutofit/>
          </a:bodyPr>
          <a:lstStyle/>
          <a:p>
            <a:pPr marL="0" indent="0">
              <a:spcBef>
                <a:spcPts val="0"/>
              </a:spcBef>
              <a:buSzPts val="1100"/>
              <a:buNone/>
            </a:pPr>
            <a:r>
              <a:rPr lang="en-US" sz="1800" b="1" dirty="0"/>
              <a:t>Mind the Gap: Challenges and Opportunities in Closing the Algorithms-to-Devices Gap in Quantum Computing</a:t>
            </a:r>
          </a:p>
          <a:p>
            <a:pPr marL="0" indent="0">
              <a:spcBef>
                <a:spcPts val="0"/>
              </a:spcBef>
              <a:buSzPts val="1100"/>
              <a:buNone/>
            </a:pPr>
            <a:endParaRPr lang="en-US" sz="1400" b="1" dirty="0"/>
          </a:p>
          <a:p>
            <a:pPr marL="0" indent="0">
              <a:spcBef>
                <a:spcPts val="0"/>
              </a:spcBef>
              <a:buSzPts val="1100"/>
              <a:buNone/>
            </a:pPr>
            <a:endParaRPr sz="1400" b="1" dirty="0"/>
          </a:p>
          <a:p>
            <a:pPr marL="0" indent="0">
              <a:spcBef>
                <a:spcPts val="0"/>
              </a:spcBef>
              <a:buSzPts val="1100"/>
              <a:buNone/>
            </a:pPr>
            <a:r>
              <a:rPr lang="en-US" sz="1800" dirty="0"/>
              <a:t>Margaret </a:t>
            </a:r>
            <a:r>
              <a:rPr lang="en-US" sz="1800" dirty="0" err="1"/>
              <a:t>Martonosi</a:t>
            </a:r>
            <a:endParaRPr lang="en-US" sz="1800" dirty="0"/>
          </a:p>
          <a:p>
            <a:pPr marL="0" indent="0">
              <a:spcBef>
                <a:spcPts val="0"/>
              </a:spcBef>
              <a:buSzPts val="1100"/>
              <a:buNone/>
            </a:pPr>
            <a:r>
              <a:rPr lang="en-US" sz="1800" i="1" dirty="0"/>
              <a:t>Professor of Computer Science</a:t>
            </a:r>
          </a:p>
          <a:p>
            <a:pPr marL="0" indent="0">
              <a:spcBef>
                <a:spcPts val="0"/>
              </a:spcBef>
              <a:buSzPts val="1100"/>
              <a:buNone/>
            </a:pPr>
            <a:r>
              <a:rPr lang="en-US" sz="1800" i="1" dirty="0"/>
              <a:t>Princeton University</a:t>
            </a:r>
          </a:p>
        </p:txBody>
      </p:sp>
      <p:pic>
        <p:nvPicPr>
          <p:cNvPr id="3" name="Picture 2">
            <a:extLst>
              <a:ext uri="{FF2B5EF4-FFF2-40B4-BE49-F238E27FC236}">
                <a16:creationId xmlns:a16="http://schemas.microsoft.com/office/drawing/2014/main" id="{B0340D4F-2687-D102-6550-BD7248B4DA30}"/>
              </a:ext>
            </a:extLst>
          </p:cNvPr>
          <p:cNvPicPr>
            <a:picLocks noChangeAspect="1"/>
          </p:cNvPicPr>
          <p:nvPr/>
        </p:nvPicPr>
        <p:blipFill rotWithShape="1">
          <a:blip r:embed="rId3"/>
          <a:srcRect b="29719"/>
          <a:stretch/>
        </p:blipFill>
        <p:spPr>
          <a:xfrm>
            <a:off x="870258" y="1611793"/>
            <a:ext cx="2263414" cy="1988437"/>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43000" y="1338539"/>
            <a:ext cx="6858000" cy="1790700"/>
          </a:xfrm>
          <a:prstGeom prst="rect">
            <a:avLst/>
          </a:prstGeom>
          <a:noFill/>
          <a:ln>
            <a:noFill/>
          </a:ln>
        </p:spPr>
        <p:txBody>
          <a:bodyPr spcFirstLastPara="1" wrap="square" lIns="68569" tIns="34275" rIns="68569" bIns="34275" anchor="b" anchorCtr="0">
            <a:normAutofit/>
          </a:bodyPr>
          <a:lstStyle/>
          <a:p>
            <a:pPr>
              <a:buSzPts val="6000"/>
            </a:pPr>
            <a:r>
              <a:rPr lang="en-US" dirty="0"/>
              <a:t>DATE Updates</a:t>
            </a:r>
            <a:endParaRPr dirty="0"/>
          </a:p>
        </p:txBody>
      </p:sp>
      <p:sp>
        <p:nvSpPr>
          <p:cNvPr id="71" name="Google Shape;71;p1"/>
          <p:cNvSpPr txBox="1">
            <a:spLocks noGrp="1"/>
          </p:cNvSpPr>
          <p:nvPr>
            <p:ph type="subTitle" idx="1"/>
          </p:nvPr>
        </p:nvSpPr>
        <p:spPr>
          <a:xfrm>
            <a:off x="1143000" y="3198295"/>
            <a:ext cx="6858000" cy="1241822"/>
          </a:xfrm>
          <a:prstGeom prst="rect">
            <a:avLst/>
          </a:prstGeom>
          <a:noFill/>
          <a:ln>
            <a:noFill/>
          </a:ln>
        </p:spPr>
        <p:txBody>
          <a:bodyPr spcFirstLastPara="1" wrap="square" lIns="68569" tIns="34275" rIns="68569" bIns="34275" anchor="t" anchorCtr="0">
            <a:normAutofit/>
          </a:bodyPr>
          <a:lstStyle/>
          <a:p>
            <a:pPr marL="0" indent="0">
              <a:spcBef>
                <a:spcPts val="0"/>
              </a:spcBef>
              <a:buSzPts val="2400"/>
            </a:pPr>
            <a:r>
              <a:rPr lang="en-US" dirty="0"/>
              <a:t>Cristiana </a:t>
            </a:r>
            <a:r>
              <a:rPr lang="en-US" dirty="0" err="1"/>
              <a:t>Bolchini</a:t>
            </a:r>
            <a:endParaRPr dirty="0"/>
          </a:p>
          <a:p>
            <a:pPr marL="0" indent="0">
              <a:spcBef>
                <a:spcPts val="750"/>
              </a:spcBef>
              <a:buSzPts val="2400"/>
            </a:pPr>
            <a:r>
              <a:rPr lang="en-US" dirty="0"/>
              <a:t>June 23, 2024</a:t>
            </a:r>
            <a:endParaRPr dirty="0"/>
          </a:p>
        </p:txBody>
      </p:sp>
    </p:spTree>
    <p:extLst>
      <p:ext uri="{BB962C8B-B14F-4D97-AF65-F5344CB8AC3E}">
        <p14:creationId xmlns:p14="http://schemas.microsoft.com/office/powerpoint/2010/main" val="177536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9880DF3-E455-CE03-7DF3-78A94B08B336}"/>
              </a:ext>
            </a:extLst>
          </p:cNvPr>
          <p:cNvSpPr>
            <a:spLocks noGrp="1"/>
          </p:cNvSpPr>
          <p:nvPr>
            <p:ph idx="1"/>
          </p:nvPr>
        </p:nvSpPr>
        <p:spPr>
          <a:xfrm>
            <a:off x="628650" y="1369219"/>
            <a:ext cx="3849405" cy="3263504"/>
          </a:xfrm>
        </p:spPr>
        <p:txBody>
          <a:bodyPr/>
          <a:lstStyle/>
          <a:p>
            <a:pPr marL="0" indent="0">
              <a:buNone/>
            </a:pPr>
            <a:r>
              <a:rPr lang="en-US" dirty="0"/>
              <a:t>Location: Valencia, Spain</a:t>
            </a:r>
          </a:p>
          <a:p>
            <a:pPr marL="0" indent="0">
              <a:buNone/>
            </a:pPr>
            <a:r>
              <a:rPr lang="en-US" dirty="0"/>
              <a:t>Dates: March 25-27, 2024</a:t>
            </a:r>
          </a:p>
          <a:p>
            <a:r>
              <a:rPr lang="en-US" dirty="0"/>
              <a:t>consolidating the 3-day format </a:t>
            </a:r>
          </a:p>
          <a:p>
            <a:r>
              <a:rPr lang="en-US" dirty="0"/>
              <a:t>no exhibition</a:t>
            </a:r>
          </a:p>
          <a:p>
            <a:r>
              <a:rPr lang="en-US" dirty="0"/>
              <a:t>flash presentations + videos</a:t>
            </a:r>
          </a:p>
          <a:p>
            <a:endParaRPr lang="en-US" dirty="0"/>
          </a:p>
          <a:p>
            <a:endParaRPr lang="en-US" dirty="0"/>
          </a:p>
        </p:txBody>
      </p:sp>
      <p:sp>
        <p:nvSpPr>
          <p:cNvPr id="4" name="Title 3">
            <a:extLst>
              <a:ext uri="{FF2B5EF4-FFF2-40B4-BE49-F238E27FC236}">
                <a16:creationId xmlns:a16="http://schemas.microsoft.com/office/drawing/2014/main" id="{71C7EEBC-71FF-8977-D80B-8777E95F7503}"/>
              </a:ext>
            </a:extLst>
          </p:cNvPr>
          <p:cNvSpPr>
            <a:spLocks noGrp="1"/>
          </p:cNvSpPr>
          <p:nvPr>
            <p:ph type="title"/>
          </p:nvPr>
        </p:nvSpPr>
        <p:spPr/>
        <p:txBody>
          <a:bodyPr/>
          <a:lstStyle/>
          <a:p>
            <a:r>
              <a:rPr lang="en-US" dirty="0"/>
              <a:t>DATE 2024 in Valencia, Spain</a:t>
            </a:r>
            <a:br>
              <a:rPr lang="en-US" dirty="0"/>
            </a:br>
            <a:r>
              <a:rPr lang="en-US" dirty="0"/>
              <a:t>March 25-27</a:t>
            </a:r>
          </a:p>
        </p:txBody>
      </p:sp>
    </p:spTree>
    <p:extLst>
      <p:ext uri="{BB962C8B-B14F-4D97-AF65-F5344CB8AC3E}">
        <p14:creationId xmlns:p14="http://schemas.microsoft.com/office/powerpoint/2010/main" val="4066039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171F-B0ED-D9AC-F5C2-F7345275B20E}"/>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DB22AE49-0E0E-4384-22C7-CAB2B461621A}"/>
              </a:ext>
            </a:extLst>
          </p:cNvPr>
          <p:cNvSpPr>
            <a:spLocks noGrp="1"/>
          </p:cNvSpPr>
          <p:nvPr>
            <p:ph idx="1"/>
          </p:nvPr>
        </p:nvSpPr>
        <p:spPr>
          <a:xfrm>
            <a:off x="628650" y="1117948"/>
            <a:ext cx="7886700" cy="3832964"/>
          </a:xfrm>
        </p:spPr>
        <p:txBody>
          <a:bodyPr>
            <a:normAutofit fontScale="70000" lnSpcReduction="20000"/>
          </a:bodyPr>
          <a:lstStyle/>
          <a:p>
            <a:r>
              <a:rPr lang="en-US" dirty="0"/>
              <a:t>scientific program</a:t>
            </a:r>
          </a:p>
          <a:p>
            <a:r>
              <a:rPr lang="en-US" dirty="0"/>
              <a:t>embedded tutorials</a:t>
            </a:r>
          </a:p>
          <a:p>
            <a:r>
              <a:rPr lang="en-US" dirty="0"/>
              <a:t>half-day workshops</a:t>
            </a:r>
          </a:p>
          <a:p>
            <a:r>
              <a:rPr lang="en-US" dirty="0"/>
              <a:t>focus sessions</a:t>
            </a:r>
          </a:p>
          <a:p>
            <a:r>
              <a:rPr lang="en-US" dirty="0"/>
              <a:t>late-breaking results sessions</a:t>
            </a:r>
          </a:p>
          <a:p>
            <a:r>
              <a:rPr lang="en-US" dirty="0"/>
              <a:t>multi-partner project sessions</a:t>
            </a:r>
          </a:p>
          <a:p>
            <a:r>
              <a:rPr lang="en-US" dirty="0"/>
              <a:t>special days</a:t>
            </a:r>
          </a:p>
          <a:p>
            <a:pPr lvl="1"/>
            <a:r>
              <a:rPr lang="en-US" dirty="0"/>
              <a:t>responsible and robust AI</a:t>
            </a:r>
          </a:p>
          <a:p>
            <a:pPr lvl="1"/>
            <a:r>
              <a:rPr lang="en-US" dirty="0"/>
              <a:t>sustainable computing</a:t>
            </a:r>
          </a:p>
          <a:p>
            <a:r>
              <a:rPr lang="en-US" dirty="0"/>
              <a:t>unplugged sessions</a:t>
            </a:r>
          </a:p>
          <a:p>
            <a:r>
              <a:rPr lang="en-US" dirty="0"/>
              <a:t>Autonomous System Design initiative</a:t>
            </a:r>
          </a:p>
          <a:p>
            <a:r>
              <a:rPr lang="en-US" dirty="0"/>
              <a:t>Young People Program</a:t>
            </a:r>
          </a:p>
          <a:p>
            <a:r>
              <a:rPr lang="en-US" dirty="0"/>
              <a:t>Diversity in EDA</a:t>
            </a:r>
            <a:r>
              <a:rPr lang="en-US" sz="3375" baseline="30000" dirty="0">
                <a:solidFill>
                  <a:srgbClr val="FF0000"/>
                </a:solidFill>
              </a:rPr>
              <a:t>*</a:t>
            </a:r>
            <a:endParaRPr lang="en-US" baseline="30000" dirty="0">
              <a:solidFill>
                <a:srgbClr val="FF0000"/>
              </a:solidFill>
            </a:endParaRPr>
          </a:p>
          <a:p>
            <a:r>
              <a:rPr lang="en-US" dirty="0"/>
              <a:t>PhD Forum</a:t>
            </a:r>
            <a:r>
              <a:rPr lang="en-US" baseline="30000" dirty="0">
                <a:solidFill>
                  <a:srgbClr val="FF0000"/>
                </a:solidFill>
              </a:rPr>
              <a:t> </a:t>
            </a:r>
            <a:r>
              <a:rPr lang="en-US" sz="3375" baseline="30000" dirty="0">
                <a:solidFill>
                  <a:srgbClr val="FF0000"/>
                </a:solidFill>
              </a:rPr>
              <a:t>*</a:t>
            </a:r>
            <a:endParaRPr lang="en-US" dirty="0"/>
          </a:p>
        </p:txBody>
      </p:sp>
      <p:pic>
        <p:nvPicPr>
          <p:cNvPr id="4" name="Content Placeholder 6" descr="A calendar with different colored squares&#10;&#10;Description automatically generated">
            <a:extLst>
              <a:ext uri="{FF2B5EF4-FFF2-40B4-BE49-F238E27FC236}">
                <a16:creationId xmlns:a16="http://schemas.microsoft.com/office/drawing/2014/main" id="{41D391EC-C286-8784-3994-F40B655B93ED}"/>
              </a:ext>
            </a:extLst>
          </p:cNvPr>
          <p:cNvPicPr>
            <a:picLocks noChangeAspect="1"/>
          </p:cNvPicPr>
          <p:nvPr/>
        </p:nvPicPr>
        <p:blipFill>
          <a:blip r:embed="rId2"/>
          <a:stretch>
            <a:fillRect/>
          </a:stretch>
        </p:blipFill>
        <p:spPr>
          <a:xfrm>
            <a:off x="4665946" y="770929"/>
            <a:ext cx="4354407" cy="4342412"/>
          </a:xfrm>
          <a:prstGeom prst="rect">
            <a:avLst/>
          </a:prstGeom>
        </p:spPr>
      </p:pic>
      <p:sp>
        <p:nvSpPr>
          <p:cNvPr id="7" name="TextBox 6">
            <a:extLst>
              <a:ext uri="{FF2B5EF4-FFF2-40B4-BE49-F238E27FC236}">
                <a16:creationId xmlns:a16="http://schemas.microsoft.com/office/drawing/2014/main" id="{52D00194-752A-A60F-945B-9649643B2C88}"/>
              </a:ext>
            </a:extLst>
          </p:cNvPr>
          <p:cNvSpPr txBox="1"/>
          <p:nvPr/>
        </p:nvSpPr>
        <p:spPr>
          <a:xfrm>
            <a:off x="2852803" y="4767092"/>
            <a:ext cx="1719197" cy="646331"/>
          </a:xfrm>
          <a:prstGeom prst="rect">
            <a:avLst/>
          </a:prstGeom>
          <a:noFill/>
        </p:spPr>
        <p:txBody>
          <a:bodyPr wrap="square" rtlCol="0">
            <a:spAutoFit/>
          </a:bodyPr>
          <a:lstStyle/>
          <a:p>
            <a:r>
              <a:rPr lang="en-US" sz="900" baseline="30000" dirty="0">
                <a:solidFill>
                  <a:srgbClr val="FF0000"/>
                </a:solidFill>
              </a:rPr>
              <a:t> </a:t>
            </a:r>
            <a:r>
              <a:rPr lang="en-US" sz="1800" baseline="30000" dirty="0">
                <a:solidFill>
                  <a:srgbClr val="FF0000"/>
                </a:solidFill>
              </a:rPr>
              <a:t>*</a:t>
            </a:r>
            <a:r>
              <a:rPr lang="en-US" sz="1800" dirty="0"/>
              <a:t> CEDA sponsor</a:t>
            </a:r>
            <a:endParaRPr lang="en-US" sz="900" dirty="0"/>
          </a:p>
        </p:txBody>
      </p:sp>
    </p:spTree>
    <p:extLst>
      <p:ext uri="{BB962C8B-B14F-4D97-AF65-F5344CB8AC3E}">
        <p14:creationId xmlns:p14="http://schemas.microsoft.com/office/powerpoint/2010/main" val="4158037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2982-D8ED-3DF5-E67C-0399042DAD93}"/>
              </a:ext>
            </a:extLst>
          </p:cNvPr>
          <p:cNvSpPr>
            <a:spLocks noGrp="1"/>
          </p:cNvSpPr>
          <p:nvPr>
            <p:ph type="title"/>
          </p:nvPr>
        </p:nvSpPr>
        <p:spPr/>
        <p:txBody>
          <a:bodyPr/>
          <a:lstStyle/>
          <a:p>
            <a:r>
              <a:rPr lang="en-US" dirty="0"/>
              <a:t>some numbers</a:t>
            </a:r>
          </a:p>
        </p:txBody>
      </p:sp>
      <p:sp>
        <p:nvSpPr>
          <p:cNvPr id="3" name="Content Placeholder 2">
            <a:extLst>
              <a:ext uri="{FF2B5EF4-FFF2-40B4-BE49-F238E27FC236}">
                <a16:creationId xmlns:a16="http://schemas.microsoft.com/office/drawing/2014/main" id="{77C96139-B3F7-4D02-697E-5E503B6DA186}"/>
              </a:ext>
            </a:extLst>
          </p:cNvPr>
          <p:cNvSpPr>
            <a:spLocks noGrp="1"/>
          </p:cNvSpPr>
          <p:nvPr>
            <p:ph idx="1"/>
          </p:nvPr>
        </p:nvSpPr>
        <p:spPr/>
        <p:txBody>
          <a:bodyPr/>
          <a:lstStyle/>
          <a:p>
            <a:r>
              <a:rPr lang="en-US" dirty="0"/>
              <a:t>+20% </a:t>
            </a:r>
            <a:r>
              <a:rPr lang="en-US" dirty="0" err="1"/>
              <a:t>w.r.t.</a:t>
            </a:r>
            <a:r>
              <a:rPr lang="en-US" dirty="0"/>
              <a:t> 2023 number of submissions/final papers</a:t>
            </a:r>
          </a:p>
          <a:p>
            <a:r>
              <a:rPr lang="en-US" dirty="0"/>
              <a:t>+36% </a:t>
            </a:r>
            <a:r>
              <a:rPr lang="en-US" dirty="0" err="1"/>
              <a:t>w.r.t.</a:t>
            </a:r>
            <a:r>
              <a:rPr lang="en-US" dirty="0"/>
              <a:t> 2022 number of submissions/final papers</a:t>
            </a:r>
          </a:p>
          <a:p>
            <a:endParaRPr lang="en-US" dirty="0"/>
          </a:p>
          <a:p>
            <a:r>
              <a:rPr lang="en-US" dirty="0"/>
              <a:t>more than 850 participants</a:t>
            </a:r>
          </a:p>
          <a:p>
            <a:r>
              <a:rPr lang="en-US" dirty="0"/>
              <a:t>attendees' country</a:t>
            </a:r>
          </a:p>
          <a:p>
            <a:endParaRPr lang="en-US" dirty="0"/>
          </a:p>
        </p:txBody>
      </p:sp>
      <p:pic>
        <p:nvPicPr>
          <p:cNvPr id="7" name="Picture 6" descr="A colorful squares with white text&#10;&#10;Description automatically generated">
            <a:extLst>
              <a:ext uri="{FF2B5EF4-FFF2-40B4-BE49-F238E27FC236}">
                <a16:creationId xmlns:a16="http://schemas.microsoft.com/office/drawing/2014/main" id="{5173139C-D476-AAE0-1F22-4225EE3D95A9}"/>
              </a:ext>
            </a:extLst>
          </p:cNvPr>
          <p:cNvPicPr>
            <a:picLocks noChangeAspect="1"/>
          </p:cNvPicPr>
          <p:nvPr/>
        </p:nvPicPr>
        <p:blipFill>
          <a:blip r:embed="rId2"/>
          <a:stretch>
            <a:fillRect/>
          </a:stretch>
        </p:blipFill>
        <p:spPr>
          <a:xfrm>
            <a:off x="3191423" y="3000970"/>
            <a:ext cx="2761154" cy="2040245"/>
          </a:xfrm>
          <a:prstGeom prst="rect">
            <a:avLst/>
          </a:prstGeom>
        </p:spPr>
      </p:pic>
    </p:spTree>
    <p:extLst>
      <p:ext uri="{BB962C8B-B14F-4D97-AF65-F5344CB8AC3E}">
        <p14:creationId xmlns:p14="http://schemas.microsoft.com/office/powerpoint/2010/main" val="3514477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C732-DFF2-721C-8265-96F149973164}"/>
              </a:ext>
            </a:extLst>
          </p:cNvPr>
          <p:cNvSpPr>
            <a:spLocks noGrp="1"/>
          </p:cNvSpPr>
          <p:nvPr>
            <p:ph type="title"/>
          </p:nvPr>
        </p:nvSpPr>
        <p:spPr/>
        <p:txBody>
          <a:bodyPr/>
          <a:lstStyle/>
          <a:p>
            <a:r>
              <a:rPr lang="en-US" dirty="0"/>
              <a:t>DATE 2025</a:t>
            </a:r>
          </a:p>
        </p:txBody>
      </p:sp>
      <p:sp>
        <p:nvSpPr>
          <p:cNvPr id="3" name="Content Placeholder 2">
            <a:extLst>
              <a:ext uri="{FF2B5EF4-FFF2-40B4-BE49-F238E27FC236}">
                <a16:creationId xmlns:a16="http://schemas.microsoft.com/office/drawing/2014/main" id="{7F923581-0A26-79C8-A53F-E3A6E0ADA2BD}"/>
              </a:ext>
            </a:extLst>
          </p:cNvPr>
          <p:cNvSpPr>
            <a:spLocks noGrp="1"/>
          </p:cNvSpPr>
          <p:nvPr>
            <p:ph idx="1"/>
          </p:nvPr>
        </p:nvSpPr>
        <p:spPr/>
        <p:txBody>
          <a:bodyPr/>
          <a:lstStyle/>
          <a:p>
            <a:r>
              <a:rPr lang="en-US" dirty="0"/>
              <a:t>Location: Lyon, France</a:t>
            </a:r>
          </a:p>
          <a:p>
            <a:r>
              <a:rPr lang="en-US" dirty="0"/>
              <a:t>Dates: March 31 – April 2, 2025</a:t>
            </a:r>
          </a:p>
          <a:p>
            <a:r>
              <a:rPr lang="en-US" dirty="0"/>
              <a:t>General Chair: Aida </a:t>
            </a:r>
            <a:r>
              <a:rPr lang="en-US" dirty="0" err="1"/>
              <a:t>Todri-Sanial</a:t>
            </a:r>
            <a:r>
              <a:rPr lang="en-US" dirty="0"/>
              <a:t>, Eindhoven University of Technology, NL</a:t>
            </a:r>
          </a:p>
          <a:p>
            <a:r>
              <a:rPr lang="en-US" dirty="0"/>
              <a:t>Program Chair: </a:t>
            </a:r>
            <a:r>
              <a:rPr lang="en-US" dirty="0" err="1"/>
              <a:t>Theocharis</a:t>
            </a:r>
            <a:r>
              <a:rPr lang="en-US" dirty="0"/>
              <a:t> </a:t>
            </a:r>
            <a:r>
              <a:rPr lang="en-US" dirty="0" err="1"/>
              <a:t>Theocharides</a:t>
            </a:r>
            <a:r>
              <a:rPr lang="en-US" dirty="0"/>
              <a:t>, University of Cyprus, CY</a:t>
            </a:r>
          </a:p>
          <a:p>
            <a:pPr marL="0" indent="0">
              <a:buNone/>
            </a:pPr>
            <a:endParaRPr lang="en-US" dirty="0"/>
          </a:p>
        </p:txBody>
      </p:sp>
      <p:pic>
        <p:nvPicPr>
          <p:cNvPr id="1026" name="Picture 2" descr="DATE Logo">
            <a:extLst>
              <a:ext uri="{FF2B5EF4-FFF2-40B4-BE49-F238E27FC236}">
                <a16:creationId xmlns:a16="http://schemas.microsoft.com/office/drawing/2014/main" id="{B4628BF3-F4EA-C6B7-11E1-204F4AAAC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451" y="510778"/>
            <a:ext cx="2119900" cy="121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067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43000" y="1338539"/>
            <a:ext cx="6858000" cy="1790700"/>
          </a:xfrm>
          <a:prstGeom prst="rect">
            <a:avLst/>
          </a:prstGeom>
          <a:noFill/>
          <a:ln>
            <a:noFill/>
          </a:ln>
        </p:spPr>
        <p:txBody>
          <a:bodyPr spcFirstLastPara="1" wrap="square" lIns="68569" tIns="34275" rIns="68569" bIns="34275" anchor="b" anchorCtr="0">
            <a:normAutofit/>
          </a:bodyPr>
          <a:lstStyle/>
          <a:p>
            <a:pPr>
              <a:buSzPts val="6000"/>
            </a:pPr>
            <a:r>
              <a:rPr lang="en-US" dirty="0"/>
              <a:t>ASP-DAC Updates</a:t>
            </a:r>
            <a:endParaRPr dirty="0"/>
          </a:p>
        </p:txBody>
      </p:sp>
      <p:sp>
        <p:nvSpPr>
          <p:cNvPr id="71" name="Google Shape;71;p1"/>
          <p:cNvSpPr txBox="1">
            <a:spLocks noGrp="1"/>
          </p:cNvSpPr>
          <p:nvPr>
            <p:ph type="subTitle" idx="1"/>
          </p:nvPr>
        </p:nvSpPr>
        <p:spPr>
          <a:xfrm>
            <a:off x="1143000" y="3198295"/>
            <a:ext cx="6858000" cy="1241822"/>
          </a:xfrm>
          <a:prstGeom prst="rect">
            <a:avLst/>
          </a:prstGeom>
          <a:noFill/>
          <a:ln>
            <a:noFill/>
          </a:ln>
        </p:spPr>
        <p:txBody>
          <a:bodyPr spcFirstLastPara="1" wrap="square" lIns="68569" tIns="34275" rIns="68569" bIns="34275" anchor="t" anchorCtr="0">
            <a:normAutofit/>
          </a:bodyPr>
          <a:lstStyle/>
          <a:p>
            <a:pPr>
              <a:spcBef>
                <a:spcPts val="0"/>
              </a:spcBef>
              <a:buSzPts val="2400"/>
            </a:pPr>
            <a:r>
              <a:rPr lang="it-IT" altLang="zh-TW" dirty="0" err="1"/>
              <a:t>Kazutoshi</a:t>
            </a:r>
            <a:r>
              <a:rPr lang="it-IT" altLang="zh-TW" dirty="0"/>
              <a:t> </a:t>
            </a:r>
            <a:r>
              <a:rPr lang="it-IT" altLang="zh-TW" dirty="0" err="1"/>
              <a:t>Wakabayashi</a:t>
            </a:r>
            <a:endParaRPr lang="it-IT" altLang="zh-TW" dirty="0"/>
          </a:p>
          <a:p>
            <a:pPr marL="0" indent="0">
              <a:spcBef>
                <a:spcPts val="0"/>
              </a:spcBef>
              <a:buSzPts val="2400"/>
            </a:pPr>
            <a:endParaRPr dirty="0"/>
          </a:p>
          <a:p>
            <a:pPr marL="0" indent="0">
              <a:spcBef>
                <a:spcPts val="750"/>
              </a:spcBef>
              <a:buSzPts val="2400"/>
            </a:pPr>
            <a:r>
              <a:rPr lang="en-US" dirty="0"/>
              <a:t>June 23, 2024</a:t>
            </a:r>
            <a:endParaRPr dirty="0"/>
          </a:p>
        </p:txBody>
      </p:sp>
    </p:spTree>
    <p:extLst>
      <p:ext uri="{BB962C8B-B14F-4D97-AF65-F5344CB8AC3E}">
        <p14:creationId xmlns:p14="http://schemas.microsoft.com/office/powerpoint/2010/main" val="1031709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6A11DF-1265-4E46-8BE6-ADCA8BB81185}"/>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Paper Submission</a:t>
            </a:r>
            <a:endParaRPr lang="zh-TW" altLang="en-US" dirty="0">
              <a:latin typeface="Arial" panose="020B0604020202020204" pitchFamily="34" charset="0"/>
              <a:cs typeface="Arial" panose="020B0604020202020204" pitchFamily="34" charset="0"/>
            </a:endParaRPr>
          </a:p>
        </p:txBody>
      </p:sp>
      <p:sp>
        <p:nvSpPr>
          <p:cNvPr id="8" name="內容版面配置區 7">
            <a:extLst>
              <a:ext uri="{FF2B5EF4-FFF2-40B4-BE49-F238E27FC236}">
                <a16:creationId xmlns:a16="http://schemas.microsoft.com/office/drawing/2014/main" id="{B7817B50-DE14-43F6-9220-D00E5DDEB117}"/>
              </a:ext>
            </a:extLst>
          </p:cNvPr>
          <p:cNvSpPr>
            <a:spLocks noGrp="1"/>
          </p:cNvSpPr>
          <p:nvPr>
            <p:ph idx="1"/>
          </p:nvPr>
        </p:nvSpPr>
        <p:spPr/>
        <p:txBody>
          <a:bodyPr/>
          <a:lstStyle/>
          <a:p>
            <a:endParaRPr lang="zh-TW" altLang="en-US"/>
          </a:p>
        </p:txBody>
      </p:sp>
      <p:graphicFrame>
        <p:nvGraphicFramePr>
          <p:cNvPr id="4" name="グラフ 6">
            <a:extLst>
              <a:ext uri="{FF2B5EF4-FFF2-40B4-BE49-F238E27FC236}">
                <a16:creationId xmlns:a16="http://schemas.microsoft.com/office/drawing/2014/main" id="{F7B826C9-62EE-4CF0-BCF9-AE5CF58FDDA4}"/>
              </a:ext>
            </a:extLst>
          </p:cNvPr>
          <p:cNvGraphicFramePr>
            <a:graphicFrameLocks/>
          </p:cNvGraphicFramePr>
          <p:nvPr/>
        </p:nvGraphicFramePr>
        <p:xfrm>
          <a:off x="1485900" y="1383618"/>
          <a:ext cx="617220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a:extLst>
              <a:ext uri="{FF2B5EF4-FFF2-40B4-BE49-F238E27FC236}">
                <a16:creationId xmlns:a16="http://schemas.microsoft.com/office/drawing/2014/main" id="{4ACA5370-E403-4F56-A968-E29A496B481F}"/>
              </a:ext>
            </a:extLst>
          </p:cNvPr>
          <p:cNvSpPr txBox="1"/>
          <p:nvPr/>
        </p:nvSpPr>
        <p:spPr>
          <a:xfrm>
            <a:off x="6835391" y="2381275"/>
            <a:ext cx="439544" cy="276999"/>
          </a:xfrm>
          <a:prstGeom prst="rect">
            <a:avLst/>
          </a:prstGeom>
          <a:noFill/>
        </p:spPr>
        <p:txBody>
          <a:bodyPr wrap="none" rtlCol="0">
            <a:spAutoFit/>
          </a:bodyPr>
          <a:lstStyle/>
          <a:p>
            <a:pPr eaLnBrk="0" fontAlgn="base" hangingPunct="0">
              <a:spcBef>
                <a:spcPct val="0"/>
              </a:spcBef>
              <a:spcAft>
                <a:spcPct val="0"/>
              </a:spcAft>
              <a:defRPr/>
            </a:pPr>
            <a:r>
              <a:rPr kumimoji="1" lang="en-US" sz="1200" dirty="0">
                <a:latin typeface="Arial" panose="020B0604020202020204" pitchFamily="34" charset="0"/>
                <a:ea typeface="ＭＳ Ｐゴシック" panose="020B0600070205080204" pitchFamily="50" charset="-128"/>
              </a:rPr>
              <a:t>346</a:t>
            </a:r>
          </a:p>
        </p:txBody>
      </p:sp>
      <p:sp>
        <p:nvSpPr>
          <p:cNvPr id="6" name="TextBox 5">
            <a:extLst>
              <a:ext uri="{FF2B5EF4-FFF2-40B4-BE49-F238E27FC236}">
                <a16:creationId xmlns:a16="http://schemas.microsoft.com/office/drawing/2014/main" id="{0BA17371-BD34-407E-AA55-D57D2FA9B37D}"/>
              </a:ext>
            </a:extLst>
          </p:cNvPr>
          <p:cNvSpPr txBox="1"/>
          <p:nvPr/>
        </p:nvSpPr>
        <p:spPr>
          <a:xfrm>
            <a:off x="6440811" y="2571751"/>
            <a:ext cx="394580" cy="461665"/>
          </a:xfrm>
          <a:prstGeom prst="rect">
            <a:avLst/>
          </a:prstGeom>
          <a:noFill/>
        </p:spPr>
        <p:txBody>
          <a:bodyPr wrap="square" rtlCol="0">
            <a:spAutoFit/>
          </a:bodyPr>
          <a:lstStyle/>
          <a:p>
            <a:pPr eaLnBrk="0" fontAlgn="base" hangingPunct="0">
              <a:spcBef>
                <a:spcPct val="0"/>
              </a:spcBef>
              <a:spcAft>
                <a:spcPct val="0"/>
              </a:spcAft>
              <a:defRPr/>
            </a:pPr>
            <a:r>
              <a:rPr kumimoji="1" lang="en-US" sz="1200" dirty="0">
                <a:latin typeface="Arial" panose="020B0604020202020204" pitchFamily="34" charset="0"/>
                <a:ea typeface="ＭＳ Ｐゴシック" panose="020B0600070205080204" pitchFamily="50" charset="-128"/>
              </a:rPr>
              <a:t>310</a:t>
            </a:r>
          </a:p>
        </p:txBody>
      </p:sp>
      <p:sp>
        <p:nvSpPr>
          <p:cNvPr id="7" name="TextBox 5">
            <a:extLst>
              <a:ext uri="{FF2B5EF4-FFF2-40B4-BE49-F238E27FC236}">
                <a16:creationId xmlns:a16="http://schemas.microsoft.com/office/drawing/2014/main" id="{70FF90C5-6CEA-42F8-8388-391EEDC05F21}"/>
              </a:ext>
            </a:extLst>
          </p:cNvPr>
          <p:cNvSpPr txBox="1"/>
          <p:nvPr/>
        </p:nvSpPr>
        <p:spPr>
          <a:xfrm>
            <a:off x="7157160" y="1592437"/>
            <a:ext cx="410690" cy="253916"/>
          </a:xfrm>
          <a:prstGeom prst="rect">
            <a:avLst/>
          </a:prstGeom>
          <a:noFill/>
        </p:spPr>
        <p:txBody>
          <a:bodyPr wrap="none" rtlCol="0">
            <a:spAutoFit/>
          </a:bodyPr>
          <a:lstStyle/>
          <a:p>
            <a:pPr eaLnBrk="0" fontAlgn="base" hangingPunct="0">
              <a:spcBef>
                <a:spcPct val="0"/>
              </a:spcBef>
              <a:spcAft>
                <a:spcPct val="0"/>
              </a:spcAft>
              <a:defRPr/>
            </a:pPr>
            <a:r>
              <a:rPr kumimoji="1" lang="en-US" sz="1050" b="1" dirty="0">
                <a:solidFill>
                  <a:srgbClr val="A50021"/>
                </a:solidFill>
                <a:latin typeface="Arial" panose="020B0604020202020204" pitchFamily="34" charset="0"/>
                <a:ea typeface="ＭＳ Ｐゴシック" panose="020B0600070205080204" pitchFamily="50" charset="-128"/>
              </a:rPr>
              <a:t>529</a:t>
            </a:r>
          </a:p>
        </p:txBody>
      </p:sp>
    </p:spTree>
    <p:extLst>
      <p:ext uri="{BB962C8B-B14F-4D97-AF65-F5344CB8AC3E}">
        <p14:creationId xmlns:p14="http://schemas.microsoft.com/office/powerpoint/2010/main" val="5811729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圖表 10">
            <a:extLst>
              <a:ext uri="{FF2B5EF4-FFF2-40B4-BE49-F238E27FC236}">
                <a16:creationId xmlns:a16="http://schemas.microsoft.com/office/drawing/2014/main" id="{00000000-0008-0000-0700-000002000000}"/>
              </a:ext>
            </a:extLst>
          </p:cNvPr>
          <p:cNvGraphicFramePr>
            <a:graphicFrameLocks/>
          </p:cNvGraphicFramePr>
          <p:nvPr/>
        </p:nvGraphicFramePr>
        <p:xfrm>
          <a:off x="1315214" y="1194026"/>
          <a:ext cx="6513572" cy="3853221"/>
        </p:xfrm>
        <a:graphic>
          <a:graphicData uri="http://schemas.openxmlformats.org/drawingml/2006/chart">
            <c:chart xmlns:c="http://schemas.openxmlformats.org/drawingml/2006/chart" xmlns:r="http://schemas.openxmlformats.org/officeDocument/2006/relationships" r:id="rId3"/>
          </a:graphicData>
        </a:graphic>
      </p:graphicFrame>
      <p:sp>
        <p:nvSpPr>
          <p:cNvPr id="2" name="標題 1">
            <a:extLst>
              <a:ext uri="{FF2B5EF4-FFF2-40B4-BE49-F238E27FC236}">
                <a16:creationId xmlns:a16="http://schemas.microsoft.com/office/drawing/2014/main" id="{3F2782D3-68F3-4D5E-B68A-486793B8DF07}"/>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Submissions by </a:t>
            </a:r>
            <a:br>
              <a:rPr lang="en-US" altLang="zh-TW" dirty="0">
                <a:latin typeface="Arial" panose="020B0604020202020204" pitchFamily="34" charset="0"/>
                <a:cs typeface="Arial" panose="020B0604020202020204" pitchFamily="34" charset="0"/>
              </a:rPr>
            </a:br>
            <a:r>
              <a:rPr lang="en-US" altLang="zh-TW" dirty="0">
                <a:latin typeface="Arial" panose="020B0604020202020204" pitchFamily="34" charset="0"/>
                <a:cs typeface="Arial" panose="020B0604020202020204" pitchFamily="34" charset="0"/>
              </a:rPr>
              <a:t>Countries / Areas</a:t>
            </a:r>
            <a:endParaRPr lang="zh-TW" altLang="en-US" dirty="0">
              <a:latin typeface="Arial" panose="020B0604020202020204" pitchFamily="34" charset="0"/>
              <a:cs typeface="Arial" panose="020B0604020202020204" pitchFamily="34" charset="0"/>
            </a:endParaRPr>
          </a:p>
        </p:txBody>
      </p:sp>
      <p:graphicFrame>
        <p:nvGraphicFramePr>
          <p:cNvPr id="10" name="圖表 9">
            <a:extLst>
              <a:ext uri="{FF2B5EF4-FFF2-40B4-BE49-F238E27FC236}">
                <a16:creationId xmlns:a16="http://schemas.microsoft.com/office/drawing/2014/main" id="{00000000-0008-0000-0700-000003000000}"/>
              </a:ext>
            </a:extLst>
          </p:cNvPr>
          <p:cNvGraphicFramePr>
            <a:graphicFrameLocks/>
          </p:cNvGraphicFramePr>
          <p:nvPr/>
        </p:nvGraphicFramePr>
        <p:xfrm>
          <a:off x="5968786" y="1088859"/>
          <a:ext cx="1860001" cy="23372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2854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23962" y="33338"/>
            <a:ext cx="4536170" cy="638175"/>
          </a:xfrm>
        </p:spPr>
        <p:txBody>
          <a:bodyPr/>
          <a:lstStyle/>
          <a:p>
            <a:pPr eaLnBrk="1" hangingPunct="1"/>
            <a:r>
              <a:rPr lang="en-US" altLang="ja-JP" dirty="0">
                <a:latin typeface="Helvetica" panose="020B0604020202020204" pitchFamily="34" charset="0"/>
              </a:rPr>
              <a:t>Attendees </a:t>
            </a:r>
            <a:r>
              <a:rPr lang="en-US" altLang="ja-JP" sz="2100" spc="-41" dirty="0">
                <a:solidFill>
                  <a:srgbClr val="7030A0"/>
                </a:solidFill>
                <a:cs typeface="Arial"/>
              </a:rPr>
              <a:t>(2023) </a:t>
            </a:r>
            <a:r>
              <a:rPr lang="en-US" altLang="ja-JP" sz="2100" spc="-41" dirty="0">
                <a:solidFill>
                  <a:srgbClr val="0070C0"/>
                </a:solidFill>
                <a:cs typeface="Arial"/>
              </a:rPr>
              <a:t>(2021) </a:t>
            </a:r>
            <a:r>
              <a:rPr lang="en-US" altLang="ja-JP" sz="2100" spc="-41" dirty="0">
                <a:solidFill>
                  <a:srgbClr val="00B050"/>
                </a:solidFill>
                <a:cs typeface="Arial"/>
              </a:rPr>
              <a:t>(2019)</a:t>
            </a:r>
            <a:endParaRPr lang="en-US" altLang="ja-JP" sz="2100" dirty="0">
              <a:solidFill>
                <a:srgbClr val="00B050"/>
              </a:solidFill>
              <a:latin typeface="Helvetica" panose="020B0604020202020204" pitchFamily="34" charset="0"/>
            </a:endParaRPr>
          </a:p>
        </p:txBody>
      </p:sp>
      <p:sp>
        <p:nvSpPr>
          <p:cNvPr id="8195" name="Rectangle 3"/>
          <p:cNvSpPr>
            <a:spLocks noGrp="1" noChangeArrowheads="1"/>
          </p:cNvSpPr>
          <p:nvPr>
            <p:ph idx="1"/>
          </p:nvPr>
        </p:nvSpPr>
        <p:spPr>
          <a:xfrm>
            <a:off x="1493658" y="843558"/>
            <a:ext cx="6172200" cy="4212468"/>
          </a:xfrm>
        </p:spPr>
        <p:txBody>
          <a:bodyPr/>
          <a:lstStyle/>
          <a:p>
            <a:pPr eaLnBrk="1" hangingPunct="1"/>
            <a:r>
              <a:rPr lang="en-US" altLang="ja-JP" dirty="0">
                <a:latin typeface="Helvetica" panose="020B0604020202020204" pitchFamily="34" charset="0"/>
              </a:rPr>
              <a:t>Total Number: 452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365</a:t>
            </a:r>
            <a:r>
              <a:rPr lang="en-US" altLang="ja-JP" dirty="0">
                <a:solidFill>
                  <a:srgbClr val="7030A0"/>
                </a:solidFill>
                <a:latin typeface="Helvetica" panose="020B0604020202020204" pitchFamily="34" charset="0"/>
              </a:rPr>
              <a:t>) </a:t>
            </a:r>
            <a:r>
              <a:rPr lang="en-US" altLang="ja-JP" dirty="0">
                <a:solidFill>
                  <a:srgbClr val="0070C0"/>
                </a:solidFill>
                <a:latin typeface="Helvetica"/>
                <a:cs typeface="Helvetica"/>
              </a:rPr>
              <a:t>(</a:t>
            </a:r>
            <a:r>
              <a:rPr lang="en-US" altLang="ja-JP" dirty="0">
                <a:solidFill>
                  <a:srgbClr val="0070C0"/>
                </a:solidFill>
                <a:latin typeface="Helvetica"/>
                <a:cs typeface="Helvetica"/>
                <a:sym typeface="Wingdings" panose="05000000000000000000" pitchFamily="2" charset="2"/>
              </a:rPr>
              <a:t>348)</a:t>
            </a:r>
            <a:r>
              <a:rPr lang="en-US" altLang="ja-JP" dirty="0">
                <a:solidFill>
                  <a:srgbClr val="0070C0"/>
                </a:solidFill>
                <a:latin typeface="Helvetica" panose="020B0604020202020204" pitchFamily="34" charset="0"/>
              </a:rPr>
              <a:t>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346)</a:t>
            </a:r>
            <a:endParaRPr lang="en-US" altLang="ja-JP" dirty="0">
              <a:latin typeface="Helvetica" panose="020B0604020202020204" pitchFamily="34" charset="0"/>
            </a:endParaRPr>
          </a:p>
          <a:p>
            <a:pPr lvl="1" eaLnBrk="1" hangingPunct="1"/>
            <a:r>
              <a:rPr lang="en-US" altLang="ja-JP" dirty="0">
                <a:latin typeface="Helvetica" panose="020B0604020202020204" pitchFamily="34" charset="0"/>
              </a:rPr>
              <a:t>Academia: 382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a:t>
            </a:r>
            <a:r>
              <a:rPr lang="en-US" altLang="ja-JP" dirty="0">
                <a:solidFill>
                  <a:srgbClr val="7030A0"/>
                </a:solidFill>
                <a:latin typeface="Helvetica" panose="020B0604020202020204" pitchFamily="34" charset="0"/>
              </a:rPr>
              <a:t>312) </a:t>
            </a:r>
            <a:r>
              <a:rPr lang="en-US" altLang="ja-JP" dirty="0">
                <a:solidFill>
                  <a:srgbClr val="0070C0"/>
                </a:solidFill>
                <a:latin typeface="Helvetica" panose="020B0604020202020204" pitchFamily="34" charset="0"/>
              </a:rPr>
              <a:t>(</a:t>
            </a:r>
            <a:r>
              <a:rPr lang="en-US" altLang="ja-JP" dirty="0">
                <a:solidFill>
                  <a:srgbClr val="0070C0"/>
                </a:solidFill>
                <a:latin typeface="Helvetica" panose="020B0604020202020204" pitchFamily="34" charset="0"/>
                <a:sym typeface="Wingdings" panose="05000000000000000000" pitchFamily="2" charset="2"/>
              </a:rPr>
              <a:t>300)</a:t>
            </a:r>
            <a:r>
              <a:rPr lang="en-US" altLang="ja-JP" dirty="0">
                <a:solidFill>
                  <a:srgbClr val="0070C0"/>
                </a:solidFill>
                <a:latin typeface="Helvetica" panose="020B0604020202020204" pitchFamily="34" charset="0"/>
              </a:rPr>
              <a:t>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260)</a:t>
            </a:r>
            <a:endParaRPr lang="en-US" altLang="ja-JP" dirty="0">
              <a:solidFill>
                <a:srgbClr val="FF0000"/>
              </a:solidFill>
              <a:latin typeface="Helvetica" panose="020B0604020202020204" pitchFamily="34" charset="0"/>
            </a:endParaRPr>
          </a:p>
          <a:p>
            <a:pPr lvl="2" eaLnBrk="1" hangingPunct="1"/>
            <a:r>
              <a:rPr lang="en-US" altLang="ja-JP" dirty="0">
                <a:latin typeface="Helvetica" panose="020B0604020202020204" pitchFamily="34" charset="0"/>
              </a:rPr>
              <a:t>(including 180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a:t>
            </a:r>
            <a:r>
              <a:rPr lang="en-US" altLang="ja-JP" dirty="0">
                <a:solidFill>
                  <a:srgbClr val="7030A0"/>
                </a:solidFill>
                <a:latin typeface="Helvetica" panose="020B0604020202020204" pitchFamily="34" charset="0"/>
              </a:rPr>
              <a:t>87) </a:t>
            </a:r>
            <a:r>
              <a:rPr lang="en-US" altLang="ja-JP" dirty="0">
                <a:solidFill>
                  <a:srgbClr val="0070C0"/>
                </a:solidFill>
                <a:latin typeface="Helvetica" panose="020B0604020202020204" pitchFamily="34" charset="0"/>
              </a:rPr>
              <a:t>(</a:t>
            </a:r>
            <a:r>
              <a:rPr lang="en-US" altLang="ja-JP" dirty="0">
                <a:solidFill>
                  <a:srgbClr val="0070C0"/>
                </a:solidFill>
                <a:latin typeface="Helvetica" panose="020B0604020202020204" pitchFamily="34" charset="0"/>
                <a:sym typeface="Wingdings" panose="05000000000000000000" pitchFamily="2" charset="2"/>
              </a:rPr>
              <a:t>39)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60)</a:t>
            </a:r>
            <a:r>
              <a:rPr lang="en-US" altLang="ja-JP" dirty="0">
                <a:latin typeface="Helvetica" panose="020B0604020202020204" pitchFamily="34" charset="0"/>
              </a:rPr>
              <a:t>students)</a:t>
            </a:r>
          </a:p>
          <a:p>
            <a:pPr lvl="1" eaLnBrk="1" hangingPunct="1"/>
            <a:r>
              <a:rPr lang="en-US" altLang="ja-JP" dirty="0">
                <a:latin typeface="Helvetica" panose="020B0604020202020204" pitchFamily="34" charset="0"/>
              </a:rPr>
              <a:t>Industries:   52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a:t>
            </a:r>
            <a:r>
              <a:rPr lang="en-US" altLang="ja-JP" dirty="0">
                <a:solidFill>
                  <a:srgbClr val="7030A0"/>
                </a:solidFill>
                <a:latin typeface="Helvetica" panose="020B0604020202020204" pitchFamily="34" charset="0"/>
              </a:rPr>
              <a:t>51) </a:t>
            </a:r>
            <a:r>
              <a:rPr lang="en-US" altLang="ja-JP" dirty="0">
                <a:solidFill>
                  <a:srgbClr val="0070C0"/>
                </a:solidFill>
                <a:latin typeface="Helvetica" panose="020B0604020202020204" pitchFamily="34" charset="0"/>
              </a:rPr>
              <a:t>(</a:t>
            </a:r>
            <a:r>
              <a:rPr lang="en-US" altLang="ja-JP" dirty="0">
                <a:solidFill>
                  <a:srgbClr val="0070C0"/>
                </a:solidFill>
                <a:latin typeface="Helvetica" panose="020B0604020202020204" pitchFamily="34" charset="0"/>
                <a:sym typeface="Wingdings" panose="05000000000000000000" pitchFamily="2" charset="2"/>
              </a:rPr>
              <a:t>47)</a:t>
            </a:r>
            <a:r>
              <a:rPr lang="en-US" altLang="ja-JP" dirty="0">
                <a:solidFill>
                  <a:srgbClr val="0070C0"/>
                </a:solidFill>
                <a:latin typeface="Helvetica" panose="020B0604020202020204" pitchFamily="34" charset="0"/>
              </a:rPr>
              <a:t>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76)</a:t>
            </a:r>
            <a:endParaRPr lang="en-US" altLang="ja-JP" dirty="0">
              <a:latin typeface="Helvetica" panose="020B0604020202020204" pitchFamily="34" charset="0"/>
            </a:endParaRPr>
          </a:p>
          <a:p>
            <a:pPr lvl="1" eaLnBrk="1" hangingPunct="1"/>
            <a:r>
              <a:rPr lang="en-US" altLang="ja-JP" dirty="0">
                <a:latin typeface="Helvetica" panose="020B0604020202020204" pitchFamily="34" charset="0"/>
              </a:rPr>
              <a:t>Others:         18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a:t>
            </a:r>
            <a:r>
              <a:rPr lang="en-US" altLang="ja-JP" dirty="0">
                <a:solidFill>
                  <a:srgbClr val="7030A0"/>
                </a:solidFill>
                <a:latin typeface="Helvetica" panose="020B0604020202020204" pitchFamily="34" charset="0"/>
              </a:rPr>
              <a:t>2)</a:t>
            </a:r>
            <a:r>
              <a:rPr lang="en-US" altLang="ja-JP" dirty="0">
                <a:latin typeface="Helvetica" panose="020B0604020202020204" pitchFamily="34" charset="0"/>
              </a:rPr>
              <a:t> </a:t>
            </a:r>
            <a:r>
              <a:rPr lang="en-US" altLang="ja-JP" dirty="0">
                <a:solidFill>
                  <a:srgbClr val="0070C0"/>
                </a:solidFill>
                <a:latin typeface="Helvetica" panose="020B0604020202020204" pitchFamily="34" charset="0"/>
              </a:rPr>
              <a:t>(</a:t>
            </a:r>
            <a:r>
              <a:rPr lang="en-US" altLang="ja-JP" dirty="0">
                <a:solidFill>
                  <a:srgbClr val="0070C0"/>
                </a:solidFill>
                <a:latin typeface="Helvetica" panose="020B0604020202020204" pitchFamily="34" charset="0"/>
                <a:sym typeface="Wingdings" panose="05000000000000000000" pitchFamily="2" charset="2"/>
              </a:rPr>
              <a:t>1)</a:t>
            </a:r>
            <a:r>
              <a:rPr lang="en-US" altLang="ja-JP" dirty="0">
                <a:solidFill>
                  <a:srgbClr val="0070C0"/>
                </a:solidFill>
                <a:latin typeface="Helvetica" panose="020B0604020202020204" pitchFamily="34" charset="0"/>
              </a:rPr>
              <a:t>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3)</a:t>
            </a:r>
            <a:endParaRPr lang="en-US" altLang="ja-JP" dirty="0">
              <a:latin typeface="Helvetica" panose="020B0604020202020204" pitchFamily="34" charset="0"/>
            </a:endParaRPr>
          </a:p>
          <a:p>
            <a:pPr eaLnBrk="1" hangingPunct="1"/>
            <a:r>
              <a:rPr lang="en-US" altLang="ja-JP" dirty="0">
                <a:latin typeface="Helvetica" panose="020B0604020202020204" pitchFamily="34" charset="0"/>
              </a:rPr>
              <a:t>Tutorials: 94 </a:t>
            </a:r>
            <a:r>
              <a:rPr lang="en-US" altLang="ja-JP" dirty="0">
                <a:solidFill>
                  <a:srgbClr val="7030A0"/>
                </a:solidFill>
                <a:latin typeface="Helvetica" panose="020B0604020202020204" pitchFamily="34" charset="0"/>
              </a:rPr>
              <a:t>(</a:t>
            </a:r>
            <a:r>
              <a:rPr lang="en-US" altLang="ja-JP" dirty="0">
                <a:solidFill>
                  <a:srgbClr val="7030A0"/>
                </a:solidFill>
                <a:latin typeface="Helvetica" panose="020B0604020202020204" pitchFamily="34" charset="0"/>
                <a:sym typeface="Wingdings" panose="05000000000000000000" pitchFamily="2" charset="2"/>
              </a:rPr>
              <a:t></a:t>
            </a:r>
            <a:r>
              <a:rPr lang="en-US" altLang="ja-JP" dirty="0">
                <a:solidFill>
                  <a:srgbClr val="7030A0"/>
                </a:solidFill>
                <a:latin typeface="Helvetica" panose="020B0604020202020204" pitchFamily="34" charset="0"/>
              </a:rPr>
              <a:t>68) </a:t>
            </a:r>
            <a:r>
              <a:rPr lang="en-US" altLang="ja-JP" dirty="0">
                <a:solidFill>
                  <a:srgbClr val="0070C0"/>
                </a:solidFill>
                <a:latin typeface="Helvetica" panose="020B0604020202020204" pitchFamily="34" charset="0"/>
              </a:rPr>
              <a:t>(</a:t>
            </a:r>
            <a:r>
              <a:rPr lang="en-US" altLang="ja-JP" dirty="0">
                <a:solidFill>
                  <a:srgbClr val="0070C0"/>
                </a:solidFill>
                <a:latin typeface="Helvetica" panose="020B0604020202020204" pitchFamily="34" charset="0"/>
                <a:sym typeface="Wingdings" panose="05000000000000000000" pitchFamily="2" charset="2"/>
              </a:rPr>
              <a:t>50)</a:t>
            </a:r>
            <a:r>
              <a:rPr lang="en-US" altLang="ja-JP" dirty="0">
                <a:solidFill>
                  <a:srgbClr val="0070C0"/>
                </a:solidFill>
                <a:latin typeface="Helvetica" panose="020B0604020202020204" pitchFamily="34" charset="0"/>
              </a:rPr>
              <a:t> </a:t>
            </a:r>
            <a:r>
              <a:rPr lang="en-US" altLang="ja-JP" dirty="0">
                <a:solidFill>
                  <a:srgbClr val="00B050"/>
                </a:solidFill>
                <a:latin typeface="Helvetica" panose="020B0604020202020204" pitchFamily="34" charset="0"/>
              </a:rPr>
              <a:t>(</a:t>
            </a:r>
            <a:r>
              <a:rPr lang="en-US" altLang="ja-JP" dirty="0">
                <a:solidFill>
                  <a:srgbClr val="00B050"/>
                </a:solidFill>
                <a:latin typeface="Helvetica" panose="020B0604020202020204" pitchFamily="34" charset="0"/>
                <a:sym typeface="Wingdings" panose="05000000000000000000" pitchFamily="2" charset="2"/>
              </a:rPr>
              <a:t>60)</a:t>
            </a:r>
            <a:endParaRPr lang="en-US" altLang="ja-JP" dirty="0">
              <a:solidFill>
                <a:srgbClr val="FF0000"/>
              </a:solidFill>
              <a:latin typeface="Helvetica" panose="020B0604020202020204" pitchFamily="34" charset="0"/>
            </a:endParaRPr>
          </a:p>
          <a:p>
            <a:pPr eaLnBrk="1" hangingPunct="1"/>
            <a:r>
              <a:rPr lang="en-US" altLang="ja-JP" dirty="0">
                <a:latin typeface="Helvetica" panose="020B0604020202020204" pitchFamily="34" charset="0"/>
              </a:rPr>
              <a:t>International participation</a:t>
            </a:r>
          </a:p>
          <a:p>
            <a:pPr lvl="1" eaLnBrk="1" hangingPunct="1"/>
            <a:r>
              <a:rPr lang="en-US" altLang="ja-JP" dirty="0">
                <a:latin typeface="Helvetica" panose="020B0604020202020204" pitchFamily="34" charset="0"/>
              </a:rPr>
              <a:t>Korea: 187</a:t>
            </a:r>
            <a:endParaRPr lang="en-US" altLang="ja-JP" dirty="0">
              <a:solidFill>
                <a:srgbClr val="FF0000"/>
              </a:solidFill>
              <a:latin typeface="Helvetica" panose="020B0604020202020204" pitchFamily="34" charset="0"/>
            </a:endParaRPr>
          </a:p>
          <a:p>
            <a:pPr lvl="1" eaLnBrk="1" hangingPunct="1"/>
            <a:r>
              <a:rPr lang="en-US" altLang="ja-JP" dirty="0">
                <a:latin typeface="Helvetica" panose="020B0604020202020204" pitchFamily="34" charset="0"/>
              </a:rPr>
              <a:t>Overseas: 265</a:t>
            </a:r>
            <a:endParaRPr lang="en-US" altLang="ja-JP" dirty="0">
              <a:solidFill>
                <a:srgbClr val="FF0000"/>
              </a:solidFill>
              <a:latin typeface="Helvetica" panose="020B0604020202020204" pitchFamily="34" charset="0"/>
            </a:endParaRPr>
          </a:p>
          <a:p>
            <a:pPr lvl="2" eaLnBrk="1" hangingPunct="1"/>
            <a:r>
              <a:rPr lang="en-US" altLang="ja-JP" sz="1200" dirty="0">
                <a:latin typeface="Helvetica" panose="020B0604020202020204" pitchFamily="34" charset="0"/>
              </a:rPr>
              <a:t>ASP		  176</a:t>
            </a:r>
          </a:p>
          <a:p>
            <a:pPr lvl="2" eaLnBrk="1" hangingPunct="1"/>
            <a:r>
              <a:rPr lang="en-US" altLang="ja-JP" sz="1200" dirty="0">
                <a:latin typeface="Helvetica" panose="020B0604020202020204" pitchFamily="34" charset="0"/>
              </a:rPr>
              <a:t>Americas	  53</a:t>
            </a:r>
          </a:p>
          <a:p>
            <a:pPr lvl="2" eaLnBrk="1" hangingPunct="1"/>
            <a:r>
              <a:rPr lang="en-US" altLang="ja-JP" sz="1200" dirty="0">
                <a:latin typeface="Helvetica" panose="020B0604020202020204" pitchFamily="34" charset="0"/>
              </a:rPr>
              <a:t>EU		  36</a:t>
            </a:r>
            <a:endParaRPr lang="en-US" altLang="ja-JP" sz="1200" dirty="0">
              <a:solidFill>
                <a:srgbClr val="00B050"/>
              </a:solidFill>
              <a:latin typeface="Helvetica"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58616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91425" tIns="91425" rIns="91425" bIns="91425" rtlCol="0" anchor="b" anchorCtr="0">
            <a:noAutofit/>
          </a:bodyPr>
          <a:lstStyle/>
          <a:p>
            <a:r>
              <a:rPr lang="en" dirty="0"/>
              <a:t>IEEE </a:t>
            </a:r>
            <a:r>
              <a:rPr lang="en" dirty="0" err="1"/>
              <a:t>Design&amp;Test</a:t>
            </a:r>
            <a:r>
              <a:rPr lang="en" dirty="0"/>
              <a:t> Update </a:t>
            </a:r>
            <a:br>
              <a:rPr lang="en" dirty="0"/>
            </a:br>
            <a:endParaRPr dirty="0"/>
          </a:p>
        </p:txBody>
      </p:sp>
      <p:sp>
        <p:nvSpPr>
          <p:cNvPr id="55" name="Google Shape;55;p13"/>
          <p:cNvSpPr txBox="1">
            <a:spLocks noGrp="1"/>
          </p:cNvSpPr>
          <p:nvPr>
            <p:ph type="subTitle" idx="1"/>
          </p:nvPr>
        </p:nvSpPr>
        <p:spPr>
          <a:prstGeom prst="rect">
            <a:avLst/>
          </a:prstGeom>
        </p:spPr>
        <p:txBody>
          <a:bodyPr spcFirstLastPara="1" vert="horz" wrap="square" lIns="91425" tIns="91425" rIns="91425" bIns="91425" rtlCol="0" anchor="t" anchorCtr="0">
            <a:noAutofit/>
          </a:bodyPr>
          <a:lstStyle/>
          <a:p>
            <a:pPr>
              <a:spcBef>
                <a:spcPts val="0"/>
              </a:spcBef>
            </a:pPr>
            <a:r>
              <a:rPr lang="fr-FR" sz="2400" dirty="0" err="1"/>
              <a:t>EiC</a:t>
            </a:r>
            <a:r>
              <a:rPr lang="fr-FR" sz="2400" dirty="0"/>
              <a:t>: </a:t>
            </a:r>
            <a:r>
              <a:rPr lang="fr-FR" sz="2400" dirty="0" err="1"/>
              <a:t>Partha</a:t>
            </a:r>
            <a:r>
              <a:rPr lang="fr-FR" sz="2400" dirty="0"/>
              <a:t> </a:t>
            </a:r>
            <a:r>
              <a:rPr lang="fr-FR" sz="2400" dirty="0" err="1"/>
              <a:t>Pande</a:t>
            </a:r>
            <a:endParaRPr lang="en" sz="2400" dirty="0"/>
          </a:p>
        </p:txBody>
      </p:sp>
    </p:spTree>
    <p:extLst>
      <p:ext uri="{BB962C8B-B14F-4D97-AF65-F5344CB8AC3E}">
        <p14:creationId xmlns:p14="http://schemas.microsoft.com/office/powerpoint/2010/main" val="816974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43000" y="1338539"/>
            <a:ext cx="6858000" cy="1790700"/>
          </a:xfrm>
          <a:prstGeom prst="rect">
            <a:avLst/>
          </a:prstGeom>
          <a:noFill/>
          <a:ln>
            <a:noFill/>
          </a:ln>
        </p:spPr>
        <p:txBody>
          <a:bodyPr spcFirstLastPara="1" wrap="square" lIns="68569" tIns="34275" rIns="68569" bIns="34275" anchor="b" anchorCtr="0">
            <a:normAutofit/>
          </a:bodyPr>
          <a:lstStyle/>
          <a:p>
            <a:pPr>
              <a:buSzPts val="6000"/>
            </a:pPr>
            <a:r>
              <a:rPr lang="en-US" dirty="0" err="1"/>
              <a:t>ESWeek</a:t>
            </a:r>
            <a:r>
              <a:rPr lang="en-US" dirty="0"/>
              <a:t> Updates</a:t>
            </a:r>
            <a:endParaRPr dirty="0"/>
          </a:p>
        </p:txBody>
      </p:sp>
      <p:sp>
        <p:nvSpPr>
          <p:cNvPr id="71" name="Google Shape;71;p1"/>
          <p:cNvSpPr txBox="1">
            <a:spLocks noGrp="1"/>
          </p:cNvSpPr>
          <p:nvPr>
            <p:ph type="subTitle" idx="1"/>
          </p:nvPr>
        </p:nvSpPr>
        <p:spPr>
          <a:xfrm>
            <a:off x="1143000" y="3198295"/>
            <a:ext cx="6858000" cy="1241822"/>
          </a:xfrm>
          <a:prstGeom prst="rect">
            <a:avLst/>
          </a:prstGeom>
          <a:noFill/>
          <a:ln>
            <a:noFill/>
          </a:ln>
        </p:spPr>
        <p:txBody>
          <a:bodyPr spcFirstLastPara="1" wrap="square" lIns="68569" tIns="34275" rIns="68569" bIns="34275" anchor="t" anchorCtr="0">
            <a:normAutofit/>
          </a:bodyPr>
          <a:lstStyle/>
          <a:p>
            <a:pPr>
              <a:spcBef>
                <a:spcPts val="0"/>
              </a:spcBef>
              <a:buSzPts val="2400"/>
            </a:pPr>
            <a:r>
              <a:rPr lang="it-IT" altLang="zh-TW" dirty="0"/>
              <a:t>Joerg Henkel</a:t>
            </a:r>
          </a:p>
          <a:p>
            <a:pPr marL="0" indent="0">
              <a:spcBef>
                <a:spcPts val="0"/>
              </a:spcBef>
              <a:buSzPts val="2400"/>
            </a:pPr>
            <a:endParaRPr dirty="0"/>
          </a:p>
          <a:p>
            <a:pPr marL="0" indent="0">
              <a:spcBef>
                <a:spcPts val="750"/>
              </a:spcBef>
              <a:buSzPts val="2400"/>
            </a:pPr>
            <a:r>
              <a:rPr lang="en-US" dirty="0"/>
              <a:t>June 23, 2024</a:t>
            </a:r>
            <a:endParaRPr dirty="0"/>
          </a:p>
        </p:txBody>
      </p:sp>
    </p:spTree>
    <p:extLst>
      <p:ext uri="{BB962C8B-B14F-4D97-AF65-F5344CB8AC3E}">
        <p14:creationId xmlns:p14="http://schemas.microsoft.com/office/powerpoint/2010/main" val="6872746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3044FA29-3913-1C0E-3AF6-BD57ED5F2182}"/>
              </a:ext>
            </a:extLst>
          </p:cNvPr>
          <p:cNvSpPr>
            <a:spLocks noGrp="1"/>
          </p:cNvSpPr>
          <p:nvPr>
            <p:ph type="title"/>
          </p:nvPr>
        </p:nvSpPr>
        <p:spPr/>
        <p:txBody>
          <a:bodyPr/>
          <a:lstStyle/>
          <a:p>
            <a:endParaRPr lang="zh-TW" altLang="en-US"/>
          </a:p>
        </p:txBody>
      </p:sp>
      <p:sp>
        <p:nvSpPr>
          <p:cNvPr id="7" name="內容版面配置區 6">
            <a:extLst>
              <a:ext uri="{FF2B5EF4-FFF2-40B4-BE49-F238E27FC236}">
                <a16:creationId xmlns:a16="http://schemas.microsoft.com/office/drawing/2014/main" id="{BF61EB3D-EE0B-B03F-CF75-ACF8D24C6DA1}"/>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147F935C-3FC0-A735-3204-AA5563843304}"/>
              </a:ext>
            </a:extLst>
          </p:cNvPr>
          <p:cNvPicPr>
            <a:picLocks noChangeAspect="1"/>
          </p:cNvPicPr>
          <p:nvPr/>
        </p:nvPicPr>
        <p:blipFill>
          <a:blip r:embed="rId3"/>
          <a:stretch>
            <a:fillRect/>
          </a:stretch>
        </p:blipFill>
        <p:spPr>
          <a:xfrm>
            <a:off x="542925" y="273844"/>
            <a:ext cx="7515225" cy="4166472"/>
          </a:xfrm>
          <a:prstGeom prst="rect">
            <a:avLst/>
          </a:prstGeom>
        </p:spPr>
      </p:pic>
    </p:spTree>
    <p:extLst>
      <p:ext uri="{BB962C8B-B14F-4D97-AF65-F5344CB8AC3E}">
        <p14:creationId xmlns:p14="http://schemas.microsoft.com/office/powerpoint/2010/main" val="40819106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47A811F1-7E68-55A5-DB1C-74B4616AE21D}"/>
              </a:ext>
            </a:extLst>
          </p:cNvPr>
          <p:cNvSpPr>
            <a:spLocks noGrp="1"/>
          </p:cNvSpPr>
          <p:nvPr>
            <p:ph type="title"/>
          </p:nvPr>
        </p:nvSpPr>
        <p:spPr/>
        <p:txBody>
          <a:bodyPr/>
          <a:lstStyle/>
          <a:p>
            <a:endParaRPr lang="zh-TW" altLang="en-US"/>
          </a:p>
        </p:txBody>
      </p:sp>
      <p:sp>
        <p:nvSpPr>
          <p:cNvPr id="7" name="內容版面配置區 6">
            <a:extLst>
              <a:ext uri="{FF2B5EF4-FFF2-40B4-BE49-F238E27FC236}">
                <a16:creationId xmlns:a16="http://schemas.microsoft.com/office/drawing/2014/main" id="{8EDD46BB-30FD-F1A4-2E30-136DD0354CC4}"/>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6A823448-A99E-6ACB-CACC-67871C2514C9}"/>
              </a:ext>
            </a:extLst>
          </p:cNvPr>
          <p:cNvPicPr>
            <a:picLocks noChangeAspect="1"/>
          </p:cNvPicPr>
          <p:nvPr/>
        </p:nvPicPr>
        <p:blipFill>
          <a:blip r:embed="rId3"/>
          <a:stretch>
            <a:fillRect/>
          </a:stretch>
        </p:blipFill>
        <p:spPr>
          <a:xfrm>
            <a:off x="600075" y="296466"/>
            <a:ext cx="7306219" cy="3932635"/>
          </a:xfrm>
          <a:prstGeom prst="rect">
            <a:avLst/>
          </a:prstGeom>
        </p:spPr>
      </p:pic>
    </p:spTree>
    <p:extLst>
      <p:ext uri="{BB962C8B-B14F-4D97-AF65-F5344CB8AC3E}">
        <p14:creationId xmlns:p14="http://schemas.microsoft.com/office/powerpoint/2010/main" val="1317605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876D-00EE-4837-BD44-C70E09816325}"/>
              </a:ext>
            </a:extLst>
          </p:cNvPr>
          <p:cNvSpPr>
            <a:spLocks noGrp="1"/>
          </p:cNvSpPr>
          <p:nvPr>
            <p:ph type="title"/>
          </p:nvPr>
        </p:nvSpPr>
        <p:spPr/>
        <p:txBody>
          <a:bodyPr/>
          <a:lstStyle/>
          <a:p>
            <a:r>
              <a:rPr lang="it-IT" dirty="0"/>
              <a:t>Conference </a:t>
            </a:r>
            <a:r>
              <a:rPr lang="it-IT" dirty="0" err="1"/>
              <a:t>Representatives</a:t>
            </a:r>
            <a:endParaRPr lang="it-IT" dirty="0"/>
          </a:p>
        </p:txBody>
      </p:sp>
      <p:sp>
        <p:nvSpPr>
          <p:cNvPr id="3" name="Content Placeholder 2">
            <a:extLst>
              <a:ext uri="{FF2B5EF4-FFF2-40B4-BE49-F238E27FC236}">
                <a16:creationId xmlns:a16="http://schemas.microsoft.com/office/drawing/2014/main" id="{27244575-AD60-1A63-0397-CB69AFB68756}"/>
              </a:ext>
            </a:extLst>
          </p:cNvPr>
          <p:cNvSpPr>
            <a:spLocks noGrp="1"/>
          </p:cNvSpPr>
          <p:nvPr>
            <p:ph idx="1"/>
          </p:nvPr>
        </p:nvSpPr>
        <p:spPr/>
        <p:txBody>
          <a:bodyPr>
            <a:normAutofit fontScale="85000" lnSpcReduction="20000"/>
          </a:bodyPr>
          <a:lstStyle/>
          <a:p>
            <a:r>
              <a:rPr lang="it-IT" dirty="0"/>
              <a:t>DAC</a:t>
            </a:r>
          </a:p>
          <a:p>
            <a:pPr lvl="1"/>
            <a:r>
              <a:rPr lang="it-IT" dirty="0"/>
              <a:t>Gi-Joon </a:t>
            </a:r>
            <a:r>
              <a:rPr lang="it-IT" dirty="0" err="1"/>
              <a:t>Nam</a:t>
            </a:r>
            <a:r>
              <a:rPr lang="it-IT" dirty="0"/>
              <a:t> </a:t>
            </a:r>
          </a:p>
          <a:p>
            <a:pPr lvl="1"/>
            <a:r>
              <a:rPr lang="it-IT" dirty="0"/>
              <a:t>Luis Miguel Silveira</a:t>
            </a:r>
          </a:p>
          <a:p>
            <a:r>
              <a:rPr lang="it-IT" dirty="0"/>
              <a:t>ASP-DAC</a:t>
            </a:r>
          </a:p>
          <a:p>
            <a:pPr lvl="1"/>
            <a:r>
              <a:rPr lang="it-IT" dirty="0" err="1"/>
              <a:t>Kazutoshi</a:t>
            </a:r>
            <a:r>
              <a:rPr lang="it-IT" dirty="0"/>
              <a:t> </a:t>
            </a:r>
            <a:r>
              <a:rPr lang="it-IT" dirty="0" err="1"/>
              <a:t>Wakabayashi</a:t>
            </a:r>
            <a:endParaRPr lang="it-IT" dirty="0"/>
          </a:p>
          <a:p>
            <a:r>
              <a:rPr lang="it-IT" dirty="0"/>
              <a:t>DATE</a:t>
            </a:r>
          </a:p>
          <a:p>
            <a:pPr lvl="1"/>
            <a:r>
              <a:rPr lang="it-IT" dirty="0">
                <a:sym typeface="Wingdings" pitchFamily="2" charset="2"/>
              </a:rPr>
              <a:t>Cristiana Bolchini</a:t>
            </a:r>
          </a:p>
          <a:p>
            <a:pPr lvl="1"/>
            <a:r>
              <a:rPr lang="it-IT" dirty="0"/>
              <a:t>David </a:t>
            </a:r>
            <a:r>
              <a:rPr lang="it-IT" dirty="0" err="1"/>
              <a:t>Atienza</a:t>
            </a:r>
            <a:endParaRPr lang="it-IT" dirty="0"/>
          </a:p>
          <a:p>
            <a:r>
              <a:rPr lang="it-IT" dirty="0"/>
              <a:t>ICCAD</a:t>
            </a:r>
          </a:p>
          <a:p>
            <a:pPr lvl="1"/>
            <a:r>
              <a:rPr lang="it-IT" dirty="0"/>
              <a:t>Jiang Hu</a:t>
            </a:r>
          </a:p>
          <a:p>
            <a:r>
              <a:rPr lang="it-IT" altLang="zh-TW" dirty="0" err="1"/>
              <a:t>ESWeek</a:t>
            </a:r>
            <a:endParaRPr lang="it-IT" altLang="zh-TW" dirty="0"/>
          </a:p>
          <a:p>
            <a:pPr lvl="1"/>
            <a:r>
              <a:rPr lang="it-IT" altLang="zh-TW" dirty="0">
                <a:solidFill>
                  <a:srgbClr val="FF0000"/>
                </a:solidFill>
              </a:rPr>
              <a:t>David </a:t>
            </a:r>
            <a:r>
              <a:rPr lang="it-IT" altLang="zh-TW" dirty="0" err="1">
                <a:solidFill>
                  <a:srgbClr val="FF0000"/>
                </a:solidFill>
              </a:rPr>
              <a:t>Atienza</a:t>
            </a:r>
            <a:endParaRPr lang="it-IT" altLang="zh-TW" dirty="0">
              <a:solidFill>
                <a:srgbClr val="FF0000"/>
              </a:solidFill>
            </a:endParaRPr>
          </a:p>
          <a:p>
            <a:pPr marL="342900" lvl="1" indent="0">
              <a:buNone/>
            </a:pPr>
            <a:endParaRPr lang="it-IT" dirty="0"/>
          </a:p>
        </p:txBody>
      </p:sp>
    </p:spTree>
    <p:extLst>
      <p:ext uri="{BB962C8B-B14F-4D97-AF65-F5344CB8AC3E}">
        <p14:creationId xmlns:p14="http://schemas.microsoft.com/office/powerpoint/2010/main" val="26905210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a:xfrm>
            <a:off x="1143000" y="781050"/>
            <a:ext cx="6858000" cy="1790700"/>
          </a:xfrm>
        </p:spPr>
        <p:txBody>
          <a:bodyPr/>
          <a:lstStyle/>
          <a:p>
            <a:r>
              <a:rPr lang="en-US" dirty="0"/>
              <a:t>CEDA Technical Activities </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Ian O'Connor</a:t>
            </a:r>
          </a:p>
          <a:p>
            <a:r>
              <a:rPr lang="en-US" dirty="0"/>
              <a:t>June 23</a:t>
            </a:r>
            <a:r>
              <a:rPr lang="en-US" baseline="30000" dirty="0"/>
              <a:t>rd</a:t>
            </a:r>
            <a:r>
              <a:rPr lang="en-US" dirty="0"/>
              <a:t>, 2024</a:t>
            </a:r>
          </a:p>
        </p:txBody>
      </p:sp>
    </p:spTree>
    <p:extLst>
      <p:ext uri="{BB962C8B-B14F-4D97-AF65-F5344CB8AC3E}">
        <p14:creationId xmlns:p14="http://schemas.microsoft.com/office/powerpoint/2010/main" val="2663327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0BED0-9245-E5B2-F29C-6D8E3309368D}"/>
              </a:ext>
            </a:extLst>
          </p:cNvPr>
          <p:cNvSpPr>
            <a:spLocks noGrp="1"/>
          </p:cNvSpPr>
          <p:nvPr>
            <p:ph type="title"/>
          </p:nvPr>
        </p:nvSpPr>
        <p:spPr/>
        <p:txBody>
          <a:bodyPr/>
          <a:lstStyle/>
          <a:p>
            <a:r>
              <a:rPr kumimoji="1" lang="en-US" altLang="zh-TW" dirty="0"/>
              <a:t>Agenda</a:t>
            </a:r>
            <a:endParaRPr kumimoji="1" lang="zh-TW" altLang="en-US" dirty="0"/>
          </a:p>
        </p:txBody>
      </p:sp>
      <p:sp>
        <p:nvSpPr>
          <p:cNvPr id="3" name="內容版面配置區 2">
            <a:extLst>
              <a:ext uri="{FF2B5EF4-FFF2-40B4-BE49-F238E27FC236}">
                <a16:creationId xmlns:a16="http://schemas.microsoft.com/office/drawing/2014/main" id="{9DAC9340-0883-3D00-4CB5-E34B408551B2}"/>
              </a:ext>
            </a:extLst>
          </p:cNvPr>
          <p:cNvSpPr>
            <a:spLocks noGrp="1"/>
          </p:cNvSpPr>
          <p:nvPr>
            <p:ph idx="1"/>
          </p:nvPr>
        </p:nvSpPr>
        <p:spPr/>
        <p:txBody>
          <a:bodyPr>
            <a:normAutofit/>
          </a:bodyPr>
          <a:lstStyle/>
          <a:p>
            <a:pPr marL="214313" indent="-214313"/>
            <a:r>
              <a:rPr lang="fr-FR" altLang="zh-TW" dirty="0">
                <a:solidFill>
                  <a:srgbClr val="222222"/>
                </a:solidFill>
                <a:latin typeface="Arial" panose="020B0604020202020204" pitchFamily="34" charset="0"/>
              </a:rPr>
              <a:t>CEDA </a:t>
            </a:r>
            <a:r>
              <a:rPr lang="fr-FR" altLang="zh-TW" dirty="0" err="1">
                <a:solidFill>
                  <a:srgbClr val="222222"/>
                </a:solidFill>
                <a:latin typeface="Arial" panose="020B0604020202020204" pitchFamily="34" charset="0"/>
              </a:rPr>
              <a:t>Chapters</a:t>
            </a:r>
            <a:r>
              <a:rPr lang="fr-FR" altLang="zh-TW" dirty="0">
                <a:solidFill>
                  <a:srgbClr val="222222"/>
                </a:solidFill>
                <a:latin typeface="Arial" panose="020B0604020202020204" pitchFamily="34" charset="0"/>
              </a:rPr>
              <a:t>: News, </a:t>
            </a:r>
            <a:r>
              <a:rPr lang="fr-FR" altLang="zh-TW" dirty="0" err="1">
                <a:solidFill>
                  <a:srgbClr val="222222"/>
                </a:solidFill>
                <a:latin typeface="Arial" panose="020B0604020202020204" pitchFamily="34" charset="0"/>
              </a:rPr>
              <a:t>Chapter</a:t>
            </a:r>
            <a:r>
              <a:rPr lang="fr-FR" altLang="zh-TW" dirty="0">
                <a:solidFill>
                  <a:srgbClr val="222222"/>
                </a:solidFill>
                <a:latin typeface="Arial" panose="020B0604020202020204" pitchFamily="34" charset="0"/>
              </a:rPr>
              <a:t> </a:t>
            </a:r>
            <a:r>
              <a:rPr lang="fr-FR" altLang="zh-TW" dirty="0" err="1">
                <a:solidFill>
                  <a:srgbClr val="222222"/>
                </a:solidFill>
                <a:latin typeface="Arial" panose="020B0604020202020204" pitchFamily="34" charset="0"/>
              </a:rPr>
              <a:t>award</a:t>
            </a:r>
            <a:endParaRPr lang="fr-FR" altLang="zh-TW" dirty="0">
              <a:solidFill>
                <a:srgbClr val="222222"/>
              </a:solidFill>
              <a:latin typeface="Arial" panose="020B0604020202020204" pitchFamily="34" charset="0"/>
            </a:endParaRPr>
          </a:p>
          <a:p>
            <a:pPr marL="214313" indent="-214313"/>
            <a:r>
              <a:rPr lang="fr-FR" altLang="zh-TW" dirty="0">
                <a:solidFill>
                  <a:srgbClr val="222222"/>
                </a:solidFill>
                <a:latin typeface="Arial" panose="020B0604020202020204" pitchFamily="34" charset="0"/>
              </a:rPr>
              <a:t>MTO CEDA </a:t>
            </a:r>
            <a:r>
              <a:rPr lang="fr-FR" altLang="zh-TW" dirty="0" err="1">
                <a:solidFill>
                  <a:srgbClr val="222222"/>
                </a:solidFill>
                <a:latin typeface="Arial" panose="020B0604020202020204" pitchFamily="34" charset="0"/>
              </a:rPr>
              <a:t>Technical</a:t>
            </a:r>
            <a:r>
              <a:rPr lang="fr-FR" altLang="zh-TW" dirty="0">
                <a:solidFill>
                  <a:srgbClr val="222222"/>
                </a:solidFill>
                <a:latin typeface="Arial" panose="020B0604020202020204" pitchFamily="34" charset="0"/>
              </a:rPr>
              <a:t> </a:t>
            </a:r>
            <a:r>
              <a:rPr lang="fr-FR" altLang="zh-TW" dirty="0" err="1">
                <a:solidFill>
                  <a:srgbClr val="222222"/>
                </a:solidFill>
                <a:latin typeface="Arial" panose="020B0604020202020204" pitchFamily="34" charset="0"/>
              </a:rPr>
              <a:t>Committees</a:t>
            </a:r>
            <a:endParaRPr lang="fr-FR" altLang="zh-TW" dirty="0">
              <a:solidFill>
                <a:srgbClr val="222222"/>
              </a:solidFill>
              <a:latin typeface="Arial" panose="020B0604020202020204" pitchFamily="34" charset="0"/>
            </a:endParaRPr>
          </a:p>
          <a:p>
            <a:pPr marL="214313" indent="-214313"/>
            <a:r>
              <a:rPr lang="fr-FR" altLang="zh-TW" dirty="0">
                <a:solidFill>
                  <a:srgbClr val="222222"/>
                </a:solidFill>
                <a:latin typeface="Arial" panose="020B0604020202020204" pitchFamily="34" charset="0"/>
              </a:rPr>
              <a:t>One-off </a:t>
            </a:r>
            <a:r>
              <a:rPr lang="fr-FR" altLang="zh-TW" dirty="0" err="1">
                <a:solidFill>
                  <a:srgbClr val="222222"/>
                </a:solidFill>
                <a:latin typeface="Arial" panose="020B0604020202020204" pitchFamily="34" charset="0"/>
              </a:rPr>
              <a:t>event</a:t>
            </a:r>
            <a:r>
              <a:rPr lang="fr-FR" altLang="zh-TW" dirty="0">
                <a:solidFill>
                  <a:srgbClr val="222222"/>
                </a:solidFill>
                <a:latin typeface="Arial" panose="020B0604020202020204" pitchFamily="34" charset="0"/>
              </a:rPr>
              <a:t> </a:t>
            </a:r>
            <a:r>
              <a:rPr lang="fr-FR" altLang="zh-TW" dirty="0" err="1">
                <a:solidFill>
                  <a:srgbClr val="222222"/>
                </a:solidFill>
                <a:latin typeface="Arial" panose="020B0604020202020204" pitchFamily="34" charset="0"/>
              </a:rPr>
              <a:t>sponsorship</a:t>
            </a:r>
            <a:endParaRPr lang="fr-FR" altLang="zh-TW" dirty="0">
              <a:solidFill>
                <a:srgbClr val="222222"/>
              </a:solidFill>
              <a:latin typeface="Arial" panose="020B0604020202020204" pitchFamily="34" charset="0"/>
            </a:endParaRPr>
          </a:p>
          <a:p>
            <a:pPr marL="214313" indent="-214313"/>
            <a:r>
              <a:rPr lang="fr-FR" altLang="zh-TW" dirty="0" err="1">
                <a:solidFill>
                  <a:srgbClr val="222222"/>
                </a:solidFill>
                <a:latin typeface="Arial" panose="020B0604020202020204" pitchFamily="34" charset="0"/>
              </a:rPr>
              <a:t>Distinguished</a:t>
            </a:r>
            <a:r>
              <a:rPr lang="fr-FR" altLang="zh-TW" dirty="0">
                <a:solidFill>
                  <a:srgbClr val="222222"/>
                </a:solidFill>
                <a:latin typeface="Arial" panose="020B0604020202020204" pitchFamily="34" charset="0"/>
              </a:rPr>
              <a:t> </a:t>
            </a:r>
            <a:r>
              <a:rPr lang="fr-FR" altLang="zh-TW" dirty="0" err="1">
                <a:solidFill>
                  <a:srgbClr val="222222"/>
                </a:solidFill>
                <a:latin typeface="Arial" panose="020B0604020202020204" pitchFamily="34" charset="0"/>
              </a:rPr>
              <a:t>lecturer</a:t>
            </a:r>
            <a:r>
              <a:rPr lang="fr-FR" altLang="zh-TW" dirty="0">
                <a:solidFill>
                  <a:srgbClr val="222222"/>
                </a:solidFill>
                <a:latin typeface="Arial" panose="020B0604020202020204" pitchFamily="34" charset="0"/>
              </a:rPr>
              <a:t> program</a:t>
            </a:r>
          </a:p>
          <a:p>
            <a:pPr marL="557213" lvl="1" indent="-214313"/>
            <a:r>
              <a:rPr lang="fr-FR" altLang="zh-TW" dirty="0">
                <a:solidFill>
                  <a:srgbClr val="222222"/>
                </a:solidFill>
                <a:latin typeface="Arial" panose="020B0604020202020204" pitchFamily="34" charset="0"/>
              </a:rPr>
              <a:t>Class 2023-2024 + 2024-2025</a:t>
            </a:r>
          </a:p>
          <a:p>
            <a:pPr marL="557213" lvl="1" indent="-214313"/>
            <a:r>
              <a:rPr lang="fr-FR" altLang="zh-TW" dirty="0">
                <a:solidFill>
                  <a:srgbClr val="222222"/>
                </a:solidFill>
                <a:latin typeface="Arial" panose="020B0604020202020204" pitchFamily="34" charset="0"/>
              </a:rPr>
              <a:t>VDL </a:t>
            </a:r>
            <a:r>
              <a:rPr lang="fr-FR" altLang="zh-TW" dirty="0" err="1">
                <a:solidFill>
                  <a:srgbClr val="222222"/>
                </a:solidFill>
                <a:latin typeface="Arial" panose="020B0604020202020204" pitchFamily="34" charset="0"/>
              </a:rPr>
              <a:t>schedule</a:t>
            </a:r>
            <a:endParaRPr lang="fr-FR" altLang="zh-TW" dirty="0">
              <a:solidFill>
                <a:srgbClr val="222222"/>
              </a:solidFill>
              <a:latin typeface="Arial" panose="020B0604020202020204" pitchFamily="34" charset="0"/>
            </a:endParaRPr>
          </a:p>
          <a:p>
            <a:pPr marL="214313" indent="-214313"/>
            <a:r>
              <a:rPr lang="fr-FR" altLang="zh-TW" dirty="0" err="1">
                <a:solidFill>
                  <a:srgbClr val="222222"/>
                </a:solidFill>
                <a:latin typeface="Arial" panose="020B0604020202020204" pitchFamily="34" charset="0"/>
              </a:rPr>
              <a:t>Luncheon</a:t>
            </a:r>
            <a:r>
              <a:rPr lang="fr-FR" altLang="zh-TW" dirty="0">
                <a:solidFill>
                  <a:srgbClr val="222222"/>
                </a:solidFill>
                <a:latin typeface="Arial" panose="020B0604020202020204" pitchFamily="34" charset="0"/>
              </a:rPr>
              <a:t> </a:t>
            </a:r>
            <a:r>
              <a:rPr lang="fr-FR" altLang="zh-TW" dirty="0" err="1">
                <a:solidFill>
                  <a:srgbClr val="222222"/>
                </a:solidFill>
                <a:latin typeface="Arial" panose="020B0604020202020204" pitchFamily="34" charset="0"/>
              </a:rPr>
              <a:t>Keynote</a:t>
            </a:r>
            <a:r>
              <a:rPr lang="fr-FR" altLang="zh-TW" dirty="0">
                <a:solidFill>
                  <a:srgbClr val="222222"/>
                </a:solidFill>
                <a:latin typeface="Arial" panose="020B0604020202020204" pitchFamily="34" charset="0"/>
              </a:rPr>
              <a:t> speakers: DAC, ICCAD</a:t>
            </a:r>
          </a:p>
          <a:p>
            <a:pPr marL="214313" indent="-214313"/>
            <a:r>
              <a:rPr lang="fr-FR" altLang="zh-TW" dirty="0">
                <a:solidFill>
                  <a:srgbClr val="222222"/>
                </a:solidFill>
                <a:latin typeface="Arial" panose="020B0604020202020204" pitchFamily="34" charset="0"/>
              </a:rPr>
              <a:t>CEDA </a:t>
            </a:r>
            <a:r>
              <a:rPr lang="fr-FR" altLang="zh-TW" dirty="0" err="1">
                <a:solidFill>
                  <a:srgbClr val="222222"/>
                </a:solidFill>
                <a:latin typeface="Arial" panose="020B0604020202020204" pitchFamily="34" charset="0"/>
              </a:rPr>
              <a:t>representation</a:t>
            </a:r>
            <a:r>
              <a:rPr lang="fr-FR" altLang="zh-TW" dirty="0">
                <a:solidFill>
                  <a:srgbClr val="222222"/>
                </a:solidFill>
                <a:latin typeface="Arial" panose="020B0604020202020204" pitchFamily="34" charset="0"/>
              </a:rPr>
              <a:t> in </a:t>
            </a:r>
            <a:r>
              <a:rPr lang="fr-FR" altLang="zh-TW" dirty="0" err="1">
                <a:solidFill>
                  <a:srgbClr val="222222"/>
                </a:solidFill>
                <a:latin typeface="Arial" panose="020B0604020202020204" pitchFamily="34" charset="0"/>
              </a:rPr>
              <a:t>Women</a:t>
            </a:r>
            <a:r>
              <a:rPr lang="fr-FR" altLang="zh-TW" dirty="0">
                <a:solidFill>
                  <a:srgbClr val="222222"/>
                </a:solidFill>
                <a:latin typeface="Arial" panose="020B0604020202020204" pitchFamily="34" charset="0"/>
              </a:rPr>
              <a:t> in Engineering (WIE)</a:t>
            </a:r>
            <a:endParaRPr lang="en" altLang="zh-TW"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82126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CEDA Chapters</a:t>
            </a:r>
          </a:p>
        </p:txBody>
      </p:sp>
      <p:graphicFrame>
        <p:nvGraphicFramePr>
          <p:cNvPr id="8" name="表格 7">
            <a:extLst>
              <a:ext uri="{FF2B5EF4-FFF2-40B4-BE49-F238E27FC236}">
                <a16:creationId xmlns:a16="http://schemas.microsoft.com/office/drawing/2014/main" id="{C8EFD564-AA79-9B4E-ADCC-541E4C63E551}"/>
              </a:ext>
            </a:extLst>
          </p:cNvPr>
          <p:cNvGraphicFramePr>
            <a:graphicFrameLocks noGrp="1"/>
          </p:cNvGraphicFramePr>
          <p:nvPr/>
        </p:nvGraphicFramePr>
        <p:xfrm>
          <a:off x="1926577" y="1546124"/>
          <a:ext cx="1009650" cy="2377440"/>
        </p:xfrm>
        <a:graphic>
          <a:graphicData uri="http://schemas.openxmlformats.org/drawingml/2006/table">
            <a:tbl>
              <a:tblPr firstRow="1" firstCol="1" bandRow="1">
                <a:tableStyleId>{5C22544A-7EE6-4342-B048-85BDC9FD1C3A}</a:tableStyleId>
              </a:tblPr>
              <a:tblGrid>
                <a:gridCol w="1009650">
                  <a:extLst>
                    <a:ext uri="{9D8B030D-6E8A-4147-A177-3AD203B41FA5}">
                      <a16:colId xmlns:a16="http://schemas.microsoft.com/office/drawing/2014/main" val="3170491337"/>
                    </a:ext>
                  </a:extLst>
                </a:gridCol>
              </a:tblGrid>
              <a:tr h="182880">
                <a:tc>
                  <a:txBody>
                    <a:bodyPr/>
                    <a:lstStyle/>
                    <a:p>
                      <a:r>
                        <a:rPr lang="en-US" sz="1200" dirty="0">
                          <a:solidFill>
                            <a:schemeClr val="bg1"/>
                          </a:solidFill>
                          <a:effectLst/>
                        </a:rPr>
                        <a:t>Bangalore</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96072602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Beijing</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22604137"/>
                  </a:ext>
                </a:extLst>
              </a:tr>
              <a:tr h="365760">
                <a:tc>
                  <a:txBody>
                    <a:bodyPr/>
                    <a:lstStyle/>
                    <a:p>
                      <a:r>
                        <a:rPr lang="en-US" altLang="zh-TW" sz="1200" dirty="0">
                          <a:solidFill>
                            <a:schemeClr val="bg1"/>
                          </a:solidFill>
                          <a:effectLst/>
                        </a:rPr>
                        <a:t>Central Illinois</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917740886"/>
                  </a:ext>
                </a:extLst>
              </a:tr>
              <a:tr h="182880">
                <a:tc>
                  <a:txBody>
                    <a:bodyPr/>
                    <a:lstStyle/>
                    <a:p>
                      <a:r>
                        <a:rPr lang="en-US" altLang="zh-TW" sz="1200" dirty="0">
                          <a:solidFill>
                            <a:schemeClr val="bg1"/>
                          </a:solidFill>
                          <a:effectLst/>
                        </a:rPr>
                        <a:t>Chengdu</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942421688"/>
                  </a:ext>
                </a:extLst>
              </a:tr>
              <a:tr h="182880">
                <a:tc>
                  <a:txBody>
                    <a:bodyPr/>
                    <a:lstStyle/>
                    <a:p>
                      <a:r>
                        <a:rPr lang="en-US" altLang="zh-TW" sz="1200" dirty="0">
                          <a:solidFill>
                            <a:schemeClr val="bg1"/>
                          </a:solidFill>
                          <a:effectLst/>
                        </a:rPr>
                        <a:t>Central Penn.</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55274301"/>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Guangzhou</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922204971"/>
                  </a:ext>
                </a:extLst>
              </a:tr>
              <a:tr h="182880">
                <a:tc>
                  <a:txBody>
                    <a:bodyPr/>
                    <a:lstStyle/>
                    <a:p>
                      <a:r>
                        <a:rPr lang="en-US" altLang="zh-TW" sz="1200" dirty="0">
                          <a:solidFill>
                            <a:schemeClr val="bg1"/>
                          </a:solidFill>
                          <a:effectLst/>
                        </a:rPr>
                        <a:t>Hong Kong</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8272655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Kenya</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967584636"/>
                  </a:ext>
                </a:extLst>
              </a:tr>
              <a:tr h="182880">
                <a:tc>
                  <a:txBody>
                    <a:bodyPr/>
                    <a:lstStyle/>
                    <a:p>
                      <a:r>
                        <a:rPr lang="en-US" altLang="zh-TW" sz="1200" dirty="0">
                          <a:solidFill>
                            <a:schemeClr val="bg1"/>
                          </a:solidFill>
                          <a:effectLst/>
                        </a:rPr>
                        <a:t>Shanghai</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4361357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South Brazil</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0427049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Spain</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31542896"/>
                  </a:ext>
                </a:extLst>
              </a:tr>
              <a:tr h="182880">
                <a:tc>
                  <a:txBody>
                    <a:bodyPr/>
                    <a:lstStyle/>
                    <a:p>
                      <a:r>
                        <a:rPr lang="en-US" altLang="zh-TW" sz="1200" dirty="0">
                          <a:solidFill>
                            <a:schemeClr val="bg1"/>
                          </a:solidFill>
                          <a:effectLst/>
                        </a:rPr>
                        <a:t>Switzerland</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4253803"/>
                  </a:ext>
                </a:extLst>
              </a:tr>
              <a:tr h="182880">
                <a:tc>
                  <a:txBody>
                    <a:bodyPr/>
                    <a:lstStyle/>
                    <a:p>
                      <a:r>
                        <a:rPr lang="en-US" sz="1200" dirty="0">
                          <a:solidFill>
                            <a:schemeClr val="bg1"/>
                          </a:solidFill>
                          <a:effectLst/>
                        </a:rPr>
                        <a:t>Taipei</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23807284"/>
                  </a:ext>
                </a:extLst>
              </a:tr>
            </a:tbl>
          </a:graphicData>
        </a:graphic>
      </p:graphicFrame>
      <p:sp>
        <p:nvSpPr>
          <p:cNvPr id="9" name="爆炸 2 8">
            <a:extLst>
              <a:ext uri="{FF2B5EF4-FFF2-40B4-BE49-F238E27FC236}">
                <a16:creationId xmlns:a16="http://schemas.microsoft.com/office/drawing/2014/main" id="{4854D906-88FD-6A43-86FF-261B5C3AFFD7}"/>
              </a:ext>
            </a:extLst>
          </p:cNvPr>
          <p:cNvSpPr/>
          <p:nvPr/>
        </p:nvSpPr>
        <p:spPr>
          <a:xfrm>
            <a:off x="3432887" y="381431"/>
            <a:ext cx="1980184" cy="99576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050" dirty="0"/>
              <a:t>13 active Chapters</a:t>
            </a:r>
            <a:endParaRPr kumimoji="1" lang="zh-TW" altLang="en-US" sz="1050" dirty="0"/>
          </a:p>
        </p:txBody>
      </p:sp>
      <p:sp>
        <p:nvSpPr>
          <p:cNvPr id="15" name="文字方塊 14">
            <a:extLst>
              <a:ext uri="{FF2B5EF4-FFF2-40B4-BE49-F238E27FC236}">
                <a16:creationId xmlns:a16="http://schemas.microsoft.com/office/drawing/2014/main" id="{AF5AA4BC-63E2-6C76-8AAF-A3AAFAC89897}"/>
              </a:ext>
            </a:extLst>
          </p:cNvPr>
          <p:cNvSpPr txBox="1"/>
          <p:nvPr/>
        </p:nvSpPr>
        <p:spPr>
          <a:xfrm>
            <a:off x="2138248" y="1284337"/>
            <a:ext cx="804041" cy="253916"/>
          </a:xfrm>
          <a:prstGeom prst="rect">
            <a:avLst/>
          </a:prstGeom>
          <a:noFill/>
        </p:spPr>
        <p:txBody>
          <a:bodyPr wrap="square" rtlCol="0">
            <a:spAutoFit/>
          </a:bodyPr>
          <a:lstStyle/>
          <a:p>
            <a:r>
              <a:rPr kumimoji="1" lang="en-US" altLang="zh-TW" sz="1050" b="1" dirty="0"/>
              <a:t>2024</a:t>
            </a:r>
            <a:endParaRPr kumimoji="1" lang="zh-TW" altLang="en-US" sz="1050" b="1" dirty="0"/>
          </a:p>
        </p:txBody>
      </p:sp>
      <p:sp>
        <p:nvSpPr>
          <p:cNvPr id="16" name="文字方塊 15">
            <a:extLst>
              <a:ext uri="{FF2B5EF4-FFF2-40B4-BE49-F238E27FC236}">
                <a16:creationId xmlns:a16="http://schemas.microsoft.com/office/drawing/2014/main" id="{BC866CFF-35F4-384B-97B1-323FE4B19FA7}"/>
              </a:ext>
            </a:extLst>
          </p:cNvPr>
          <p:cNvSpPr txBox="1"/>
          <p:nvPr/>
        </p:nvSpPr>
        <p:spPr>
          <a:xfrm>
            <a:off x="502045" y="1269125"/>
            <a:ext cx="804041" cy="253916"/>
          </a:xfrm>
          <a:prstGeom prst="rect">
            <a:avLst/>
          </a:prstGeom>
          <a:noFill/>
        </p:spPr>
        <p:txBody>
          <a:bodyPr wrap="square" rtlCol="0">
            <a:spAutoFit/>
          </a:bodyPr>
          <a:lstStyle/>
          <a:p>
            <a:r>
              <a:rPr kumimoji="1" lang="en-US" altLang="zh-TW" sz="1050" dirty="0"/>
              <a:t>2023</a:t>
            </a:r>
            <a:endParaRPr kumimoji="1" lang="zh-TW" altLang="en-US" sz="1050" dirty="0"/>
          </a:p>
        </p:txBody>
      </p:sp>
      <p:graphicFrame>
        <p:nvGraphicFramePr>
          <p:cNvPr id="17" name="表格 16">
            <a:extLst>
              <a:ext uri="{FF2B5EF4-FFF2-40B4-BE49-F238E27FC236}">
                <a16:creationId xmlns:a16="http://schemas.microsoft.com/office/drawing/2014/main" id="{7B67FC38-3350-B914-44AC-A88F0B9D03A0}"/>
              </a:ext>
            </a:extLst>
          </p:cNvPr>
          <p:cNvGraphicFramePr>
            <a:graphicFrameLocks noGrp="1"/>
          </p:cNvGraphicFramePr>
          <p:nvPr/>
        </p:nvGraphicFramePr>
        <p:xfrm>
          <a:off x="296435" y="1546124"/>
          <a:ext cx="1009650" cy="2926080"/>
        </p:xfrm>
        <a:graphic>
          <a:graphicData uri="http://schemas.openxmlformats.org/drawingml/2006/table">
            <a:tbl>
              <a:tblPr firstRow="1" firstCol="1" bandRow="1">
                <a:tableStyleId>{93296810-A885-4BE3-A3E7-6D5BEEA58F35}</a:tableStyleId>
              </a:tblPr>
              <a:tblGrid>
                <a:gridCol w="1009650">
                  <a:extLst>
                    <a:ext uri="{9D8B030D-6E8A-4147-A177-3AD203B41FA5}">
                      <a16:colId xmlns:a16="http://schemas.microsoft.com/office/drawing/2014/main" val="3170491337"/>
                    </a:ext>
                  </a:extLst>
                </a:gridCol>
              </a:tblGrid>
              <a:tr h="182880">
                <a:tc>
                  <a:txBody>
                    <a:bodyPr/>
                    <a:lstStyle/>
                    <a:p>
                      <a:r>
                        <a:rPr lang="en-US" sz="1200" dirty="0">
                          <a:solidFill>
                            <a:srgbClr val="FFFF00"/>
                          </a:solidFill>
                          <a:effectLst/>
                        </a:rPr>
                        <a:t>Bangalore</a:t>
                      </a:r>
                      <a:endParaRPr lang="zh-TW" sz="1200" dirty="0">
                        <a:solidFill>
                          <a:srgbClr val="FFFF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960726022"/>
                  </a:ext>
                </a:extLst>
              </a:tr>
              <a:tr h="182880">
                <a:tc>
                  <a:txBody>
                    <a:bodyPr/>
                    <a:lstStyle/>
                    <a:p>
                      <a:r>
                        <a:rPr lang="en-US" sz="1200" dirty="0">
                          <a:effectLst/>
                        </a:rPr>
                        <a:t>Beijing</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22260413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effectLst/>
                        </a:rPr>
                        <a:t>Central Illinois</a:t>
                      </a:r>
                      <a:endParaRPr lang="zh-TW" altLang="zh-TW" sz="1200" dirty="0">
                        <a:effectLst/>
                        <a:latin typeface="TUM Neue Helvetica 55 Regular"/>
                        <a:ea typeface="+mn-ea"/>
                        <a:cs typeface="Times New Roman" panose="02020603050405020304" pitchFamily="18" charset="0"/>
                      </a:endParaRPr>
                    </a:p>
                  </a:txBody>
                  <a:tcPr marL="24110" marR="24110" marT="0" marB="0"/>
                </a:tc>
                <a:extLst>
                  <a:ext uri="{0D108BD9-81ED-4DB2-BD59-A6C34878D82A}">
                    <a16:rowId xmlns:a16="http://schemas.microsoft.com/office/drawing/2014/main" val="917740886"/>
                  </a:ext>
                </a:extLst>
              </a:tr>
              <a:tr h="182880">
                <a:tc>
                  <a:txBody>
                    <a:bodyPr/>
                    <a:lstStyle/>
                    <a:p>
                      <a:r>
                        <a:rPr lang="en-US" altLang="zh-TW" sz="1200" dirty="0">
                          <a:effectLst/>
                        </a:rPr>
                        <a:t>Chengdu</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855274301"/>
                  </a:ext>
                </a:extLst>
              </a:tr>
              <a:tr h="182880">
                <a:tc>
                  <a:txBody>
                    <a:bodyPr/>
                    <a:lstStyle/>
                    <a:p>
                      <a:r>
                        <a:rPr lang="en-US" altLang="zh-TW" sz="1200" dirty="0">
                          <a:solidFill>
                            <a:srgbClr val="FFFF00"/>
                          </a:solidFill>
                          <a:effectLst/>
                        </a:rPr>
                        <a:t>Guangzhou</a:t>
                      </a:r>
                      <a:endParaRPr lang="zh-TW" sz="1200" dirty="0">
                        <a:solidFill>
                          <a:srgbClr val="FFFF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922204971"/>
                  </a:ext>
                </a:extLst>
              </a:tr>
              <a:tr h="182880">
                <a:tc>
                  <a:txBody>
                    <a:bodyPr/>
                    <a:lstStyle/>
                    <a:p>
                      <a:r>
                        <a:rPr lang="en-US" altLang="zh-TW" sz="1200" dirty="0">
                          <a:effectLst/>
                        </a:rPr>
                        <a:t>Hong Kong</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248272655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effectLst/>
                        </a:rPr>
                        <a:t>Japan</a:t>
                      </a:r>
                      <a:endParaRPr lang="zh-TW" altLang="zh-TW" sz="1200" dirty="0">
                        <a:effectLst/>
                        <a:latin typeface="TUM Neue Helvetica 55 Regular"/>
                        <a:ea typeface="+mn-ea"/>
                        <a:cs typeface="Times New Roman" panose="02020603050405020304" pitchFamily="18" charset="0"/>
                      </a:endParaRPr>
                    </a:p>
                  </a:txBody>
                  <a:tcPr marL="24110" marR="24110" marT="0" marB="0"/>
                </a:tc>
                <a:extLst>
                  <a:ext uri="{0D108BD9-81ED-4DB2-BD59-A6C34878D82A}">
                    <a16:rowId xmlns:a16="http://schemas.microsoft.com/office/drawing/2014/main" val="2967584636"/>
                  </a:ext>
                </a:extLst>
              </a:tr>
              <a:tr h="365760">
                <a:tc>
                  <a:txBody>
                    <a:bodyPr/>
                    <a:lstStyle/>
                    <a:p>
                      <a:r>
                        <a:rPr lang="en-US" altLang="zh-TW" sz="1200" dirty="0">
                          <a:effectLst/>
                        </a:rPr>
                        <a:t>Pennsylvania</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124361357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FFFF00"/>
                          </a:solidFill>
                          <a:effectLst/>
                          <a:latin typeface="TUM Neue Helvetica 55 Regular"/>
                          <a:ea typeface="+mn-ea"/>
                          <a:cs typeface="Times New Roman" panose="02020603050405020304" pitchFamily="18" charset="0"/>
                        </a:rPr>
                        <a:t>Russia</a:t>
                      </a:r>
                      <a:endParaRPr lang="zh-TW" altLang="zh-TW" sz="1200" dirty="0">
                        <a:solidFill>
                          <a:srgbClr val="FFFF00"/>
                        </a:solidFill>
                        <a:effectLst/>
                        <a:latin typeface="TUM Neue Helvetica 55 Regular"/>
                        <a:ea typeface="+mn-ea"/>
                        <a:cs typeface="Times New Roman" panose="02020603050405020304" pitchFamily="18" charset="0"/>
                      </a:endParaRPr>
                    </a:p>
                  </a:txBody>
                  <a:tcPr marL="24110" marR="24110" marT="0" marB="0"/>
                </a:tc>
                <a:extLst>
                  <a:ext uri="{0D108BD9-81ED-4DB2-BD59-A6C34878D82A}">
                    <a16:rowId xmlns:a16="http://schemas.microsoft.com/office/drawing/2014/main" val="380427049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effectLst/>
                        </a:rPr>
                        <a:t>Shanghai</a:t>
                      </a:r>
                      <a:endParaRPr lang="zh-TW" altLang="zh-TW" sz="1200" dirty="0">
                        <a:effectLst/>
                        <a:latin typeface="TUM Neue Helvetica 55 Regular"/>
                        <a:ea typeface="+mn-ea"/>
                        <a:cs typeface="Times New Roman" panose="02020603050405020304" pitchFamily="18" charset="0"/>
                      </a:endParaRPr>
                    </a:p>
                  </a:txBody>
                  <a:tcPr marL="24110" marR="24110" marT="0" marB="0"/>
                </a:tc>
                <a:extLst>
                  <a:ext uri="{0D108BD9-81ED-4DB2-BD59-A6C34878D82A}">
                    <a16:rowId xmlns:a16="http://schemas.microsoft.com/office/drawing/2014/main" val="4031542896"/>
                  </a:ext>
                </a:extLst>
              </a:tr>
              <a:tr h="182880">
                <a:tc>
                  <a:txBody>
                    <a:bodyPr/>
                    <a:lstStyle/>
                    <a:p>
                      <a:r>
                        <a:rPr lang="en-US" altLang="zh-TW" sz="1200" dirty="0">
                          <a:effectLst/>
                        </a:rPr>
                        <a:t>South Brazil</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2764253803"/>
                  </a:ext>
                </a:extLst>
              </a:tr>
              <a:tr h="182880">
                <a:tc>
                  <a:txBody>
                    <a:bodyPr/>
                    <a:lstStyle/>
                    <a:p>
                      <a:r>
                        <a:rPr lang="en-US" sz="1200" dirty="0">
                          <a:effectLst/>
                        </a:rPr>
                        <a:t>Spain</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223807284"/>
                  </a:ext>
                </a:extLst>
              </a:tr>
              <a:tr h="182880">
                <a:tc>
                  <a:txBody>
                    <a:bodyPr/>
                    <a:lstStyle/>
                    <a:p>
                      <a:r>
                        <a:rPr lang="en-US" altLang="zh-TW" sz="1200" dirty="0">
                          <a:effectLst/>
                        </a:rPr>
                        <a:t>Switzerland</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3313180547"/>
                  </a:ext>
                </a:extLst>
              </a:tr>
              <a:tr h="182880">
                <a:tc>
                  <a:txBody>
                    <a:bodyPr/>
                    <a:lstStyle/>
                    <a:p>
                      <a:r>
                        <a:rPr lang="en-US" altLang="zh-TW" sz="1200" dirty="0">
                          <a:effectLst/>
                        </a:rPr>
                        <a:t>Taipei</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1135919319"/>
                  </a:ext>
                </a:extLst>
              </a:tr>
              <a:tr h="182880">
                <a:tc>
                  <a:txBody>
                    <a:bodyPr/>
                    <a:lstStyle/>
                    <a:p>
                      <a:r>
                        <a:rPr lang="en-US" altLang="zh-TW" sz="1200" dirty="0">
                          <a:effectLst/>
                        </a:rPr>
                        <a:t>Tunisia</a:t>
                      </a:r>
                      <a:endParaRPr lang="zh-TW" sz="1200" dirty="0">
                        <a:effectLst/>
                        <a:latin typeface="TUM Neue Helvetica 55 Regular"/>
                        <a:ea typeface="新細明體" panose="02020500000000000000" pitchFamily="18" charset="-120"/>
                        <a:cs typeface="Times New Roman" panose="02020603050405020304" pitchFamily="18" charset="0"/>
                      </a:endParaRPr>
                    </a:p>
                  </a:txBody>
                  <a:tcPr marL="24110" marR="24110" marT="0" marB="0"/>
                </a:tc>
                <a:extLst>
                  <a:ext uri="{0D108BD9-81ED-4DB2-BD59-A6C34878D82A}">
                    <a16:rowId xmlns:a16="http://schemas.microsoft.com/office/drawing/2014/main" val="2686007814"/>
                  </a:ext>
                </a:extLst>
              </a:tr>
              <a:tr h="182880">
                <a:tc>
                  <a:txBody>
                    <a:bodyPr/>
                    <a:lstStyle/>
                    <a:p>
                      <a:r>
                        <a:rPr lang="en-US" altLang="zh-TW" sz="1200" dirty="0">
                          <a:solidFill>
                            <a:srgbClr val="00FDFF"/>
                          </a:solidFill>
                          <a:effectLst/>
                          <a:latin typeface="TUM Neue Helvetica 55 Regular"/>
                          <a:ea typeface="新細明體" panose="02020500000000000000" pitchFamily="18" charset="-120"/>
                          <a:cs typeface="Times New Roman" panose="02020603050405020304" pitchFamily="18" charset="0"/>
                        </a:rPr>
                        <a:t>Kenya</a:t>
                      </a:r>
                      <a:endParaRPr lang="zh-TW" sz="1200" dirty="0">
                        <a:solidFill>
                          <a:srgbClr val="00FDFF"/>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solidFill>
                      <a:schemeClr val="accent2"/>
                    </a:solidFill>
                  </a:tcPr>
                </a:tc>
                <a:extLst>
                  <a:ext uri="{0D108BD9-81ED-4DB2-BD59-A6C34878D82A}">
                    <a16:rowId xmlns:a16="http://schemas.microsoft.com/office/drawing/2014/main" val="1043586339"/>
                  </a:ext>
                </a:extLst>
              </a:tr>
            </a:tbl>
          </a:graphicData>
        </a:graphic>
      </p:graphicFrame>
      <p:graphicFrame>
        <p:nvGraphicFramePr>
          <p:cNvPr id="10" name="表格 7">
            <a:extLst>
              <a:ext uri="{FF2B5EF4-FFF2-40B4-BE49-F238E27FC236}">
                <a16:creationId xmlns:a16="http://schemas.microsoft.com/office/drawing/2014/main" id="{791EFCD4-812A-9648-B087-784DF6E5065A}"/>
              </a:ext>
            </a:extLst>
          </p:cNvPr>
          <p:cNvGraphicFramePr>
            <a:graphicFrameLocks noGrp="1"/>
          </p:cNvGraphicFramePr>
          <p:nvPr/>
        </p:nvGraphicFramePr>
        <p:xfrm>
          <a:off x="7742522" y="239231"/>
          <a:ext cx="1009650" cy="1280160"/>
        </p:xfrm>
        <a:graphic>
          <a:graphicData uri="http://schemas.openxmlformats.org/drawingml/2006/table">
            <a:tbl>
              <a:tblPr firstRow="1" firstCol="1" bandRow="1">
                <a:tableStyleId>{5C22544A-7EE6-4342-B048-85BDC9FD1C3A}</a:tableStyleId>
              </a:tblPr>
              <a:tblGrid>
                <a:gridCol w="1009650">
                  <a:extLst>
                    <a:ext uri="{9D8B030D-6E8A-4147-A177-3AD203B41FA5}">
                      <a16:colId xmlns:a16="http://schemas.microsoft.com/office/drawing/2014/main" val="3170491337"/>
                    </a:ext>
                  </a:extLst>
                </a:gridCol>
              </a:tblGrid>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Central Texas</a:t>
                      </a:r>
                      <a:endParaRPr lang="zh-TW" altLang="fr-FR"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396072602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Japan</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3922204971"/>
                  </a:ext>
                </a:extLst>
              </a:tr>
              <a:tr h="182880">
                <a:tc>
                  <a:txBody>
                    <a:bodyPr/>
                    <a:lstStyle/>
                    <a:p>
                      <a:r>
                        <a:rPr lang="en-US" altLang="zh-TW" sz="1200" dirty="0">
                          <a:solidFill>
                            <a:schemeClr val="bg1"/>
                          </a:solidFill>
                          <a:effectLst/>
                        </a:rPr>
                        <a:t>Montreal</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48272655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Morocco</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967584636"/>
                  </a:ext>
                </a:extLst>
              </a:tr>
              <a:tr h="182880">
                <a:tc>
                  <a:txBody>
                    <a:bodyPr/>
                    <a:lstStyle/>
                    <a:p>
                      <a:r>
                        <a:rPr lang="fr-FR" altLang="zh-TW" sz="1200" dirty="0" err="1">
                          <a:solidFill>
                            <a:schemeClr val="bg1"/>
                          </a:solidFill>
                          <a:effectLst/>
                          <a:latin typeface="TUM Neue Helvetica 55 Regular"/>
                          <a:ea typeface="新細明體" panose="02020500000000000000" pitchFamily="18" charset="-120"/>
                          <a:cs typeface="Times New Roman" panose="02020603050405020304" pitchFamily="18" charset="0"/>
                        </a:rPr>
                        <a:t>Russia</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24361357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bg1"/>
                          </a:solidFill>
                          <a:effectLst/>
                        </a:rPr>
                        <a:t>Seoul</a:t>
                      </a:r>
                      <a:endParaRPr lang="zh-TW" altLang="zh-TW" sz="1200" dirty="0">
                        <a:solidFill>
                          <a:schemeClr val="bg1"/>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3804270492"/>
                  </a:ext>
                </a:extLst>
              </a:tr>
              <a:tr h="182880">
                <a:tc>
                  <a:txBody>
                    <a:bodyPr/>
                    <a:lstStyle/>
                    <a:p>
                      <a:r>
                        <a:rPr lang="en-US" altLang="zh-TW" sz="1200" dirty="0">
                          <a:solidFill>
                            <a:schemeClr val="bg1"/>
                          </a:solidFill>
                          <a:effectLst/>
                        </a:rPr>
                        <a:t>Tunisia</a:t>
                      </a:r>
                      <a:endParaRPr lang="zh-TW" sz="1200" dirty="0">
                        <a:solidFill>
                          <a:schemeClr val="bg1"/>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686007814"/>
                  </a:ext>
                </a:extLst>
              </a:tr>
            </a:tbl>
          </a:graphicData>
        </a:graphic>
      </p:graphicFrame>
      <p:graphicFrame>
        <p:nvGraphicFramePr>
          <p:cNvPr id="11" name="表格 7">
            <a:extLst>
              <a:ext uri="{FF2B5EF4-FFF2-40B4-BE49-F238E27FC236}">
                <a16:creationId xmlns:a16="http://schemas.microsoft.com/office/drawing/2014/main" id="{3590A550-5F21-144E-87DD-B6150C69F57A}"/>
              </a:ext>
            </a:extLst>
          </p:cNvPr>
          <p:cNvGraphicFramePr>
            <a:graphicFrameLocks noGrp="1"/>
          </p:cNvGraphicFramePr>
          <p:nvPr/>
        </p:nvGraphicFramePr>
        <p:xfrm>
          <a:off x="7407403" y="2839846"/>
          <a:ext cx="1679888" cy="1463040"/>
        </p:xfrm>
        <a:graphic>
          <a:graphicData uri="http://schemas.openxmlformats.org/drawingml/2006/table">
            <a:tbl>
              <a:tblPr firstRow="1" firstCol="1" bandRow="1">
                <a:tableStyleId>{5C22544A-7EE6-4342-B048-85BDC9FD1C3A}</a:tableStyleId>
              </a:tblPr>
              <a:tblGrid>
                <a:gridCol w="1679888">
                  <a:extLst>
                    <a:ext uri="{9D8B030D-6E8A-4147-A177-3AD203B41FA5}">
                      <a16:colId xmlns:a16="http://schemas.microsoft.com/office/drawing/2014/main" val="3170491337"/>
                    </a:ext>
                  </a:extLst>
                </a:gridCol>
              </a:tblGrid>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ysClr val="windowText" lastClr="000000"/>
                          </a:solidFill>
                          <a:effectLst/>
                        </a:rPr>
                        <a:t>Boston</a:t>
                      </a:r>
                      <a:endParaRPr lang="zh-TW" altLang="fr-FR" sz="1200" dirty="0">
                        <a:solidFill>
                          <a:sysClr val="windowText" lastClr="000000"/>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072602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ysClr val="windowText" lastClr="000000"/>
                          </a:solidFill>
                          <a:effectLst/>
                        </a:rPr>
                        <a:t>San Francisco Bay area</a:t>
                      </a:r>
                      <a:endParaRPr lang="zh-TW" altLang="zh-TW" sz="1200" dirty="0">
                        <a:solidFill>
                          <a:sysClr val="windowText" lastClr="000000"/>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22204971"/>
                  </a:ext>
                </a:extLst>
              </a:tr>
              <a:tr h="182880">
                <a:tc>
                  <a:txBody>
                    <a:bodyPr/>
                    <a:lstStyle/>
                    <a:p>
                      <a:r>
                        <a:rPr lang="en-US" altLang="zh-TW" sz="1200" dirty="0">
                          <a:solidFill>
                            <a:sysClr val="windowText" lastClr="000000"/>
                          </a:solidFill>
                          <a:effectLst/>
                        </a:rPr>
                        <a:t>France – 2025 ?</a:t>
                      </a:r>
                      <a:endParaRPr lang="zh-TW" sz="1200" dirty="0">
                        <a:solidFill>
                          <a:sysClr val="windowText" lastClr="0000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8272655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TW" sz="1200" dirty="0" err="1">
                          <a:solidFill>
                            <a:sysClr val="windowText" lastClr="000000"/>
                          </a:solidFill>
                          <a:effectLst/>
                          <a:latin typeface="TUM Neue Helvetica 55 Regular"/>
                          <a:ea typeface="+mn-ea"/>
                          <a:cs typeface="Times New Roman" panose="02020603050405020304" pitchFamily="18" charset="0"/>
                        </a:rPr>
                        <a:t>Belgium</a:t>
                      </a:r>
                      <a:r>
                        <a:rPr lang="fr-FR" altLang="zh-TW" sz="1200" dirty="0">
                          <a:solidFill>
                            <a:sysClr val="windowText" lastClr="000000"/>
                          </a:solidFill>
                          <a:effectLst/>
                          <a:latin typeface="TUM Neue Helvetica 55 Regular"/>
                          <a:ea typeface="+mn-ea"/>
                          <a:cs typeface="Times New Roman" panose="02020603050405020304" pitchFamily="18" charset="0"/>
                        </a:rPr>
                        <a:t> – 2025 ?</a:t>
                      </a:r>
                      <a:endParaRPr lang="zh-TW" altLang="zh-TW" sz="1200" dirty="0">
                        <a:solidFill>
                          <a:sysClr val="windowText" lastClr="000000"/>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67584636"/>
                  </a:ext>
                </a:extLst>
              </a:tr>
              <a:tr h="182880">
                <a:tc>
                  <a:txBody>
                    <a:bodyPr/>
                    <a:lstStyle/>
                    <a:p>
                      <a:r>
                        <a:rPr lang="en-US" altLang="zh-TW" sz="1200" dirty="0">
                          <a:solidFill>
                            <a:sysClr val="windowText" lastClr="000000"/>
                          </a:solidFill>
                          <a:effectLst/>
                        </a:rPr>
                        <a:t>Germany</a:t>
                      </a:r>
                      <a:endParaRPr lang="zh-TW" sz="1200" dirty="0">
                        <a:solidFill>
                          <a:sysClr val="windowText" lastClr="0000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24361357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TW" sz="1200" dirty="0" err="1">
                          <a:solidFill>
                            <a:sysClr val="windowText" lastClr="000000"/>
                          </a:solidFill>
                          <a:effectLst/>
                          <a:latin typeface="TUM Neue Helvetica 55 Regular"/>
                          <a:ea typeface="+mn-ea"/>
                          <a:cs typeface="Times New Roman" panose="02020603050405020304" pitchFamily="18" charset="0"/>
                        </a:rPr>
                        <a:t>Italy</a:t>
                      </a:r>
                      <a:endParaRPr lang="zh-TW" altLang="zh-TW" sz="1200" dirty="0">
                        <a:solidFill>
                          <a:sysClr val="windowText" lastClr="000000"/>
                        </a:solidFill>
                        <a:effectLst/>
                        <a:latin typeface="TUM Neue Helvetica 55 Regular"/>
                        <a:ea typeface="+mn-ea"/>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804270492"/>
                  </a:ext>
                </a:extLst>
              </a:tr>
              <a:tr h="182880">
                <a:tc>
                  <a:txBody>
                    <a:bodyPr/>
                    <a:lstStyle/>
                    <a:p>
                      <a:r>
                        <a:rPr lang="en-US" altLang="zh-TW" sz="1200" dirty="0">
                          <a:solidFill>
                            <a:sysClr val="windowText" lastClr="000000"/>
                          </a:solidFill>
                          <a:effectLst/>
                        </a:rPr>
                        <a:t>Portugal</a:t>
                      </a:r>
                      <a:endParaRPr lang="zh-TW" sz="1200" dirty="0">
                        <a:solidFill>
                          <a:sysClr val="windowText" lastClr="0000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686007814"/>
                  </a:ext>
                </a:extLst>
              </a:tr>
              <a:tr h="182880">
                <a:tc>
                  <a:txBody>
                    <a:bodyPr/>
                    <a:lstStyle/>
                    <a:p>
                      <a:r>
                        <a:rPr lang="en-US" altLang="zh-TW" sz="1200" dirty="0" err="1">
                          <a:solidFill>
                            <a:sysClr val="windowText" lastClr="000000"/>
                          </a:solidFill>
                          <a:effectLst/>
                        </a:rPr>
                        <a:t>Turkiye</a:t>
                      </a:r>
                      <a:endParaRPr lang="zh-TW" sz="1200" dirty="0">
                        <a:solidFill>
                          <a:sysClr val="windowText" lastClr="000000"/>
                        </a:solidFill>
                        <a:effectLst/>
                        <a:latin typeface="TUM Neue Helvetica 55 Regular"/>
                        <a:ea typeface="新細明體" panose="02020500000000000000" pitchFamily="18" charset="-120"/>
                        <a:cs typeface="Times New Roman" panose="02020603050405020304" pitchFamily="18" charset="0"/>
                      </a:endParaRPr>
                    </a:p>
                  </a:txBody>
                  <a:tcPr marL="24110" marR="2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767713143"/>
                  </a:ext>
                </a:extLst>
              </a:tr>
            </a:tbl>
          </a:graphicData>
        </a:graphic>
      </p:graphicFrame>
      <p:pic>
        <p:nvPicPr>
          <p:cNvPr id="4" name="Picture 3">
            <a:extLst>
              <a:ext uri="{FF2B5EF4-FFF2-40B4-BE49-F238E27FC236}">
                <a16:creationId xmlns:a16="http://schemas.microsoft.com/office/drawing/2014/main" id="{A8EC88D1-7F50-C546-BD71-8AB2FD175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887" y="1458572"/>
            <a:ext cx="3839061" cy="2923224"/>
          </a:xfrm>
          <a:prstGeom prst="rect">
            <a:avLst/>
          </a:prstGeom>
        </p:spPr>
      </p:pic>
      <p:sp>
        <p:nvSpPr>
          <p:cNvPr id="12" name="TextBox 11">
            <a:extLst>
              <a:ext uri="{FF2B5EF4-FFF2-40B4-BE49-F238E27FC236}">
                <a16:creationId xmlns:a16="http://schemas.microsoft.com/office/drawing/2014/main" id="{7E227232-4BCD-E549-9803-A5CEEF4147DA}"/>
              </a:ext>
            </a:extLst>
          </p:cNvPr>
          <p:cNvSpPr txBox="1"/>
          <p:nvPr/>
        </p:nvSpPr>
        <p:spPr>
          <a:xfrm>
            <a:off x="5997103" y="549054"/>
            <a:ext cx="1542770" cy="415498"/>
          </a:xfrm>
          <a:prstGeom prst="rect">
            <a:avLst/>
          </a:prstGeom>
          <a:noFill/>
        </p:spPr>
        <p:txBody>
          <a:bodyPr wrap="square" rtlCol="0">
            <a:spAutoFit/>
          </a:bodyPr>
          <a:lstStyle/>
          <a:p>
            <a:pPr algn="r"/>
            <a:r>
              <a:rPr lang="fr-FR" sz="1050" b="1" dirty="0">
                <a:solidFill>
                  <a:srgbClr val="7030A0"/>
                </a:solidFill>
              </a:rPr>
              <a:t>Dormant </a:t>
            </a:r>
            <a:r>
              <a:rPr lang="fr-FR" sz="1050" b="1" dirty="0" err="1">
                <a:solidFill>
                  <a:srgbClr val="7030A0"/>
                </a:solidFill>
              </a:rPr>
              <a:t>Chapters</a:t>
            </a:r>
            <a:r>
              <a:rPr lang="fr-FR" sz="1050" b="1" dirty="0">
                <a:solidFill>
                  <a:srgbClr val="7030A0"/>
                </a:solidFill>
              </a:rPr>
              <a:t> (no 2024 </a:t>
            </a:r>
            <a:r>
              <a:rPr lang="fr-FR" sz="1050" b="1" dirty="0" err="1">
                <a:solidFill>
                  <a:srgbClr val="7030A0"/>
                </a:solidFill>
              </a:rPr>
              <a:t>funding</a:t>
            </a:r>
            <a:r>
              <a:rPr lang="fr-FR" sz="1050" b="1" dirty="0">
                <a:solidFill>
                  <a:srgbClr val="7030A0"/>
                </a:solidFill>
              </a:rPr>
              <a:t>)</a:t>
            </a:r>
          </a:p>
        </p:txBody>
      </p:sp>
      <p:sp>
        <p:nvSpPr>
          <p:cNvPr id="19" name="TextBox 18">
            <a:extLst>
              <a:ext uri="{FF2B5EF4-FFF2-40B4-BE49-F238E27FC236}">
                <a16:creationId xmlns:a16="http://schemas.microsoft.com/office/drawing/2014/main" id="{95933E46-0FD7-1940-A512-51016F14F5F5}"/>
              </a:ext>
            </a:extLst>
          </p:cNvPr>
          <p:cNvSpPr txBox="1"/>
          <p:nvPr/>
        </p:nvSpPr>
        <p:spPr>
          <a:xfrm>
            <a:off x="7567913" y="2335208"/>
            <a:ext cx="1340507" cy="415498"/>
          </a:xfrm>
          <a:prstGeom prst="rect">
            <a:avLst/>
          </a:prstGeom>
          <a:noFill/>
        </p:spPr>
        <p:txBody>
          <a:bodyPr wrap="square" rtlCol="0">
            <a:spAutoFit/>
          </a:bodyPr>
          <a:lstStyle/>
          <a:p>
            <a:pPr algn="ctr"/>
            <a:r>
              <a:rPr lang="fr-FR" sz="1050" b="1" dirty="0" err="1">
                <a:solidFill>
                  <a:schemeClr val="accent4"/>
                </a:solidFill>
              </a:rPr>
              <a:t>Potential</a:t>
            </a:r>
            <a:r>
              <a:rPr lang="fr-FR" sz="1050" b="1" dirty="0">
                <a:solidFill>
                  <a:schemeClr val="accent4"/>
                </a:solidFill>
              </a:rPr>
              <a:t> new </a:t>
            </a:r>
            <a:r>
              <a:rPr lang="fr-FR" sz="1050" b="1" dirty="0" err="1">
                <a:solidFill>
                  <a:schemeClr val="accent4"/>
                </a:solidFill>
              </a:rPr>
              <a:t>Chapters</a:t>
            </a:r>
            <a:r>
              <a:rPr lang="fr-FR" sz="1050" b="1" dirty="0">
                <a:solidFill>
                  <a:schemeClr val="accent4"/>
                </a:solidFill>
              </a:rPr>
              <a:t>?</a:t>
            </a:r>
          </a:p>
        </p:txBody>
      </p:sp>
    </p:spTree>
    <p:extLst>
      <p:ext uri="{BB962C8B-B14F-4D97-AF65-F5344CB8AC3E}">
        <p14:creationId xmlns:p14="http://schemas.microsoft.com/office/powerpoint/2010/main" val="1748976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D09AE2-B0B6-EA46-AF5E-B9A4252AF4B3}"/>
              </a:ext>
            </a:extLst>
          </p:cNvPr>
          <p:cNvSpPr>
            <a:spLocks noGrp="1"/>
          </p:cNvSpPr>
          <p:nvPr>
            <p:ph type="title"/>
          </p:nvPr>
        </p:nvSpPr>
        <p:spPr/>
        <p:txBody>
          <a:bodyPr/>
          <a:lstStyle/>
          <a:p>
            <a:r>
              <a:rPr kumimoji="1" lang="en-US" altLang="zh-TW" dirty="0"/>
              <a:t>CEDA Chapters</a:t>
            </a:r>
            <a:endParaRPr kumimoji="1" lang="zh-TW" altLang="en-US" dirty="0"/>
          </a:p>
        </p:txBody>
      </p:sp>
      <p:sp>
        <p:nvSpPr>
          <p:cNvPr id="3" name="內容版面配置區 2">
            <a:extLst>
              <a:ext uri="{FF2B5EF4-FFF2-40B4-BE49-F238E27FC236}">
                <a16:creationId xmlns:a16="http://schemas.microsoft.com/office/drawing/2014/main" id="{85EC69D7-BAEB-3345-8F75-254084DBFAB5}"/>
              </a:ext>
            </a:extLst>
          </p:cNvPr>
          <p:cNvSpPr>
            <a:spLocks noGrp="1"/>
          </p:cNvSpPr>
          <p:nvPr>
            <p:ph idx="1"/>
          </p:nvPr>
        </p:nvSpPr>
        <p:spPr/>
        <p:txBody>
          <a:bodyPr>
            <a:normAutofit fontScale="92500" lnSpcReduction="20000"/>
          </a:bodyPr>
          <a:lstStyle/>
          <a:p>
            <a:r>
              <a:rPr kumimoji="1" lang="en-US" altLang="zh-TW" dirty="0"/>
              <a:t>Financial Sponsor</a:t>
            </a:r>
          </a:p>
          <a:p>
            <a:pPr lvl="1"/>
            <a:r>
              <a:rPr kumimoji="1" lang="en-US" altLang="zh-TW" dirty="0"/>
              <a:t>Support 10 proposals (6 in 2022)</a:t>
            </a:r>
          </a:p>
          <a:p>
            <a:r>
              <a:rPr kumimoji="1" lang="en-US" altLang="zh-TW" dirty="0"/>
              <a:t>Chapter Report</a:t>
            </a:r>
          </a:p>
          <a:p>
            <a:pPr lvl="1"/>
            <a:r>
              <a:rPr kumimoji="1" lang="en-US" altLang="zh-TW" dirty="0" err="1"/>
              <a:t>vTools</a:t>
            </a:r>
            <a:endParaRPr kumimoji="1" lang="en-US" altLang="zh-TW" dirty="0"/>
          </a:p>
          <a:p>
            <a:r>
              <a:rPr kumimoji="1" lang="en-US" altLang="zh-TW" dirty="0"/>
              <a:t>Budget Allocation</a:t>
            </a:r>
          </a:p>
          <a:p>
            <a:pPr lvl="1"/>
            <a:r>
              <a:rPr kumimoji="1" lang="en-US" altLang="zh-TW" dirty="0"/>
              <a:t>Group event: seminars, meetings, summer course, DL, etc. </a:t>
            </a:r>
          </a:p>
          <a:p>
            <a:pPr lvl="1"/>
            <a:r>
              <a:rPr kumimoji="1" lang="en-US" altLang="zh-TW" dirty="0"/>
              <a:t>Special event: contest, awards, etc.</a:t>
            </a:r>
          </a:p>
          <a:p>
            <a:pPr lvl="1"/>
            <a:r>
              <a:rPr kumimoji="1" lang="en-US" altLang="zh-TW" dirty="0"/>
              <a:t>General expense: banner, local travel, souvenir, etc. </a:t>
            </a:r>
          </a:p>
          <a:p>
            <a:r>
              <a:rPr kumimoji="1" lang="en-US" altLang="zh-TW" dirty="0"/>
              <a:t>Role Rotation</a:t>
            </a:r>
          </a:p>
          <a:p>
            <a:pPr lvl="1"/>
            <a:r>
              <a:rPr kumimoji="1" lang="en-US" altLang="zh-TW" dirty="0"/>
              <a:t>Chair, Vice Chair, Treasurer/Secretary</a:t>
            </a:r>
          </a:p>
          <a:p>
            <a:pPr lvl="1"/>
            <a:r>
              <a:rPr kumimoji="1" lang="en-US" altLang="zh-TW" dirty="0"/>
              <a:t>Term of service</a:t>
            </a:r>
            <a:endParaRPr kumimoji="1" lang="zh-TW" altLang="en-US" dirty="0"/>
          </a:p>
        </p:txBody>
      </p:sp>
    </p:spTree>
    <p:extLst>
      <p:ext uri="{BB962C8B-B14F-4D97-AF65-F5344CB8AC3E}">
        <p14:creationId xmlns:p14="http://schemas.microsoft.com/office/powerpoint/2010/main" val="14729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45B603-BB04-6C4F-B220-63A59574CF16}"/>
              </a:ext>
            </a:extLst>
          </p:cNvPr>
          <p:cNvSpPr>
            <a:spLocks noGrp="1"/>
          </p:cNvSpPr>
          <p:nvPr>
            <p:ph type="title"/>
          </p:nvPr>
        </p:nvSpPr>
        <p:spPr/>
        <p:txBody>
          <a:bodyPr/>
          <a:lstStyle/>
          <a:p>
            <a:r>
              <a:rPr lang="fr-FR" dirty="0" err="1"/>
              <a:t>Chapter</a:t>
            </a:r>
            <a:r>
              <a:rPr lang="fr-FR" dirty="0"/>
              <a:t> budget</a:t>
            </a:r>
          </a:p>
        </p:txBody>
      </p:sp>
      <p:sp>
        <p:nvSpPr>
          <p:cNvPr id="5" name="Content Placeholder 4">
            <a:extLst>
              <a:ext uri="{FF2B5EF4-FFF2-40B4-BE49-F238E27FC236}">
                <a16:creationId xmlns:a16="http://schemas.microsoft.com/office/drawing/2014/main" id="{C1B212FA-A3DF-874B-8349-22304E86E74A}"/>
              </a:ext>
            </a:extLst>
          </p:cNvPr>
          <p:cNvSpPr>
            <a:spLocks noGrp="1"/>
          </p:cNvSpPr>
          <p:nvPr>
            <p:ph idx="1"/>
          </p:nvPr>
        </p:nvSpPr>
        <p:spPr>
          <a:xfrm>
            <a:off x="628650" y="1079770"/>
            <a:ext cx="7886700" cy="3333968"/>
          </a:xfrm>
        </p:spPr>
        <p:txBody>
          <a:bodyPr/>
          <a:lstStyle/>
          <a:p>
            <a:r>
              <a:rPr lang="fr-FR" dirty="0" err="1"/>
              <a:t>Funding</a:t>
            </a:r>
            <a:r>
              <a:rPr lang="fr-FR" dirty="0"/>
              <a:t> guidelines: </a:t>
            </a:r>
          </a:p>
          <a:p>
            <a:pPr lvl="1"/>
            <a:r>
              <a:rPr lang="fr-FR" dirty="0"/>
              <a:t>New </a:t>
            </a:r>
            <a:r>
              <a:rPr lang="fr-FR" dirty="0" err="1"/>
              <a:t>chapters</a:t>
            </a:r>
            <a:r>
              <a:rPr lang="fr-FR" dirty="0"/>
              <a:t> – </a:t>
            </a:r>
            <a:r>
              <a:rPr lang="fr-FR" dirty="0" err="1"/>
              <a:t>funding</a:t>
            </a:r>
            <a:r>
              <a:rPr lang="fr-FR" dirty="0"/>
              <a:t> </a:t>
            </a:r>
            <a:r>
              <a:rPr lang="fr-FR" dirty="0" err="1"/>
              <a:t>capped</a:t>
            </a:r>
            <a:r>
              <a:rPr lang="fr-FR" dirty="0"/>
              <a:t> </a:t>
            </a:r>
            <a:r>
              <a:rPr lang="fr-FR" dirty="0" err="1"/>
              <a:t>around</a:t>
            </a:r>
            <a:r>
              <a:rPr lang="fr-FR" dirty="0"/>
              <a:t> 5k$ (maximum for active </a:t>
            </a:r>
            <a:r>
              <a:rPr lang="fr-FR" dirty="0" err="1"/>
              <a:t>chapters</a:t>
            </a:r>
            <a:r>
              <a:rPr lang="fr-FR" dirty="0"/>
              <a:t>)</a:t>
            </a:r>
          </a:p>
          <a:p>
            <a:pPr lvl="1"/>
            <a:r>
              <a:rPr lang="fr-FR" dirty="0" err="1"/>
              <a:t>Funding</a:t>
            </a:r>
            <a:r>
              <a:rPr lang="fr-FR" dirty="0"/>
              <a:t> </a:t>
            </a:r>
            <a:r>
              <a:rPr lang="fr-FR" dirty="0" err="1"/>
              <a:t>reduction</a:t>
            </a:r>
            <a:r>
              <a:rPr lang="fr-FR" dirty="0"/>
              <a:t> for </a:t>
            </a:r>
            <a:r>
              <a:rPr lang="fr-FR" dirty="0" err="1"/>
              <a:t>events</a:t>
            </a:r>
            <a:r>
              <a:rPr lang="fr-FR" dirty="0"/>
              <a:t> </a:t>
            </a:r>
            <a:r>
              <a:rPr lang="fr-FR" dirty="0" err="1"/>
              <a:t>that</a:t>
            </a:r>
            <a:r>
              <a:rPr lang="fr-FR" dirty="0"/>
              <a:t> </a:t>
            </a:r>
            <a:r>
              <a:rPr lang="fr-FR" dirty="0" err="1"/>
              <a:t>can</a:t>
            </a:r>
            <a:r>
              <a:rPr lang="fr-FR" dirty="0"/>
              <a:t> </a:t>
            </a:r>
            <a:r>
              <a:rPr lang="fr-FR" dirty="0" err="1"/>
              <a:t>be</a:t>
            </a:r>
            <a:r>
              <a:rPr lang="fr-FR" dirty="0"/>
              <a:t> </a:t>
            </a:r>
            <a:r>
              <a:rPr lang="fr-FR" dirty="0" err="1"/>
              <a:t>funded</a:t>
            </a:r>
            <a:r>
              <a:rPr lang="fr-FR" dirty="0"/>
              <a:t> </a:t>
            </a:r>
            <a:r>
              <a:rPr lang="fr-FR" dirty="0" err="1"/>
              <a:t>through</a:t>
            </a:r>
            <a:r>
              <a:rPr lang="fr-FR" dirty="0"/>
              <a:t> </a:t>
            </a:r>
            <a:r>
              <a:rPr lang="fr-FR" dirty="0" err="1"/>
              <a:t>other</a:t>
            </a:r>
            <a:r>
              <a:rPr lang="fr-FR" dirty="0"/>
              <a:t> </a:t>
            </a:r>
            <a:r>
              <a:rPr lang="fr-FR" dirty="0" err="1"/>
              <a:t>means</a:t>
            </a:r>
            <a:endParaRPr lang="fr-FR" dirty="0"/>
          </a:p>
          <a:p>
            <a:r>
              <a:rPr lang="fr-FR" dirty="0"/>
              <a:t>Total </a:t>
            </a:r>
            <a:r>
              <a:rPr lang="fr-FR" dirty="0" err="1"/>
              <a:t>funding</a:t>
            </a:r>
            <a:r>
              <a:rPr lang="fr-FR" dirty="0"/>
              <a:t> for all </a:t>
            </a:r>
            <a:r>
              <a:rPr lang="fr-FR" dirty="0" err="1"/>
              <a:t>chapters</a:t>
            </a:r>
            <a:r>
              <a:rPr lang="fr-FR" dirty="0"/>
              <a:t> </a:t>
            </a:r>
            <a:r>
              <a:rPr lang="fr-FR" dirty="0" err="1"/>
              <a:t>around</a:t>
            </a:r>
            <a:r>
              <a:rPr lang="fr-FR" dirty="0"/>
              <a:t> 40k$ - </a:t>
            </a:r>
            <a:r>
              <a:rPr lang="fr-FR" dirty="0" err="1"/>
              <a:t>wiring</a:t>
            </a:r>
            <a:r>
              <a:rPr lang="fr-FR" dirty="0"/>
              <a:t> </a:t>
            </a:r>
            <a:r>
              <a:rPr lang="fr-FR" dirty="0" err="1"/>
              <a:t>process</a:t>
            </a:r>
            <a:r>
              <a:rPr lang="fr-FR" dirty="0"/>
              <a:t> </a:t>
            </a:r>
            <a:r>
              <a:rPr lang="fr-FR" dirty="0" err="1"/>
              <a:t>completed</a:t>
            </a:r>
            <a:endParaRPr lang="fr-FR" dirty="0"/>
          </a:p>
        </p:txBody>
      </p:sp>
      <p:pic>
        <p:nvPicPr>
          <p:cNvPr id="11" name="Picture 10">
            <a:extLst>
              <a:ext uri="{FF2B5EF4-FFF2-40B4-BE49-F238E27FC236}">
                <a16:creationId xmlns:a16="http://schemas.microsoft.com/office/drawing/2014/main" id="{64D03D90-89C8-DA48-8BE2-E8A6323D2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46" y="2411788"/>
            <a:ext cx="8698960" cy="2038431"/>
          </a:xfrm>
          <a:prstGeom prst="rect">
            <a:avLst/>
          </a:prstGeom>
        </p:spPr>
      </p:pic>
    </p:spTree>
    <p:extLst>
      <p:ext uri="{BB962C8B-B14F-4D97-AF65-F5344CB8AC3E}">
        <p14:creationId xmlns:p14="http://schemas.microsoft.com/office/powerpoint/2010/main" val="2056656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5325-D8F2-D044-B603-777CDCA32437}"/>
              </a:ext>
            </a:extLst>
          </p:cNvPr>
          <p:cNvSpPr>
            <a:spLocks noGrp="1"/>
          </p:cNvSpPr>
          <p:nvPr>
            <p:ph type="title"/>
          </p:nvPr>
        </p:nvSpPr>
        <p:spPr/>
        <p:txBody>
          <a:bodyPr/>
          <a:lstStyle/>
          <a:p>
            <a:r>
              <a:rPr lang="fr-FR" dirty="0" err="1"/>
              <a:t>Chapter</a:t>
            </a:r>
            <a:r>
              <a:rPr lang="fr-FR" dirty="0"/>
              <a:t> update meeting</a:t>
            </a:r>
          </a:p>
        </p:txBody>
      </p:sp>
      <p:sp>
        <p:nvSpPr>
          <p:cNvPr id="3" name="Content Placeholder 2">
            <a:extLst>
              <a:ext uri="{FF2B5EF4-FFF2-40B4-BE49-F238E27FC236}">
                <a16:creationId xmlns:a16="http://schemas.microsoft.com/office/drawing/2014/main" id="{5B4716B9-748C-3A46-977D-279DA7DBF889}"/>
              </a:ext>
            </a:extLst>
          </p:cNvPr>
          <p:cNvSpPr>
            <a:spLocks noGrp="1"/>
          </p:cNvSpPr>
          <p:nvPr>
            <p:ph idx="1"/>
          </p:nvPr>
        </p:nvSpPr>
        <p:spPr/>
        <p:txBody>
          <a:bodyPr>
            <a:normAutofit fontScale="77500" lnSpcReduction="20000"/>
          </a:bodyPr>
          <a:lstStyle/>
          <a:p>
            <a:r>
              <a:rPr lang="fr-FR" dirty="0" err="1"/>
              <a:t>Monday</a:t>
            </a:r>
            <a:r>
              <a:rPr lang="fr-FR" dirty="0"/>
              <a:t> </a:t>
            </a:r>
            <a:r>
              <a:rPr lang="fr-FR" dirty="0" err="1"/>
              <a:t>June</a:t>
            </a:r>
            <a:r>
              <a:rPr lang="fr-FR" dirty="0"/>
              <a:t> 24th 5pm-7pm PDT</a:t>
            </a:r>
          </a:p>
          <a:p>
            <a:r>
              <a:rPr lang="fr-FR" dirty="0"/>
              <a:t>On-site: Intercontinental </a:t>
            </a:r>
            <a:r>
              <a:rPr lang="fr-FR" dirty="0" err="1"/>
              <a:t>Hotel</a:t>
            </a:r>
            <a:r>
              <a:rPr lang="fr-FR" dirty="0"/>
              <a:t> (888 Howard St, San Francisco, USA): Telegraph Hill room, 4th </a:t>
            </a:r>
            <a:r>
              <a:rPr lang="fr-FR" dirty="0" err="1"/>
              <a:t>floor</a:t>
            </a:r>
            <a:endParaRPr lang="fr-FR" dirty="0"/>
          </a:p>
          <a:p>
            <a:r>
              <a:rPr lang="fr-FR" dirty="0"/>
              <a:t>Online: https://</a:t>
            </a:r>
            <a:r>
              <a:rPr lang="fr-FR" dirty="0" err="1"/>
              <a:t>ec-lyon-fr.zoom.us</a:t>
            </a:r>
            <a:r>
              <a:rPr lang="fr-FR" dirty="0"/>
              <a:t>/j/95697384387?pwd=bUWwapGaQ0zdL5t5YoXyigrqFzZGHk.1</a:t>
            </a:r>
          </a:p>
          <a:p>
            <a:r>
              <a:rPr lang="fr-FR" dirty="0" err="1"/>
              <a:t>Attendees</a:t>
            </a:r>
            <a:r>
              <a:rPr lang="fr-FR" dirty="0"/>
              <a:t>:</a:t>
            </a:r>
          </a:p>
          <a:p>
            <a:pPr lvl="1"/>
            <a:r>
              <a:rPr lang="fr-FR" dirty="0" err="1"/>
              <a:t>Skanda</a:t>
            </a:r>
            <a:r>
              <a:rPr lang="fr-FR" dirty="0"/>
              <a:t> </a:t>
            </a:r>
            <a:r>
              <a:rPr lang="fr-FR" dirty="0" err="1"/>
              <a:t>Raghavendra</a:t>
            </a:r>
            <a:endParaRPr lang="fr-FR" dirty="0"/>
          </a:p>
          <a:p>
            <a:pPr lvl="1"/>
            <a:r>
              <a:rPr lang="en-US" dirty="0" err="1"/>
              <a:t>Zhiyao</a:t>
            </a:r>
            <a:r>
              <a:rPr lang="en-US" dirty="0"/>
              <a:t> on behalf of Ray Cheung (Hong Kong Chapter)</a:t>
            </a:r>
          </a:p>
          <a:p>
            <a:pPr lvl="1"/>
            <a:r>
              <a:rPr lang="en-US" dirty="0" err="1"/>
              <a:t>Yangdi</a:t>
            </a:r>
            <a:r>
              <a:rPr lang="en-US" dirty="0"/>
              <a:t> </a:t>
            </a:r>
            <a:r>
              <a:rPr lang="en-US" dirty="0" err="1"/>
              <a:t>Lyu</a:t>
            </a:r>
            <a:r>
              <a:rPr lang="en-US" dirty="0"/>
              <a:t> (Guangzhou Chapter) (remote)</a:t>
            </a:r>
          </a:p>
          <a:p>
            <a:pPr lvl="1"/>
            <a:r>
              <a:rPr lang="en-US" dirty="0" err="1"/>
              <a:t>Wenjian</a:t>
            </a:r>
            <a:r>
              <a:rPr lang="en-US" dirty="0"/>
              <a:t> Yu (Beijing Chapter)</a:t>
            </a:r>
            <a:r>
              <a:rPr lang="fr-FR" dirty="0"/>
              <a:t> (</a:t>
            </a:r>
            <a:r>
              <a:rPr lang="fr-FR" dirty="0" err="1"/>
              <a:t>remote</a:t>
            </a:r>
            <a:r>
              <a:rPr lang="fr-FR" dirty="0"/>
              <a:t>)</a:t>
            </a:r>
          </a:p>
          <a:p>
            <a:pPr lvl="1"/>
            <a:r>
              <a:rPr lang="fr-FR" dirty="0" err="1"/>
              <a:t>Baris</a:t>
            </a:r>
            <a:r>
              <a:rPr lang="fr-FR" dirty="0"/>
              <a:t> </a:t>
            </a:r>
            <a:r>
              <a:rPr lang="fr-FR" dirty="0" err="1"/>
              <a:t>Taskin</a:t>
            </a:r>
            <a:r>
              <a:rPr lang="fr-FR" dirty="0"/>
              <a:t> (</a:t>
            </a:r>
            <a:r>
              <a:rPr lang="fr-FR" dirty="0" err="1"/>
              <a:t>Pennsylvania</a:t>
            </a:r>
            <a:r>
              <a:rPr lang="fr-FR" dirty="0"/>
              <a:t> </a:t>
            </a:r>
            <a:r>
              <a:rPr lang="fr-FR" dirty="0" err="1"/>
              <a:t>Chapter</a:t>
            </a:r>
            <a:r>
              <a:rPr lang="fr-FR" dirty="0"/>
              <a:t>) (</a:t>
            </a:r>
            <a:r>
              <a:rPr lang="fr-FR" dirty="0" err="1"/>
              <a:t>remote</a:t>
            </a:r>
            <a:r>
              <a:rPr lang="fr-FR" dirty="0"/>
              <a:t>)</a:t>
            </a:r>
          </a:p>
          <a:p>
            <a:r>
              <a:rPr lang="fr-FR" dirty="0" err="1"/>
              <a:t>separate</a:t>
            </a:r>
            <a:r>
              <a:rPr lang="fr-FR" dirty="0"/>
              <a:t> online meeting in July for absent </a:t>
            </a:r>
            <a:r>
              <a:rPr lang="fr-FR" dirty="0" err="1"/>
              <a:t>chapters</a:t>
            </a:r>
            <a:r>
              <a:rPr lang="fr-FR" dirty="0"/>
              <a:t> (</a:t>
            </a:r>
            <a:r>
              <a:rPr lang="fr-FR" dirty="0" err="1"/>
              <a:t>e.g</a:t>
            </a:r>
            <a:r>
              <a:rPr lang="fr-FR" dirty="0"/>
              <a:t>. Spain, </a:t>
            </a:r>
            <a:r>
              <a:rPr lang="fr-FR" dirty="0" err="1"/>
              <a:t>Switzerland</a:t>
            </a:r>
            <a:r>
              <a:rPr lang="fr-FR" dirty="0"/>
              <a:t>, </a:t>
            </a:r>
            <a:r>
              <a:rPr lang="fr-FR" dirty="0" err="1"/>
              <a:t>Morocco</a:t>
            </a:r>
            <a:r>
              <a:rPr lang="fr-FR" dirty="0"/>
              <a:t> for </a:t>
            </a:r>
            <a:r>
              <a:rPr lang="fr-FR" dirty="0" err="1"/>
              <a:t>which</a:t>
            </a:r>
            <a:r>
              <a:rPr lang="fr-FR" dirty="0"/>
              <a:t> </a:t>
            </a:r>
            <a:r>
              <a:rPr lang="fr-FR" dirty="0" err="1"/>
              <a:t>timeslot</a:t>
            </a:r>
            <a:r>
              <a:rPr lang="fr-FR" dirty="0"/>
              <a:t> </a:t>
            </a:r>
            <a:r>
              <a:rPr lang="fr-FR" dirty="0" err="1"/>
              <a:t>doesn't</a:t>
            </a:r>
            <a:r>
              <a:rPr lang="fr-FR" dirty="0"/>
              <a:t> </a:t>
            </a:r>
            <a:r>
              <a:rPr lang="fr-FR" dirty="0" err="1"/>
              <a:t>work</a:t>
            </a:r>
            <a:r>
              <a:rPr lang="fr-FR" dirty="0"/>
              <a:t>)</a:t>
            </a:r>
          </a:p>
          <a:p>
            <a:endParaRPr lang="en-US" dirty="0"/>
          </a:p>
          <a:p>
            <a:endParaRPr lang="en-US" dirty="0"/>
          </a:p>
        </p:txBody>
      </p:sp>
      <p:sp>
        <p:nvSpPr>
          <p:cNvPr id="4" name="TextBox 3">
            <a:extLst>
              <a:ext uri="{FF2B5EF4-FFF2-40B4-BE49-F238E27FC236}">
                <a16:creationId xmlns:a16="http://schemas.microsoft.com/office/drawing/2014/main" id="{0816AD4A-AB0B-C84E-A8D0-F00E7D4E26E6}"/>
              </a:ext>
            </a:extLst>
          </p:cNvPr>
          <p:cNvSpPr txBox="1"/>
          <p:nvPr/>
        </p:nvSpPr>
        <p:spPr>
          <a:xfrm>
            <a:off x="5574208" y="2888130"/>
            <a:ext cx="3852337" cy="923330"/>
          </a:xfrm>
          <a:prstGeom prst="rect">
            <a:avLst/>
          </a:prstGeom>
          <a:solidFill>
            <a:srgbClr val="1A1939"/>
          </a:solidFill>
        </p:spPr>
        <p:txBody>
          <a:bodyPr wrap="none" rtlCol="0">
            <a:spAutoFit/>
          </a:bodyPr>
          <a:lstStyle/>
          <a:p>
            <a:r>
              <a:rPr lang="fr-FR" sz="1800" dirty="0">
                <a:solidFill>
                  <a:schemeClr val="bg1"/>
                </a:solidFill>
              </a:rPr>
              <a:t>Report 2024 </a:t>
            </a:r>
            <a:r>
              <a:rPr lang="fr-FR" sz="1800" dirty="0" err="1">
                <a:solidFill>
                  <a:schemeClr val="bg1"/>
                </a:solidFill>
              </a:rPr>
              <a:t>activities</a:t>
            </a:r>
            <a:r>
              <a:rPr lang="fr-FR" sz="1800" dirty="0">
                <a:solidFill>
                  <a:schemeClr val="bg1"/>
                </a:solidFill>
              </a:rPr>
              <a:t> and </a:t>
            </a:r>
            <a:r>
              <a:rPr lang="fr-FR" sz="1800" dirty="0" err="1">
                <a:solidFill>
                  <a:schemeClr val="bg1"/>
                </a:solidFill>
              </a:rPr>
              <a:t>spending</a:t>
            </a:r>
            <a:endParaRPr lang="fr-FR" sz="1800" dirty="0">
              <a:solidFill>
                <a:schemeClr val="bg1"/>
              </a:solidFill>
            </a:endParaRPr>
          </a:p>
          <a:p>
            <a:r>
              <a:rPr lang="fr-FR" sz="1800" dirty="0">
                <a:solidFill>
                  <a:schemeClr val="bg1"/>
                </a:solidFill>
              </a:rPr>
              <a:t>Plan 2025 </a:t>
            </a:r>
            <a:r>
              <a:rPr lang="fr-FR" sz="1800" dirty="0" err="1">
                <a:solidFill>
                  <a:schemeClr val="bg1"/>
                </a:solidFill>
              </a:rPr>
              <a:t>activities</a:t>
            </a:r>
            <a:r>
              <a:rPr lang="fr-FR" sz="1800" dirty="0">
                <a:solidFill>
                  <a:schemeClr val="bg1"/>
                </a:solidFill>
              </a:rPr>
              <a:t> and budget</a:t>
            </a:r>
          </a:p>
          <a:p>
            <a:r>
              <a:rPr lang="fr-FR" sz="1800" dirty="0">
                <a:solidFill>
                  <a:schemeClr val="bg1"/>
                </a:solidFill>
              </a:rPr>
              <a:t>Flag </a:t>
            </a:r>
            <a:r>
              <a:rPr lang="fr-FR" sz="1800" dirty="0" err="1">
                <a:solidFill>
                  <a:schemeClr val="bg1"/>
                </a:solidFill>
              </a:rPr>
              <a:t>any</a:t>
            </a:r>
            <a:r>
              <a:rPr lang="fr-FR" sz="1800" dirty="0">
                <a:solidFill>
                  <a:schemeClr val="bg1"/>
                </a:solidFill>
              </a:rPr>
              <a:t> issues</a:t>
            </a:r>
          </a:p>
        </p:txBody>
      </p:sp>
    </p:spTree>
    <p:extLst>
      <p:ext uri="{BB962C8B-B14F-4D97-AF65-F5344CB8AC3E}">
        <p14:creationId xmlns:p14="http://schemas.microsoft.com/office/powerpoint/2010/main" val="951257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TotalTime>
  <Words>8816</Words>
  <Application>Microsoft Office PowerPoint</Application>
  <PresentationFormat>On-screen Show (16:9)</PresentationFormat>
  <Paragraphs>1162</Paragraphs>
  <Slides>132</Slides>
  <Notes>51</Notes>
  <HiddenSlides>3</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132</vt:i4>
      </vt:variant>
    </vt:vector>
  </HeadingPairs>
  <TitlesOfParts>
    <vt:vector size="149" baseType="lpstr">
      <vt:lpstr>新細明體</vt:lpstr>
      <vt:lpstr>-apple-system</vt:lpstr>
      <vt:lpstr>Arial</vt:lpstr>
      <vt:lpstr>Calibri</vt:lpstr>
      <vt:lpstr>Canva Sans Bold</vt:lpstr>
      <vt:lpstr>Helvetica</vt:lpstr>
      <vt:lpstr>Lucida Grande</vt:lpstr>
      <vt:lpstr>Open Sans</vt:lpstr>
      <vt:lpstr>PT Mono</vt:lpstr>
      <vt:lpstr>Roboto</vt:lpstr>
      <vt:lpstr>Roboto Slab</vt:lpstr>
      <vt:lpstr>Times New Roman</vt:lpstr>
      <vt:lpstr>TUM Neue Helvetica 55 Regular</vt:lpstr>
      <vt:lpstr>Wingdings</vt:lpstr>
      <vt:lpstr>Simple Light</vt:lpstr>
      <vt:lpstr>Office Theme</vt:lpstr>
      <vt:lpstr>Office Theme</vt:lpstr>
      <vt:lpstr>Welcome to the IEEE CEDA  Executive Committee meeting!  Sunday, 23 June 2024   WiFi:  Password: </vt:lpstr>
      <vt:lpstr>CEDA EC Meeting </vt:lpstr>
      <vt:lpstr>Agenda</vt:lpstr>
      <vt:lpstr>Welcome - Silveira</vt:lpstr>
      <vt:lpstr>CEDA Publications - Report by VP Publications -</vt:lpstr>
      <vt:lpstr>Report Overview</vt:lpstr>
      <vt:lpstr>IEEE TCAS-AI Update  </vt:lpstr>
      <vt:lpstr>TCAS-AI</vt:lpstr>
      <vt:lpstr>IEEE Design&amp;Test Update  </vt:lpstr>
      <vt:lpstr>Overview</vt:lpstr>
      <vt:lpstr>Issues in 2024</vt:lpstr>
      <vt:lpstr>New Special Issues</vt:lpstr>
      <vt:lpstr>New Initiatives</vt:lpstr>
      <vt:lpstr>Submission Statistics</vt:lpstr>
      <vt:lpstr>Submission to Decision Time</vt:lpstr>
      <vt:lpstr>Challenges</vt:lpstr>
      <vt:lpstr>IEEE Design and Test (Video) Roundtables (Ramesh)</vt:lpstr>
      <vt:lpstr>Perspectives (Mehdi) </vt:lpstr>
      <vt:lpstr>Interviews (Nicola)</vt:lpstr>
      <vt:lpstr>IEEE ESL Update  </vt:lpstr>
      <vt:lpstr>New Vision for IEEE ESL</vt:lpstr>
      <vt:lpstr>Current state and Targets</vt:lpstr>
      <vt:lpstr>Plan 1 – Change to bimonthly publication</vt:lpstr>
      <vt:lpstr>Plan 2 – Streamline the review process</vt:lpstr>
      <vt:lpstr>AE Diversity – Better matches the author diversity</vt:lpstr>
      <vt:lpstr>Submissions</vt:lpstr>
      <vt:lpstr>Processing</vt:lpstr>
      <vt:lpstr>Decisions</vt:lpstr>
      <vt:lpstr>Impact</vt:lpstr>
      <vt:lpstr>Top 10 Papers </vt:lpstr>
      <vt:lpstr>IEEE TCAD – CEDA BoG Meeting  (DAC 2024)</vt:lpstr>
      <vt:lpstr>Current Status (1/2) </vt:lpstr>
      <vt:lpstr>Current Status (2/2)</vt:lpstr>
      <vt:lpstr>Key Points to Discuss: New Review Process</vt:lpstr>
      <vt:lpstr>Key Points to Discuss: Revisions and Decisions</vt:lpstr>
      <vt:lpstr>Key Points to Discuss: Varia </vt:lpstr>
      <vt:lpstr>Current TCAD Submission Issues</vt:lpstr>
      <vt:lpstr>Motion</vt:lpstr>
      <vt:lpstr>Motion</vt:lpstr>
      <vt:lpstr>Critical Problems with the TCAD Checking System</vt:lpstr>
      <vt:lpstr>Critical Problems with the TCAD Checking System</vt:lpstr>
      <vt:lpstr>Survey: Rules of Other Competing Journals</vt:lpstr>
      <vt:lpstr>Decision on Papers with 40% overlap rule</vt:lpstr>
      <vt:lpstr>IEEE TSPI Update  </vt:lpstr>
      <vt:lpstr>PowerPoint Presentation</vt:lpstr>
      <vt:lpstr>PowerPoint Presentation</vt:lpstr>
      <vt:lpstr>PowerPoint Presentation</vt:lpstr>
      <vt:lpstr>PowerPoint Presentation</vt:lpstr>
      <vt:lpstr>PowerPoint Presentation</vt:lpstr>
      <vt:lpstr>IEEE CEDA Standards Committee CEDA EC Meeting @ DAC</vt:lpstr>
      <vt:lpstr>Agenda</vt:lpstr>
      <vt:lpstr>IEEE Future Directions Committee Chair  Report to TAB</vt:lpstr>
      <vt:lpstr>PowerPoint Presentation</vt:lpstr>
      <vt:lpstr>2024 Future Directions Committee</vt:lpstr>
      <vt:lpstr>Artificial Intelligence Coalition meeting 6 June 2024</vt:lpstr>
      <vt:lpstr>AI for Good – Survey Opinion Key Results By UN ITU – Shared by Gustavo Gianattasio</vt:lpstr>
      <vt:lpstr>PowerPoint Presentation</vt:lpstr>
      <vt:lpstr>SC Mission /Objectives</vt:lpstr>
      <vt:lpstr>Current Status &amp; Achievements </vt:lpstr>
      <vt:lpstr>Standards Committee Kick-off Meeting -11/21/23 SC now open to accept standard proposals !!</vt:lpstr>
      <vt:lpstr>Potential Areas for Standardization</vt:lpstr>
      <vt:lpstr>Opportunities</vt:lpstr>
      <vt:lpstr>Next Steps</vt:lpstr>
      <vt:lpstr>President’s Report - Silveira</vt:lpstr>
      <vt:lpstr>Finance - Zapater</vt:lpstr>
      <vt:lpstr>Education - Macii/Bolchini</vt:lpstr>
      <vt:lpstr>BREAK</vt:lpstr>
      <vt:lpstr>Conferences</vt:lpstr>
      <vt:lpstr>Sponsored conferences/events (2024.1 ~)</vt:lpstr>
      <vt:lpstr>Flagship conferences</vt:lpstr>
      <vt:lpstr>DAC Updates</vt:lpstr>
      <vt:lpstr>DAC 2024 - Record number of submissions</vt:lpstr>
      <vt:lpstr>Research Paper Submission History</vt:lpstr>
      <vt:lpstr>Top tracks/topics in paper attraction</vt:lpstr>
      <vt:lpstr>Accepted Sessions by Country</vt:lpstr>
      <vt:lpstr>DAC 2024 – CEDA Distinguished Luncheon</vt:lpstr>
      <vt:lpstr>ICCAD Updates</vt:lpstr>
      <vt:lpstr>ICCAD Strengths</vt:lpstr>
      <vt:lpstr>Conference Statistics</vt:lpstr>
      <vt:lpstr>Tuesday IEEE CEDA Invited Keynote Luncheon </vt:lpstr>
      <vt:lpstr>DATE Updates</vt:lpstr>
      <vt:lpstr>DATE 2024 in Valencia, Spain March 25-27</vt:lpstr>
      <vt:lpstr>Program</vt:lpstr>
      <vt:lpstr>some numbers</vt:lpstr>
      <vt:lpstr>DATE 2025</vt:lpstr>
      <vt:lpstr>ASP-DAC Updates</vt:lpstr>
      <vt:lpstr>Paper Submission</vt:lpstr>
      <vt:lpstr>Submissions by  Countries / Areas</vt:lpstr>
      <vt:lpstr>Attendees (2023) (2021) (2019)</vt:lpstr>
      <vt:lpstr>ESWeek Updates</vt:lpstr>
      <vt:lpstr>PowerPoint Presentation</vt:lpstr>
      <vt:lpstr>PowerPoint Presentation</vt:lpstr>
      <vt:lpstr>Conference Representatives</vt:lpstr>
      <vt:lpstr>CEDA Technical Activities </vt:lpstr>
      <vt:lpstr>Agenda</vt:lpstr>
      <vt:lpstr>CEDA Chapters</vt:lpstr>
      <vt:lpstr>CEDA Chapters</vt:lpstr>
      <vt:lpstr>Chapter budget</vt:lpstr>
      <vt:lpstr>Chapter update meeting</vt:lpstr>
      <vt:lpstr>Chapter formation</vt:lpstr>
      <vt:lpstr>Chapter of the Year Award</vt:lpstr>
      <vt:lpstr>Call for Proposals 2025</vt:lpstr>
      <vt:lpstr>CEDA Technical Committees</vt:lpstr>
      <vt:lpstr>Member Technology Organization updates</vt:lpstr>
      <vt:lpstr>One-off event sponsorship</vt:lpstr>
      <vt:lpstr>Distinguished Lecturer Program</vt:lpstr>
      <vt:lpstr>CEDA VDL Program</vt:lpstr>
      <vt:lpstr>DAC 2024 CEDA Luncheon Keynote</vt:lpstr>
      <vt:lpstr>ICCAD 2024 CEDA Luncheon Keynote</vt:lpstr>
      <vt:lpstr>CEDA representation in Women in Engineering</vt:lpstr>
      <vt:lpstr>Awards - Chen</vt:lpstr>
      <vt:lpstr>Publicity Update Sri Parameswaran</vt:lpstr>
      <vt:lpstr>Website</vt:lpstr>
      <vt:lpstr>Mail</vt:lpstr>
      <vt:lpstr>Social Media</vt:lpstr>
      <vt:lpstr>Goals</vt:lpstr>
      <vt:lpstr>Future directions</vt:lpstr>
      <vt:lpstr>Thank You</vt:lpstr>
      <vt:lpstr> Initiatives - Zhu</vt:lpstr>
      <vt:lpstr>Initiatives – Activities</vt:lpstr>
      <vt:lpstr>Initiatives – IEEE TCs</vt:lpstr>
      <vt:lpstr>Initiatives – IEEE New Initiative Program</vt:lpstr>
      <vt:lpstr>Strategy - Gielen</vt:lpstr>
      <vt:lpstr>CEDA Bylaws Issues &amp; Changes  EC/BoG Meeting  (DAC 2024)</vt:lpstr>
      <vt:lpstr>1. Removing MTOs</vt:lpstr>
      <vt:lpstr>2. Updates of DAC Representatives</vt:lpstr>
      <vt:lpstr>3. Standing Committees</vt:lpstr>
      <vt:lpstr>Periodical Distributions</vt:lpstr>
      <vt:lpstr>A few rewording, removal of repetitions and corrections</vt:lpstr>
      <vt:lpstr>All Other Business</vt:lpstr>
      <vt:lpstr>Admin/Action Item Review - Paul</vt:lpstr>
      <vt:lpstr>LUNCH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Paul</dc:creator>
  <cp:lastModifiedBy>Laura Paul</cp:lastModifiedBy>
  <cp:revision>3</cp:revision>
  <dcterms:modified xsi:type="dcterms:W3CDTF">2024-06-23T16:04:45Z</dcterms:modified>
</cp:coreProperties>
</file>