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453" r:id="rId4"/>
    <p:sldId id="454" r:id="rId5"/>
    <p:sldId id="455" r:id="rId6"/>
    <p:sldId id="275" r:id="rId7"/>
    <p:sldId id="456" r:id="rId8"/>
    <p:sldId id="277" r:id="rId9"/>
    <p:sldId id="279" r:id="rId10"/>
    <p:sldId id="457" r:id="rId11"/>
    <p:sldId id="513" r:id="rId12"/>
    <p:sldId id="514" r:id="rId13"/>
    <p:sldId id="266" r:id="rId14"/>
    <p:sldId id="515" r:id="rId15"/>
    <p:sldId id="516" r:id="rId16"/>
    <p:sldId id="517" r:id="rId17"/>
    <p:sldId id="258" r:id="rId18"/>
    <p:sldId id="518" r:id="rId19"/>
    <p:sldId id="519" r:id="rId20"/>
    <p:sldId id="583" r:id="rId21"/>
    <p:sldId id="585" r:id="rId22"/>
    <p:sldId id="608" r:id="rId23"/>
    <p:sldId id="609" r:id="rId24"/>
    <p:sldId id="610" r:id="rId25"/>
    <p:sldId id="611" r:id="rId26"/>
    <p:sldId id="259" r:id="rId27"/>
    <p:sldId id="26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17F514-80F3-BD48-B552-816AA6EC2219}" v="1" dt="2024-03-19T09:01:53.2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5" autoAdjust="0"/>
    <p:restoredTop sz="82449"/>
  </p:normalViewPr>
  <p:slideViewPr>
    <p:cSldViewPr snapToGrid="0">
      <p:cViewPr varScale="1">
        <p:scale>
          <a:sx n="100" d="100"/>
          <a:sy n="100" d="100"/>
        </p:scale>
        <p:origin x="15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ana Bolchini" userId="6b8273cd-38c1-41dc-ba93-995a19828489" providerId="ADAL" clId="{8817F514-80F3-BD48-B552-816AA6EC2219}"/>
    <pc:docChg chg="custSel addSld delSld modSld">
      <pc:chgData name="Cristiana Bolchini" userId="6b8273cd-38c1-41dc-ba93-995a19828489" providerId="ADAL" clId="{8817F514-80F3-BD48-B552-816AA6EC2219}" dt="2024-03-19T09:08:20.264" v="258" actId="2696"/>
      <pc:docMkLst>
        <pc:docMk/>
      </pc:docMkLst>
      <pc:sldChg chg="modSp add mod">
        <pc:chgData name="Cristiana Bolchini" userId="6b8273cd-38c1-41dc-ba93-995a19828489" providerId="ADAL" clId="{8817F514-80F3-BD48-B552-816AA6EC2219}" dt="2024-03-19T09:08:10.522" v="257" actId="20577"/>
        <pc:sldMkLst>
          <pc:docMk/>
          <pc:sldMk cId="2898662106" sldId="456"/>
        </pc:sldMkLst>
        <pc:spChg chg="mod">
          <ac:chgData name="Cristiana Bolchini" userId="6b8273cd-38c1-41dc-ba93-995a19828489" providerId="ADAL" clId="{8817F514-80F3-BD48-B552-816AA6EC2219}" dt="2024-03-19T09:01:56.689" v="1" actId="20577"/>
          <ac:spMkLst>
            <pc:docMk/>
            <pc:sldMk cId="2898662106" sldId="456"/>
            <ac:spMk id="2" creationId="{B661820F-E073-96DA-3AA2-1737BAAB5FE3}"/>
          </ac:spMkLst>
        </pc:spChg>
        <pc:spChg chg="mod">
          <ac:chgData name="Cristiana Bolchini" userId="6b8273cd-38c1-41dc-ba93-995a19828489" providerId="ADAL" clId="{8817F514-80F3-BD48-B552-816AA6EC2219}" dt="2024-03-19T09:08:10.522" v="257" actId="20577"/>
          <ac:spMkLst>
            <pc:docMk/>
            <pc:sldMk cId="2898662106" sldId="456"/>
            <ac:spMk id="3" creationId="{958BBBD1-53D0-6802-E971-230B92FE82DA}"/>
          </ac:spMkLst>
        </pc:spChg>
      </pc:sldChg>
      <pc:sldChg chg="add del">
        <pc:chgData name="Cristiana Bolchini" userId="6b8273cd-38c1-41dc-ba93-995a19828489" providerId="ADAL" clId="{8817F514-80F3-BD48-B552-816AA6EC2219}" dt="2024-03-19T09:08:20.264" v="258" actId="2696"/>
        <pc:sldMkLst>
          <pc:docMk/>
          <pc:sldMk cId="3897021728" sldId="459"/>
        </pc:sldMkLst>
      </pc:sldChg>
      <pc:sldChg chg="modSp add mod">
        <pc:chgData name="Cristiana Bolchini" userId="6b8273cd-38c1-41dc-ba93-995a19828489" providerId="ADAL" clId="{8817F514-80F3-BD48-B552-816AA6EC2219}" dt="2024-03-19T09:05:16.463" v="150" actId="20577"/>
        <pc:sldMkLst>
          <pc:docMk/>
          <pc:sldMk cId="804823138" sldId="460"/>
        </pc:sldMkLst>
        <pc:spChg chg="mod">
          <ac:chgData name="Cristiana Bolchini" userId="6b8273cd-38c1-41dc-ba93-995a19828489" providerId="ADAL" clId="{8817F514-80F3-BD48-B552-816AA6EC2219}" dt="2024-03-19T09:05:16.463" v="150" actId="20577"/>
          <ac:spMkLst>
            <pc:docMk/>
            <pc:sldMk cId="804823138" sldId="460"/>
            <ac:spMk id="2" creationId="{B661820F-E073-96DA-3AA2-1737BAAB5FE3}"/>
          </ac:spMkLst>
        </pc:spChg>
        <pc:spChg chg="mod">
          <ac:chgData name="Cristiana Bolchini" userId="6b8273cd-38c1-41dc-ba93-995a19828489" providerId="ADAL" clId="{8817F514-80F3-BD48-B552-816AA6EC2219}" dt="2024-03-19T09:04:29.907" v="149" actId="20577"/>
          <ac:spMkLst>
            <pc:docMk/>
            <pc:sldMk cId="804823138" sldId="460"/>
            <ac:spMk id="3" creationId="{958BBBD1-53D0-6802-E971-230B92FE82DA}"/>
          </ac:spMkLst>
        </pc:spChg>
      </pc:sldChg>
    </pc:docChg>
  </pc:docChgLst>
  <pc:docChgLst>
    <pc:chgData name="Cristiana Bolchini" userId="6b8273cd-38c1-41dc-ba93-995a19828489" providerId="ADAL" clId="{86B8438C-BF29-1D43-ACAE-B1E38D700F97}"/>
    <pc:docChg chg="undo custSel addSld modSld">
      <pc:chgData name="Cristiana Bolchini" userId="6b8273cd-38c1-41dc-ba93-995a19828489" providerId="ADAL" clId="{86B8438C-BF29-1D43-ACAE-B1E38D700F97}" dt="2023-04-13T13:04:50.076" v="699" actId="20577"/>
      <pc:docMkLst>
        <pc:docMk/>
      </pc:docMkLst>
      <pc:sldChg chg="modSp mod">
        <pc:chgData name="Cristiana Bolchini" userId="6b8273cd-38c1-41dc-ba93-995a19828489" providerId="ADAL" clId="{86B8438C-BF29-1D43-ACAE-B1E38D700F97}" dt="2023-04-11T12:36:48.245" v="10" actId="20577"/>
        <pc:sldMkLst>
          <pc:docMk/>
          <pc:sldMk cId="842880764" sldId="256"/>
        </pc:sldMkLst>
        <pc:spChg chg="mod">
          <ac:chgData name="Cristiana Bolchini" userId="6b8273cd-38c1-41dc-ba93-995a19828489" providerId="ADAL" clId="{86B8438C-BF29-1D43-ACAE-B1E38D700F97}" dt="2023-04-11T12:36:48.245" v="10" actId="20577"/>
          <ac:spMkLst>
            <pc:docMk/>
            <pc:sldMk cId="842880764" sldId="256"/>
            <ac:spMk id="2" creationId="{A76968EA-6550-40B5-995E-5C65E327FCD3}"/>
          </ac:spMkLst>
        </pc:spChg>
      </pc:sldChg>
      <pc:sldChg chg="addSp modSp mod">
        <pc:chgData name="Cristiana Bolchini" userId="6b8273cd-38c1-41dc-ba93-995a19828489" providerId="ADAL" clId="{86B8438C-BF29-1D43-ACAE-B1E38D700F97}" dt="2023-04-11T15:40:24.250" v="689" actId="207"/>
        <pc:sldMkLst>
          <pc:docMk/>
          <pc:sldMk cId="332918548" sldId="257"/>
        </pc:sldMkLst>
        <pc:spChg chg="mod">
          <ac:chgData name="Cristiana Bolchini" userId="6b8273cd-38c1-41dc-ba93-995a19828489" providerId="ADAL" clId="{86B8438C-BF29-1D43-ACAE-B1E38D700F97}" dt="2023-04-11T12:41:03.234" v="41" actId="20577"/>
          <ac:spMkLst>
            <pc:docMk/>
            <pc:sldMk cId="332918548" sldId="257"/>
            <ac:spMk id="2" creationId="{58799A23-8AE1-465A-9698-AD76CC5556A5}"/>
          </ac:spMkLst>
        </pc:spChg>
        <pc:spChg chg="mod">
          <ac:chgData name="Cristiana Bolchini" userId="6b8273cd-38c1-41dc-ba93-995a19828489" providerId="ADAL" clId="{86B8438C-BF29-1D43-ACAE-B1E38D700F97}" dt="2023-04-11T12:40:54.725" v="33" actId="27636"/>
          <ac:spMkLst>
            <pc:docMk/>
            <pc:sldMk cId="332918548" sldId="257"/>
            <ac:spMk id="3" creationId="{D2D73F90-FB1B-44D9-B537-3797B7117532}"/>
          </ac:spMkLst>
        </pc:spChg>
        <pc:graphicFrameChg chg="add mod modGraphic">
          <ac:chgData name="Cristiana Bolchini" userId="6b8273cd-38c1-41dc-ba93-995a19828489" providerId="ADAL" clId="{86B8438C-BF29-1D43-ACAE-B1E38D700F97}" dt="2023-04-11T15:40:24.250" v="689" actId="207"/>
          <ac:graphicFrameMkLst>
            <pc:docMk/>
            <pc:sldMk cId="332918548" sldId="257"/>
            <ac:graphicFrameMk id="4" creationId="{F14B9B05-30D7-8606-D495-C2E8E92735DF}"/>
          </ac:graphicFrameMkLst>
        </pc:graphicFrameChg>
      </pc:sldChg>
      <pc:sldChg chg="modSp new mod">
        <pc:chgData name="Cristiana Bolchini" userId="6b8273cd-38c1-41dc-ba93-995a19828489" providerId="ADAL" clId="{86B8438C-BF29-1D43-ACAE-B1E38D700F97}" dt="2023-04-11T12:57:06.215" v="503" actId="6549"/>
        <pc:sldMkLst>
          <pc:docMk/>
          <pc:sldMk cId="2658487009" sldId="258"/>
        </pc:sldMkLst>
        <pc:spChg chg="mod">
          <ac:chgData name="Cristiana Bolchini" userId="6b8273cd-38c1-41dc-ba93-995a19828489" providerId="ADAL" clId="{86B8438C-BF29-1D43-ACAE-B1E38D700F97}" dt="2023-04-11T12:56:06.849" v="481" actId="20577"/>
          <ac:spMkLst>
            <pc:docMk/>
            <pc:sldMk cId="2658487009" sldId="258"/>
            <ac:spMk id="2" creationId="{AE3C876D-00EE-4837-BD44-C70E09816325}"/>
          </ac:spMkLst>
        </pc:spChg>
        <pc:spChg chg="mod">
          <ac:chgData name="Cristiana Bolchini" userId="6b8273cd-38c1-41dc-ba93-995a19828489" providerId="ADAL" clId="{86B8438C-BF29-1D43-ACAE-B1E38D700F97}" dt="2023-04-11T12:57:06.215" v="503" actId="6549"/>
          <ac:spMkLst>
            <pc:docMk/>
            <pc:sldMk cId="2658487009" sldId="258"/>
            <ac:spMk id="3" creationId="{27244575-AD60-1A63-0397-CB69AFB68756}"/>
          </ac:spMkLst>
        </pc:spChg>
      </pc:sldChg>
      <pc:sldChg chg="modSp new mod">
        <pc:chgData name="Cristiana Bolchini" userId="6b8273cd-38c1-41dc-ba93-995a19828489" providerId="ADAL" clId="{86B8438C-BF29-1D43-ACAE-B1E38D700F97}" dt="2023-04-13T13:04:50.076" v="699" actId="20577"/>
        <pc:sldMkLst>
          <pc:docMk/>
          <pc:sldMk cId="1404880099" sldId="259"/>
        </pc:sldMkLst>
        <pc:spChg chg="mod">
          <ac:chgData name="Cristiana Bolchini" userId="6b8273cd-38c1-41dc-ba93-995a19828489" providerId="ADAL" clId="{86B8438C-BF29-1D43-ACAE-B1E38D700F97}" dt="2023-04-11T13:07:27.161" v="541" actId="20577"/>
          <ac:spMkLst>
            <pc:docMk/>
            <pc:sldMk cId="1404880099" sldId="259"/>
            <ac:spMk id="2" creationId="{95314BD9-DAA0-C69D-1084-6851C7619671}"/>
          </ac:spMkLst>
        </pc:spChg>
        <pc:spChg chg="mod">
          <ac:chgData name="Cristiana Bolchini" userId="6b8273cd-38c1-41dc-ba93-995a19828489" providerId="ADAL" clId="{86B8438C-BF29-1D43-ACAE-B1E38D700F97}" dt="2023-04-13T13:04:50.076" v="699" actId="20577"/>
          <ac:spMkLst>
            <pc:docMk/>
            <pc:sldMk cId="1404880099" sldId="259"/>
            <ac:spMk id="3" creationId="{EAF65576-FE32-5333-3711-EED5F040C28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bchi32.corp.smithbucklin.com\technology\DAC\2023\Education\CFC\CFC%20Totals%2001232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__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Papers by Year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5B9BD5"/>
            </a:solidFill>
            <a:ln cmpd="sng">
              <a:solidFill>
                <a:srgbClr val="000000"/>
              </a:solidFill>
            </a:ln>
          </c:spPr>
          <c:invertIfNegative val="1"/>
          <c:dLbls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1545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F58-9640-9FEB-F14DE517F27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'Research Detail'!$AV$2:$BD$2</c:f>
              <c:strCache>
                <c:ptCount val="9"/>
                <c:pt idx="0">
                  <c:v>53 DAC
(2016)</c:v>
                </c:pt>
                <c:pt idx="1">
                  <c:v>54 DAC 
(2017)</c:v>
                </c:pt>
                <c:pt idx="2">
                  <c:v>55 DAC 
(2018)</c:v>
                </c:pt>
                <c:pt idx="3">
                  <c:v>56 DAC 
(2019)</c:v>
                </c:pt>
                <c:pt idx="4">
                  <c:v>57 DAC 
(2020)</c:v>
                </c:pt>
                <c:pt idx="5">
                  <c:v>58 DAC 
(2021)</c:v>
                </c:pt>
                <c:pt idx="6">
                  <c:v>59 DAC 
(2022)</c:v>
                </c:pt>
                <c:pt idx="7">
                  <c:v>60 DAC (2023)</c:v>
                </c:pt>
                <c:pt idx="8">
                  <c:v>61 DAC (2024)</c:v>
                </c:pt>
              </c:strCache>
            </c:strRef>
          </c:cat>
          <c:val>
            <c:numRef>
              <c:f>'Research Detail'!$AV$36:$BD$36</c:f>
              <c:numCache>
                <c:formatCode>General</c:formatCode>
                <c:ptCount val="9"/>
                <c:pt idx="0">
                  <c:v>674</c:v>
                </c:pt>
                <c:pt idx="1">
                  <c:v>678</c:v>
                </c:pt>
                <c:pt idx="2">
                  <c:v>691</c:v>
                </c:pt>
                <c:pt idx="3">
                  <c:v>815</c:v>
                </c:pt>
                <c:pt idx="4">
                  <c:v>984</c:v>
                </c:pt>
                <c:pt idx="5">
                  <c:v>914</c:v>
                </c:pt>
                <c:pt idx="6">
                  <c:v>987</c:v>
                </c:pt>
                <c:pt idx="7">
                  <c:v>1156</c:v>
                </c:pt>
                <c:pt idx="8">
                  <c:v>1547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6E5A-4DD2-9382-EE21CAEDCA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57549904"/>
        <c:axId val="407117087"/>
      </c:barChart>
      <c:catAx>
        <c:axId val="19575499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07117087"/>
        <c:crosses val="autoZero"/>
        <c:auto val="1"/>
        <c:lblAlgn val="ctr"/>
        <c:lblOffset val="100"/>
        <c:noMultiLvlLbl val="1"/>
      </c:catAx>
      <c:valAx>
        <c:axId val="407117087"/>
        <c:scaling>
          <c:orientation val="minMax"/>
        </c:scaling>
        <c:delete val="0"/>
        <c:axPos val="l"/>
        <c:majorGridlines>
          <c:spPr>
            <a:ln>
              <a:solidFill>
                <a:srgbClr val="B7B7B7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/>
        </c:spPr>
        <c:crossAx val="1957549904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100"/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Review/submitted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12"/>
              <c:tx>
                <c:rich>
                  <a:bodyPr/>
                  <a:lstStyle/>
                  <a:p>
                    <a:r>
                      <a:rPr lang="en-US" dirty="0"/>
                      <a:t>327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382-4505-A9D7-8E19CF623A44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01D70E4D-5B66-0E4B-A73B-8545128A31DB}" type="VALUE">
                      <a:rPr lang="en-US" altLang="zh-TW" b="0">
                        <a:solidFill>
                          <a:schemeClr val="tx1"/>
                        </a:solidFill>
                      </a:rPr>
                      <a:pPr/>
                      <a:t>[值]</a:t>
                    </a:fld>
                    <a:endParaRPr lang="zh-TW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382-4505-A9D7-8E19CF623A44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4C25EE06-EBCC-400B-997E-A58D10D964D0}" type="VALUE">
                      <a:rPr lang="en-US" altLang="zh-TW" b="1">
                        <a:solidFill>
                          <a:srgbClr val="0000FF"/>
                        </a:solidFill>
                      </a:rPr>
                      <a:pPr/>
                      <a:t>[值]</a:t>
                    </a:fld>
                    <a:endParaRPr lang="zh-TW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382-4505-A9D7-8E19CF623A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355</c:v>
                </c:pt>
                <c:pt idx="1">
                  <c:v>340</c:v>
                </c:pt>
                <c:pt idx="2">
                  <c:v>300</c:v>
                </c:pt>
                <c:pt idx="3">
                  <c:v>287</c:v>
                </c:pt>
                <c:pt idx="4">
                  <c:v>311</c:v>
                </c:pt>
                <c:pt idx="5">
                  <c:v>341</c:v>
                </c:pt>
                <c:pt idx="6">
                  <c:v>318</c:v>
                </c:pt>
                <c:pt idx="7">
                  <c:v>274</c:v>
                </c:pt>
                <c:pt idx="8">
                  <c:v>304</c:v>
                </c:pt>
                <c:pt idx="9">
                  <c:v>234</c:v>
                </c:pt>
                <c:pt idx="10">
                  <c:v>292</c:v>
                </c:pt>
                <c:pt idx="11">
                  <c:v>250</c:v>
                </c:pt>
                <c:pt idx="12">
                  <c:v>327</c:v>
                </c:pt>
                <c:pt idx="13">
                  <c:v>260</c:v>
                </c:pt>
                <c:pt idx="14">
                  <c:v>328</c:v>
                </c:pt>
                <c:pt idx="15">
                  <c:v>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382-4505-A9D7-8E19CF623A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Withdraw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1.7774740485010185E-3"/>
                  <c:y val="-6.21729776277941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ja-JP"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ja-JP" sz="1600" dirty="0"/>
                      <a:t>299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643794788483304E-2"/>
                      <c:h val="6.738353894825524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6382-4505-A9D7-8E19CF623A44}"/>
                </c:ext>
              </c:extLst>
            </c:dLbl>
            <c:dLbl>
              <c:idx val="8"/>
              <c:layout>
                <c:manualLayout>
                  <c:x val="1.7774040719627524E-3"/>
                  <c:y val="-9.1778985386463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ja-JP"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ja-JP" sz="1600" dirty="0"/>
                      <a:t>358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382-4505-A9D7-8E19CF623A44}"/>
                </c:ext>
              </c:extLst>
            </c:dLbl>
            <c:dLbl>
              <c:idx val="9"/>
              <c:layout>
                <c:manualLayout>
                  <c:x val="3.5548081439255048E-3"/>
                  <c:y val="-7.10546983637138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ja-JP"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ja-JP" sz="1600" dirty="0"/>
                      <a:t>271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382-4505-A9D7-8E19CF623A44}"/>
                </c:ext>
              </c:extLst>
            </c:dLbl>
            <c:dLbl>
              <c:idx val="10"/>
              <c:layout>
                <c:manualLayout>
                  <c:x val="1.7774040719627524E-3"/>
                  <c:y val="-5.067636006921774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ja-JP"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ko-KR" sz="1600" dirty="0"/>
                      <a:t>304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382-4505-A9D7-8E19CF623A44}"/>
                </c:ext>
              </c:extLst>
            </c:dLbl>
            <c:dLbl>
              <c:idx val="11"/>
              <c:layout>
                <c:manualLayout>
                  <c:x val="-1.3034145956160517E-16"/>
                  <c:y val="-5.62516362046067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ja-JP"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263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6382-4505-A9D7-8E19CF623A44}"/>
                </c:ext>
              </c:extLst>
            </c:dLbl>
            <c:dLbl>
              <c:idx val="12"/>
              <c:layout>
                <c:manualLayout>
                  <c:x val="0"/>
                  <c:y val="-6.2172861068249576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368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6382-4505-A9D7-8E19CF623A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Sheet1!$C$2:$C$17</c:f>
              <c:numCache>
                <c:formatCode>General</c:formatCode>
                <c:ptCount val="16"/>
                <c:pt idx="7">
                  <c:v>25</c:v>
                </c:pt>
                <c:pt idx="8">
                  <c:v>54</c:v>
                </c:pt>
                <c:pt idx="9">
                  <c:v>37</c:v>
                </c:pt>
                <c:pt idx="10">
                  <c:v>12</c:v>
                </c:pt>
                <c:pt idx="11">
                  <c:v>13</c:v>
                </c:pt>
                <c:pt idx="12">
                  <c:v>41</c:v>
                </c:pt>
                <c:pt idx="13">
                  <c:v>50</c:v>
                </c:pt>
                <c:pt idx="14">
                  <c:v>18</c:v>
                </c:pt>
                <c:pt idx="15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382-4505-A9D7-8E19CF623A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100"/>
        <c:axId val="162568704"/>
        <c:axId val="67139200"/>
      </c:barChart>
      <c:catAx>
        <c:axId val="16256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67139200"/>
        <c:crosses val="autoZero"/>
        <c:auto val="1"/>
        <c:lblAlgn val="ctr"/>
        <c:lblOffset val="100"/>
        <c:noMultiLvlLbl val="0"/>
      </c:catAx>
      <c:valAx>
        <c:axId val="6713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62568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1" i="0" u="none" strike="noStrike" kern="1200" spc="0" baseline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pPr>
            <a:r>
              <a:rPr lang="en-US" altLang="zh-TW" sz="1800" b="1" i="0" baseline="0">
                <a:solidFill>
                  <a:schemeClr val="tx1"/>
                </a:solidFill>
                <a:effectLst/>
                <a:latin typeface="+mj-lt"/>
              </a:rPr>
              <a:t>#Submissions by first author</a:t>
            </a:r>
            <a:endParaRPr lang="zh-TW" altLang="zh-TW" b="1">
              <a:solidFill>
                <a:schemeClr val="tx1"/>
              </a:solidFill>
              <a:effectLst/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1" i="0" u="none" strike="noStrike" kern="1200" spc="0" baseline="0">
              <a:solidFill>
                <a:schemeClr val="tx1"/>
              </a:solidFill>
              <a:effectLst/>
              <a:latin typeface="+mj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'Sub. Statistics (2)'!$B$1</c:f>
              <c:strCache>
                <c:ptCount val="1"/>
                <c:pt idx="0">
                  <c:v>Subtotal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'Sub. Statistics (2)'!$A$2:$A$26</c:f>
              <c:strCache>
                <c:ptCount val="25"/>
                <c:pt idx="0">
                  <c:v>China</c:v>
                </c:pt>
                <c:pt idx="1">
                  <c:v>USA</c:v>
                </c:pt>
                <c:pt idx="2">
                  <c:v>Taiwan</c:v>
                </c:pt>
                <c:pt idx="3">
                  <c:v>Germany</c:v>
                </c:pt>
                <c:pt idx="4">
                  <c:v>India</c:v>
                </c:pt>
                <c:pt idx="5">
                  <c:v>Japan</c:v>
                </c:pt>
                <c:pt idx="6">
                  <c:v>Hong Kong</c:v>
                </c:pt>
                <c:pt idx="7">
                  <c:v>Republic of Korea</c:v>
                </c:pt>
                <c:pt idx="8">
                  <c:v>Switzerland</c:v>
                </c:pt>
                <c:pt idx="9">
                  <c:v>Canada</c:v>
                </c:pt>
                <c:pt idx="10">
                  <c:v>France</c:v>
                </c:pt>
                <c:pt idx="11">
                  <c:v>Italy</c:v>
                </c:pt>
                <c:pt idx="12">
                  <c:v>Singapore</c:v>
                </c:pt>
                <c:pt idx="13">
                  <c:v>Austria</c:v>
                </c:pt>
                <c:pt idx="14">
                  <c:v>Sweden</c:v>
                </c:pt>
                <c:pt idx="15">
                  <c:v>Estonia</c:v>
                </c:pt>
                <c:pt idx="16">
                  <c:v>Iran</c:v>
                </c:pt>
                <c:pt idx="17">
                  <c:v>United Arab Emirates</c:v>
                </c:pt>
                <c:pt idx="18">
                  <c:v>Belgium</c:v>
                </c:pt>
                <c:pt idx="19">
                  <c:v>Greece</c:v>
                </c:pt>
                <c:pt idx="20">
                  <c:v>Netherlands</c:v>
                </c:pt>
                <c:pt idx="21">
                  <c:v>UK</c:v>
                </c:pt>
                <c:pt idx="22">
                  <c:v>Mexico</c:v>
                </c:pt>
                <c:pt idx="23">
                  <c:v>Israel</c:v>
                </c:pt>
                <c:pt idx="24">
                  <c:v>Finland</c:v>
                </c:pt>
              </c:strCache>
            </c:strRef>
          </c:cat>
          <c:val>
            <c:numRef>
              <c:f>'Sub. Statistics (2)'!$B$2:$B$26</c:f>
              <c:numCache>
                <c:formatCode>General</c:formatCode>
                <c:ptCount val="25"/>
                <c:pt idx="0">
                  <c:v>153</c:v>
                </c:pt>
                <c:pt idx="1">
                  <c:v>107</c:v>
                </c:pt>
                <c:pt idx="2">
                  <c:v>43</c:v>
                </c:pt>
                <c:pt idx="3">
                  <c:v>43</c:v>
                </c:pt>
                <c:pt idx="4">
                  <c:v>25</c:v>
                </c:pt>
                <c:pt idx="5">
                  <c:v>22</c:v>
                </c:pt>
                <c:pt idx="6">
                  <c:v>20</c:v>
                </c:pt>
                <c:pt idx="7">
                  <c:v>14</c:v>
                </c:pt>
                <c:pt idx="8">
                  <c:v>7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3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CD-4CB0-880E-DFB3BCA3D5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83536640"/>
        <c:axId val="1783535808"/>
      </c:barChart>
      <c:catAx>
        <c:axId val="178353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zh-TW"/>
          </a:p>
        </c:txPr>
        <c:crossAx val="1783535808"/>
        <c:crosses val="autoZero"/>
        <c:auto val="1"/>
        <c:lblAlgn val="ctr"/>
        <c:lblOffset val="100"/>
        <c:noMultiLvlLbl val="0"/>
      </c:catAx>
      <c:valAx>
        <c:axId val="178353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zh-TW"/>
          </a:p>
        </c:txPr>
        <c:crossAx val="1783536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B0B-4612-9D44-CC5307F1A3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B0B-4612-9D44-CC5307F1A3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B0B-4612-9D44-CC5307F1A3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'Sub. Statistics (2)'!$D$2:$D$4</c:f>
              <c:strCache>
                <c:ptCount val="3"/>
                <c:pt idx="0">
                  <c:v>Americas</c:v>
                </c:pt>
                <c:pt idx="1">
                  <c:v>Asia</c:v>
                </c:pt>
                <c:pt idx="2">
                  <c:v>Europe</c:v>
                </c:pt>
              </c:strCache>
            </c:strRef>
          </c:cat>
          <c:val>
            <c:numRef>
              <c:f>'Sub. Statistics (2)'!$E$2:$E$4</c:f>
              <c:numCache>
                <c:formatCode>General</c:formatCode>
                <c:ptCount val="3"/>
                <c:pt idx="0">
                  <c:v>114</c:v>
                </c:pt>
                <c:pt idx="1">
                  <c:v>286</c:v>
                </c:pt>
                <c:pt idx="2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B0B-4612-9D44-CC5307F1A3E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C8863-8F9E-9D4C-88C3-53028179CB09}" type="datetimeFigureOut">
              <a:rPr kumimoji="1" lang="zh-TW" altLang="en-US" smtClean="0"/>
              <a:t>2024/6/20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68604-3FED-EB42-BF9A-BB9BF3DC753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0630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TW" b="0" i="0" dirty="0">
                <a:solidFill>
                  <a:srgbClr val="50005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• Is IEEE CEDA aware of this event and the request for 25% financial sponsorship?</a:t>
            </a:r>
            <a:br>
              <a:rPr lang="en" altLang="zh-TW" b="0" i="0" dirty="0">
                <a:solidFill>
                  <a:srgbClr val="50005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en" altLang="zh-TW" b="0" i="0" dirty="0">
                <a:solidFill>
                  <a:srgbClr val="50005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   • Has IEEE CEDA agreed to grant 25% financial sponsorship for this event?</a:t>
            </a:r>
            <a:br>
              <a:rPr lang="en" altLang="zh-TW" b="0" i="0" dirty="0">
                <a:solidFill>
                  <a:srgbClr val="50005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en" altLang="zh-TW" b="0" i="0" dirty="0">
                <a:solidFill>
                  <a:srgbClr val="50005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   • If so, who from IEEE CEDA will be the "champion" (accountable individual) and be involved in the event planning/development as well as be able to speak to the event's validity?</a:t>
            </a:r>
            <a:br>
              <a:rPr lang="en" altLang="zh-TW" b="0" i="0" dirty="0">
                <a:solidFill>
                  <a:srgbClr val="50005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en" altLang="zh-TW" b="0" i="0" dirty="0">
                <a:solidFill>
                  <a:srgbClr val="50005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   • Is IEEE familiar with the non-IEEE co-sponsor (Aix-Marseille Université)?</a:t>
            </a:r>
            <a:br>
              <a:rPr lang="en" altLang="zh-TW" b="0" i="0" dirty="0">
                <a:solidFill>
                  <a:srgbClr val="50005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en" altLang="zh-TW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——</a:t>
            </a:r>
          </a:p>
          <a:p>
            <a:r>
              <a:rPr lang="en" altLang="zh-TW" b="0" i="0" dirty="0">
                <a:solidFill>
                  <a:srgbClr val="62626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EEE DTIS (International Conference on Design and Technology of Integrated Systems in nanoscale era), and IEEE DTS (International Conference on Design and Test of Integrated Systems).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8604-3FED-EB42-BF9A-BB9BF3DC7532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5213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ff97b0318d_3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2" name="Google Shape;282;gff97b0318d_3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ff97b0318d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7" name="Google Shape;197;gff97b0318d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3754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3249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D15E6B-E1B6-4B3B-B8F9-49E7BF6A940D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79746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D15E6B-E1B6-4B3B-B8F9-49E7BF6A940D}" type="slidenum">
              <a:rPr lang="en-US" altLang="ja-JP" smtClean="0"/>
              <a:pPr>
                <a:defRPr/>
              </a:pPr>
              <a:t>21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9353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D50A1EC7-A399-40DF-8ECC-923FEF79FD16}" type="slidenum">
              <a:rPr lang="en-US" altLang="ja-JP">
                <a:solidFill>
                  <a:srgbClr val="000000"/>
                </a:solidFill>
                <a:latin typeface="Calibri" panose="020F0502020204030204" pitchFamily="34" charset="0"/>
              </a:rPr>
              <a:pPr/>
              <a:t>22</a:t>
            </a:fld>
            <a:endParaRPr lang="en-US" altLang="ja-JP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 dirty="0"/>
              <a:t>Conference: paid 325 + free 12 (keynote 4, cadence 5, </a:t>
            </a:r>
            <a:r>
              <a:rPr lang="en-US" altLang="ko-KR" dirty="0" err="1"/>
              <a:t>silvaco</a:t>
            </a:r>
            <a:r>
              <a:rPr lang="en-US" altLang="ko-KR" dirty="0"/>
              <a:t> 1, </a:t>
            </a:r>
            <a:r>
              <a:rPr lang="en-US" altLang="ko-KR" dirty="0" err="1"/>
              <a:t>ansys</a:t>
            </a:r>
            <a:r>
              <a:rPr lang="en-US" altLang="ko-KR" dirty="0"/>
              <a:t> 1, </a:t>
            </a:r>
            <a:r>
              <a:rPr lang="en-US" altLang="ko-KR" dirty="0" err="1"/>
              <a:t>opentext</a:t>
            </a:r>
            <a:r>
              <a:rPr lang="en-US" altLang="ko-KR" dirty="0"/>
              <a:t> 1)</a:t>
            </a:r>
          </a:p>
          <a:p>
            <a:r>
              <a:rPr lang="en-US" altLang="ko-KR" dirty="0"/>
              <a:t>Academia: paid 294 + free 2</a:t>
            </a:r>
          </a:p>
          <a:p>
            <a:r>
              <a:rPr lang="en-US" altLang="ko-KR" dirty="0"/>
              <a:t>Industries:</a:t>
            </a:r>
            <a:r>
              <a:rPr lang="en-US" altLang="ko-KR" baseline="0" dirty="0"/>
              <a:t> paid 26 + free 10</a:t>
            </a:r>
            <a:endParaRPr lang="en-US" altLang="ko-KR" dirty="0"/>
          </a:p>
          <a:p>
            <a:pPr eaLnBrk="1" hangingPunct="1">
              <a:spcBef>
                <a:spcPct val="0"/>
              </a:spcBef>
            </a:pP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59272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404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Jorg</a:t>
            </a:r>
            <a:r>
              <a:rPr kumimoji="1" lang="en-US" altLang="zh-TW" dirty="0"/>
              <a:t> till 21</a:t>
            </a:r>
          </a:p>
          <a:p>
            <a:r>
              <a:rPr kumimoji="1" lang="en-US" altLang="zh-TW" dirty="0"/>
              <a:t>David president elect from 2016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8604-3FED-EB42-BF9A-BB9BF3DC7532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32165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Jorg</a:t>
            </a:r>
            <a:r>
              <a:rPr kumimoji="1" lang="en-US" altLang="zh-TW" dirty="0"/>
              <a:t> till 21</a:t>
            </a:r>
          </a:p>
          <a:p>
            <a:r>
              <a:rPr kumimoji="1" lang="en-US" altLang="zh-TW" dirty="0"/>
              <a:t>David president elect from 2016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8604-3FED-EB42-BF9A-BB9BF3DC7532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51338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Jorg</a:t>
            </a:r>
            <a:r>
              <a:rPr kumimoji="1" lang="en-US" altLang="zh-TW" dirty="0"/>
              <a:t> till 21</a:t>
            </a:r>
          </a:p>
          <a:p>
            <a:r>
              <a:rPr kumimoji="1" lang="en-US" altLang="zh-TW" dirty="0"/>
              <a:t>David president elect from 2016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8604-3FED-EB42-BF9A-BB9BF3DC7532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47186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35 papers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8604-3FED-EB42-BF9A-BB9BF3DC7532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38522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6391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2635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7a3534f10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7a3534f10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1783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ark, person, bed, computer&#10;&#10;Description automatically generated">
            <a:extLst>
              <a:ext uri="{FF2B5EF4-FFF2-40B4-BE49-F238E27FC236}">
                <a16:creationId xmlns:a16="http://schemas.microsoft.com/office/drawing/2014/main" id="{4768B6C1-EAF5-4738-88F6-32054EFA2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EFE7E-4F42-4D07-9CCA-BA65EED0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4718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9FC726-B604-4500-9F1C-26F000158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64393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6242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5DA9E43-F0AD-43E7-963E-649E53B74D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D53ED5-AAFF-4464-B2F5-DA16958ED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231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F5170-8BE9-4AA4-85C9-418500269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9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7862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ark, person, bed, computer&#10;&#10;Description automatically generated">
            <a:extLst>
              <a:ext uri="{FF2B5EF4-FFF2-40B4-BE49-F238E27FC236}">
                <a16:creationId xmlns:a16="http://schemas.microsoft.com/office/drawing/2014/main" id="{61C7D160-FB77-458E-B429-15F03E809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0E12C3-0AD4-45DE-946A-2538A94A3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BC49C-EEFD-4C16-AE96-552F43315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8155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BDECF9A-F64E-4E16-A29F-06C3476D0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A4AAB8-E512-4820-A48B-651514D55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231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BB4F0-1AE2-4D8B-AA76-4185CF1D41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59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0445A-983F-4532-8020-FD5746CE7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59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2177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EE5C127-374E-4851-BF28-4DAB1B7C34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511C1C-160A-4A10-A30F-B2F6859EB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3231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E26DF-1799-4B38-A430-A847FCC38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2209C-C526-4965-AF1F-59ACC980F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092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961E34-D492-4D46-B69F-0489FE58E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0875FA-3220-4BA6-A0BC-4C4E209BA9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0921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214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BFA79EC-F75F-435A-88F7-5CC0D30916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34089-4F4C-40B2-B59E-4798BE6A9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3231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3BCB3-95EF-4259-9098-E6486697A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994D1-83A5-405B-832C-5E21B39D8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9455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36B3E2-2AE4-4889-A6EE-05595EEC3C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F4C1F5-07C2-4809-A0C4-7533D94B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3231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740A8-21BA-4A04-9137-A305BE3227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734936-1317-475D-8356-8535EAF87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797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/>
          <p:nvPr/>
        </p:nvSpPr>
        <p:spPr>
          <a:xfrm>
            <a:off x="1698171" y="643095"/>
            <a:ext cx="9686611" cy="180870"/>
          </a:xfrm>
          <a:prstGeom prst="roundRect">
            <a:avLst>
              <a:gd name="adj" fmla="val 16667"/>
            </a:avLst>
          </a:prstGeom>
          <a:solidFill>
            <a:srgbClr val="F47836"/>
          </a:solidFill>
          <a:ln w="12700" cap="flat" cmpd="sng">
            <a:solidFill>
              <a:srgbClr val="F47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478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p40"/>
          <p:cNvPicPr preferRelativeResize="0"/>
          <p:nvPr/>
        </p:nvPicPr>
        <p:blipFill rotWithShape="1">
          <a:blip r:embed="rId2">
            <a:alphaModFix/>
          </a:blip>
          <a:srcRect l="1" r="64962" b="10837"/>
          <a:stretch/>
        </p:blipFill>
        <p:spPr>
          <a:xfrm>
            <a:off x="303625" y="98213"/>
            <a:ext cx="1210241" cy="127063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0"/>
          <p:cNvSpPr txBox="1">
            <a:spLocks noGrp="1"/>
          </p:cNvSpPr>
          <p:nvPr>
            <p:ph type="title"/>
          </p:nvPr>
        </p:nvSpPr>
        <p:spPr>
          <a:xfrm>
            <a:off x="1661361" y="2590407"/>
            <a:ext cx="9410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0"/>
          <p:cNvSpPr txBox="1">
            <a:spLocks noGrp="1"/>
          </p:cNvSpPr>
          <p:nvPr>
            <p:ph type="body" idx="1"/>
          </p:nvPr>
        </p:nvSpPr>
        <p:spPr>
          <a:xfrm>
            <a:off x="838200" y="3915970"/>
            <a:ext cx="10233861" cy="369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18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E9CFA-CF36-482F-A57C-02A368B2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89DDE-6092-4BFE-B829-C7E8708C9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565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oftconf.com/dac24/research/manager/scmd.cgi?scmd=manageAccountsNew&amp;c_action=editGroup&amp;_gr=DES4_II__AI_ML_Architecture_Design___II&amp;backStack=bWFuYWdlci9zY21kLmNnaT9zY21kPW1haW4lJSVtYW5hZ2VyL3NjbWQuY2dpP3NjbWQ9bWFuYWdlQWNjb3VudHNOZXcmY19hY3Rpb249YWNjb3VudEFjY2VzcyZzaG93YWxsdXNlcnM9MCZiYWNrU3RhY2s9YldGdVlXZGxjaTl6WTIxa0xtTm5hVDl6WTIxa1BXMWhhVzQ9" TargetMode="External"/><Relationship Id="rId3" Type="http://schemas.openxmlformats.org/officeDocument/2006/relationships/hyperlink" Target="https://softconf.com/dac24/research/manager/scmd.cgi?scmd=manageAccountsNew&amp;c_action=editGroup&amp;_gr=AI1__AI_ML_Algorithms_manager&amp;backStack=bWFuYWdlci9zY21kLmNnaT9zY21kPW1haW4lJSVtYW5hZ2VyL3NjbWQuY2dpP3NjbWQ9bWFuYWdlQWNjb3VudHNOZXcmY19hY3Rpb249YWNjb3VudEFjY2VzcyZzaG93YWxsdXNlcnM9MCZiYWNrU3RhY2s9YldGdVlXZGxjaTl6WTIxa0xtTm5hVDl6WTIxa1BXMWhhVzQ9" TargetMode="External"/><Relationship Id="rId7" Type="http://schemas.openxmlformats.org/officeDocument/2006/relationships/hyperlink" Target="https://softconf.com/dac24/research/manager/scmd.cgi?scmd=manageAccountsNew&amp;c_action=editGroup&amp;_gr=DES4_I__AI_ML_Architecture_Design___I_manager&amp;backStack=bWFuYWdlci9zY21kLmNnaT9zY21kPW1haW4lJSVtYW5hZ2VyL3NjbWQuY2dpP3NjbWQ9bWFuYWdlQWNjb3VudHNOZXcmY19hY3Rpb249YWNjb3VudEFjY2VzcyZzaG93YWxsdXNlcnM9MCZiYWNrU3RhY2s9YldGdVlXZGxjaTl6WTIxa0xtTm5hVDl6WTIxa1BXMWhhVzQ9" TargetMode="External"/><Relationship Id="rId12" Type="http://schemas.openxmlformats.org/officeDocument/2006/relationships/hyperlink" Target="https://softconf.com/dac24/research/manager/scmd.cgi?scmd=manageAccountsNew&amp;c_action=editGroup&amp;_gr=EDA6__Physical_Design_and_Verification&amp;backStack=bWFuYWdlci9zY21kLmNnaT9zY21kPW1haW4lJSVtYW5hZ2VyL3NjbWQuY2dpP3NjbWQ9bWFuYWdlQWNjb3VudHNOZXcmY19hY3Rpb249YWNjb3VudEFjY2VzcyZzaG93YWxsdXNlcnM9MCZiYWNrU3RhY2s9YldGdVlXZGxjaTl6WTIxa0xtTm5hVDl6WTIxa1BXMWhhVzQ9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ftconf.com/dac24/research/manager/scmd.cgi?scmd=manageAccountsNew&amp;c_action=editGroup&amp;_gr=DES3B_II__In_memory_and_Near_memory_Computing_Architectures__Applications_and_Systems___II&amp;backStack=bWFuYWdlci9zY21kLmNnaT9zY21kPW1haW4lJSVtYW5hZ2VyL3NjbWQuY2dpP3NjbWQ9bWFuYWdlQWNjb3VudHNOZXcmY19hY3Rpb249YWNjb3VudEFjY2VzcyZzaG93YWxsdXNlcnM9MCZiYWNrU3RhY2s9YldGdVlXZGxjaTl6WTIxa0xtTm5hVDl6WTIxa1BXMWhhVzQ9" TargetMode="External"/><Relationship Id="rId11" Type="http://schemas.openxmlformats.org/officeDocument/2006/relationships/hyperlink" Target="https://softconf.com/dac24/research/manager/scmd.cgi?scmd=manageAccountsNew&amp;c_action=editGroup&amp;_gr=EDA5__Analog_CAD__Simulation__Verification_and_Test&amp;backStack=bWFuYWdlci9zY21kLmNnaT9zY21kPW1haW4lJSVtYW5hZ2VyL3NjbWQuY2dpP3NjbWQ9bWFuYWdlQWNjb3VudHNOZXcmY19hY3Rpb249YWNjb3VudEFjY2VzcyZzaG93YWxsdXNlcnM9MCZiYWNrU3RhY2s9YldGdVlXZGxjaTl6WTIxa0xtTm5hVDl6WTIxa1BXMWhhVzQ9" TargetMode="External"/><Relationship Id="rId5" Type="http://schemas.openxmlformats.org/officeDocument/2006/relationships/hyperlink" Target="https://softconf.com/dac24/research/manager/scmd.cgi?scmd=manageAccountsNew&amp;c_action=editGroup&amp;_gr=DES3B_I__In_memory_and_Near_memory_Computing_Architectures__Applications_and_Systems___I_manager&amp;backStack=bWFuYWdlci9zY21kLmNnaT9zY21kPW1haW4lJSVtYW5hZ2VyL3NjbWQuY2dpP3NjbWQ9bWFuYWdlQWNjb3VudHNOZXcmY19hY3Rpb249YWNjb3VudEFjY2VzcyZzaG93YWxsdXNlcnM9MCZiYWNrU3RhY2s9YldGdVlXZGxjaTl6WTIxa0xtTm5hVDl6WTIxa1BXMWhhVzQ9" TargetMode="External"/><Relationship Id="rId10" Type="http://schemas.openxmlformats.org/officeDocument/2006/relationships/hyperlink" Target="https://softconf.com/dac24/research/manager/scmd.cgi?scmd=manageAccountsNew&amp;c_action=editGroup&amp;_gr=EDA3__Timing_and_Power_Analysis_and_Optimization_manager&amp;backStack=bWFuYWdlci9zY21kLmNnaT9zY21kPW1haW4lJSVtYW5hZ2VyL3NjbWQuY2dpP3NjbWQ9bWFuYWdlQWNjb3VudHNOZXcmY19hY3Rpb249YWNjb3VudEFjY2VzcyZzaG93YWxsdXNlcnM9MCZiYWNrU3RhY2s9YldGdVlXZGxjaTl6WTIxa0xtTm5hVDl6WTIxa1BXMWhhVzQ9" TargetMode="External"/><Relationship Id="rId4" Type="http://schemas.openxmlformats.org/officeDocument/2006/relationships/hyperlink" Target="https://softconf.com/dac24/research/manager/scmd.cgi?scmd=manageAccountsNew&amp;c_action=editGroup&amp;_gr=AI2__AI_ML_Application_and_Infrastructure_manager&amp;backStack=bWFuYWdlci9zY21kLmNnaT9zY21kPW1haW4lJSVtYW5hZ2VyL3NjbWQuY2dpP3NjbWQ9bWFuYWdlQWNjb3VudHNOZXcmY19hY3Rpb249YWNjb3VudEFjY2VzcyZzaG93YWxsdXNlcnM9MCZiYWNrU3RhY2s9YldGdVlXZGxjaTl6WTIxa0xtTm5hVDl6WTIxa1BXMWhhVzQ9" TargetMode="External"/><Relationship Id="rId9" Type="http://schemas.openxmlformats.org/officeDocument/2006/relationships/hyperlink" Target="https://softconf.com/dac24/research/manager/scmd.cgi?scmd=manageAccountsNew&amp;c_action=editGroup&amp;_gr=DES9__Quantum_Computing_manager&amp;backStack=bWFuYWdlci9zY21kLmNnaT9zY21kPW1haW4lJSVtYW5hZ2VyL3NjbWQuY2dpP3NjbWQ9bWFuYWdlQWNjb3VudHNOZXcmY19hY3Rpb249YWNjb3VudEFjY2VzcyZzaG93YWxsdXNlcnM9MCZiYWNrU3RhY2s9YldGdVlXZGxjaTl6WTIxa0xtTm5hVDl6WTIxa1BXMWhhVzQ9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61dac.conference-program.com/?post_type=page&amp;p=11&amp;id=AM102&amp;sess=sess26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968EA-6550-40B5-995E-5C65E327FC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Conferences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3DFEAD-143B-4D71-8696-BB3AC4522C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Tsung-Yi HO</a:t>
            </a:r>
          </a:p>
          <a:p>
            <a:endParaRPr lang="en-US" dirty="0"/>
          </a:p>
          <a:p>
            <a:r>
              <a:rPr lang="en-US" dirty="0"/>
              <a:t>June 23, 2024</a:t>
            </a:r>
          </a:p>
        </p:txBody>
      </p:sp>
    </p:spTree>
    <p:extLst>
      <p:ext uri="{BB962C8B-B14F-4D97-AF65-F5344CB8AC3E}">
        <p14:creationId xmlns:p14="http://schemas.microsoft.com/office/powerpoint/2010/main" val="842880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>
            <a:spLocks noGrp="1"/>
          </p:cNvSpPr>
          <p:nvPr>
            <p:ph type="ctrTitle"/>
          </p:nvPr>
        </p:nvSpPr>
        <p:spPr>
          <a:xfrm>
            <a:off x="1524000" y="178471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dirty="0"/>
              <a:t>ICCAD Updates</a:t>
            </a:r>
            <a:endParaRPr dirty="0"/>
          </a:p>
        </p:txBody>
      </p:sp>
      <p:sp>
        <p:nvSpPr>
          <p:cNvPr id="71" name="Google Shape;71;p1"/>
          <p:cNvSpPr txBox="1">
            <a:spLocks noGrp="1"/>
          </p:cNvSpPr>
          <p:nvPr>
            <p:ph type="subTitle" idx="1"/>
          </p:nvPr>
        </p:nvSpPr>
        <p:spPr>
          <a:xfrm>
            <a:off x="1524000" y="426439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400"/>
              <a:buNone/>
            </a:pPr>
            <a:r>
              <a:rPr lang="en-US" dirty="0"/>
              <a:t>Jiang Hu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2400"/>
              <a:buNone/>
            </a:pPr>
            <a:r>
              <a:rPr lang="en-US" dirty="0"/>
              <a:t>June 23, 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8445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dirty="0">
                <a:solidFill>
                  <a:srgbClr val="1155CC"/>
                </a:solidFill>
              </a:rPr>
              <a:t>ICCAD Strengths</a:t>
            </a:r>
            <a:endParaRPr dirty="0">
              <a:solidFill>
                <a:srgbClr val="1155CC"/>
              </a:solidFill>
            </a:endParaRPr>
          </a:p>
        </p:txBody>
      </p:sp>
      <p:sp>
        <p:nvSpPr>
          <p:cNvPr id="266" name="Google Shape;266;p44"/>
          <p:cNvSpPr txBox="1">
            <a:spLocks noGrp="1"/>
          </p:cNvSpPr>
          <p:nvPr>
            <p:ph type="body" idx="1"/>
          </p:nvPr>
        </p:nvSpPr>
        <p:spPr>
          <a:xfrm>
            <a:off x="838200" y="1473688"/>
            <a:ext cx="10515600" cy="2007941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spcBef>
                <a:spcPts val="533"/>
              </a:spcBef>
              <a:buNone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Submissions continue to have a healthy growth (~28% increase) from 2022</a:t>
            </a:r>
          </a:p>
          <a:p>
            <a:pPr marL="609585" indent="-393690">
              <a:lnSpc>
                <a:spcPct val="150000"/>
              </a:lnSpc>
              <a:spcBef>
                <a:spcPts val="533"/>
              </a:spcBef>
              <a:buSzPct val="100000"/>
              <a:buFont typeface="Arial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1006 abstract submissions, 750 full submissions (2 desk rejects)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609585" indent="-393690">
              <a:lnSpc>
                <a:spcPct val="150000"/>
              </a:lnSpc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172 papers accepted (~23% acceptance rate)</a:t>
            </a:r>
          </a:p>
          <a:p>
            <a:pPr marL="609585" indent="-393690">
              <a:lnSpc>
                <a:spcPct val="150000"/>
              </a:lnSpc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52 sessions: 40 regular, 9 special, 2 tutorials, 1 panel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067"/>
              </a:spcBef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23ACDD-03B7-6D5D-D4BB-1E64A338C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58" y="3429001"/>
            <a:ext cx="9171684" cy="34699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15A-9FBF-052A-4A73-CECF0FFD914D}"/>
              </a:ext>
            </a:extLst>
          </p:cNvPr>
          <p:cNvSpPr txBox="1"/>
          <p:nvPr/>
        </p:nvSpPr>
        <p:spPr>
          <a:xfrm>
            <a:off x="8813800" y="2505669"/>
            <a:ext cx="287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TW" dirty="0">
                <a:solidFill>
                  <a:srgbClr val="FF0000"/>
                </a:solidFill>
              </a:rPr>
              <a:t>(1109) Abstract submissions</a:t>
            </a:r>
          </a:p>
          <a:p>
            <a:r>
              <a:rPr kumimoji="1" lang="en" altLang="zh-TW" dirty="0">
                <a:solidFill>
                  <a:srgbClr val="FF0000"/>
                </a:solidFill>
              </a:rPr>
              <a:t>(803) Full submissions</a:t>
            </a:r>
          </a:p>
          <a:p>
            <a:r>
              <a:rPr kumimoji="1" lang="en" altLang="zh-TW" dirty="0">
                <a:solidFill>
                  <a:srgbClr val="FF0000"/>
                </a:solidFill>
              </a:rPr>
              <a:t>7% increase from last year.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8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dirty="0">
                <a:solidFill>
                  <a:srgbClr val="1155CC"/>
                </a:solidFill>
                <a:highlight>
                  <a:srgbClr val="FFFF00"/>
                </a:highlight>
              </a:rPr>
              <a:t>Conference Statistics</a:t>
            </a:r>
            <a:endParaRPr dirty="0">
              <a:solidFill>
                <a:srgbClr val="1155CC"/>
              </a:solidFill>
              <a:highlight>
                <a:srgbClr val="FFFF00"/>
              </a:highlight>
            </a:endParaRPr>
          </a:p>
        </p:txBody>
      </p:sp>
      <p:pic>
        <p:nvPicPr>
          <p:cNvPr id="285" name="Google Shape;28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58467"/>
            <a:ext cx="12192000" cy="40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6"/>
          <p:cNvSpPr txBox="1">
            <a:spLocks noGrp="1"/>
          </p:cNvSpPr>
          <p:nvPr>
            <p:ph type="title"/>
          </p:nvPr>
        </p:nvSpPr>
        <p:spPr>
          <a:xfrm>
            <a:off x="640605" y="28104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sz="4267" dirty="0">
                <a:solidFill>
                  <a:srgbClr val="1155CC"/>
                </a:solidFill>
              </a:rPr>
              <a:t>Tuesday IEEE CEDA Invited Keynote Luncheon </a:t>
            </a:r>
            <a:endParaRPr sz="4267" dirty="0">
              <a:solidFill>
                <a:srgbClr val="1155CC"/>
              </a:solidFill>
            </a:endParaRPr>
          </a:p>
        </p:txBody>
      </p:sp>
      <p:sp>
        <p:nvSpPr>
          <p:cNvPr id="200" name="Google Shape;200;p36"/>
          <p:cNvSpPr txBox="1">
            <a:spLocks noGrp="1"/>
          </p:cNvSpPr>
          <p:nvPr>
            <p:ph type="body" idx="1"/>
          </p:nvPr>
        </p:nvSpPr>
        <p:spPr>
          <a:xfrm>
            <a:off x="4732786" y="2149057"/>
            <a:ext cx="7072433" cy="29918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2400" b="1" dirty="0"/>
              <a:t>Mind the Gap: Challenges and Opportunities in Closing the Algorithms-to-Devices Gap in Quantum Computing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en-US" sz="1867" b="1" dirty="0"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sz="1867" b="1" dirty="0"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2400" dirty="0"/>
              <a:t>Margaret </a:t>
            </a:r>
            <a:r>
              <a:rPr lang="en-US" sz="2400" dirty="0" err="1"/>
              <a:t>Martonosi</a:t>
            </a:r>
            <a:endParaRPr lang="en-US" sz="2400" dirty="0"/>
          </a:p>
          <a:p>
            <a:pPr marL="0" indent="0">
              <a:spcBef>
                <a:spcPts val="0"/>
              </a:spcBef>
              <a:buSzPts val="1100"/>
              <a:buNone/>
            </a:pPr>
            <a:r>
              <a:rPr lang="en-US" sz="2400" i="1" dirty="0"/>
              <a:t>Professor of Computer Science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2400" i="1" dirty="0"/>
              <a:t>Princeton University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40D4F-2687-D102-6550-BD7248B4DA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19"/>
          <a:stretch/>
        </p:blipFill>
        <p:spPr>
          <a:xfrm>
            <a:off x="1160343" y="2149057"/>
            <a:ext cx="3017885" cy="265124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>
            <a:spLocks noGrp="1"/>
          </p:cNvSpPr>
          <p:nvPr>
            <p:ph type="ctrTitle"/>
          </p:nvPr>
        </p:nvSpPr>
        <p:spPr>
          <a:xfrm>
            <a:off x="1524000" y="178471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dirty="0"/>
              <a:t>DATE Updates</a:t>
            </a:r>
            <a:endParaRPr dirty="0"/>
          </a:p>
        </p:txBody>
      </p:sp>
      <p:sp>
        <p:nvSpPr>
          <p:cNvPr id="71" name="Google Shape;71;p1"/>
          <p:cNvSpPr txBox="1">
            <a:spLocks noGrp="1"/>
          </p:cNvSpPr>
          <p:nvPr>
            <p:ph type="subTitle" idx="1"/>
          </p:nvPr>
        </p:nvSpPr>
        <p:spPr>
          <a:xfrm>
            <a:off x="1524000" y="426439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400"/>
              <a:buNone/>
            </a:pPr>
            <a:r>
              <a:rPr lang="en-US" dirty="0"/>
              <a:t>Cristiana </a:t>
            </a:r>
            <a:r>
              <a:rPr lang="en-US" dirty="0" err="1"/>
              <a:t>Bolchini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2400"/>
              <a:buNone/>
            </a:pPr>
            <a:r>
              <a:rPr lang="en-US" dirty="0"/>
              <a:t>June 23, 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536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880DF3-E455-CE03-7DF3-78A94B08B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3254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Location: Valencia, Spain</a:t>
            </a:r>
          </a:p>
          <a:p>
            <a:pPr marL="0" indent="0">
              <a:buNone/>
            </a:pPr>
            <a:r>
              <a:rPr lang="en-US" dirty="0"/>
              <a:t>Dates: March 25-27, 2024</a:t>
            </a:r>
          </a:p>
          <a:p>
            <a:r>
              <a:rPr lang="en-US" dirty="0"/>
              <a:t>consolidating the 3-day format </a:t>
            </a:r>
          </a:p>
          <a:p>
            <a:r>
              <a:rPr lang="en-US" dirty="0"/>
              <a:t>no exhibition</a:t>
            </a:r>
          </a:p>
          <a:p>
            <a:r>
              <a:rPr lang="en-US" dirty="0"/>
              <a:t>flash presentations + videos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C7EEBC-71FF-8977-D80B-8777E95F7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DATE 2024 in Valencia, Spain</a:t>
            </a:r>
            <a:br>
              <a:rPr lang="en-US" dirty="0"/>
            </a:br>
            <a:r>
              <a:rPr lang="en-US" dirty="0"/>
              <a:t>March 25-27</a:t>
            </a:r>
          </a:p>
        </p:txBody>
      </p:sp>
    </p:spTree>
    <p:extLst>
      <p:ext uri="{BB962C8B-B14F-4D97-AF65-F5344CB8AC3E}">
        <p14:creationId xmlns:p14="http://schemas.microsoft.com/office/powerpoint/2010/main" val="4066039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6171F-B0ED-D9AC-F5C2-F7345275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2AE49-0E0E-4384-22C7-CAB2B4616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598"/>
            <a:ext cx="10515600" cy="511061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scientific program</a:t>
            </a:r>
          </a:p>
          <a:p>
            <a:r>
              <a:rPr lang="en-US" dirty="0"/>
              <a:t>embedded tutorials</a:t>
            </a:r>
          </a:p>
          <a:p>
            <a:r>
              <a:rPr lang="en-US" dirty="0"/>
              <a:t>half-day workshops</a:t>
            </a:r>
          </a:p>
          <a:p>
            <a:r>
              <a:rPr lang="en-US" dirty="0"/>
              <a:t>focus sessions</a:t>
            </a:r>
          </a:p>
          <a:p>
            <a:r>
              <a:rPr lang="en-US" dirty="0"/>
              <a:t>late-breaking results sessions</a:t>
            </a:r>
          </a:p>
          <a:p>
            <a:r>
              <a:rPr lang="en-US" dirty="0"/>
              <a:t>multi-partner project sessions</a:t>
            </a:r>
          </a:p>
          <a:p>
            <a:r>
              <a:rPr lang="en-US" dirty="0"/>
              <a:t>special days</a:t>
            </a:r>
          </a:p>
          <a:p>
            <a:pPr lvl="1"/>
            <a:r>
              <a:rPr lang="en-US" dirty="0"/>
              <a:t>responsible and robust AI</a:t>
            </a:r>
          </a:p>
          <a:p>
            <a:pPr lvl="1"/>
            <a:r>
              <a:rPr lang="en-US" dirty="0"/>
              <a:t>sustainable computing</a:t>
            </a:r>
          </a:p>
          <a:p>
            <a:r>
              <a:rPr lang="en-US" dirty="0"/>
              <a:t>unplugged sessions</a:t>
            </a:r>
          </a:p>
          <a:p>
            <a:r>
              <a:rPr lang="en-US" dirty="0"/>
              <a:t>Autonomous System Design initiative</a:t>
            </a:r>
          </a:p>
          <a:p>
            <a:r>
              <a:rPr lang="en-US" dirty="0"/>
              <a:t>Young People Program</a:t>
            </a:r>
          </a:p>
          <a:p>
            <a:r>
              <a:rPr lang="en-US" dirty="0"/>
              <a:t>Diversity in EDA</a:t>
            </a:r>
            <a:r>
              <a:rPr lang="en-US" sz="4500" baseline="30000" dirty="0">
                <a:solidFill>
                  <a:srgbClr val="FF0000"/>
                </a:solidFill>
              </a:rPr>
              <a:t>*</a:t>
            </a:r>
            <a:endParaRPr lang="en-US" baseline="30000" dirty="0">
              <a:solidFill>
                <a:srgbClr val="FF0000"/>
              </a:solidFill>
            </a:endParaRPr>
          </a:p>
          <a:p>
            <a:r>
              <a:rPr lang="en-US" dirty="0"/>
              <a:t>PhD Forum</a:t>
            </a:r>
            <a:r>
              <a:rPr lang="en-US" sz="2800" baseline="30000" dirty="0">
                <a:solidFill>
                  <a:srgbClr val="FF0000"/>
                </a:solidFill>
              </a:rPr>
              <a:t> </a:t>
            </a:r>
            <a:r>
              <a:rPr lang="en-US" sz="4500" baseline="30000" dirty="0">
                <a:solidFill>
                  <a:srgbClr val="FF0000"/>
                </a:solidFill>
              </a:rPr>
              <a:t>*</a:t>
            </a:r>
            <a:endParaRPr lang="en-US" dirty="0"/>
          </a:p>
        </p:txBody>
      </p:sp>
      <p:pic>
        <p:nvPicPr>
          <p:cNvPr id="4" name="Content Placeholder 6" descr="A calendar with different colored squares&#10;&#10;Description automatically generated">
            <a:extLst>
              <a:ext uri="{FF2B5EF4-FFF2-40B4-BE49-F238E27FC236}">
                <a16:creationId xmlns:a16="http://schemas.microsoft.com/office/drawing/2014/main" id="{41D391EC-C286-8784-3994-F40B655B9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261" y="1027906"/>
            <a:ext cx="5805876" cy="5789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D00194-752A-A60F-945B-9649643B2C88}"/>
              </a:ext>
            </a:extLst>
          </p:cNvPr>
          <p:cNvSpPr txBox="1"/>
          <p:nvPr/>
        </p:nvSpPr>
        <p:spPr>
          <a:xfrm>
            <a:off x="3803737" y="6356123"/>
            <a:ext cx="2292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solidFill>
                  <a:srgbClr val="FF0000"/>
                </a:solidFill>
              </a:rPr>
              <a:t> </a:t>
            </a:r>
            <a:r>
              <a:rPr lang="en-US" sz="2400" baseline="300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 CEDA sponsor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58037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22982-D8ED-3DF5-E67C-0399042DA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96139-B3F7-4D02-697E-5E503B6DA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+20% </a:t>
            </a:r>
            <a:r>
              <a:rPr lang="en-US" dirty="0" err="1"/>
              <a:t>w.r.t.</a:t>
            </a:r>
            <a:r>
              <a:rPr lang="en-US" dirty="0"/>
              <a:t> 2023 number of submissions/final papers</a:t>
            </a:r>
          </a:p>
          <a:p>
            <a:r>
              <a:rPr lang="en-US" dirty="0"/>
              <a:t>+36% </a:t>
            </a:r>
            <a:r>
              <a:rPr lang="en-US" dirty="0" err="1"/>
              <a:t>w.r.t.</a:t>
            </a:r>
            <a:r>
              <a:rPr lang="en-US" dirty="0"/>
              <a:t> 2022 number of submissions/final papers</a:t>
            </a:r>
          </a:p>
          <a:p>
            <a:endParaRPr lang="en-US" dirty="0"/>
          </a:p>
          <a:p>
            <a:r>
              <a:rPr lang="en-US" dirty="0"/>
              <a:t>more than 850 participants</a:t>
            </a:r>
          </a:p>
          <a:p>
            <a:r>
              <a:rPr lang="en-US" dirty="0"/>
              <a:t>attendees' country</a:t>
            </a:r>
          </a:p>
          <a:p>
            <a:endParaRPr lang="en-US" dirty="0"/>
          </a:p>
        </p:txBody>
      </p:sp>
      <p:pic>
        <p:nvPicPr>
          <p:cNvPr id="7" name="Picture 6" descr="A colorful squares with white text&#10;&#10;Description automatically generated">
            <a:extLst>
              <a:ext uri="{FF2B5EF4-FFF2-40B4-BE49-F238E27FC236}">
                <a16:creationId xmlns:a16="http://schemas.microsoft.com/office/drawing/2014/main" id="{5173139C-D476-AAE0-1F22-4225EE3D9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230" y="4001294"/>
            <a:ext cx="3681539" cy="272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77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9C732-DFF2-721C-8265-96F149973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DATE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23581-0A26-79C8-A53F-E3A6E0ADA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Location: Lyon, France</a:t>
            </a:r>
          </a:p>
          <a:p>
            <a:r>
              <a:rPr lang="en-US" dirty="0"/>
              <a:t>Dates: March 31 – April 2, 2025</a:t>
            </a:r>
          </a:p>
          <a:p>
            <a:r>
              <a:rPr lang="en-US" dirty="0"/>
              <a:t>General Chair: Aida </a:t>
            </a:r>
            <a:r>
              <a:rPr lang="en-US" dirty="0" err="1"/>
              <a:t>Todri-Sanial</a:t>
            </a:r>
            <a:r>
              <a:rPr lang="en-US" dirty="0"/>
              <a:t>, Eindhoven University of Technology, NL</a:t>
            </a:r>
          </a:p>
          <a:p>
            <a:r>
              <a:rPr lang="en-US" dirty="0"/>
              <a:t>Program Chair: </a:t>
            </a:r>
            <a:r>
              <a:rPr lang="en-US" dirty="0" err="1"/>
              <a:t>Theocharis</a:t>
            </a:r>
            <a:r>
              <a:rPr lang="en-US" dirty="0"/>
              <a:t> </a:t>
            </a:r>
            <a:r>
              <a:rPr lang="en-US" dirty="0" err="1"/>
              <a:t>Theocharides</a:t>
            </a:r>
            <a:r>
              <a:rPr lang="en-US" dirty="0"/>
              <a:t>, University of Cyprus, CY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DATE Logo">
            <a:extLst>
              <a:ext uri="{FF2B5EF4-FFF2-40B4-BE49-F238E27FC236}">
                <a16:creationId xmlns:a16="http://schemas.microsoft.com/office/drawing/2014/main" id="{B4628BF3-F4EA-C6B7-11E1-204F4AAA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267" y="681037"/>
            <a:ext cx="2826533" cy="161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067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>
            <a:spLocks noGrp="1"/>
          </p:cNvSpPr>
          <p:nvPr>
            <p:ph type="ctrTitle"/>
          </p:nvPr>
        </p:nvSpPr>
        <p:spPr>
          <a:xfrm>
            <a:off x="1524000" y="178471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dirty="0"/>
              <a:t>ASP-DAC Updates</a:t>
            </a:r>
            <a:endParaRPr dirty="0"/>
          </a:p>
        </p:txBody>
      </p:sp>
      <p:sp>
        <p:nvSpPr>
          <p:cNvPr id="71" name="Google Shape;71;p1"/>
          <p:cNvSpPr txBox="1">
            <a:spLocks noGrp="1"/>
          </p:cNvSpPr>
          <p:nvPr>
            <p:ph type="subTitle" idx="1"/>
          </p:nvPr>
        </p:nvSpPr>
        <p:spPr>
          <a:xfrm>
            <a:off x="1524000" y="426439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spcBef>
                <a:spcPts val="0"/>
              </a:spcBef>
              <a:buClr>
                <a:srgbClr val="BFBFBF"/>
              </a:buClr>
              <a:buSzPts val="2400"/>
            </a:pPr>
            <a:r>
              <a:rPr lang="it-IT" altLang="zh-TW" dirty="0" err="1"/>
              <a:t>Kazutoshi</a:t>
            </a:r>
            <a:r>
              <a:rPr lang="it-IT" altLang="zh-TW" dirty="0"/>
              <a:t> </a:t>
            </a:r>
            <a:r>
              <a:rPr lang="it-IT" altLang="zh-TW" dirty="0" err="1"/>
              <a:t>Wakabayashi</a:t>
            </a:r>
            <a:endParaRPr lang="it-IT" altLang="zh-TW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4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2400"/>
              <a:buNone/>
            </a:pPr>
            <a:r>
              <a:rPr lang="en-US" dirty="0"/>
              <a:t>June 23, 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170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9A23-8AE1-465A-9698-AD76CC555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2316A"/>
                </a:solidFill>
              </a:rPr>
              <a:t>Sponsored conferences/events (2024.1 ~)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73F90-FB1B-44D9-B537-3797B7117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14B9B05-30D7-8606-D495-C2E8E9273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367639"/>
              </p:ext>
            </p:extLst>
          </p:nvPr>
        </p:nvGraphicFramePr>
        <p:xfrm>
          <a:off x="514569" y="2011234"/>
          <a:ext cx="6099586" cy="4497065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470504">
                  <a:extLst>
                    <a:ext uri="{9D8B030D-6E8A-4147-A177-3AD203B41FA5}">
                      <a16:colId xmlns:a16="http://schemas.microsoft.com/office/drawing/2014/main" val="3983000456"/>
                    </a:ext>
                  </a:extLst>
                </a:gridCol>
                <a:gridCol w="129616">
                  <a:extLst>
                    <a:ext uri="{9D8B030D-6E8A-4147-A177-3AD203B41FA5}">
                      <a16:colId xmlns:a16="http://schemas.microsoft.com/office/drawing/2014/main" val="2631883771"/>
                    </a:ext>
                  </a:extLst>
                </a:gridCol>
                <a:gridCol w="2129377">
                  <a:extLst>
                    <a:ext uri="{9D8B030D-6E8A-4147-A177-3AD203B41FA5}">
                      <a16:colId xmlns:a16="http://schemas.microsoft.com/office/drawing/2014/main" val="1957339822"/>
                    </a:ext>
                  </a:extLst>
                </a:gridCol>
                <a:gridCol w="2129377">
                  <a:extLst>
                    <a:ext uri="{9D8B030D-6E8A-4147-A177-3AD203B41FA5}">
                      <a16:colId xmlns:a16="http://schemas.microsoft.com/office/drawing/2014/main" val="3764835470"/>
                    </a:ext>
                  </a:extLst>
                </a:gridCol>
                <a:gridCol w="240712">
                  <a:extLst>
                    <a:ext uri="{9D8B030D-6E8A-4147-A177-3AD203B41FA5}">
                      <a16:colId xmlns:a16="http://schemas.microsoft.com/office/drawing/2014/main" val="407284837"/>
                    </a:ext>
                  </a:extLst>
                </a:gridCol>
              </a:tblGrid>
              <a:tr h="61957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MLCAD (50%)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ICCAD (46.67%)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TW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  <a:ea typeface="+mn-ea"/>
                          <a:cs typeface="+mn-cs"/>
                        </a:rPr>
                        <a:t>ETS</a:t>
                      </a:r>
                      <a:r>
                        <a:rPr lang="en-GB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 (25%)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extLst>
                  <a:ext uri="{0D108BD9-81ED-4DB2-BD59-A6C34878D82A}">
                    <a16:rowId xmlns:a16="http://schemas.microsoft.com/office/drawing/2014/main" val="1787806419"/>
                  </a:ext>
                </a:extLst>
              </a:tr>
              <a:tr h="61957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DTTIS (25%)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VLSI-SoC (25%)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TW" sz="15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  <a:ea typeface="+mn-ea"/>
                          <a:cs typeface="+mn-cs"/>
                        </a:rPr>
                        <a:t>MPSoC</a:t>
                      </a:r>
                      <a:r>
                        <a:rPr lang="en-GB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 (33%)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extLst>
                  <a:ext uri="{0D108BD9-81ED-4DB2-BD59-A6C34878D82A}">
                    <a16:rowId xmlns:a16="http://schemas.microsoft.com/office/drawing/2014/main" val="4056966682"/>
                  </a:ext>
                </a:extLst>
              </a:tr>
              <a:tr h="61957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i="0" u="none" strike="noStrike" dirty="0">
                          <a:solidFill>
                            <a:srgbClr val="FF0000"/>
                          </a:solidFill>
                          <a:effectLst/>
                          <a:latin typeface="PT Mono" panose="02060509020205020204" pitchFamily="49" charset="77"/>
                        </a:rPr>
                        <a:t>LAD</a:t>
                      </a:r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 (100%)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LATS (25%)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MEMOCODE (25%)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extLst>
                  <a:ext uri="{0D108BD9-81ED-4DB2-BD59-A6C34878D82A}">
                    <a16:rowId xmlns:a16="http://schemas.microsoft.com/office/drawing/2014/main" val="1991913221"/>
                  </a:ext>
                </a:extLst>
              </a:tr>
              <a:tr h="61957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ISLPED (15%)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SIES (50%)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ITC-Asia (50%)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extLst>
                  <a:ext uri="{0D108BD9-81ED-4DB2-BD59-A6C34878D82A}">
                    <a16:rowId xmlns:a16="http://schemas.microsoft.com/office/drawing/2014/main" val="4282609715"/>
                  </a:ext>
                </a:extLst>
              </a:tr>
              <a:tr h="61957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DAC (50%)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ASP-DAC (12.5%)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DDECS (25%)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extLst>
                  <a:ext uri="{0D108BD9-81ED-4DB2-BD59-A6C34878D82A}">
                    <a16:rowId xmlns:a16="http://schemas.microsoft.com/office/drawing/2014/main" val="4063342031"/>
                  </a:ext>
                </a:extLst>
              </a:tr>
              <a:tr h="61957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CODAI (25%)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SBCCI (5%-</a:t>
                      </a:r>
                      <a:r>
                        <a:rPr lang="en-GB" sz="1500" b="0" i="0" u="none" strike="noStrike" dirty="0">
                          <a:solidFill>
                            <a:srgbClr val="FF0000"/>
                          </a:solidFill>
                          <a:effectLst/>
                          <a:latin typeface="PT Mono" panose="02060509020205020204" pitchFamily="49" charset="77"/>
                        </a:rPr>
                        <a:t>7%</a:t>
                      </a:r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)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ATS (25%-</a:t>
                      </a:r>
                      <a:r>
                        <a:rPr lang="en-GB" sz="1500" b="0" i="0" u="none" strike="noStrike" dirty="0">
                          <a:solidFill>
                            <a:srgbClr val="FF0000"/>
                          </a:solidFill>
                          <a:effectLst/>
                          <a:latin typeface="PT Mono" panose="02060509020205020204" pitchFamily="49" charset="77"/>
                        </a:rPr>
                        <a:t>50%</a:t>
                      </a:r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)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extLst>
                  <a:ext uri="{0D108BD9-81ED-4DB2-BD59-A6C34878D82A}">
                    <a16:rowId xmlns:a16="http://schemas.microsoft.com/office/drawing/2014/main" val="1928244883"/>
                  </a:ext>
                </a:extLst>
              </a:tr>
              <a:tr h="779627"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extLst>
                  <a:ext uri="{0D108BD9-81ED-4DB2-BD59-A6C34878D82A}">
                    <a16:rowId xmlns:a16="http://schemas.microsoft.com/office/drawing/2014/main" val="48056631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7A79064-8394-F327-A701-282B731F6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721068"/>
              </p:ext>
            </p:extLst>
          </p:nvPr>
        </p:nvGraphicFramePr>
        <p:xfrm>
          <a:off x="7590765" y="2151599"/>
          <a:ext cx="3166135" cy="4059363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516244">
                  <a:extLst>
                    <a:ext uri="{9D8B030D-6E8A-4147-A177-3AD203B41FA5}">
                      <a16:colId xmlns:a16="http://schemas.microsoft.com/office/drawing/2014/main" val="3983000456"/>
                    </a:ext>
                  </a:extLst>
                </a:gridCol>
                <a:gridCol w="1516244">
                  <a:extLst>
                    <a:ext uri="{9D8B030D-6E8A-4147-A177-3AD203B41FA5}">
                      <a16:colId xmlns:a16="http://schemas.microsoft.com/office/drawing/2014/main" val="3746696765"/>
                    </a:ext>
                  </a:extLst>
                </a:gridCol>
                <a:gridCol w="133647">
                  <a:extLst>
                    <a:ext uri="{9D8B030D-6E8A-4147-A177-3AD203B41FA5}">
                      <a16:colId xmlns:a16="http://schemas.microsoft.com/office/drawing/2014/main" val="2631883771"/>
                    </a:ext>
                  </a:extLst>
                </a:gridCol>
              </a:tblGrid>
              <a:tr h="57990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FMCAD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LASCAS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extLst>
                  <a:ext uri="{0D108BD9-81ED-4DB2-BD59-A6C34878D82A}">
                    <a16:rowId xmlns:a16="http://schemas.microsoft.com/office/drawing/2014/main" val="1787806419"/>
                  </a:ext>
                </a:extLst>
              </a:tr>
              <a:tr h="57990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GLSVLSI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ICITES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extLst>
                  <a:ext uri="{0D108BD9-81ED-4DB2-BD59-A6C34878D82A}">
                    <a16:rowId xmlns:a16="http://schemas.microsoft.com/office/drawing/2014/main" val="4056966682"/>
                  </a:ext>
                </a:extLst>
              </a:tr>
              <a:tr h="57990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ISPD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ISED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extLst>
                  <a:ext uri="{0D108BD9-81ED-4DB2-BD59-A6C34878D82A}">
                    <a16:rowId xmlns:a16="http://schemas.microsoft.com/office/drawing/2014/main" val="1991913221"/>
                  </a:ext>
                </a:extLst>
              </a:tr>
              <a:tr h="57990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SMACD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zh-TW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AsianHOST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extLst>
                  <a:ext uri="{0D108BD9-81ED-4DB2-BD59-A6C34878D82A}">
                    <a16:rowId xmlns:a16="http://schemas.microsoft.com/office/drawing/2014/main" val="4282609715"/>
                  </a:ext>
                </a:extLst>
              </a:tr>
              <a:tr h="57990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FDL</a:t>
                      </a: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PT Mono" panose="02060509020205020204" pitchFamily="49" charset="77"/>
                        </a:rPr>
                        <a:t>ISEDA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extLst>
                  <a:ext uri="{0D108BD9-81ED-4DB2-BD59-A6C34878D82A}">
                    <a16:rowId xmlns:a16="http://schemas.microsoft.com/office/drawing/2014/main" val="4063342031"/>
                  </a:ext>
                </a:extLst>
              </a:tr>
              <a:tr h="579909"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extLst>
                  <a:ext uri="{0D108BD9-81ED-4DB2-BD59-A6C34878D82A}">
                    <a16:rowId xmlns:a16="http://schemas.microsoft.com/office/drawing/2014/main" val="1928244883"/>
                  </a:ext>
                </a:extLst>
              </a:tr>
              <a:tr h="579909"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PT Mono" panose="02060509020205020204" pitchFamily="49" charset="77"/>
                      </a:endParaRPr>
                    </a:p>
                  </a:txBody>
                  <a:tcPr marL="13324" marR="13324" marT="13324" marB="0" anchor="ctr"/>
                </a:tc>
                <a:extLst>
                  <a:ext uri="{0D108BD9-81ED-4DB2-BD59-A6C34878D82A}">
                    <a16:rowId xmlns:a16="http://schemas.microsoft.com/office/drawing/2014/main" val="480566314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90634B-934B-1507-A85D-D50358D1E7F1}"/>
              </a:ext>
            </a:extLst>
          </p:cNvPr>
          <p:cNvSpPr txBox="1">
            <a:spLocks/>
          </p:cNvSpPr>
          <p:nvPr/>
        </p:nvSpPr>
        <p:spPr>
          <a:xfrm>
            <a:off x="1001357" y="1558722"/>
            <a:ext cx="4877446" cy="90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Financial Sponsorship (17)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85A19B-B583-D3C0-209A-B33652C18163}"/>
              </a:ext>
            </a:extLst>
          </p:cNvPr>
          <p:cNvSpPr txBox="1">
            <a:spLocks/>
          </p:cNvSpPr>
          <p:nvPr/>
        </p:nvSpPr>
        <p:spPr>
          <a:xfrm>
            <a:off x="7290306" y="1543297"/>
            <a:ext cx="4360226" cy="90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Technical Sponsorship (10)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759E387-9153-C755-16E7-B1CD3689489C}"/>
              </a:ext>
            </a:extLst>
          </p:cNvPr>
          <p:cNvSpPr txBox="1"/>
          <p:nvPr/>
        </p:nvSpPr>
        <p:spPr>
          <a:xfrm>
            <a:off x="3049793" y="3247023"/>
            <a:ext cx="6099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endParaRPr lang="en-GB" altLang="zh-TW" sz="1800" b="0" i="0" u="none" strike="noStrike" dirty="0">
              <a:solidFill>
                <a:srgbClr val="000000"/>
              </a:solidFill>
              <a:effectLst/>
              <a:latin typeface="PT Mono" panose="02060509020205020204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918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6A11DF-1265-4E46-8BE6-ADCA8BB81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Paper Submission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B7817B50-DE14-43F6-9220-D00E5DDEB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グラフ 6">
            <a:extLst>
              <a:ext uri="{FF2B5EF4-FFF2-40B4-BE49-F238E27FC236}">
                <a16:creationId xmlns:a16="http://schemas.microsoft.com/office/drawing/2014/main" id="{F7B826C9-62EE-4CF0-BCF9-AE5CF58FDDA4}"/>
              </a:ext>
            </a:extLst>
          </p:cNvPr>
          <p:cNvGraphicFramePr>
            <a:graphicFrameLocks/>
          </p:cNvGraphicFramePr>
          <p:nvPr/>
        </p:nvGraphicFramePr>
        <p:xfrm>
          <a:off x="1981200" y="1844824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5">
            <a:extLst>
              <a:ext uri="{FF2B5EF4-FFF2-40B4-BE49-F238E27FC236}">
                <a16:creationId xmlns:a16="http://schemas.microsoft.com/office/drawing/2014/main" id="{4ACA5370-E403-4F56-A968-E29A496B481F}"/>
              </a:ext>
            </a:extLst>
          </p:cNvPr>
          <p:cNvSpPr txBox="1"/>
          <p:nvPr/>
        </p:nvSpPr>
        <p:spPr>
          <a:xfrm>
            <a:off x="9113854" y="3175033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346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A17371-BD34-407E-AA55-D57D2FA9B37D}"/>
              </a:ext>
            </a:extLst>
          </p:cNvPr>
          <p:cNvSpPr txBox="1"/>
          <p:nvPr/>
        </p:nvSpPr>
        <p:spPr>
          <a:xfrm>
            <a:off x="8587748" y="3429000"/>
            <a:ext cx="52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310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0FF90C5-6CEA-42F8-8388-391EEDC05F21}"/>
              </a:ext>
            </a:extLst>
          </p:cNvPr>
          <p:cNvSpPr txBox="1"/>
          <p:nvPr/>
        </p:nvSpPr>
        <p:spPr>
          <a:xfrm>
            <a:off x="9542880" y="212324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b="1" dirty="0">
                <a:solidFill>
                  <a:srgbClr val="A50021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529</a:t>
            </a:r>
          </a:p>
        </p:txBody>
      </p:sp>
    </p:spTree>
    <p:extLst>
      <p:ext uri="{BB962C8B-B14F-4D97-AF65-F5344CB8AC3E}">
        <p14:creationId xmlns:p14="http://schemas.microsoft.com/office/powerpoint/2010/main" val="581172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圖表 10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/>
          </p:cNvGraphicFramePr>
          <p:nvPr/>
        </p:nvGraphicFramePr>
        <p:xfrm>
          <a:off x="1753619" y="1592035"/>
          <a:ext cx="8684762" cy="5137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3F2782D3-68F3-4D5E-B68A-486793B8D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Submissions by </a:t>
            </a:r>
            <a:b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Countries / Areas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圖表 9">
            <a:extLst>
              <a:ext uri="{FF2B5EF4-FFF2-40B4-BE49-F238E27FC236}">
                <a16:creationId xmlns:a16="http://schemas.microsoft.com/office/drawing/2014/main" id="{00000000-0008-0000-0700-000003000000}"/>
              </a:ext>
            </a:extLst>
          </p:cNvPr>
          <p:cNvGraphicFramePr>
            <a:graphicFrameLocks/>
          </p:cNvGraphicFramePr>
          <p:nvPr/>
        </p:nvGraphicFramePr>
        <p:xfrm>
          <a:off x="7958381" y="1451811"/>
          <a:ext cx="2480001" cy="3116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82854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950" y="44450"/>
            <a:ext cx="6048226" cy="850900"/>
          </a:xfrm>
        </p:spPr>
        <p:txBody>
          <a:bodyPr/>
          <a:lstStyle/>
          <a:p>
            <a:pPr eaLnBrk="1" hangingPunct="1"/>
            <a:r>
              <a:rPr lang="en-US" altLang="ja-JP" dirty="0">
                <a:latin typeface="Helvetica" panose="020B0604020202020204" pitchFamily="34" charset="0"/>
              </a:rPr>
              <a:t>Attendees </a:t>
            </a:r>
            <a:r>
              <a:rPr lang="en-US" altLang="ja-JP" sz="2800" spc="-55" dirty="0">
                <a:solidFill>
                  <a:srgbClr val="7030A0"/>
                </a:solidFill>
                <a:cs typeface="Arial"/>
              </a:rPr>
              <a:t>(2023) </a:t>
            </a:r>
            <a:r>
              <a:rPr lang="en-US" altLang="ja-JP" sz="2800" spc="-55" dirty="0">
                <a:solidFill>
                  <a:srgbClr val="0070C0"/>
                </a:solidFill>
                <a:cs typeface="Arial"/>
              </a:rPr>
              <a:t>(2021) </a:t>
            </a:r>
            <a:r>
              <a:rPr lang="en-US" altLang="ja-JP" sz="2800" spc="-55" dirty="0">
                <a:solidFill>
                  <a:srgbClr val="00B050"/>
                </a:solidFill>
                <a:cs typeface="Arial"/>
              </a:rPr>
              <a:t>(2019)</a:t>
            </a:r>
            <a:endParaRPr lang="en-US" altLang="ja-JP" sz="2800" dirty="0">
              <a:solidFill>
                <a:srgbClr val="00B050"/>
              </a:solidFill>
              <a:latin typeface="Helvetica" panose="020B0604020202020204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991544" y="1124744"/>
            <a:ext cx="8229600" cy="5616624"/>
          </a:xfrm>
        </p:spPr>
        <p:txBody>
          <a:bodyPr/>
          <a:lstStyle/>
          <a:p>
            <a:pPr eaLnBrk="1" hangingPunct="1"/>
            <a:r>
              <a:rPr lang="en-US" altLang="ja-JP" dirty="0">
                <a:latin typeface="Helvetica" panose="020B0604020202020204" pitchFamily="34" charset="0"/>
              </a:rPr>
              <a:t>Total Number: 452 </a:t>
            </a:r>
            <a:r>
              <a:rPr lang="en-US" altLang="ja-JP" dirty="0">
                <a:solidFill>
                  <a:srgbClr val="7030A0"/>
                </a:solidFill>
                <a:latin typeface="Helvetica" panose="020B0604020202020204" pitchFamily="34" charset="0"/>
              </a:rPr>
              <a:t>(</a:t>
            </a:r>
            <a:r>
              <a:rPr lang="en-US" altLang="ja-JP" dirty="0">
                <a:solidFill>
                  <a:srgbClr val="7030A0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365</a:t>
            </a:r>
            <a:r>
              <a:rPr lang="en-US" altLang="ja-JP" dirty="0">
                <a:solidFill>
                  <a:srgbClr val="7030A0"/>
                </a:solidFill>
                <a:latin typeface="Helvetica" panose="020B0604020202020204" pitchFamily="34" charset="0"/>
              </a:rPr>
              <a:t>) </a:t>
            </a:r>
            <a:r>
              <a:rPr lang="en-US" altLang="ja-JP" dirty="0">
                <a:solidFill>
                  <a:srgbClr val="0070C0"/>
                </a:solidFill>
                <a:latin typeface="Helvetica"/>
                <a:cs typeface="Helvetica"/>
              </a:rPr>
              <a:t>(</a:t>
            </a:r>
            <a:r>
              <a:rPr lang="en-US" altLang="ja-JP" dirty="0">
                <a:solidFill>
                  <a:srgbClr val="0070C0"/>
                </a:solidFill>
                <a:latin typeface="Helvetica"/>
                <a:cs typeface="Helvetica"/>
                <a:sym typeface="Wingdings" panose="05000000000000000000" pitchFamily="2" charset="2"/>
              </a:rPr>
              <a:t>348)</a:t>
            </a:r>
            <a:r>
              <a:rPr lang="en-US" altLang="ja-JP" dirty="0">
                <a:solidFill>
                  <a:srgbClr val="0070C0"/>
                </a:solidFill>
                <a:latin typeface="Helvetica" panose="020B0604020202020204" pitchFamily="34" charset="0"/>
              </a:rPr>
              <a:t> </a:t>
            </a:r>
            <a:r>
              <a:rPr lang="en-US" altLang="ja-JP" dirty="0">
                <a:solidFill>
                  <a:srgbClr val="00B050"/>
                </a:solidFill>
                <a:latin typeface="Helvetica" panose="020B0604020202020204" pitchFamily="34" charset="0"/>
              </a:rPr>
              <a:t>(</a:t>
            </a:r>
            <a:r>
              <a:rPr lang="en-US" altLang="ja-JP" dirty="0">
                <a:solidFill>
                  <a:srgbClr val="00B050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346)</a:t>
            </a:r>
            <a:endParaRPr lang="en-US" altLang="ja-JP" dirty="0">
              <a:latin typeface="Helvetica" panose="020B0604020202020204" pitchFamily="34" charset="0"/>
            </a:endParaRPr>
          </a:p>
          <a:p>
            <a:pPr lvl="1" eaLnBrk="1" hangingPunct="1"/>
            <a:r>
              <a:rPr lang="en-US" altLang="ja-JP" dirty="0">
                <a:latin typeface="Helvetica" panose="020B0604020202020204" pitchFamily="34" charset="0"/>
              </a:rPr>
              <a:t>Academia: 382 </a:t>
            </a:r>
            <a:r>
              <a:rPr lang="en-US" altLang="ja-JP" dirty="0">
                <a:solidFill>
                  <a:srgbClr val="7030A0"/>
                </a:solidFill>
                <a:latin typeface="Helvetica" panose="020B0604020202020204" pitchFamily="34" charset="0"/>
              </a:rPr>
              <a:t>(</a:t>
            </a:r>
            <a:r>
              <a:rPr lang="en-US" altLang="ja-JP" dirty="0">
                <a:solidFill>
                  <a:srgbClr val="7030A0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</a:t>
            </a:r>
            <a:r>
              <a:rPr lang="en-US" altLang="ja-JP" dirty="0">
                <a:solidFill>
                  <a:srgbClr val="7030A0"/>
                </a:solidFill>
                <a:latin typeface="Helvetica" panose="020B0604020202020204" pitchFamily="34" charset="0"/>
              </a:rPr>
              <a:t>312) </a:t>
            </a:r>
            <a:r>
              <a:rPr lang="en-US" altLang="ja-JP" dirty="0">
                <a:solidFill>
                  <a:srgbClr val="0070C0"/>
                </a:solidFill>
                <a:latin typeface="Helvetica" panose="020B0604020202020204" pitchFamily="34" charset="0"/>
              </a:rPr>
              <a:t>(</a:t>
            </a:r>
            <a:r>
              <a:rPr lang="en-US" altLang="ja-JP" dirty="0">
                <a:solidFill>
                  <a:srgbClr val="0070C0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300)</a:t>
            </a:r>
            <a:r>
              <a:rPr lang="en-US" altLang="ja-JP" dirty="0">
                <a:solidFill>
                  <a:srgbClr val="0070C0"/>
                </a:solidFill>
                <a:latin typeface="Helvetica" panose="020B0604020202020204" pitchFamily="34" charset="0"/>
              </a:rPr>
              <a:t> </a:t>
            </a:r>
            <a:r>
              <a:rPr lang="en-US" altLang="ja-JP" dirty="0">
                <a:solidFill>
                  <a:srgbClr val="00B050"/>
                </a:solidFill>
                <a:latin typeface="Helvetica" panose="020B0604020202020204" pitchFamily="34" charset="0"/>
              </a:rPr>
              <a:t>(</a:t>
            </a:r>
            <a:r>
              <a:rPr lang="en-US" altLang="ja-JP" dirty="0">
                <a:solidFill>
                  <a:srgbClr val="00B050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260)</a:t>
            </a:r>
            <a:endParaRPr lang="en-US" altLang="ja-JP" dirty="0">
              <a:solidFill>
                <a:srgbClr val="FF0000"/>
              </a:solidFill>
              <a:latin typeface="Helvetica" panose="020B0604020202020204" pitchFamily="34" charset="0"/>
            </a:endParaRPr>
          </a:p>
          <a:p>
            <a:pPr lvl="2" eaLnBrk="1" hangingPunct="1"/>
            <a:r>
              <a:rPr lang="en-US" altLang="ja-JP" dirty="0">
                <a:latin typeface="Helvetica" panose="020B0604020202020204" pitchFamily="34" charset="0"/>
              </a:rPr>
              <a:t>(including 180 </a:t>
            </a:r>
            <a:r>
              <a:rPr lang="en-US" altLang="ja-JP" dirty="0">
                <a:solidFill>
                  <a:srgbClr val="7030A0"/>
                </a:solidFill>
                <a:latin typeface="Helvetica" panose="020B0604020202020204" pitchFamily="34" charset="0"/>
              </a:rPr>
              <a:t>(</a:t>
            </a:r>
            <a:r>
              <a:rPr lang="en-US" altLang="ja-JP" dirty="0">
                <a:solidFill>
                  <a:srgbClr val="7030A0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</a:t>
            </a:r>
            <a:r>
              <a:rPr lang="en-US" altLang="ja-JP" dirty="0">
                <a:solidFill>
                  <a:srgbClr val="7030A0"/>
                </a:solidFill>
                <a:latin typeface="Helvetica" panose="020B0604020202020204" pitchFamily="34" charset="0"/>
              </a:rPr>
              <a:t>87) </a:t>
            </a:r>
            <a:r>
              <a:rPr lang="en-US" altLang="ja-JP" dirty="0">
                <a:solidFill>
                  <a:srgbClr val="0070C0"/>
                </a:solidFill>
                <a:latin typeface="Helvetica" panose="020B0604020202020204" pitchFamily="34" charset="0"/>
              </a:rPr>
              <a:t>(</a:t>
            </a:r>
            <a:r>
              <a:rPr lang="en-US" altLang="ja-JP" dirty="0">
                <a:solidFill>
                  <a:srgbClr val="0070C0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39) </a:t>
            </a:r>
            <a:r>
              <a:rPr lang="en-US" altLang="ja-JP" dirty="0">
                <a:solidFill>
                  <a:srgbClr val="00B050"/>
                </a:solidFill>
                <a:latin typeface="Helvetica" panose="020B0604020202020204" pitchFamily="34" charset="0"/>
              </a:rPr>
              <a:t>(</a:t>
            </a:r>
            <a:r>
              <a:rPr lang="en-US" altLang="ja-JP" dirty="0">
                <a:solidFill>
                  <a:srgbClr val="00B050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60)</a:t>
            </a:r>
            <a:r>
              <a:rPr lang="en-US" altLang="ja-JP" dirty="0">
                <a:latin typeface="Helvetica" panose="020B0604020202020204" pitchFamily="34" charset="0"/>
              </a:rPr>
              <a:t>students)</a:t>
            </a:r>
          </a:p>
          <a:p>
            <a:pPr lvl="1" eaLnBrk="1" hangingPunct="1"/>
            <a:r>
              <a:rPr lang="en-US" altLang="ja-JP" dirty="0">
                <a:latin typeface="Helvetica" panose="020B0604020202020204" pitchFamily="34" charset="0"/>
              </a:rPr>
              <a:t>Industries:   52 </a:t>
            </a:r>
            <a:r>
              <a:rPr lang="en-US" altLang="ja-JP" dirty="0">
                <a:solidFill>
                  <a:srgbClr val="7030A0"/>
                </a:solidFill>
                <a:latin typeface="Helvetica" panose="020B0604020202020204" pitchFamily="34" charset="0"/>
              </a:rPr>
              <a:t>(</a:t>
            </a:r>
            <a:r>
              <a:rPr lang="en-US" altLang="ja-JP" dirty="0">
                <a:solidFill>
                  <a:srgbClr val="7030A0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</a:t>
            </a:r>
            <a:r>
              <a:rPr lang="en-US" altLang="ja-JP" dirty="0">
                <a:solidFill>
                  <a:srgbClr val="7030A0"/>
                </a:solidFill>
                <a:latin typeface="Helvetica" panose="020B0604020202020204" pitchFamily="34" charset="0"/>
              </a:rPr>
              <a:t>51) </a:t>
            </a:r>
            <a:r>
              <a:rPr lang="en-US" altLang="ja-JP" dirty="0">
                <a:solidFill>
                  <a:srgbClr val="0070C0"/>
                </a:solidFill>
                <a:latin typeface="Helvetica" panose="020B0604020202020204" pitchFamily="34" charset="0"/>
              </a:rPr>
              <a:t>(</a:t>
            </a:r>
            <a:r>
              <a:rPr lang="en-US" altLang="ja-JP" dirty="0">
                <a:solidFill>
                  <a:srgbClr val="0070C0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47)</a:t>
            </a:r>
            <a:r>
              <a:rPr lang="en-US" altLang="ja-JP" dirty="0">
                <a:solidFill>
                  <a:srgbClr val="0070C0"/>
                </a:solidFill>
                <a:latin typeface="Helvetica" panose="020B0604020202020204" pitchFamily="34" charset="0"/>
              </a:rPr>
              <a:t> </a:t>
            </a:r>
            <a:r>
              <a:rPr lang="en-US" altLang="ja-JP" dirty="0">
                <a:solidFill>
                  <a:srgbClr val="00B050"/>
                </a:solidFill>
                <a:latin typeface="Helvetica" panose="020B0604020202020204" pitchFamily="34" charset="0"/>
              </a:rPr>
              <a:t>(</a:t>
            </a:r>
            <a:r>
              <a:rPr lang="en-US" altLang="ja-JP" dirty="0">
                <a:solidFill>
                  <a:srgbClr val="00B050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76)</a:t>
            </a:r>
            <a:endParaRPr lang="en-US" altLang="ja-JP" dirty="0">
              <a:latin typeface="Helvetica" panose="020B0604020202020204" pitchFamily="34" charset="0"/>
            </a:endParaRPr>
          </a:p>
          <a:p>
            <a:pPr lvl="1" eaLnBrk="1" hangingPunct="1"/>
            <a:r>
              <a:rPr lang="en-US" altLang="ja-JP" dirty="0">
                <a:latin typeface="Helvetica" panose="020B0604020202020204" pitchFamily="34" charset="0"/>
              </a:rPr>
              <a:t>Others:         18 </a:t>
            </a:r>
            <a:r>
              <a:rPr lang="en-US" altLang="ja-JP" dirty="0">
                <a:solidFill>
                  <a:srgbClr val="7030A0"/>
                </a:solidFill>
                <a:latin typeface="Helvetica" panose="020B0604020202020204" pitchFamily="34" charset="0"/>
              </a:rPr>
              <a:t>(</a:t>
            </a:r>
            <a:r>
              <a:rPr lang="en-US" altLang="ja-JP" dirty="0">
                <a:solidFill>
                  <a:srgbClr val="7030A0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</a:t>
            </a:r>
            <a:r>
              <a:rPr lang="en-US" altLang="ja-JP" dirty="0">
                <a:solidFill>
                  <a:srgbClr val="7030A0"/>
                </a:solidFill>
                <a:latin typeface="Helvetica" panose="020B0604020202020204" pitchFamily="34" charset="0"/>
              </a:rPr>
              <a:t>2)</a:t>
            </a:r>
            <a:r>
              <a:rPr lang="en-US" altLang="ja-JP" dirty="0">
                <a:latin typeface="Helvetica" panose="020B0604020202020204" pitchFamily="34" charset="0"/>
              </a:rPr>
              <a:t> </a:t>
            </a:r>
            <a:r>
              <a:rPr lang="en-US" altLang="ja-JP" dirty="0">
                <a:solidFill>
                  <a:srgbClr val="0070C0"/>
                </a:solidFill>
                <a:latin typeface="Helvetica" panose="020B0604020202020204" pitchFamily="34" charset="0"/>
              </a:rPr>
              <a:t>(</a:t>
            </a:r>
            <a:r>
              <a:rPr lang="en-US" altLang="ja-JP" dirty="0">
                <a:solidFill>
                  <a:srgbClr val="0070C0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1)</a:t>
            </a:r>
            <a:r>
              <a:rPr lang="en-US" altLang="ja-JP" dirty="0">
                <a:solidFill>
                  <a:srgbClr val="0070C0"/>
                </a:solidFill>
                <a:latin typeface="Helvetica" panose="020B0604020202020204" pitchFamily="34" charset="0"/>
              </a:rPr>
              <a:t> </a:t>
            </a:r>
            <a:r>
              <a:rPr lang="en-US" altLang="ja-JP" dirty="0">
                <a:solidFill>
                  <a:srgbClr val="00B050"/>
                </a:solidFill>
                <a:latin typeface="Helvetica" panose="020B0604020202020204" pitchFamily="34" charset="0"/>
              </a:rPr>
              <a:t>(</a:t>
            </a:r>
            <a:r>
              <a:rPr lang="en-US" altLang="ja-JP" dirty="0">
                <a:solidFill>
                  <a:srgbClr val="00B050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3)</a:t>
            </a:r>
            <a:endParaRPr lang="en-US" altLang="ja-JP" dirty="0">
              <a:latin typeface="Helvetica" panose="020B0604020202020204" pitchFamily="34" charset="0"/>
            </a:endParaRPr>
          </a:p>
          <a:p>
            <a:pPr eaLnBrk="1" hangingPunct="1"/>
            <a:r>
              <a:rPr lang="en-US" altLang="ja-JP" dirty="0">
                <a:latin typeface="Helvetica" panose="020B0604020202020204" pitchFamily="34" charset="0"/>
              </a:rPr>
              <a:t>Tutorials: 94 </a:t>
            </a:r>
            <a:r>
              <a:rPr lang="en-US" altLang="ja-JP" dirty="0">
                <a:solidFill>
                  <a:srgbClr val="7030A0"/>
                </a:solidFill>
                <a:latin typeface="Helvetica" panose="020B0604020202020204" pitchFamily="34" charset="0"/>
              </a:rPr>
              <a:t>(</a:t>
            </a:r>
            <a:r>
              <a:rPr lang="en-US" altLang="ja-JP" dirty="0">
                <a:solidFill>
                  <a:srgbClr val="7030A0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</a:t>
            </a:r>
            <a:r>
              <a:rPr lang="en-US" altLang="ja-JP" dirty="0">
                <a:solidFill>
                  <a:srgbClr val="7030A0"/>
                </a:solidFill>
                <a:latin typeface="Helvetica" panose="020B0604020202020204" pitchFamily="34" charset="0"/>
              </a:rPr>
              <a:t>68) </a:t>
            </a:r>
            <a:r>
              <a:rPr lang="en-US" altLang="ja-JP" dirty="0">
                <a:solidFill>
                  <a:srgbClr val="0070C0"/>
                </a:solidFill>
                <a:latin typeface="Helvetica" panose="020B0604020202020204" pitchFamily="34" charset="0"/>
              </a:rPr>
              <a:t>(</a:t>
            </a:r>
            <a:r>
              <a:rPr lang="en-US" altLang="ja-JP" dirty="0">
                <a:solidFill>
                  <a:srgbClr val="0070C0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50)</a:t>
            </a:r>
            <a:r>
              <a:rPr lang="en-US" altLang="ja-JP" dirty="0">
                <a:solidFill>
                  <a:srgbClr val="0070C0"/>
                </a:solidFill>
                <a:latin typeface="Helvetica" panose="020B0604020202020204" pitchFamily="34" charset="0"/>
              </a:rPr>
              <a:t> </a:t>
            </a:r>
            <a:r>
              <a:rPr lang="en-US" altLang="ja-JP" dirty="0">
                <a:solidFill>
                  <a:srgbClr val="00B050"/>
                </a:solidFill>
                <a:latin typeface="Helvetica" panose="020B0604020202020204" pitchFamily="34" charset="0"/>
              </a:rPr>
              <a:t>(</a:t>
            </a:r>
            <a:r>
              <a:rPr lang="en-US" altLang="ja-JP" dirty="0">
                <a:solidFill>
                  <a:srgbClr val="00B050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60)</a:t>
            </a:r>
            <a:endParaRPr lang="en-US" altLang="ja-JP" dirty="0">
              <a:solidFill>
                <a:srgbClr val="FF0000"/>
              </a:solidFill>
              <a:latin typeface="Helvetica" panose="020B0604020202020204" pitchFamily="34" charset="0"/>
            </a:endParaRPr>
          </a:p>
          <a:p>
            <a:pPr eaLnBrk="1" hangingPunct="1"/>
            <a:r>
              <a:rPr lang="en-US" altLang="ja-JP" dirty="0">
                <a:latin typeface="Helvetica" panose="020B0604020202020204" pitchFamily="34" charset="0"/>
              </a:rPr>
              <a:t>International participation</a:t>
            </a:r>
          </a:p>
          <a:p>
            <a:pPr lvl="1" eaLnBrk="1" hangingPunct="1"/>
            <a:r>
              <a:rPr lang="en-US" altLang="ja-JP" dirty="0">
                <a:latin typeface="Helvetica" panose="020B0604020202020204" pitchFamily="34" charset="0"/>
              </a:rPr>
              <a:t>Korea: 187</a:t>
            </a:r>
            <a:endParaRPr lang="en-US" altLang="ja-JP" dirty="0">
              <a:solidFill>
                <a:srgbClr val="FF0000"/>
              </a:solidFill>
              <a:latin typeface="Helvetica" panose="020B0604020202020204" pitchFamily="34" charset="0"/>
            </a:endParaRPr>
          </a:p>
          <a:p>
            <a:pPr lvl="1" eaLnBrk="1" hangingPunct="1"/>
            <a:r>
              <a:rPr lang="en-US" altLang="ja-JP" dirty="0">
                <a:latin typeface="Helvetica" panose="020B0604020202020204" pitchFamily="34" charset="0"/>
              </a:rPr>
              <a:t>Overseas: 265</a:t>
            </a:r>
            <a:endParaRPr lang="en-US" altLang="ja-JP" dirty="0">
              <a:solidFill>
                <a:srgbClr val="FF0000"/>
              </a:solidFill>
              <a:latin typeface="Helvetica" panose="020B0604020202020204" pitchFamily="34" charset="0"/>
            </a:endParaRPr>
          </a:p>
          <a:p>
            <a:pPr lvl="2" eaLnBrk="1" hangingPunct="1"/>
            <a:r>
              <a:rPr lang="en-US" altLang="ja-JP" sz="1600" dirty="0">
                <a:latin typeface="Helvetica" panose="020B0604020202020204" pitchFamily="34" charset="0"/>
              </a:rPr>
              <a:t>ASP		  176</a:t>
            </a:r>
          </a:p>
          <a:p>
            <a:pPr lvl="2" eaLnBrk="1" hangingPunct="1"/>
            <a:r>
              <a:rPr lang="en-US" altLang="ja-JP" sz="1600" dirty="0">
                <a:latin typeface="Helvetica" panose="020B0604020202020204" pitchFamily="34" charset="0"/>
              </a:rPr>
              <a:t>Americas	  53</a:t>
            </a:r>
          </a:p>
          <a:p>
            <a:pPr lvl="2" eaLnBrk="1" hangingPunct="1"/>
            <a:r>
              <a:rPr lang="en-US" altLang="ja-JP" sz="1600" dirty="0">
                <a:latin typeface="Helvetica" panose="020B0604020202020204" pitchFamily="34" charset="0"/>
              </a:rPr>
              <a:t>EU		  36</a:t>
            </a:r>
            <a:endParaRPr lang="en-US" altLang="ja-JP" sz="1600" dirty="0">
              <a:solidFill>
                <a:srgbClr val="00B050"/>
              </a:solidFill>
              <a:latin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86164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>
            <a:spLocks noGrp="1"/>
          </p:cNvSpPr>
          <p:nvPr>
            <p:ph type="ctrTitle"/>
          </p:nvPr>
        </p:nvSpPr>
        <p:spPr>
          <a:xfrm>
            <a:off x="1524000" y="178471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dirty="0" err="1"/>
              <a:t>ESWeek</a:t>
            </a:r>
            <a:r>
              <a:rPr lang="en-US" dirty="0"/>
              <a:t> Updates</a:t>
            </a:r>
            <a:endParaRPr dirty="0"/>
          </a:p>
        </p:txBody>
      </p:sp>
      <p:sp>
        <p:nvSpPr>
          <p:cNvPr id="71" name="Google Shape;71;p1"/>
          <p:cNvSpPr txBox="1">
            <a:spLocks noGrp="1"/>
          </p:cNvSpPr>
          <p:nvPr>
            <p:ph type="subTitle" idx="1"/>
          </p:nvPr>
        </p:nvSpPr>
        <p:spPr>
          <a:xfrm>
            <a:off x="1524000" y="426439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spcBef>
                <a:spcPts val="0"/>
              </a:spcBef>
              <a:buClr>
                <a:srgbClr val="BFBFBF"/>
              </a:buClr>
              <a:buSzPts val="2400"/>
            </a:pPr>
            <a:r>
              <a:rPr lang="it-IT" altLang="zh-TW" dirty="0"/>
              <a:t>Joerg Henkel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4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2400"/>
              <a:buNone/>
            </a:pPr>
            <a:r>
              <a:rPr lang="en-US" dirty="0"/>
              <a:t>June 23, 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7274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3044FA29-3913-1C0E-3AF6-BD57ED5F2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BF61EB3D-EE0B-B03F-CF75-ACF8D24C6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47F935C-3FC0-A735-3204-AA5563843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365125"/>
            <a:ext cx="10020300" cy="555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10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47A811F1-7E68-55A5-DB1C-74B4616AE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8EDD46BB-30FD-F1A4-2E30-136DD0354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A823448-A99E-6ACB-CACC-67871C251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395287"/>
            <a:ext cx="9741625" cy="524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05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C876D-00EE-4837-BD44-C70E09816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Conference </a:t>
            </a:r>
            <a:r>
              <a:rPr lang="it-IT" dirty="0" err="1"/>
              <a:t>Representatives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44575-AD60-1A63-0397-CB69AFB68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DAC</a:t>
            </a:r>
          </a:p>
          <a:p>
            <a:pPr lvl="1"/>
            <a:r>
              <a:rPr lang="it-IT" dirty="0"/>
              <a:t>Gi-Joon </a:t>
            </a:r>
            <a:r>
              <a:rPr lang="it-IT" dirty="0" err="1"/>
              <a:t>Nam</a:t>
            </a:r>
            <a:r>
              <a:rPr lang="it-IT" dirty="0"/>
              <a:t> </a:t>
            </a:r>
          </a:p>
          <a:p>
            <a:pPr lvl="1"/>
            <a:r>
              <a:rPr lang="it-IT" dirty="0"/>
              <a:t>Luis Miguel Silveira</a:t>
            </a:r>
          </a:p>
          <a:p>
            <a:r>
              <a:rPr lang="it-IT" dirty="0"/>
              <a:t>ASP-DAC</a:t>
            </a:r>
          </a:p>
          <a:p>
            <a:pPr lvl="1"/>
            <a:r>
              <a:rPr lang="it-IT" dirty="0" err="1"/>
              <a:t>Kazutoshi</a:t>
            </a:r>
            <a:r>
              <a:rPr lang="it-IT" dirty="0"/>
              <a:t> </a:t>
            </a:r>
            <a:r>
              <a:rPr lang="it-IT" dirty="0" err="1"/>
              <a:t>Wakabayashi</a:t>
            </a:r>
            <a:endParaRPr lang="it-IT" dirty="0"/>
          </a:p>
          <a:p>
            <a:r>
              <a:rPr lang="it-IT" dirty="0"/>
              <a:t>DATE</a:t>
            </a:r>
          </a:p>
          <a:p>
            <a:pPr lvl="1"/>
            <a:r>
              <a:rPr lang="it-IT" dirty="0">
                <a:sym typeface="Wingdings" pitchFamily="2" charset="2"/>
              </a:rPr>
              <a:t>Cristiana Bolchini</a:t>
            </a:r>
          </a:p>
          <a:p>
            <a:pPr lvl="1"/>
            <a:r>
              <a:rPr lang="it-IT" dirty="0"/>
              <a:t>David </a:t>
            </a:r>
            <a:r>
              <a:rPr lang="it-IT" dirty="0" err="1"/>
              <a:t>Atienza</a:t>
            </a:r>
            <a:endParaRPr lang="it-IT" dirty="0"/>
          </a:p>
          <a:p>
            <a:r>
              <a:rPr lang="it-IT" dirty="0"/>
              <a:t>ICCAD</a:t>
            </a:r>
          </a:p>
          <a:p>
            <a:pPr lvl="1"/>
            <a:r>
              <a:rPr lang="it-IT" dirty="0"/>
              <a:t>Jiang Hu</a:t>
            </a:r>
          </a:p>
          <a:p>
            <a:r>
              <a:rPr lang="it-IT" altLang="zh-TW" dirty="0" err="1"/>
              <a:t>ESWeek</a:t>
            </a:r>
            <a:endParaRPr lang="it-IT" altLang="zh-TW" dirty="0"/>
          </a:p>
          <a:p>
            <a:pPr lvl="1"/>
            <a:r>
              <a:rPr lang="it-IT" altLang="zh-TW" dirty="0">
                <a:solidFill>
                  <a:srgbClr val="FF0000"/>
                </a:solidFill>
              </a:rPr>
              <a:t>David </a:t>
            </a:r>
            <a:r>
              <a:rPr lang="it-IT" altLang="zh-TW" dirty="0" err="1">
                <a:solidFill>
                  <a:srgbClr val="FF0000"/>
                </a:solidFill>
              </a:rPr>
              <a:t>Atienza</a:t>
            </a:r>
            <a:endParaRPr lang="it-IT" altLang="zh-TW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0521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C876D-00EE-4837-BD44-C70E09816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Motion: </a:t>
            </a:r>
            <a:r>
              <a:rPr lang="it-IT" dirty="0" err="1"/>
              <a:t>ESWeek</a:t>
            </a:r>
            <a:r>
              <a:rPr lang="it-IT" dirty="0"/>
              <a:t> Conference </a:t>
            </a:r>
            <a:r>
              <a:rPr lang="it-IT" dirty="0" err="1"/>
              <a:t>Representative</a:t>
            </a:r>
            <a:endParaRPr lang="it-IT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22AE109-7D9D-4542-79C1-E8F8FE300DAD}"/>
              </a:ext>
            </a:extLst>
          </p:cNvPr>
          <p:cNvSpPr txBox="1"/>
          <p:nvPr/>
        </p:nvSpPr>
        <p:spPr>
          <a:xfrm>
            <a:off x="914401" y="1516828"/>
            <a:ext cx="932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MOTION: Tsung-Yi HO moves to approve the appointment of Christian Pilato as the new CEDA </a:t>
            </a:r>
            <a:r>
              <a:rPr lang="en" altLang="zh-TW" b="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ESWeek</a:t>
            </a:r>
            <a:r>
              <a:rPr lang="en" altLang="zh-TW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Representative started in July 2024.</a:t>
            </a:r>
            <a:endParaRPr kumimoji="1"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E506FA0-CF90-6C78-9CBD-EC0BEDABD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5218651"/>
            <a:ext cx="10515600" cy="18518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Prof. Christian Pilato</a:t>
            </a:r>
          </a:p>
          <a:p>
            <a:pPr marL="0" indent="0" algn="ctr">
              <a:buNone/>
            </a:pPr>
            <a:r>
              <a:rPr lang="en" altLang="zh-TW" sz="2000" dirty="0" err="1">
                <a:latin typeface="Arial" panose="020B0604020202020204" pitchFamily="34" charset="0"/>
                <a:cs typeface="Arial" panose="020B0604020202020204" pitchFamily="34" charset="0"/>
              </a:rPr>
              <a:t>Politecnico</a:t>
            </a:r>
            <a:r>
              <a:rPr lang="en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 di Milano, Italy</a:t>
            </a:r>
            <a:endParaRPr lang="zh-TW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 descr="一張含有 人的臉孔, 人員, 服裝, 男人 的圖片&#10;&#10;自動產生的描述">
            <a:extLst>
              <a:ext uri="{FF2B5EF4-FFF2-40B4-BE49-F238E27FC236}">
                <a16:creationId xmlns:a16="http://schemas.microsoft.com/office/drawing/2014/main" id="{6DB31339-86DE-57CF-4574-6C687F6CB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2842391"/>
            <a:ext cx="1905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57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5112521-F2CB-3D47-AEE6-D8924666B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Flagship conferences</a:t>
            </a:r>
          </a:p>
        </p:txBody>
      </p:sp>
      <p:pic>
        <p:nvPicPr>
          <p:cNvPr id="4" name="圖片 3" descr="一張含有 雲, 天空, 戶外, 螢幕擷取畫面 的圖片&#10;&#10;自動產生的描述">
            <a:extLst>
              <a:ext uri="{FF2B5EF4-FFF2-40B4-BE49-F238E27FC236}">
                <a16:creationId xmlns:a16="http://schemas.microsoft.com/office/drawing/2014/main" id="{CFA41E56-986F-0145-F01B-799485F01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0" y="1961191"/>
            <a:ext cx="3930685" cy="1980000"/>
          </a:xfrm>
          <a:prstGeom prst="rect">
            <a:avLst/>
          </a:prstGeom>
        </p:spPr>
      </p:pic>
      <p:pic>
        <p:nvPicPr>
          <p:cNvPr id="7" name="圖片 6" descr="一張含有 日落, 天空, 建築, 戶外 的圖片&#10;&#10;自動產生的描述">
            <a:extLst>
              <a:ext uri="{FF2B5EF4-FFF2-40B4-BE49-F238E27FC236}">
                <a16:creationId xmlns:a16="http://schemas.microsoft.com/office/drawing/2014/main" id="{9B54C275-D03A-8F15-5D36-F1269D0FB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53" y="3906430"/>
            <a:ext cx="3984255" cy="1980000"/>
          </a:xfrm>
          <a:prstGeom prst="rect">
            <a:avLst/>
          </a:prstGeom>
        </p:spPr>
      </p:pic>
      <p:pic>
        <p:nvPicPr>
          <p:cNvPr id="11" name="圖片 10" descr="一張含有 雲, 樹狀, 文字, 大自然 的圖片&#10;&#10;自動產生的描述">
            <a:extLst>
              <a:ext uri="{FF2B5EF4-FFF2-40B4-BE49-F238E27FC236}">
                <a16:creationId xmlns:a16="http://schemas.microsoft.com/office/drawing/2014/main" id="{0CE5E780-2B2E-2AF9-4E8B-A74D81C9A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92" y="3941191"/>
            <a:ext cx="3984365" cy="1980000"/>
          </a:xfrm>
          <a:prstGeom prst="rect">
            <a:avLst/>
          </a:prstGeom>
        </p:spPr>
      </p:pic>
      <p:pic>
        <p:nvPicPr>
          <p:cNvPr id="14" name="圖片 13" descr="一張含有 天空, 建築, 螢幕擷取畫面, 摩天大樓 的圖片&#10;&#10;自動產生的描述">
            <a:extLst>
              <a:ext uri="{FF2B5EF4-FFF2-40B4-BE49-F238E27FC236}">
                <a16:creationId xmlns:a16="http://schemas.microsoft.com/office/drawing/2014/main" id="{5C421A4D-3D86-2174-3587-76C6438EB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16" y="1965103"/>
            <a:ext cx="3316280" cy="1980000"/>
          </a:xfrm>
          <a:prstGeom prst="rect">
            <a:avLst/>
          </a:prstGeom>
        </p:spPr>
      </p:pic>
      <p:pic>
        <p:nvPicPr>
          <p:cNvPr id="22" name="圖片 21" descr="一張含有 天空, 雲, 建築, 戶外 的圖片&#10;&#10;自動產生的描述">
            <a:extLst>
              <a:ext uri="{FF2B5EF4-FFF2-40B4-BE49-F238E27FC236}">
                <a16:creationId xmlns:a16="http://schemas.microsoft.com/office/drawing/2014/main" id="{B0106CB3-E1AA-B340-CE51-EE289008C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137" y="1928386"/>
            <a:ext cx="3979415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38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>
            <a:spLocks noGrp="1"/>
          </p:cNvSpPr>
          <p:nvPr>
            <p:ph type="ctrTitle"/>
          </p:nvPr>
        </p:nvSpPr>
        <p:spPr>
          <a:xfrm>
            <a:off x="1524000" y="178471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dirty="0"/>
              <a:t>DAC Updates</a:t>
            </a:r>
            <a:endParaRPr dirty="0"/>
          </a:p>
        </p:txBody>
      </p:sp>
      <p:sp>
        <p:nvSpPr>
          <p:cNvPr id="71" name="Google Shape;71;p1"/>
          <p:cNvSpPr txBox="1">
            <a:spLocks noGrp="1"/>
          </p:cNvSpPr>
          <p:nvPr>
            <p:ph type="subTitle" idx="1"/>
          </p:nvPr>
        </p:nvSpPr>
        <p:spPr>
          <a:xfrm>
            <a:off x="1524000" y="426439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400"/>
              <a:buNone/>
            </a:pPr>
            <a:r>
              <a:rPr lang="en-US" dirty="0"/>
              <a:t>Miguel Silveira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2400"/>
              <a:buNone/>
            </a:pPr>
            <a:r>
              <a:rPr lang="en-US" dirty="0"/>
              <a:t>June 23, 2024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"/>
          <p:cNvSpPr txBox="1">
            <a:spLocks noGrp="1"/>
          </p:cNvSpPr>
          <p:nvPr>
            <p:ph type="body" idx="1"/>
          </p:nvPr>
        </p:nvSpPr>
        <p:spPr>
          <a:xfrm>
            <a:off x="677334" y="1484851"/>
            <a:ext cx="10384366" cy="455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13"/>
              <a:buNone/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Record number of submissions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2079 Abstracts, 1575</a:t>
            </a:r>
            <a:r>
              <a:rPr lang="en-US" sz="2800" dirty="0"/>
              <a:t>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PDFs; </a:t>
            </a: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1545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fi</a:t>
            </a:r>
            <a:r>
              <a:rPr lang="en-US" sz="2800" dirty="0"/>
              <a:t>nal v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alid submissions after some withdrawing (cf. 1156 in 2023 =&gt; </a:t>
            </a: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34% increase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13"/>
              <a:buNone/>
            </a:pPr>
            <a:endParaRPr lang="en-US" sz="2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13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TPC committee: 29 tracks, 34 track chairs, 356 TPC members (cf. 266 in 2023 =&gt; </a:t>
            </a: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34% increase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PT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dirty="0"/>
          </a:p>
        </p:txBody>
      </p:sp>
      <p:sp>
        <p:nvSpPr>
          <p:cNvPr id="76" name="Google Shape;7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16A"/>
              </a:buClr>
              <a:buSzPts val="4400"/>
              <a:buFont typeface="Calibri"/>
              <a:buNone/>
            </a:pPr>
            <a:r>
              <a:rPr lang="en-US" dirty="0"/>
              <a:t>DAC 2024 - Record number of submissions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2"/>
          <p:cNvSpPr txBox="1">
            <a:spLocks noGrp="1"/>
          </p:cNvSpPr>
          <p:nvPr>
            <p:ph type="title"/>
          </p:nvPr>
        </p:nvSpPr>
        <p:spPr>
          <a:xfrm>
            <a:off x="1956547" y="569327"/>
            <a:ext cx="9040210" cy="75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Research Paper Submission History</a:t>
            </a:r>
            <a:endParaRPr dirty="0"/>
          </a:p>
        </p:txBody>
      </p:sp>
      <p:sp>
        <p:nvSpPr>
          <p:cNvPr id="112" name="Google Shape;112;p12"/>
          <p:cNvSpPr/>
          <p:nvPr/>
        </p:nvSpPr>
        <p:spPr>
          <a:xfrm>
            <a:off x="9244800" y="2383200"/>
            <a:ext cx="2483412" cy="3146400"/>
          </a:xfrm>
          <a:prstGeom prst="rect">
            <a:avLst/>
          </a:prstGeom>
          <a:solidFill>
            <a:srgbClr val="BBD6EE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34% increase in submissions!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Clearly a  lot of momentum in the Semiconductor,  EDA, AI and Security areas.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3" name="Google Shape;113;p12"/>
          <p:cNvGraphicFramePr/>
          <p:nvPr/>
        </p:nvGraphicFramePr>
        <p:xfrm>
          <a:off x="463789" y="1600200"/>
          <a:ext cx="8575108" cy="4485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Google Shape;76;p9"/>
          <p:cNvGraphicFramePr/>
          <p:nvPr/>
        </p:nvGraphicFramePr>
        <p:xfrm>
          <a:off x="410260" y="871176"/>
          <a:ext cx="11167657" cy="496662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241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5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629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Track 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b"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#papers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4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AI1. AI/ML Algorithms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8400" marR="840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80</a:t>
                      </a:r>
                      <a:endParaRPr sz="1800" u="none" strike="noStrike" cap="none" dirty="0"/>
                    </a:p>
                  </a:txBody>
                  <a:tcPr marL="91450" marR="91450" marT="45725" marB="457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4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  <a:uFill>
                            <a:noFill/>
                          </a:u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AI2. AI/ML Application and Infrastructure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8400" marR="840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74</a:t>
                      </a:r>
                      <a:endParaRPr sz="1800" u="none" strike="noStrike" cap="none" dirty="0"/>
                    </a:p>
                  </a:txBody>
                  <a:tcPr marL="91450" marR="91450" marT="45725" marB="457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31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  <a:uFill>
                            <a:noFill/>
                          </a:u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DES3B-I. In-memory and Near-memory Computing Architectures, Applications and Systems - I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8400" marR="840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58</a:t>
                      </a:r>
                      <a:endParaRPr sz="1800" u="none" strike="noStrike" cap="none" dirty="0"/>
                    </a:p>
                  </a:txBody>
                  <a:tcPr marL="91450" marR="91450" marT="45725" marB="457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131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  <a:uFill>
                            <a:noFill/>
                          </a:u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DES3B-II. In-memory and Near-memory Computing Architectures, Applications and Systems - II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8400" marR="840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60</a:t>
                      </a:r>
                      <a:endParaRPr sz="1800" u="none" strike="noStrike" cap="none" dirty="0"/>
                    </a:p>
                  </a:txBody>
                  <a:tcPr marL="91450" marR="91450" marT="45725" marB="457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84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  <a:uFill>
                            <a:noFill/>
                          </a:u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DES4-I. AI/ML Architecture Design - I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8400" marR="840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57</a:t>
                      </a:r>
                      <a:endParaRPr sz="1800" u="none" strike="noStrike" cap="none" dirty="0"/>
                    </a:p>
                  </a:txBody>
                  <a:tcPr marL="91450" marR="91450" marT="45725" marB="457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84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DES4-II. AI/ML Architecture Design - II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8400" marR="840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53</a:t>
                      </a:r>
                      <a:endParaRPr sz="1800" u="none" strike="noStrike" cap="none" dirty="0"/>
                    </a:p>
                  </a:txBody>
                  <a:tcPr marL="91450" marR="91450" marT="45725" marB="457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84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DES9. Quantum Computing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8400" marR="840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78</a:t>
                      </a:r>
                      <a:endParaRPr sz="1800" u="none" strike="noStrike" cap="none" dirty="0"/>
                    </a:p>
                  </a:txBody>
                  <a:tcPr marL="91450" marR="91450" marT="45725" marB="457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21745995"/>
                  </a:ext>
                </a:extLst>
              </a:tr>
              <a:tr h="3384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EDA3. Timing and Power Analysis and Optimization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8400" marR="840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60</a:t>
                      </a:r>
                      <a:endParaRPr sz="1800" u="none" strike="noStrike" cap="none" dirty="0"/>
                    </a:p>
                  </a:txBody>
                  <a:tcPr marL="91450" marR="91450" marT="45725" marB="457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51064459"/>
                  </a:ext>
                </a:extLst>
              </a:tr>
              <a:tr h="3384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  <a:uFill>
                            <a:noFill/>
                          </a:u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EDA5. Analog CAD, Simulation, Verification and Test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8400" marR="840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54</a:t>
                      </a:r>
                      <a:endParaRPr sz="1800" u="none" strike="noStrike" cap="none" dirty="0"/>
                    </a:p>
                  </a:txBody>
                  <a:tcPr marL="91450" marR="91450" marT="45725" marB="457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29910755"/>
                  </a:ext>
                </a:extLst>
              </a:tr>
              <a:tr h="3384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  <a:uFill>
                            <a:noFill/>
                          </a:uFill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EDA6. Physical Design and Verification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8400" marR="840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71</a:t>
                      </a:r>
                      <a:endParaRPr sz="1800" u="none" strike="noStrike" cap="none" dirty="0"/>
                    </a:p>
                  </a:txBody>
                  <a:tcPr marL="91450" marR="91450" marT="45725" marB="457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21500646"/>
                  </a:ext>
                </a:extLst>
              </a:tr>
              <a:tr h="3384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EDA7. Design for Manufacturing and Reliability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8400" marR="840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51</a:t>
                      </a:r>
                      <a:endParaRPr sz="1800" u="none" strike="noStrike" cap="none" dirty="0"/>
                    </a:p>
                  </a:txBody>
                  <a:tcPr marL="91450" marR="91450" marT="45725" marB="457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72338120"/>
                  </a:ext>
                </a:extLst>
              </a:tr>
              <a:tr h="3384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SEC1. Hardware Security: Primitives, Architecture, Design &amp; Test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8400" marR="840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63</a:t>
                      </a:r>
                      <a:endParaRPr sz="1800" u="none" strike="noStrike" cap="none" dirty="0"/>
                    </a:p>
                  </a:txBody>
                  <a:tcPr marL="91450" marR="91450" marT="45725" marB="457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46168685"/>
                  </a:ext>
                </a:extLst>
              </a:tr>
            </a:tbl>
          </a:graphicData>
        </a:graphic>
      </p:graphicFrame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1856835" y="171988"/>
            <a:ext cx="9204960" cy="288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dirty="0"/>
              <a:t>Top tracks/topics in paper attraction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1681755" y="869243"/>
            <a:ext cx="9410700" cy="71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Accepted Sessions by Country</a:t>
            </a:r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body" idx="1"/>
          </p:nvPr>
        </p:nvSpPr>
        <p:spPr>
          <a:xfrm>
            <a:off x="253312" y="1848513"/>
            <a:ext cx="4491943" cy="398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337 submissions accepted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21.8% acceptance rate</a:t>
            </a:r>
            <a:endParaRPr/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    (cf. 22.7% in 2023)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Most accepted submissions from China and US</a:t>
            </a:r>
            <a:endParaRPr/>
          </a:p>
          <a:p>
            <a: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153 papers (45%) with a primary author from China</a:t>
            </a:r>
            <a:endParaRPr/>
          </a:p>
          <a:p>
            <a: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82 papers (24%) from USA</a:t>
            </a:r>
            <a:endParaRPr/>
          </a:p>
          <a:p>
            <a: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128" name="Google Shape;128;p15"/>
          <p:cNvSpPr txBox="1"/>
          <p:nvPr/>
        </p:nvSpPr>
        <p:spPr>
          <a:xfrm>
            <a:off x="6471385" y="1635856"/>
            <a:ext cx="6399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2023</a:t>
            </a:r>
            <a:endParaRPr/>
          </a:p>
        </p:txBody>
      </p:sp>
      <p:sp>
        <p:nvSpPr>
          <p:cNvPr id="129" name="Google Shape;129;p15"/>
          <p:cNvSpPr txBox="1"/>
          <p:nvPr/>
        </p:nvSpPr>
        <p:spPr>
          <a:xfrm>
            <a:off x="8641887" y="1650514"/>
            <a:ext cx="7523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2024</a:t>
            </a:r>
            <a:endParaRPr/>
          </a:p>
        </p:txBody>
      </p:sp>
      <p:graphicFrame>
        <p:nvGraphicFramePr>
          <p:cNvPr id="130" name="Google Shape;130;p15"/>
          <p:cNvGraphicFramePr/>
          <p:nvPr/>
        </p:nvGraphicFramePr>
        <p:xfrm>
          <a:off x="5823287" y="2024063"/>
          <a:ext cx="4339350" cy="4282890"/>
        </p:xfrm>
        <a:graphic>
          <a:graphicData uri="http://schemas.openxmlformats.org/drawingml/2006/table">
            <a:tbl>
              <a:tblPr firstRow="1">
                <a:noFill/>
              </a:tblPr>
              <a:tblGrid>
                <a:gridCol w="95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6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9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6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1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Country</a:t>
                      </a:r>
                      <a:endParaRPr sz="12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Percentage</a:t>
                      </a:r>
                      <a:endParaRPr sz="12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Country</a:t>
                      </a:r>
                      <a:endParaRPr sz="12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Percentage</a:t>
                      </a:r>
                      <a:endParaRPr sz="12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China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41.06%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40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China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45.40%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United States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30.42%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40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United States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24.33%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Hong Kong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6.46%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40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Korea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7.12%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Korea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5.70%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40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Hong Kong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6.82%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Taiwan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4.94%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40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Germany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3.56%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Germany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3.42%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40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Taiwan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2.97%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Switzerland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2.28%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40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Italy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1.48%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1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United Kingdom</a:t>
                      </a:r>
                      <a:endParaRPr/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1.90%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40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Singapore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1.19%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5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Belgium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0.76%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40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Japan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0.89%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Italy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0.76%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40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United Arab Emirates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0.89%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Austria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0.38%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40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United Kingdom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0.89%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4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Canada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0.38%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40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Austria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0.59%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4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France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0.38%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40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Canada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0.59%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4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Greece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0.38%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40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France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0.59%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4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Japan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0.38%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40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Greece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0.59%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4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Singapore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0.38%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00" marR="40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Switzerland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0.59%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4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Belgium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0.30%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4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India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0.30%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3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Luxembourg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0.30%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3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Netherlands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0.30%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4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Norway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0.30%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00" marR="6800" marT="680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31" name="Google Shape;131;p15"/>
          <p:cNvSpPr/>
          <p:nvPr/>
        </p:nvSpPr>
        <p:spPr>
          <a:xfrm rot="-5400000">
            <a:off x="4722398" y="3451859"/>
            <a:ext cx="229802" cy="14317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5"/>
          <p:cNvSpPr/>
          <p:nvPr/>
        </p:nvSpPr>
        <p:spPr>
          <a:xfrm rot="-5400000">
            <a:off x="7709637" y="2357988"/>
            <a:ext cx="115502" cy="5815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5"/>
          <p:cNvSpPr/>
          <p:nvPr/>
        </p:nvSpPr>
        <p:spPr>
          <a:xfrm rot="5400000">
            <a:off x="7862037" y="2606641"/>
            <a:ext cx="115502" cy="5815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5"/>
          <p:cNvSpPr/>
          <p:nvPr/>
        </p:nvSpPr>
        <p:spPr>
          <a:xfrm rot="-5400000">
            <a:off x="7717657" y="2770269"/>
            <a:ext cx="115502" cy="5815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5"/>
          <p:cNvSpPr/>
          <p:nvPr/>
        </p:nvSpPr>
        <p:spPr>
          <a:xfrm rot="-5400000">
            <a:off x="7658300" y="2932294"/>
            <a:ext cx="115502" cy="5815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5"/>
          <p:cNvSpPr/>
          <p:nvPr/>
        </p:nvSpPr>
        <p:spPr>
          <a:xfrm rot="5400000">
            <a:off x="7754557" y="3134425"/>
            <a:ext cx="115502" cy="5815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5"/>
          <p:cNvSpPr/>
          <p:nvPr/>
        </p:nvSpPr>
        <p:spPr>
          <a:xfrm rot="-5400000">
            <a:off x="7724073" y="4172349"/>
            <a:ext cx="115502" cy="5815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5"/>
          <p:cNvSpPr/>
          <p:nvPr/>
        </p:nvSpPr>
        <p:spPr>
          <a:xfrm rot="-5400000">
            <a:off x="7703220" y="5296904"/>
            <a:ext cx="115502" cy="5815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5"/>
          <p:cNvSpPr/>
          <p:nvPr/>
        </p:nvSpPr>
        <p:spPr>
          <a:xfrm rot="-5400000">
            <a:off x="7817120" y="5160545"/>
            <a:ext cx="115502" cy="5815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5"/>
          <p:cNvSpPr/>
          <p:nvPr/>
        </p:nvSpPr>
        <p:spPr>
          <a:xfrm rot="5400000">
            <a:off x="7743328" y="3460080"/>
            <a:ext cx="115502" cy="5815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5"/>
          <p:cNvSpPr/>
          <p:nvPr/>
        </p:nvSpPr>
        <p:spPr>
          <a:xfrm rot="5400000">
            <a:off x="7741723" y="3699106"/>
            <a:ext cx="115502" cy="5815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5"/>
          <p:cNvSpPr/>
          <p:nvPr/>
        </p:nvSpPr>
        <p:spPr>
          <a:xfrm rot="-5400000">
            <a:off x="7653289" y="3309483"/>
            <a:ext cx="115503" cy="5133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16A"/>
              </a:buClr>
              <a:buSzPts val="4400"/>
              <a:buFont typeface="Calibri"/>
              <a:buNone/>
            </a:pPr>
            <a:r>
              <a:rPr lang="en-US" dirty="0"/>
              <a:t>DAC 2024 – CEDA Distinguished Luncheon</a:t>
            </a:r>
            <a:endParaRPr dirty="0"/>
          </a:p>
        </p:txBody>
      </p:sp>
      <p:sp>
        <p:nvSpPr>
          <p:cNvPr id="77" name="Google Shape;77;p2"/>
          <p:cNvSpPr txBox="1">
            <a:spLocks noGrp="1"/>
          </p:cNvSpPr>
          <p:nvPr>
            <p:ph type="body" idx="1"/>
          </p:nvPr>
        </p:nvSpPr>
        <p:spPr>
          <a:xfrm>
            <a:off x="677334" y="1484851"/>
            <a:ext cx="10384366" cy="455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13"/>
              <a:buNone/>
            </a:pPr>
            <a:r>
              <a:rPr lang="en-PT" b="1" dirty="0">
                <a:solidFill>
                  <a:srgbClr val="FF0000"/>
                </a:solidFill>
              </a:rPr>
              <a:t>Keynote:</a:t>
            </a: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13"/>
              <a:buNone/>
            </a:pPr>
            <a:endParaRPr lang="en-PT" b="1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13"/>
              <a:buNone/>
            </a:pPr>
            <a:r>
              <a:rPr lang="en-PT" b="1" dirty="0">
                <a:solidFill>
                  <a:srgbClr val="0070C0"/>
                </a:solidFill>
              </a:rPr>
              <a:t>Andrew B. Kahng: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dirty="0">
                <a:hlinkClick r:id="rId3"/>
              </a:rPr>
              <a:t>AI for EDA and Disruptive Innovation</a:t>
            </a:r>
            <a:endParaRPr lang="en-PT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PT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PT" dirty="0"/>
              <a:t>Tuesday, 25th June, 12:00pm – 1:30pm</a:t>
            </a:r>
            <a:endParaRPr dirty="0"/>
          </a:p>
        </p:txBody>
      </p:sp>
      <p:pic>
        <p:nvPicPr>
          <p:cNvPr id="1026" name="Picture 2" descr="UC San Diego engineer Andrew Kahng awarded Ho-Am Prize">
            <a:extLst>
              <a:ext uri="{FF2B5EF4-FFF2-40B4-BE49-F238E27FC236}">
                <a16:creationId xmlns:a16="http://schemas.microsoft.com/office/drawing/2014/main" id="{EAC752D0-B971-88D1-0093-563602798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66" y="1690688"/>
            <a:ext cx="2610997" cy="391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588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5391</TotalTime>
  <Words>1220</Words>
  <Application>Microsoft Macintosh PowerPoint</Application>
  <PresentationFormat>寬螢幕</PresentationFormat>
  <Paragraphs>297</Paragraphs>
  <Slides>27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5" baseType="lpstr">
      <vt:lpstr>Aptos</vt:lpstr>
      <vt:lpstr>Arial</vt:lpstr>
      <vt:lpstr>Calibri</vt:lpstr>
      <vt:lpstr>Calibri Light</vt:lpstr>
      <vt:lpstr>Helvetica</vt:lpstr>
      <vt:lpstr>PT Mono</vt:lpstr>
      <vt:lpstr>Wingdings</vt:lpstr>
      <vt:lpstr>Office Theme</vt:lpstr>
      <vt:lpstr>Conferences</vt:lpstr>
      <vt:lpstr>Sponsored conferences/events (2024.1 ~)</vt:lpstr>
      <vt:lpstr>Flagship conferences</vt:lpstr>
      <vt:lpstr>DAC Updates</vt:lpstr>
      <vt:lpstr>DAC 2024 - Record number of submissions</vt:lpstr>
      <vt:lpstr>Research Paper Submission History</vt:lpstr>
      <vt:lpstr>Top tracks/topics in paper attraction</vt:lpstr>
      <vt:lpstr>Accepted Sessions by Country</vt:lpstr>
      <vt:lpstr>DAC 2024 – CEDA Distinguished Luncheon</vt:lpstr>
      <vt:lpstr>ICCAD Updates</vt:lpstr>
      <vt:lpstr>ICCAD Strengths</vt:lpstr>
      <vt:lpstr>Conference Statistics</vt:lpstr>
      <vt:lpstr>Tuesday IEEE CEDA Invited Keynote Luncheon </vt:lpstr>
      <vt:lpstr>DATE Updates</vt:lpstr>
      <vt:lpstr>DATE 2024 in Valencia, Spain March 25-27</vt:lpstr>
      <vt:lpstr>Program</vt:lpstr>
      <vt:lpstr>some numbers</vt:lpstr>
      <vt:lpstr>DATE 2025</vt:lpstr>
      <vt:lpstr>ASP-DAC Updates</vt:lpstr>
      <vt:lpstr>Paper Submission</vt:lpstr>
      <vt:lpstr>Submissions by  Countries / Areas</vt:lpstr>
      <vt:lpstr>Attendees (2023) (2021) (2019)</vt:lpstr>
      <vt:lpstr>ESWeek Updates</vt:lpstr>
      <vt:lpstr>PowerPoint 簡報</vt:lpstr>
      <vt:lpstr>PowerPoint 簡報</vt:lpstr>
      <vt:lpstr>Conference Representatives</vt:lpstr>
      <vt:lpstr>Motion: ESWeek Conference Representative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Exapmple Here</dc:title>
  <dc:creator>Hough,Mackenzie C</dc:creator>
  <cp:lastModifiedBy>Tsung Yi Ho (CSD)</cp:lastModifiedBy>
  <cp:revision>13</cp:revision>
  <dcterms:created xsi:type="dcterms:W3CDTF">2020-08-31T15:23:30Z</dcterms:created>
  <dcterms:modified xsi:type="dcterms:W3CDTF">2024-06-23T12:13:42Z</dcterms:modified>
</cp:coreProperties>
</file>