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6" r:id="rId2"/>
    <p:sldId id="471" r:id="rId3"/>
    <p:sldId id="476" r:id="rId4"/>
    <p:sldId id="257" r:id="rId5"/>
    <p:sldId id="259" r:id="rId6"/>
    <p:sldId id="378" r:id="rId7"/>
    <p:sldId id="361" r:id="rId8"/>
    <p:sldId id="480" r:id="rId9"/>
    <p:sldId id="477" r:id="rId10"/>
    <p:sldId id="492" r:id="rId11"/>
    <p:sldId id="491" r:id="rId12"/>
    <p:sldId id="483" r:id="rId13"/>
    <p:sldId id="486" r:id="rId14"/>
    <p:sldId id="4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5EB690-415D-6B4E-B01B-4422844ACE4B}">
          <p14:sldIdLst>
            <p14:sldId id="266"/>
            <p14:sldId id="471"/>
            <p14:sldId id="476"/>
            <p14:sldId id="257"/>
            <p14:sldId id="259"/>
            <p14:sldId id="378"/>
            <p14:sldId id="361"/>
            <p14:sldId id="480"/>
            <p14:sldId id="477"/>
            <p14:sldId id="492"/>
            <p14:sldId id="491"/>
            <p14:sldId id="483"/>
            <p14:sldId id="486"/>
            <p14:sldId id="488"/>
          </p14:sldIdLst>
        </p14:section>
        <p14:section name="Default Section" id="{8526BD31-C2C3-5441-959F-DE63F8DCE6E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  <a:srgbClr val="606060"/>
    <a:srgbClr val="323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7" autoAdjust="0"/>
    <p:restoredTop sz="94674"/>
  </p:normalViewPr>
  <p:slideViewPr>
    <p:cSldViewPr snapToGrid="0">
      <p:cViewPr varScale="1">
        <p:scale>
          <a:sx n="63" d="100"/>
          <a:sy n="63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8A653-952A-4D07-91B3-609B4EB8D3A9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2EBD6-1F0C-46A3-B674-85E78A30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7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8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98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8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9" y="5832389"/>
            <a:ext cx="2441339" cy="7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5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8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9" y="5824151"/>
            <a:ext cx="2441339" cy="7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505DF-C781-527A-A34E-BCF774D3E3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9" y="5832389"/>
            <a:ext cx="2441339" cy="7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439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684725" y="6563179"/>
            <a:ext cx="605246" cy="2948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452B95-864D-4BAD-9599-D16828103DE0}" type="slidenum">
              <a:rPr lang="en-US" sz="1000" b="1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/15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93C66-48AA-70BF-526B-1ECDC86C5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9" y="5832389"/>
            <a:ext cx="2441339" cy="7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1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05DC6F0-1205-6756-25A8-5551D554A253}"/>
              </a:ext>
            </a:extLst>
          </p:cNvPr>
          <p:cNvSpPr txBox="1">
            <a:spLocks/>
          </p:cNvSpPr>
          <p:nvPr userDrawn="1"/>
        </p:nvSpPr>
        <p:spPr>
          <a:xfrm>
            <a:off x="11586754" y="6563179"/>
            <a:ext cx="605246" cy="2948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452B95-864D-4BAD-9599-D16828103DE0}" type="slidenum">
              <a:rPr lang="en-US" sz="1000" b="1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endParaRPr 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C48D2-364B-030A-0E02-8A9EFC857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9" y="5832389"/>
            <a:ext cx="2441339" cy="7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76533" y="0"/>
            <a:ext cx="8214324" cy="88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57200" y="1196811"/>
            <a:ext cx="11273246" cy="46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486E"/>
              </a:buClr>
              <a:buSzPts val="2800"/>
              <a:buChar char="•"/>
              <a:defRPr>
                <a:solidFill>
                  <a:srgbClr val="2F486E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486E"/>
              </a:buClr>
              <a:buSzPts val="2400"/>
              <a:buChar char="•"/>
              <a:defRPr>
                <a:solidFill>
                  <a:srgbClr val="2F486E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486E"/>
              </a:buClr>
              <a:buSzPts val="2000"/>
              <a:buChar char="•"/>
              <a:defRPr>
                <a:solidFill>
                  <a:srgbClr val="2F486E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486E"/>
              </a:buClr>
              <a:buSzPts val="1800"/>
              <a:buChar char="•"/>
              <a:defRPr>
                <a:solidFill>
                  <a:srgbClr val="2F486E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486E"/>
              </a:buClr>
              <a:buSzPts val="1800"/>
              <a:buChar char="•"/>
              <a:defRPr>
                <a:solidFill>
                  <a:srgbClr val="2F486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469189" y="6499406"/>
            <a:ext cx="6369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959427" y="6519635"/>
            <a:ext cx="89349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383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1_Title Only 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94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1800"/>
              <a:buChar char="▸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800"/>
              <a:buChar char="-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800"/>
              <a:buChar char="o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 sz="3200" b="1" i="1">
                <a:solidFill>
                  <a:srgbClr val="7F7F7F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800"/>
              <a:buChar char="-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800"/>
              <a:buChar char="▪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800"/>
              <a:buChar char="o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86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7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200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16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396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1" y="6205393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667" y="0"/>
            <a:ext cx="12255333" cy="69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982006"/>
            <a:ext cx="1620953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12192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mte.ieee.org/eps-edm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cmte.ieee.org/eps-edms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mte.ieee.org/eps-edms/edms-activities/hi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xpl/tocresult.jsp?isnumber=9534856" TargetMode="External"/><Relationship Id="rId2" Type="http://schemas.openxmlformats.org/officeDocument/2006/relationships/hyperlink" Target="https://eps.ieee.org/technology/heterogeneous-integration-roadmap/2023-edition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ps.ieee.org/education/distinguished-lecturer-program.html" TargetMode="External"/><Relationship Id="rId5" Type="http://schemas.openxmlformats.org/officeDocument/2006/relationships/hyperlink" Target="https://packaging-benchmarks.org/" TargetMode="External"/><Relationship Id="rId4" Type="http://schemas.openxmlformats.org/officeDocument/2006/relationships/hyperlink" Target="https://eps.ieee.org/publications/eps-newsletter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34326-33E1-623D-3CB8-B9D7CC8F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Electronic Packaging Society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EFA0A-BA0D-27E7-325B-D7E3EBE26B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1C746E-9913-93CB-7677-9DA62CECFEA7}"/>
              </a:ext>
            </a:extLst>
          </p:cNvPr>
          <p:cNvSpPr txBox="1">
            <a:spLocks/>
          </p:cNvSpPr>
          <p:nvPr/>
        </p:nvSpPr>
        <p:spPr>
          <a:xfrm>
            <a:off x="1799223" y="4049158"/>
            <a:ext cx="7772400" cy="69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 CEDA Report 2024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E92FC93-5778-65F5-3F29-B586006349DA}"/>
              </a:ext>
            </a:extLst>
          </p:cNvPr>
          <p:cNvSpPr txBox="1">
            <a:spLocks/>
          </p:cNvSpPr>
          <p:nvPr/>
        </p:nvSpPr>
        <p:spPr>
          <a:xfrm>
            <a:off x="2205682" y="5199810"/>
            <a:ext cx="77724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486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F48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48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F486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486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F486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486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F486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486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F486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 algn="ctr">
              <a:buNone/>
            </a:pPr>
            <a:r>
              <a:rPr lang="en-US" sz="2400" dirty="0"/>
              <a:t>Jose Schutt-Aine</a:t>
            </a:r>
          </a:p>
          <a:p>
            <a:pPr marL="50800" indent="0" algn="ctr">
              <a:buNone/>
            </a:pPr>
            <a:r>
              <a:rPr lang="en-US" sz="2400" dirty="0"/>
              <a:t>Electronics Packaging Society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EE2CCC-AFF6-898B-EF92-80992FEAE211}"/>
              </a:ext>
            </a:extLst>
          </p:cNvPr>
          <p:cNvGrpSpPr/>
          <p:nvPr/>
        </p:nvGrpSpPr>
        <p:grpSpPr>
          <a:xfrm>
            <a:off x="405221" y="832840"/>
            <a:ext cx="11510246" cy="2889744"/>
            <a:chOff x="405221" y="832840"/>
            <a:chExt cx="11510246" cy="28897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6B5DAA-8934-8CA8-F7BE-DEF725B5F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21" y="857555"/>
              <a:ext cx="2205822" cy="273826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B3AA99-1B73-B16B-9BA7-A0D397929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7679" y="857554"/>
              <a:ext cx="2380610" cy="282475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CED6C4-F0FC-27D0-6CD9-1AB2A729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15" y="832840"/>
              <a:ext cx="2811815" cy="286979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89B089-41A8-8FCB-7FA2-1D7096458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310" y="832840"/>
              <a:ext cx="2342444" cy="28897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7349A1-703E-8161-7CC0-8F488344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281" y="861718"/>
              <a:ext cx="1895186" cy="2820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894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8D479-0AC3-3AB9-05BA-75226E022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91" y="4623084"/>
            <a:ext cx="5452533" cy="1946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950FB-29C1-9B4A-A82E-4336B2E1F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306" y="1809759"/>
            <a:ext cx="3757436" cy="2105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EF9C77-B1FF-4A57-EC37-876FB7ADC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29" y="1435928"/>
            <a:ext cx="4404431" cy="2758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29B862-2A35-C4A5-4601-C0C5E013FB77}"/>
              </a:ext>
            </a:extLst>
          </p:cNvPr>
          <p:cNvSpPr txBox="1"/>
          <p:nvPr/>
        </p:nvSpPr>
        <p:spPr>
          <a:xfrm>
            <a:off x="5600186" y="3968929"/>
            <a:ext cx="107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ESTC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0D8B3-8956-83C7-6D67-3B6242740E86}"/>
              </a:ext>
            </a:extLst>
          </p:cNvPr>
          <p:cNvSpPr txBox="1"/>
          <p:nvPr/>
        </p:nvSpPr>
        <p:spPr>
          <a:xfrm>
            <a:off x="8464947" y="1163428"/>
            <a:ext cx="111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EPTC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335CB-B9CF-3635-CE83-39CC8F107F22}"/>
              </a:ext>
            </a:extLst>
          </p:cNvPr>
          <p:cNvSpPr txBox="1"/>
          <p:nvPr/>
        </p:nvSpPr>
        <p:spPr>
          <a:xfrm>
            <a:off x="2098823" y="884003"/>
            <a:ext cx="111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ECTC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674DCC-2D7E-89E8-D4E3-EFEE491158A0}"/>
              </a:ext>
            </a:extLst>
          </p:cNvPr>
          <p:cNvSpPr txBox="1">
            <a:spLocks/>
          </p:cNvSpPr>
          <p:nvPr/>
        </p:nvSpPr>
        <p:spPr>
          <a:xfrm>
            <a:off x="244311" y="318242"/>
            <a:ext cx="10515600" cy="553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EPS Sponsored Conferences</a:t>
            </a:r>
          </a:p>
        </p:txBody>
      </p:sp>
    </p:spTree>
    <p:extLst>
      <p:ext uri="{BB962C8B-B14F-4D97-AF65-F5344CB8AC3E}">
        <p14:creationId xmlns:p14="http://schemas.microsoft.com/office/powerpoint/2010/main" val="369666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26484-CFCC-E684-4FC6-77C1ACB53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2" y="1770859"/>
            <a:ext cx="4473928" cy="1295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3102C6-249E-93E1-7AF8-69CC5C01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679" y="1362576"/>
            <a:ext cx="4485103" cy="1633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A37AA-0416-ED5B-1078-06C0E0D93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72" y="4483658"/>
            <a:ext cx="5119536" cy="1011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89594C-0E7D-6E9B-B3D6-66C256624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094" y="3748365"/>
            <a:ext cx="4611688" cy="17470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D82C46-A30D-E194-0F83-AF8F93A9C4FC}"/>
              </a:ext>
            </a:extLst>
          </p:cNvPr>
          <p:cNvSpPr txBox="1"/>
          <p:nvPr/>
        </p:nvSpPr>
        <p:spPr>
          <a:xfrm>
            <a:off x="2108519" y="1111195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EPEPS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3DEAE-A0DA-BF64-A8E8-99070FCBFF09}"/>
              </a:ext>
            </a:extLst>
          </p:cNvPr>
          <p:cNvSpPr txBox="1"/>
          <p:nvPr/>
        </p:nvSpPr>
        <p:spPr>
          <a:xfrm>
            <a:off x="8473626" y="72957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SPI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32B4F-3E2D-12F3-BBC0-7A1BB5CFACF7}"/>
              </a:ext>
            </a:extLst>
          </p:cNvPr>
          <p:cNvSpPr txBox="1"/>
          <p:nvPr/>
        </p:nvSpPr>
        <p:spPr>
          <a:xfrm>
            <a:off x="2279773" y="3791188"/>
            <a:ext cx="1433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EDAPS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4011A-04FE-E451-EC03-632A00326D62}"/>
              </a:ext>
            </a:extLst>
          </p:cNvPr>
          <p:cNvSpPr txBox="1"/>
          <p:nvPr/>
        </p:nvSpPr>
        <p:spPr>
          <a:xfrm>
            <a:off x="8370043" y="3215380"/>
            <a:ext cx="154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DTMES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82A2B5-FD34-9456-0B2A-6513FF49F9AC}"/>
              </a:ext>
            </a:extLst>
          </p:cNvPr>
          <p:cNvSpPr txBox="1">
            <a:spLocks/>
          </p:cNvSpPr>
          <p:nvPr/>
        </p:nvSpPr>
        <p:spPr>
          <a:xfrm>
            <a:off x="244311" y="318242"/>
            <a:ext cx="10515600" cy="553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EPS Sponsored Workshops</a:t>
            </a:r>
          </a:p>
        </p:txBody>
      </p:sp>
    </p:spTree>
    <p:extLst>
      <p:ext uri="{BB962C8B-B14F-4D97-AF65-F5344CB8AC3E}">
        <p14:creationId xmlns:p14="http://schemas.microsoft.com/office/powerpoint/2010/main" val="187219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DF3D1-3FEB-F7D6-6767-25706B746DD3}"/>
              </a:ext>
            </a:extLst>
          </p:cNvPr>
          <p:cNvSpPr txBox="1"/>
          <p:nvPr/>
        </p:nvSpPr>
        <p:spPr>
          <a:xfrm>
            <a:off x="272506" y="3609581"/>
            <a:ext cx="7167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Training a large language model like </a:t>
            </a:r>
            <a:r>
              <a:rPr lang="en-US" sz="2800" b="1" dirty="0"/>
              <a:t>GPT-3 </a:t>
            </a:r>
            <a:r>
              <a:rPr lang="en-US" sz="2800" dirty="0"/>
              <a:t>is estimated to use </a:t>
            </a:r>
            <a:r>
              <a:rPr lang="en-US" sz="2800" b="1" dirty="0">
                <a:solidFill>
                  <a:srgbClr val="FF0000"/>
                </a:solidFill>
              </a:rPr>
              <a:t>1,300 megawatt hours (MWh)</a:t>
            </a:r>
            <a:r>
              <a:rPr lang="en-US" sz="2800" dirty="0"/>
              <a:t> of electricity.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7BEC7-BEC1-65FB-B8A4-E7634DD63974}"/>
              </a:ext>
            </a:extLst>
          </p:cNvPr>
          <p:cNvSpPr txBox="1"/>
          <p:nvPr/>
        </p:nvSpPr>
        <p:spPr>
          <a:xfrm>
            <a:off x="194316" y="363841"/>
            <a:ext cx="998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Packaging Main Focus: AI Energy Requirements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F2DB6-D1A2-AF97-CD2C-C5B733236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019" y="1406121"/>
            <a:ext cx="4181475" cy="34385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28DD10-A792-32DB-3769-23ADBC082E84}"/>
              </a:ext>
            </a:extLst>
          </p:cNvPr>
          <p:cNvSpPr>
            <a:spLocks/>
          </p:cNvSpPr>
          <p:nvPr/>
        </p:nvSpPr>
        <p:spPr bwMode="auto">
          <a:xfrm>
            <a:off x="272506" y="1196232"/>
            <a:ext cx="6373223" cy="241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B0F0"/>
              </a:buClr>
              <a:buSzPct val="120000"/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Data centers used 2.5% of US electricity in 2022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B0F0"/>
              </a:buClr>
              <a:buSzPct val="120000"/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Projected to increase to 20% by 2030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8A518-5721-601E-6C4B-21EB540A9BC0}"/>
              </a:ext>
            </a:extLst>
          </p:cNvPr>
          <p:cNvSpPr txBox="1"/>
          <p:nvPr/>
        </p:nvSpPr>
        <p:spPr>
          <a:xfrm>
            <a:off x="950032" y="5190269"/>
            <a:ext cx="998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Solution: Advanced Packaging</a:t>
            </a:r>
          </a:p>
        </p:txBody>
      </p:sp>
    </p:spTree>
    <p:extLst>
      <p:ext uri="{BB962C8B-B14F-4D97-AF65-F5344CB8AC3E}">
        <p14:creationId xmlns:p14="http://schemas.microsoft.com/office/powerpoint/2010/main" val="291749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;p15">
            <a:extLst>
              <a:ext uri="{FF2B5EF4-FFF2-40B4-BE49-F238E27FC236}">
                <a16:creationId xmlns:a16="http://schemas.microsoft.com/office/drawing/2014/main" id="{FFAD2070-EC6E-8190-9C4C-375CD6EA61C4}"/>
              </a:ext>
            </a:extLst>
          </p:cNvPr>
          <p:cNvSpPr txBox="1"/>
          <p:nvPr/>
        </p:nvSpPr>
        <p:spPr>
          <a:xfrm>
            <a:off x="11253133" y="6493300"/>
            <a:ext cx="5072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/>
                <a:ea typeface="PT Sans"/>
                <a:cs typeface="PT Sans"/>
                <a:sym typeface="PT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882376" y="1251771"/>
            <a:ext cx="10785742" cy="46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B0F0"/>
              </a:buClr>
              <a:buSzPct val="120000"/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Motivation: Ubiquitous materials and technologies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cs typeface="Arial" pitchFamily="34" charset="0"/>
              </a:rPr>
              <a:t>Die, interposer, substrate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cs typeface="Arial" pitchFamily="34" charset="0"/>
              </a:rPr>
              <a:t>Scaling is with wavelength rather than technology</a:t>
            </a:r>
            <a:endParaRPr lang="en-US" sz="2200" b="1" dirty="0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B0F0"/>
              </a:buClr>
              <a:buSzPct val="120000"/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Opportunity:  New interconnect technologies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cs typeface="Arial" pitchFamily="34" charset="0"/>
              </a:rPr>
              <a:t>Increased density of I/</a:t>
            </a:r>
            <a:r>
              <a:rPr lang="en-US" sz="2800" b="1" dirty="0" err="1">
                <a:solidFill>
                  <a:srgbClr val="7030A0"/>
                </a:solidFill>
                <a:cs typeface="Arial" pitchFamily="34" charset="0"/>
              </a:rPr>
              <a:t>Os</a:t>
            </a:r>
            <a:r>
              <a:rPr lang="en-US" sz="2800" b="1" dirty="0">
                <a:solidFill>
                  <a:srgbClr val="7030A0"/>
                </a:solidFill>
                <a:cs typeface="Arial" pitchFamily="34" charset="0"/>
              </a:rPr>
              <a:t>, finer pitches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cs typeface="Arial" pitchFamily="34" charset="0"/>
              </a:rPr>
              <a:t>2.5D/3D integration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B0F0"/>
              </a:buClr>
              <a:buSzPct val="120000"/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Performance objective: minimize </a:t>
            </a:r>
            <a:r>
              <a:rPr lang="en-US" sz="3200" b="1" dirty="0">
                <a:solidFill>
                  <a:srgbClr val="FF0000"/>
                </a:solidFill>
              </a:rPr>
              <a:t>energy</a:t>
            </a:r>
            <a:r>
              <a:rPr lang="en-US" sz="3200" b="1" dirty="0">
                <a:solidFill>
                  <a:srgbClr val="0070C0"/>
                </a:solidFill>
              </a:rPr>
              <a:t> and </a:t>
            </a:r>
            <a:r>
              <a:rPr lang="en-US" sz="3200" b="1" dirty="0">
                <a:solidFill>
                  <a:srgbClr val="FF0000"/>
                </a:solidFill>
              </a:rPr>
              <a:t>delay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B0F0"/>
              </a:buClr>
              <a:buSzPct val="120000"/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cs typeface="Arial" pitchFamily="34" charset="0"/>
              </a:rPr>
              <a:t>Approach: Use </a:t>
            </a:r>
            <a:r>
              <a:rPr lang="en-US" sz="3200" b="1" dirty="0" err="1">
                <a:solidFill>
                  <a:srgbClr val="0070C0"/>
                </a:solidFill>
                <a:cs typeface="Arial" pitchFamily="34" charset="0"/>
              </a:rPr>
              <a:t>chiplets</a:t>
            </a:r>
            <a:endParaRPr lang="en-US" sz="2800" b="1" dirty="0">
              <a:solidFill>
                <a:srgbClr val="7030A0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00B0F0"/>
              </a:buClr>
              <a:buSzPct val="120000"/>
            </a:pPr>
            <a:endParaRPr lang="en-US" sz="2200" b="1" dirty="0">
              <a:solidFill>
                <a:schemeClr val="accent2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00B0F0"/>
              </a:buClr>
              <a:buSzPct val="120000"/>
            </a:pP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81F131-CFBA-44AA-17FE-F958339C0AA7}"/>
              </a:ext>
            </a:extLst>
          </p:cNvPr>
          <p:cNvSpPr txBox="1"/>
          <p:nvPr/>
        </p:nvSpPr>
        <p:spPr>
          <a:xfrm>
            <a:off x="783303" y="290089"/>
            <a:ext cx="9631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Need for: Heterogeneous Integration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Picture 1" descr="A chip with different colors&#10;&#10;Description automatically generated">
            <a:extLst>
              <a:ext uri="{FF2B5EF4-FFF2-40B4-BE49-F238E27FC236}">
                <a16:creationId xmlns:a16="http://schemas.microsoft.com/office/drawing/2014/main" id="{B56CB4B1-2028-C80B-87AA-999BF454D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82" y="5460325"/>
            <a:ext cx="1404006" cy="1056316"/>
          </a:xfrm>
          <a:prstGeom prst="rect">
            <a:avLst/>
          </a:prstGeom>
        </p:spPr>
      </p:pic>
      <p:pic>
        <p:nvPicPr>
          <p:cNvPr id="3" name="Picture 2" descr="A computer chip with different colored blocks&#10;&#10;Description automatically generated">
            <a:extLst>
              <a:ext uri="{FF2B5EF4-FFF2-40B4-BE49-F238E27FC236}">
                <a16:creationId xmlns:a16="http://schemas.microsoft.com/office/drawing/2014/main" id="{8FB830C6-9DBC-922A-D86C-D285AD525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58" y="5501435"/>
            <a:ext cx="1153275" cy="100446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62E7496-4DCC-702C-E321-6068689A9296}"/>
              </a:ext>
            </a:extLst>
          </p:cNvPr>
          <p:cNvSpPr/>
          <p:nvPr/>
        </p:nvSpPr>
        <p:spPr>
          <a:xfrm>
            <a:off x="7087038" y="5860025"/>
            <a:ext cx="961746" cy="4187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93B40-5B78-A50B-D990-E2D4C2D2E84D}"/>
              </a:ext>
            </a:extLst>
          </p:cNvPr>
          <p:cNvSpPr txBox="1"/>
          <p:nvPr/>
        </p:nvSpPr>
        <p:spPr>
          <a:xfrm>
            <a:off x="9255781" y="6147309"/>
            <a:ext cx="101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SiP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543526-0E5B-918B-A833-F1D49423CB45}"/>
              </a:ext>
            </a:extLst>
          </p:cNvPr>
          <p:cNvSpPr txBox="1"/>
          <p:nvPr/>
        </p:nvSpPr>
        <p:spPr>
          <a:xfrm>
            <a:off x="4944112" y="6148342"/>
            <a:ext cx="101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SOC</a:t>
            </a:r>
          </a:p>
        </p:txBody>
      </p:sp>
    </p:spTree>
    <p:extLst>
      <p:ext uri="{BB962C8B-B14F-4D97-AF65-F5344CB8AC3E}">
        <p14:creationId xmlns:p14="http://schemas.microsoft.com/office/powerpoint/2010/main" val="255362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783EB3-CEA2-4881-833B-91243FFE33B9}"/>
              </a:ext>
            </a:extLst>
          </p:cNvPr>
          <p:cNvSpPr txBox="1"/>
          <p:nvPr/>
        </p:nvSpPr>
        <p:spPr>
          <a:xfrm>
            <a:off x="261343" y="235982"/>
            <a:ext cx="9448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Barriers to Heterogeneous Integration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566421-E2F3-18E7-E277-669E4394CE46}"/>
              </a:ext>
            </a:extLst>
          </p:cNvPr>
          <p:cNvSpPr>
            <a:spLocks/>
          </p:cNvSpPr>
          <p:nvPr/>
        </p:nvSpPr>
        <p:spPr bwMode="auto">
          <a:xfrm>
            <a:off x="836378" y="943868"/>
            <a:ext cx="10253604" cy="49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B0F0"/>
              </a:buClr>
              <a:buSzPct val="120000"/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Technical Challenges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cs typeface="Arial" pitchFamily="34" charset="0"/>
              </a:rPr>
              <a:t>problem size and complexity </a:t>
            </a:r>
            <a:r>
              <a:rPr lang="en-US" sz="2800" b="1" dirty="0">
                <a:solidFill>
                  <a:srgbClr val="7030A0"/>
                </a:solidFill>
                <a:cs typeface="Arial" pitchFamily="34" charset="0"/>
                <a:sym typeface="Wingdings" panose="05000000000000000000" pitchFamily="2" charset="2"/>
              </a:rPr>
              <a:t> computational bottleneck</a:t>
            </a:r>
            <a:endParaRPr lang="en-US" sz="2800" b="1" dirty="0">
              <a:solidFill>
                <a:srgbClr val="7030A0"/>
              </a:solidFill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cs typeface="Arial" pitchFamily="34" charset="0"/>
              </a:rPr>
              <a:t>design tools need more intelligent interfaces</a:t>
            </a:r>
            <a:endParaRPr lang="en-US" sz="2200" b="1" dirty="0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B0F0"/>
              </a:buClr>
              <a:buSzPct val="120000"/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Socio-Academic Challenges</a:t>
            </a:r>
            <a:endParaRPr lang="en-US" sz="2800" b="1" dirty="0">
              <a:solidFill>
                <a:srgbClr val="7030A0"/>
              </a:solidFill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cs typeface="Arial" pitchFamily="34" charset="0"/>
              </a:rPr>
              <a:t>lack of information sharing within entities (data)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cs typeface="Arial" pitchFamily="34" charset="0"/>
              </a:rPr>
              <a:t>lack of common standardized formats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cs typeface="Arial" pitchFamily="34" charset="0"/>
              </a:rPr>
              <a:t>lack of access to low-volume manufacturing for validation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cs typeface="Arial" pitchFamily="34" charset="0"/>
              </a:rPr>
              <a:t>lack of access to design tools for exploration purposes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cs typeface="Arial" pitchFamily="34" charset="0"/>
              </a:rPr>
              <a:t>lack of multidisciplinary curriculum in advanced packaging</a:t>
            </a:r>
          </a:p>
          <a:p>
            <a:pPr eaLnBrk="0" hangingPunct="0">
              <a:spcBef>
                <a:spcPct val="20000"/>
              </a:spcBef>
              <a:buClr>
                <a:srgbClr val="00B0F0"/>
              </a:buClr>
              <a:buSzPct val="120000"/>
            </a:pPr>
            <a:endParaRPr lang="en-US" sz="2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28"/>
    </mc:Choice>
    <mc:Fallback xmlns="">
      <p:transition spd="slow" advTm="6922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10DD-97A9-2B4F-EAFB-9BEE1412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Electronic Packaging Society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F19C1-8F23-8BEE-1BF3-B278AB1CB9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Significant Worldwide Footprint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660A06D-B76D-BC55-6D5E-F9670E81D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4656" y="1609952"/>
            <a:ext cx="6227292" cy="4333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EPS is a small part of the IEEE organization, with just ~2800 members compared to the 400,000+</a:t>
            </a:r>
            <a:r>
              <a:rPr lang="en-GB" sz="1900" dirty="0"/>
              <a:t> IEEE members worldwide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EPS has 43 Chapters, 36 Student/Branch Chapters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12 Technical Committees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Peer Reviewed Transactions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Supports Financially and/or Technically Sponsors /Cosponsors more than 25 Conferences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Solid Education Program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Heterogeneous Integration Roadmap </a:t>
            </a:r>
          </a:p>
          <a:p>
            <a:pPr marL="0" indent="0">
              <a:buNone/>
            </a:pPr>
            <a:r>
              <a:rPr lang="en-GB" sz="1900" dirty="0"/>
              <a:t>All the Above Supported by our Strategic Plan (2019 – 2024)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16FFC-D564-4794-CA6F-12342EF360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415" y="1826856"/>
            <a:ext cx="1643951" cy="213363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82C7D1-3BFF-6BA3-D8DD-69221DEA0F76}"/>
              </a:ext>
            </a:extLst>
          </p:cNvPr>
          <p:cNvSpPr/>
          <p:nvPr/>
        </p:nvSpPr>
        <p:spPr>
          <a:xfrm>
            <a:off x="4545327" y="6090629"/>
            <a:ext cx="2895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https://eps.ieee.org/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CF0A5-4134-F4D1-7986-4D57F1A3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15" y="4031503"/>
            <a:ext cx="1643951" cy="21413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25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Communities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8A6EB8-A49F-FDDB-E5BF-5285CE59940A}"/>
              </a:ext>
            </a:extLst>
          </p:cNvPr>
          <p:cNvGrpSpPr/>
          <p:nvPr/>
        </p:nvGrpSpPr>
        <p:grpSpPr>
          <a:xfrm>
            <a:off x="1686746" y="1634350"/>
            <a:ext cx="5946507" cy="3560503"/>
            <a:chOff x="162745" y="1634349"/>
            <a:chExt cx="7316868" cy="409086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FA0B945-38C6-D9A4-A899-1F8131534FB0}"/>
                </a:ext>
              </a:extLst>
            </p:cNvPr>
            <p:cNvSpPr/>
            <p:nvPr/>
          </p:nvSpPr>
          <p:spPr>
            <a:xfrm>
              <a:off x="252611" y="1651299"/>
              <a:ext cx="2078182" cy="7758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/>
                <a:t>Materials &amp; Processes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881EC41-A670-837A-B69D-213D2CE88D88}"/>
                </a:ext>
              </a:extLst>
            </p:cNvPr>
            <p:cNvSpPr/>
            <p:nvPr/>
          </p:nvSpPr>
          <p:spPr>
            <a:xfrm>
              <a:off x="2716129" y="1634349"/>
              <a:ext cx="2281099" cy="7758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/>
                <a:t>High Density Substrates &amp; Boards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A29F843-A1FC-583A-36B4-9D1C827916A8}"/>
                </a:ext>
              </a:extLst>
            </p:cNvPr>
            <p:cNvSpPr/>
            <p:nvPr/>
          </p:nvSpPr>
          <p:spPr>
            <a:xfrm>
              <a:off x="252611" y="2746035"/>
              <a:ext cx="2709555" cy="7758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/>
                <a:t>Electrical Design Modelling and Simulation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3A2D072-06E2-698B-4F86-567AE14A9A47}"/>
                </a:ext>
              </a:extLst>
            </p:cNvPr>
            <p:cNvSpPr/>
            <p:nvPr/>
          </p:nvSpPr>
          <p:spPr>
            <a:xfrm>
              <a:off x="252611" y="3840771"/>
              <a:ext cx="2709555" cy="7758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/>
                <a:t>Thermal &amp; Mechanical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7DBD88E-66D7-7EB9-4542-608400CF646B}"/>
                </a:ext>
              </a:extLst>
            </p:cNvPr>
            <p:cNvSpPr/>
            <p:nvPr/>
          </p:nvSpPr>
          <p:spPr>
            <a:xfrm>
              <a:off x="4770058" y="4949363"/>
              <a:ext cx="2709555" cy="7758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/>
                <a:t>Emerging Technologies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57ACBAB-6307-73ED-EA52-FDB405ADF665}"/>
                </a:ext>
              </a:extLst>
            </p:cNvPr>
            <p:cNvSpPr/>
            <p:nvPr/>
          </p:nvSpPr>
          <p:spPr>
            <a:xfrm>
              <a:off x="3222019" y="2690356"/>
              <a:ext cx="2224293" cy="7619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/>
                <a:t>Nanotechnology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EE61B4C-D96C-F5B4-5315-C013A65EAD8F}"/>
                </a:ext>
              </a:extLst>
            </p:cNvPr>
            <p:cNvSpPr/>
            <p:nvPr/>
          </p:nvSpPr>
          <p:spPr>
            <a:xfrm>
              <a:off x="5372535" y="1663420"/>
              <a:ext cx="1988273" cy="7758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/>
                <a:t>Power &amp; Energy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674C686-D77D-476B-3DE1-AD2D397A0C7E}"/>
                </a:ext>
              </a:extLst>
            </p:cNvPr>
            <p:cNvSpPr/>
            <p:nvPr/>
          </p:nvSpPr>
          <p:spPr>
            <a:xfrm>
              <a:off x="162745" y="4935508"/>
              <a:ext cx="2709555" cy="7758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/>
                <a:t>RF &amp; TZ Technologies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2C738E-B4AE-E57A-0B03-CCA69A3F22E3}"/>
                </a:ext>
              </a:extLst>
            </p:cNvPr>
            <p:cNvSpPr/>
            <p:nvPr/>
          </p:nvSpPr>
          <p:spPr>
            <a:xfrm>
              <a:off x="5770925" y="2758734"/>
              <a:ext cx="1589882" cy="7758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/>
                <a:t>Photonics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F818CAA-64EB-781D-C3ED-688EB5D306C7}"/>
                </a:ext>
              </a:extLst>
            </p:cNvPr>
            <p:cNvSpPr/>
            <p:nvPr/>
          </p:nvSpPr>
          <p:spPr>
            <a:xfrm>
              <a:off x="3353449" y="3835121"/>
              <a:ext cx="1711791" cy="7758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/>
                <a:t>3D/TSV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8EDF17E-A20A-94BC-4859-92133A550C12}"/>
                </a:ext>
              </a:extLst>
            </p:cNvPr>
            <p:cNvSpPr/>
            <p:nvPr/>
          </p:nvSpPr>
          <p:spPr>
            <a:xfrm>
              <a:off x="3222018" y="4935508"/>
              <a:ext cx="1176224" cy="7758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/>
                <a:t>Test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9CCD048-EAC1-5F85-44C0-FE46672E5DBD}"/>
                </a:ext>
              </a:extLst>
            </p:cNvPr>
            <p:cNvSpPr/>
            <p:nvPr/>
          </p:nvSpPr>
          <p:spPr>
            <a:xfrm>
              <a:off x="5338089" y="3854048"/>
              <a:ext cx="1269531" cy="7758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/>
                <a:t>Reliability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DE982A4-5FD9-14BA-F23F-1C8337746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205"/>
          <a:stretch/>
        </p:blipFill>
        <p:spPr>
          <a:xfrm>
            <a:off x="7712765" y="1507081"/>
            <a:ext cx="2818094" cy="1063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FD3D96-8ADE-B8DB-BB7A-D6484519C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039" y="2484026"/>
            <a:ext cx="2907890" cy="30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7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685DDD6-F3FC-4B9F-AC3B-F4F1E1829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22"/>
          <a:stretch/>
        </p:blipFill>
        <p:spPr>
          <a:xfrm>
            <a:off x="-904" y="10499"/>
            <a:ext cx="12215907" cy="568554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09B426A-9784-4B21-8041-CA974848365D}"/>
              </a:ext>
            </a:extLst>
          </p:cNvPr>
          <p:cNvSpPr/>
          <p:nvPr/>
        </p:nvSpPr>
        <p:spPr>
          <a:xfrm>
            <a:off x="1392735" y="218110"/>
            <a:ext cx="9633406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333" b="1" dirty="0">
                <a:solidFill>
                  <a:schemeClr val="bg1"/>
                </a:solidFill>
                <a:latin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https://cmte.ieee.org/eps-edms/</a:t>
            </a:r>
            <a:endParaRPr lang="it-IT" sz="5333" b="1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"/>
          <p:cNvSpPr txBox="1">
            <a:spLocks noGrp="1"/>
          </p:cNvSpPr>
          <p:nvPr>
            <p:ph type="body" idx="1"/>
          </p:nvPr>
        </p:nvSpPr>
        <p:spPr>
          <a:xfrm>
            <a:off x="263105" y="1132521"/>
            <a:ext cx="10515600" cy="4305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lnSpcReduction="10000"/>
          </a:bodyPr>
          <a:lstStyle/>
          <a:p>
            <a:pPr marL="304792" indent="-304792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133" b="1" i="1" dirty="0"/>
              <a:t>Leadership</a:t>
            </a:r>
            <a:r>
              <a:rPr lang="en-US" sz="2133" b="1" dirty="0"/>
              <a:t>:</a:t>
            </a:r>
            <a:r>
              <a:rPr lang="en-US" sz="2133" dirty="0"/>
              <a:t> </a:t>
            </a:r>
            <a:endParaRPr dirty="0"/>
          </a:p>
          <a:p>
            <a:pPr marL="599002" lvl="1" indent="-304792">
              <a:lnSpc>
                <a:spcPct val="120000"/>
              </a:lnSpc>
              <a:buSzPct val="100000"/>
            </a:pPr>
            <a:r>
              <a:rPr lang="en-US" sz="1600" b="1" dirty="0"/>
              <a:t>Prof. Rohit Sharma, Indian Institute of Technology Ropar, India (chair)</a:t>
            </a:r>
            <a:endParaRPr b="1" dirty="0"/>
          </a:p>
          <a:p>
            <a:pPr marL="599002" lvl="1" indent="-304792">
              <a:lnSpc>
                <a:spcPct val="120000"/>
              </a:lnSpc>
              <a:buSzPct val="100000"/>
            </a:pPr>
            <a:r>
              <a:rPr lang="en-US" sz="1600" dirty="0"/>
              <a:t>Dr. Kemal Aygun, Intel Corporation, Chandler, Az, USA (co-chair)</a:t>
            </a:r>
          </a:p>
          <a:p>
            <a:pPr marL="599002" lvl="1" indent="-304792">
              <a:lnSpc>
                <a:spcPct val="120000"/>
              </a:lnSpc>
              <a:buSzPct val="100000"/>
            </a:pPr>
            <a:r>
              <a:rPr lang="it-IT" sz="1600" dirty="0"/>
              <a:t>Prof. Antonio Maffucci, </a:t>
            </a:r>
            <a:r>
              <a:rPr lang="it-IT" sz="1600" dirty="0" err="1"/>
              <a:t>Univ</a:t>
            </a:r>
            <a:r>
              <a:rPr lang="it-IT" sz="1600" dirty="0"/>
              <a:t>. Cassino and South. Lazio, </a:t>
            </a:r>
            <a:r>
              <a:rPr lang="it-IT" sz="1600" dirty="0" err="1"/>
              <a:t>Italy</a:t>
            </a:r>
            <a:r>
              <a:rPr lang="it-IT" sz="1600" dirty="0"/>
              <a:t> </a:t>
            </a:r>
            <a:r>
              <a:rPr lang="en-US" sz="1600" dirty="0"/>
              <a:t>(co-chair)</a:t>
            </a:r>
            <a:endParaRPr sz="1600" dirty="0"/>
          </a:p>
          <a:p>
            <a:pPr marL="304792" indent="-304792">
              <a:lnSpc>
                <a:spcPct val="120000"/>
              </a:lnSpc>
              <a:buSzPct val="100000"/>
            </a:pPr>
            <a:r>
              <a:rPr lang="en-US" sz="2133" b="1" i="1" dirty="0"/>
              <a:t>Subcommittee: Packaging Benchmarks</a:t>
            </a:r>
            <a:endParaRPr b="1" dirty="0"/>
          </a:p>
          <a:p>
            <a:pPr marL="914377" lvl="1" indent="-304792">
              <a:lnSpc>
                <a:spcPct val="120000"/>
              </a:lnSpc>
              <a:buSzPct val="100000"/>
            </a:pPr>
            <a:r>
              <a:rPr lang="en-US" sz="1600" i="1" dirty="0"/>
              <a:t>Dr. Heidi Barnes, Keysight (Chair) </a:t>
            </a:r>
          </a:p>
          <a:p>
            <a:pPr marL="914377" lvl="1" indent="-304792">
              <a:lnSpc>
                <a:spcPct val="120000"/>
              </a:lnSpc>
              <a:buSzPct val="100000"/>
            </a:pPr>
            <a:r>
              <a:rPr lang="en-US" sz="1600" i="1" dirty="0"/>
              <a:t>Prof. Vladimir Okhmatovski, Univ. Manitoba, (co-Chair)</a:t>
            </a:r>
            <a:endParaRPr dirty="0"/>
          </a:p>
          <a:p>
            <a:pPr marL="914377" lvl="1" indent="-304792">
              <a:lnSpc>
                <a:spcPct val="120000"/>
              </a:lnSpc>
              <a:buSzPct val="100000"/>
            </a:pPr>
            <a:r>
              <a:rPr lang="en-US" sz="1600" i="1" dirty="0"/>
              <a:t>Three Benchmark subcommittees</a:t>
            </a:r>
            <a:endParaRPr dirty="0"/>
          </a:p>
          <a:p>
            <a:pPr marL="304792" indent="-304792">
              <a:lnSpc>
                <a:spcPct val="120000"/>
              </a:lnSpc>
              <a:buSzPct val="100000"/>
            </a:pPr>
            <a:r>
              <a:rPr lang="en-US" sz="2133" b="1" i="1" dirty="0"/>
              <a:t>Members</a:t>
            </a:r>
            <a:r>
              <a:rPr lang="en-US" sz="2133" i="1" dirty="0"/>
              <a:t> – 78 on mailing list</a:t>
            </a:r>
            <a:endParaRPr sz="2133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304792" indent="-304792">
              <a:lnSpc>
                <a:spcPct val="120000"/>
              </a:lnSpc>
              <a:buSzPct val="100000"/>
            </a:pPr>
            <a:r>
              <a:rPr lang="en-US" sz="2133" b="1" i="1" dirty="0"/>
              <a:t>Website</a:t>
            </a:r>
            <a:r>
              <a:rPr lang="en-US" sz="2133" i="1" dirty="0"/>
              <a:t>: </a:t>
            </a:r>
            <a:r>
              <a:rPr lang="en-US" sz="2133" i="1" u="sng" dirty="0">
                <a:solidFill>
                  <a:schemeClr val="hlink"/>
                </a:solidFill>
                <a:hlinkClick r:id="rId3"/>
              </a:rPr>
              <a:t>https://cmte.ieee.org/eps-edms/</a:t>
            </a:r>
            <a:endParaRPr sz="2133" i="1" dirty="0"/>
          </a:p>
        </p:txBody>
      </p:sp>
      <p:sp>
        <p:nvSpPr>
          <p:cNvPr id="438" name="Google Shape;438;p4"/>
          <p:cNvSpPr txBox="1">
            <a:spLocks noGrp="1"/>
          </p:cNvSpPr>
          <p:nvPr>
            <p:ph type="title"/>
          </p:nvPr>
        </p:nvSpPr>
        <p:spPr>
          <a:xfrm>
            <a:off x="263105" y="579185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>
              <a:buSzPts val="3400"/>
            </a:pPr>
            <a:r>
              <a:rPr lang="en-US" dirty="0"/>
              <a:t>The Technical Committee</a:t>
            </a:r>
            <a:endParaRPr dirty="0"/>
          </a:p>
        </p:txBody>
      </p:sp>
      <p:pic>
        <p:nvPicPr>
          <p:cNvPr id="440" name="Google Shape;4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7486" y="994849"/>
            <a:ext cx="1603511" cy="163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 descr="A person in a suit and ti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2475" y="987489"/>
            <a:ext cx="1441715" cy="163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302DA81-841B-6815-89E9-FFA8DE90D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5668" y="987489"/>
            <a:ext cx="1636403" cy="163640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632A95C-EF64-40C9-8351-3983989FB6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0059"/>
          <a:stretch/>
        </p:blipFill>
        <p:spPr>
          <a:xfrm>
            <a:off x="7107486" y="2831693"/>
            <a:ext cx="1614877" cy="16364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ACDFBF-4FAE-4726-96E0-2F67972B90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474" y="2831693"/>
            <a:ext cx="1441713" cy="17056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0BA834-12EE-4E68-AE3F-9747CB112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257" y="2260741"/>
            <a:ext cx="2858372" cy="151188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B864D3E-D12D-4298-9DF5-478000DEF30E}"/>
              </a:ext>
            </a:extLst>
          </p:cNvPr>
          <p:cNvSpPr/>
          <p:nvPr/>
        </p:nvSpPr>
        <p:spPr>
          <a:xfrm>
            <a:off x="304113" y="369983"/>
            <a:ext cx="11404120" cy="5550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dirty="0">
                <a:solidFill>
                  <a:srgbClr val="0066A1"/>
                </a:solidFill>
                <a:latin typeface="Calibri"/>
                <a:cs typeface="Calibri"/>
              </a:rPr>
              <a:t>Mission</a:t>
            </a:r>
          </a:p>
          <a:p>
            <a:endParaRPr lang="en-US" sz="1333" b="1" dirty="0">
              <a:solidFill>
                <a:srgbClr val="0066A1"/>
              </a:solidFill>
              <a:latin typeface="Calibri"/>
              <a:cs typeface="Calibri"/>
            </a:endParaRPr>
          </a:p>
          <a:p>
            <a:r>
              <a:rPr lang="en-US" sz="2400" dirty="0">
                <a:solidFill>
                  <a:srgbClr val="333333"/>
                </a:solidFill>
                <a:latin typeface="Open Sans"/>
              </a:rPr>
              <a:t>The EDMS TC addresses the electrical aspects of package and system design. </a:t>
            </a:r>
          </a:p>
          <a:p>
            <a:endParaRPr lang="en-US" sz="2400" dirty="0">
              <a:solidFill>
                <a:srgbClr val="333333"/>
              </a:solidFill>
              <a:latin typeface="Open Sans"/>
            </a:endParaRPr>
          </a:p>
          <a:p>
            <a:r>
              <a:rPr lang="en-US" sz="2400" dirty="0">
                <a:solidFill>
                  <a:srgbClr val="333333"/>
                </a:solidFill>
                <a:latin typeface="Open Sans"/>
              </a:rPr>
              <a:t>The committee strives to balance industry and academic participation to guide the members of the EPS society in this area.</a:t>
            </a:r>
          </a:p>
          <a:p>
            <a:endParaRPr lang="en-US" sz="2400" dirty="0">
              <a:solidFill>
                <a:srgbClr val="333333"/>
              </a:solidFill>
              <a:latin typeface="Open Sans"/>
            </a:endParaRPr>
          </a:p>
          <a:p>
            <a:r>
              <a:rPr lang="en-US" sz="2667" b="1" dirty="0">
                <a:solidFill>
                  <a:srgbClr val="0066A1"/>
                </a:solidFill>
                <a:latin typeface="Calibri"/>
                <a:cs typeface="Calibri"/>
              </a:rPr>
              <a:t>Activities</a:t>
            </a:r>
          </a:p>
          <a:p>
            <a:endParaRPr lang="en-US" sz="2400" dirty="0">
              <a:solidFill>
                <a:srgbClr val="333333"/>
              </a:solidFill>
              <a:latin typeface="Open Sans"/>
            </a:endParaRPr>
          </a:p>
          <a:p>
            <a:r>
              <a:rPr lang="en-US" sz="2400" dirty="0">
                <a:solidFill>
                  <a:srgbClr val="333333"/>
                </a:solidFill>
                <a:latin typeface="Open Sans"/>
              </a:rPr>
              <a:t>EDMS is involved in several chapters of the </a:t>
            </a:r>
            <a:r>
              <a:rPr lang="en-US" sz="2400" dirty="0">
                <a:solidFill>
                  <a:srgbClr val="006699"/>
                </a:solidFill>
                <a:latin typeface="Open Sans"/>
                <a:hlinkClick r:id="rId4"/>
              </a:rPr>
              <a:t>Heterogeneous Integration Roadmap</a:t>
            </a:r>
            <a:r>
              <a:rPr lang="en-US" sz="2400" dirty="0">
                <a:solidFill>
                  <a:srgbClr val="333333"/>
                </a:solidFill>
                <a:latin typeface="Open Sans"/>
              </a:rPr>
              <a:t>, chairing two of them. </a:t>
            </a:r>
          </a:p>
          <a:p>
            <a:endParaRPr lang="en-US" sz="2400" dirty="0">
              <a:solidFill>
                <a:srgbClr val="333333"/>
              </a:solidFill>
              <a:latin typeface="Open Sans"/>
            </a:endParaRPr>
          </a:p>
          <a:p>
            <a:r>
              <a:rPr lang="en-US" sz="2400" b="1" u="sng" dirty="0">
                <a:solidFill>
                  <a:srgbClr val="333333"/>
                </a:solidFill>
                <a:latin typeface="Open Sans"/>
              </a:rPr>
              <a:t>A benchmark subcommittee </a:t>
            </a:r>
            <a:r>
              <a:rPr lang="en-US" sz="2400" dirty="0">
                <a:solidFill>
                  <a:srgbClr val="333333"/>
                </a:solidFill>
                <a:latin typeface="Open Sans"/>
              </a:rPr>
              <a:t>is providing designs for researchers to develop their electrical design methodologies.  </a:t>
            </a:r>
          </a:p>
          <a:p>
            <a:endParaRPr lang="en-US" sz="2400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3085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1405-AB80-4457-A52F-E0C91EE5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71" y="403723"/>
            <a:ext cx="10515600" cy="553336"/>
          </a:xfrm>
        </p:spPr>
        <p:txBody>
          <a:bodyPr/>
          <a:lstStyle/>
          <a:p>
            <a:r>
              <a:rPr lang="en-US" sz="2667" dirty="0"/>
              <a:t>EDMS Outreach Areas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2EA6B-7CF6-46C2-AD50-78A8DCD47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471" y="957060"/>
            <a:ext cx="11497480" cy="516194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b="1" dirty="0"/>
              <a:t>IEEE Heterogenous Integration Roadmap (HIR):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dirty="0"/>
              <a:t>HPC and Co-Design Chapters Leadership and Participation in others such as 2D/3D and simulation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dirty="0"/>
              <a:t>Workshop and Seminar Presentations by members of TC-EDMS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dirty="0">
                <a:hlinkClick r:id="rId2"/>
              </a:rPr>
              <a:t>https://eps.ieee.org/technology/heterogeneous-integration-roadmap/2023-edition.html</a:t>
            </a:r>
            <a:endParaRPr lang="en-US" sz="1733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b="1" dirty="0"/>
              <a:t>TCPMT Special Sections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dirty="0"/>
              <a:t>“Advances in Electrical Modeling and Validation of Electronic Packaging and Systems” (Sept 2021, Guest Ed: Kemal </a:t>
            </a:r>
            <a:r>
              <a:rPr lang="en-US" sz="1733" dirty="0" err="1"/>
              <a:t>Aygün</a:t>
            </a:r>
            <a:r>
              <a:rPr lang="en-US" sz="1733" dirty="0"/>
              <a:t>, Intel and Xu Chen, UIUC):  </a:t>
            </a:r>
            <a:r>
              <a:rPr lang="en-US" sz="1733" dirty="0">
                <a:hlinkClick r:id="rId3"/>
              </a:rPr>
              <a:t>https://ieeexplore.ieee.org/xpl/tocresult.jsp?isnumber=9534856</a:t>
            </a:r>
            <a:r>
              <a:rPr lang="en-US" sz="1733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b="1" dirty="0"/>
              <a:t>EPS Newsletter articles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dirty="0"/>
              <a:t>Available at: </a:t>
            </a:r>
            <a:r>
              <a:rPr lang="en-US" sz="1733" dirty="0">
                <a:hlinkClick r:id="rId4"/>
              </a:rPr>
              <a:t>https://eps.ieee.org/publications/eps-newsletter.html</a:t>
            </a:r>
            <a:r>
              <a:rPr lang="en-US" sz="1733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b="1" dirty="0"/>
              <a:t>Packaging Benchmarks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dirty="0"/>
              <a:t>Website launched with  4 peer reviewed benchmarks: </a:t>
            </a:r>
            <a:r>
              <a:rPr lang="en-US" sz="1733" dirty="0">
                <a:hlinkClick r:id="rId5"/>
              </a:rPr>
              <a:t>https://packaging-benchmarks.org/</a:t>
            </a:r>
            <a:r>
              <a:rPr lang="en-US" sz="1733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b="1" dirty="0"/>
              <a:t>Distinguished Lecturers (DLs)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dirty="0"/>
              <a:t>Wendem Beyene, Kemal Aygun, Ram Achar, José Schutt-</a:t>
            </a:r>
            <a:r>
              <a:rPr lang="en-US" sz="1733" dirty="0" err="1"/>
              <a:t>Ainé</a:t>
            </a:r>
            <a:r>
              <a:rPr lang="en-US" sz="1733" dirty="0"/>
              <a:t>, Rohit Sharma, Rajen </a:t>
            </a:r>
            <a:r>
              <a:rPr lang="en-US" sz="1733" dirty="0" err="1"/>
              <a:t>Murugan</a:t>
            </a:r>
            <a:endParaRPr lang="en-US" sz="1733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dirty="0"/>
              <a:t>Complete list of EPS DLs at: </a:t>
            </a:r>
            <a:r>
              <a:rPr lang="en-US" sz="1733" dirty="0">
                <a:hlinkClick r:id="rId6"/>
              </a:rPr>
              <a:t>https://eps.ieee.org/education/distinguished-lecturer-program.html</a:t>
            </a:r>
            <a:r>
              <a:rPr lang="en-US" sz="1733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67"/>
              </a:spcAft>
            </a:pPr>
            <a:r>
              <a:rPr lang="en-US" sz="1733" dirty="0">
                <a:solidFill>
                  <a:srgbClr val="C00000"/>
                </a:solidFill>
              </a:rPr>
              <a:t>Conferences sponsored by IEEE EPS Society and TC-EDMS: SPI, EPEPS, EDAPS and DTMES </a:t>
            </a:r>
          </a:p>
        </p:txBody>
      </p:sp>
    </p:spTree>
    <p:extLst>
      <p:ext uri="{BB962C8B-B14F-4D97-AF65-F5344CB8AC3E}">
        <p14:creationId xmlns:p14="http://schemas.microsoft.com/office/powerpoint/2010/main" val="270586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1BCB-F945-B8F3-71B5-DF5E193C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0E821-5D08-2EDF-87C8-6DF4ABA6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456" y="1534511"/>
            <a:ext cx="8052895" cy="46424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Certificate Programs</a:t>
            </a:r>
          </a:p>
          <a:p>
            <a:pPr lvl="1"/>
            <a:r>
              <a:rPr lang="en-US" dirty="0"/>
              <a:t>Achievement</a:t>
            </a:r>
          </a:p>
          <a:p>
            <a:pPr lvl="1"/>
            <a:r>
              <a:rPr lang="en-US" dirty="0"/>
              <a:t>Distinguished Achievement for Technical Leadership and Expertise</a:t>
            </a:r>
          </a:p>
          <a:p>
            <a:pPr lvl="1"/>
            <a:r>
              <a:rPr lang="en-US" sz="1800" dirty="0"/>
              <a:t>Distinguished Achievement Certificate for Professional Engagement and Service</a:t>
            </a:r>
          </a:p>
          <a:p>
            <a:pPr lvl="1"/>
            <a:endParaRPr lang="en-US" dirty="0"/>
          </a:p>
          <a:p>
            <a:r>
              <a:rPr lang="en-US" dirty="0"/>
              <a:t>Webinars on Resource Center</a:t>
            </a:r>
          </a:p>
          <a:p>
            <a:pPr lvl="1"/>
            <a:r>
              <a:rPr lang="en-US" dirty="0"/>
              <a:t>Technical Committee webinars are held monthly</a:t>
            </a:r>
          </a:p>
          <a:p>
            <a:pPr lvl="1"/>
            <a:endParaRPr lang="en-US" dirty="0"/>
          </a:p>
          <a:p>
            <a:r>
              <a:rPr lang="en-US" dirty="0"/>
              <a:t>Professional Development Courses at conferences</a:t>
            </a:r>
          </a:p>
          <a:p>
            <a:endParaRPr lang="en-US" dirty="0"/>
          </a:p>
          <a:p>
            <a:r>
              <a:rPr lang="en-US" dirty="0"/>
              <a:t>Distinguished Lecturers </a:t>
            </a:r>
          </a:p>
          <a:p>
            <a:endParaRPr lang="en-US" dirty="0"/>
          </a:p>
          <a:p>
            <a:r>
              <a:rPr lang="en-US" dirty="0"/>
              <a:t>Student Competitions at conferences</a:t>
            </a:r>
          </a:p>
          <a:p>
            <a:pPr lvl="1"/>
            <a:r>
              <a:rPr lang="en-US" dirty="0"/>
              <a:t>Heat Sink Design Challenge </a:t>
            </a:r>
          </a:p>
          <a:p>
            <a:pPr lvl="1"/>
            <a:r>
              <a:rPr lang="en-US" dirty="0" err="1"/>
              <a:t>Itherm</a:t>
            </a:r>
            <a:r>
              <a:rPr lang="en-US" dirty="0"/>
              <a:t> Student Poster competition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66344-E2C3-B0AE-E0B0-2E34295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B188-98D5-D9BD-2E32-73D871F3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 Sponsored Conferences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210236"/>
            <a:ext cx="3202781" cy="38857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51" y="1135196"/>
            <a:ext cx="2971801" cy="4661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430B9F-5BF2-8E0B-F5B8-5B1745C6FFDC}"/>
              </a:ext>
            </a:extLst>
          </p:cNvPr>
          <p:cNvSpPr txBox="1"/>
          <p:nvPr/>
        </p:nvSpPr>
        <p:spPr>
          <a:xfrm>
            <a:off x="2207376" y="5196681"/>
            <a:ext cx="424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DTMES – 3</a:t>
            </a:r>
            <a:r>
              <a:rPr lang="en-US" sz="1800" baseline="30000" dirty="0"/>
              <a:t>rd</a:t>
            </a:r>
            <a:r>
              <a:rPr lang="en-US" sz="1800" dirty="0"/>
              <a:t> annual conference in Ethiopia</a:t>
            </a:r>
          </a:p>
          <a:p>
            <a:r>
              <a:rPr lang="en-US" sz="1800" dirty="0"/>
              <a:t>EPS-IESA – 2</a:t>
            </a:r>
            <a:r>
              <a:rPr lang="en-US" sz="1800" baseline="30000" dirty="0"/>
              <a:t>nd</a:t>
            </a:r>
            <a:r>
              <a:rPr lang="en-US" sz="1800" dirty="0"/>
              <a:t> annual conference in India</a:t>
            </a:r>
          </a:p>
        </p:txBody>
      </p:sp>
    </p:spTree>
    <p:extLst>
      <p:ext uri="{BB962C8B-B14F-4D97-AF65-F5344CB8AC3E}">
        <p14:creationId xmlns:p14="http://schemas.microsoft.com/office/powerpoint/2010/main" val="171985325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8129</TotalTime>
  <Words>746</Words>
  <Application>Microsoft Office PowerPoint</Application>
  <PresentationFormat>Widescreen</PresentationFormat>
  <Paragraphs>126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Helvetica</vt:lpstr>
      <vt:lpstr>LucidaGrande</vt:lpstr>
      <vt:lpstr>Open Sans</vt:lpstr>
      <vt:lpstr>PT Sans</vt:lpstr>
      <vt:lpstr>Wingdings</vt:lpstr>
      <vt:lpstr>Theme 1</vt:lpstr>
      <vt:lpstr>IEEE Electronic Packaging Society</vt:lpstr>
      <vt:lpstr>IEEE Electronic Packaging Society</vt:lpstr>
      <vt:lpstr>Technical Communities</vt:lpstr>
      <vt:lpstr>PowerPoint Presentation</vt:lpstr>
      <vt:lpstr>The Technical Committee</vt:lpstr>
      <vt:lpstr>PowerPoint Presentation</vt:lpstr>
      <vt:lpstr>EDMS Outreach Areas</vt:lpstr>
      <vt:lpstr>Education</vt:lpstr>
      <vt:lpstr>EPS Sponsored Conferences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Jose Schutt-Aine</cp:lastModifiedBy>
  <cp:revision>158</cp:revision>
  <dcterms:created xsi:type="dcterms:W3CDTF">2020-08-31T15:23:30Z</dcterms:created>
  <dcterms:modified xsi:type="dcterms:W3CDTF">2024-06-23T17:43:34Z</dcterms:modified>
</cp:coreProperties>
</file>