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0" r:id="rId4"/>
    <p:sldId id="271" r:id="rId5"/>
    <p:sldId id="272" r:id="rId6"/>
    <p:sldId id="275" r:id="rId7"/>
    <p:sldId id="264" r:id="rId8"/>
    <p:sldId id="273" r:id="rId9"/>
    <p:sldId id="274" r:id="rId10"/>
    <p:sldId id="27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7" autoAdjust="0"/>
    <p:restoredTop sz="94660"/>
  </p:normalViewPr>
  <p:slideViewPr>
    <p:cSldViewPr snapToGrid="0">
      <p:cViewPr>
        <p:scale>
          <a:sx n="77" d="100"/>
          <a:sy n="77" d="100"/>
        </p:scale>
        <p:origin x="-9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xmlns="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xmlns="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xmlns="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it-IT" sz="4800" dirty="0"/>
              <a:t>Electronics Design for Youngsters</a:t>
            </a:r>
            <a:br>
              <a:rPr lang="en-US" altLang="it-IT" sz="4800" dirty="0"/>
            </a:br>
            <a:r>
              <a:rPr lang="en-US" altLang="it-IT" sz="4000" dirty="0"/>
              <a:t>An IEEE CEDA Education Initiative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Cristiana </a:t>
            </a:r>
            <a:r>
              <a:rPr lang="en-US" dirty="0" err="1" smtClean="0"/>
              <a:t>Bolchini</a:t>
            </a:r>
            <a:r>
              <a:rPr lang="en-US" dirty="0" smtClean="0"/>
              <a:t>, Enrico </a:t>
            </a:r>
            <a:r>
              <a:rPr lang="en-US" dirty="0" err="1" smtClean="0"/>
              <a:t>Macii</a:t>
            </a:r>
            <a:endParaRPr lang="en-US" dirty="0"/>
          </a:p>
          <a:p>
            <a:r>
              <a:rPr lang="en-US" dirty="0" smtClean="0"/>
              <a:t>June 23,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of graduate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Christian </a:t>
            </a:r>
            <a:r>
              <a:rPr lang="en-US" dirty="0" smtClean="0"/>
              <a:t>Conti, received the MS in Electronics Engineering in 2024</a:t>
            </a:r>
          </a:p>
          <a:p>
            <a:r>
              <a:rPr lang="en-US" dirty="0" smtClean="0"/>
              <a:t>Started on June 1, 2024, until October 31, 2024</a:t>
            </a:r>
          </a:p>
          <a:p>
            <a:r>
              <a:rPr lang="en-US" dirty="0" smtClean="0"/>
              <a:t>Expertise on digital design, logic synthesis, circuit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1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High-schools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“Galileo Ferraris”, Torino</a:t>
            </a:r>
          </a:p>
          <a:p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“Leonardo da Vinci”, </a:t>
            </a:r>
            <a:r>
              <a:rPr lang="en-US" dirty="0" err="1" smtClean="0"/>
              <a:t>Gallarate</a:t>
            </a:r>
            <a:r>
              <a:rPr lang="en-US" dirty="0" smtClean="0"/>
              <a:t> (Milano)</a:t>
            </a:r>
          </a:p>
          <a:p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“Lorenzo Respighi”, Piacenza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0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Shortage of </a:t>
            </a:r>
            <a:r>
              <a:rPr lang="en-US" altLang="en-US" dirty="0" smtClean="0"/>
              <a:t>design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44762" cy="4059360"/>
          </a:xfrm>
        </p:spPr>
        <p:txBody>
          <a:bodyPr/>
          <a:lstStyle/>
          <a:p>
            <a:r>
              <a:rPr lang="en-US" altLang="en-US" dirty="0"/>
              <a:t>Semiconductor industry needs hundred of thousands of new employees. </a:t>
            </a:r>
          </a:p>
          <a:p>
            <a:r>
              <a:rPr lang="en-US" altLang="en-US" dirty="0"/>
              <a:t>Circuits and systems designers are the most critical human resources to be found.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236" y="1518854"/>
            <a:ext cx="5402593" cy="419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8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754" y="2052515"/>
            <a:ext cx="6454577" cy="276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EE vocational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994189" cy="4059360"/>
          </a:xfrm>
        </p:spPr>
        <p:txBody>
          <a:bodyPr/>
          <a:lstStyle/>
          <a:p>
            <a:r>
              <a:rPr lang="en-US" altLang="en-US" dirty="0"/>
              <a:t>The world is facing an electronics “vocational” crisis. </a:t>
            </a:r>
          </a:p>
          <a:p>
            <a:r>
              <a:rPr lang="en-US" altLang="en-US" dirty="0"/>
              <a:t>In the ICT domain, “electronics” is not as appealing as other subjects (e.g., AI, Data Science, Cloud, IoT).</a:t>
            </a:r>
          </a:p>
          <a:p>
            <a:pPr lvl="1"/>
            <a:r>
              <a:rPr lang="en-US" altLang="en-US" dirty="0"/>
              <a:t>Interest in EE curricula is steadily declining.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CEDA’s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an educational program </a:t>
            </a:r>
            <a:r>
              <a:rPr lang="en-US" dirty="0"/>
              <a:t>to </a:t>
            </a:r>
            <a:r>
              <a:rPr lang="en-US" dirty="0" smtClean="0"/>
              <a:t>introduce high-school students to electronics design.</a:t>
            </a:r>
          </a:p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Phase 1: Program set-up (Nov 2023 - Sep 2024)</a:t>
            </a:r>
          </a:p>
          <a:p>
            <a:pPr lvl="1"/>
            <a:r>
              <a:rPr lang="en-US" dirty="0" smtClean="0"/>
              <a:t>Phase 2: Pilot implementation (Oct 2024 – Mar 2025) </a:t>
            </a:r>
          </a:p>
          <a:p>
            <a:pPr lvl="1"/>
            <a:r>
              <a:rPr lang="en-US" dirty="0" smtClean="0"/>
              <a:t>Phase 3: Assessment and improvement (Apr 2025 – Jul 2025)</a:t>
            </a:r>
          </a:p>
          <a:p>
            <a:pPr lvl="1"/>
            <a:r>
              <a:rPr lang="en-US" dirty="0" smtClean="0"/>
              <a:t>Phase 4: World-wide delivery (Aug 2025 on-ward)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 on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team:</a:t>
            </a:r>
          </a:p>
          <a:p>
            <a:pPr lvl="1"/>
            <a:r>
              <a:rPr lang="en-US" dirty="0" smtClean="0"/>
              <a:t>Cristiana </a:t>
            </a:r>
            <a:r>
              <a:rPr lang="en-US" dirty="0" err="1" smtClean="0"/>
              <a:t>Bolchini</a:t>
            </a:r>
            <a:r>
              <a:rPr lang="en-US" dirty="0" smtClean="0"/>
              <a:t>, </a:t>
            </a:r>
            <a:r>
              <a:rPr lang="en-US" dirty="0" err="1" smtClean="0"/>
              <a:t>Fabrizio</a:t>
            </a:r>
            <a:r>
              <a:rPr lang="en-US" dirty="0" smtClean="0"/>
              <a:t> </a:t>
            </a:r>
            <a:r>
              <a:rPr lang="en-US" dirty="0" err="1" smtClean="0"/>
              <a:t>Ferrandi</a:t>
            </a:r>
            <a:r>
              <a:rPr lang="en-US" dirty="0" smtClean="0"/>
              <a:t>, POLIMI</a:t>
            </a:r>
          </a:p>
          <a:p>
            <a:pPr lvl="1"/>
            <a:r>
              <a:rPr lang="en-US" dirty="0" smtClean="0"/>
              <a:t>Enrico </a:t>
            </a:r>
            <a:r>
              <a:rPr lang="en-US" dirty="0" err="1" smtClean="0"/>
              <a:t>Macii</a:t>
            </a:r>
            <a:r>
              <a:rPr lang="en-US" dirty="0" smtClean="0"/>
              <a:t>, Daniele </a:t>
            </a:r>
            <a:r>
              <a:rPr lang="en-US" dirty="0" err="1" smtClean="0"/>
              <a:t>Jahier</a:t>
            </a:r>
            <a:r>
              <a:rPr lang="en-US" dirty="0" smtClean="0"/>
              <a:t> </a:t>
            </a:r>
            <a:r>
              <a:rPr lang="en-US" dirty="0" err="1" smtClean="0"/>
              <a:t>Pagliari</a:t>
            </a:r>
            <a:r>
              <a:rPr lang="en-US" dirty="0" smtClean="0"/>
              <a:t>, </a:t>
            </a:r>
            <a:r>
              <a:rPr lang="en-US" dirty="0" err="1" smtClean="0"/>
              <a:t>Gianvito</a:t>
            </a:r>
            <a:r>
              <a:rPr lang="en-US" dirty="0" smtClean="0"/>
              <a:t> </a:t>
            </a:r>
            <a:r>
              <a:rPr lang="en-US" dirty="0" err="1" smtClean="0"/>
              <a:t>Urgese</a:t>
            </a:r>
            <a:r>
              <a:rPr lang="en-US" dirty="0" smtClean="0"/>
              <a:t>, POLITO</a:t>
            </a:r>
          </a:p>
          <a:p>
            <a:r>
              <a:rPr lang="en-US" dirty="0" smtClean="0"/>
              <a:t>Achievements:</a:t>
            </a:r>
          </a:p>
          <a:p>
            <a:pPr lvl="1"/>
            <a:r>
              <a:rPr lang="en-US" dirty="0" smtClean="0"/>
              <a:t>Preliminary definition of course organization and contents</a:t>
            </a:r>
          </a:p>
          <a:p>
            <a:pPr lvl="1"/>
            <a:r>
              <a:rPr lang="en-US" dirty="0" smtClean="0"/>
              <a:t>Identification of design tools and case study, acquisition of FPGA boards</a:t>
            </a:r>
          </a:p>
          <a:p>
            <a:pPr lvl="1"/>
            <a:r>
              <a:rPr lang="en-US" dirty="0" smtClean="0"/>
              <a:t>Hiring of a graduate student for material and lab development</a:t>
            </a:r>
          </a:p>
          <a:p>
            <a:pPr lvl="1"/>
            <a:r>
              <a:rPr lang="en-US" dirty="0" smtClean="0"/>
              <a:t>Identification of 3 high-schools in Italy to host pilot delivery of the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on Phase 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Selection of design tools</a:t>
            </a:r>
          </a:p>
          <a:p>
            <a:pPr lvl="2"/>
            <a:r>
              <a:rPr lang="en-US" dirty="0" smtClean="0"/>
              <a:t>No licenses</a:t>
            </a:r>
          </a:p>
          <a:p>
            <a:pPr lvl="2"/>
            <a:r>
              <a:rPr lang="en-US" dirty="0" smtClean="0"/>
              <a:t>Schematic entry of non elementary components</a:t>
            </a:r>
          </a:p>
          <a:p>
            <a:pPr lvl="2"/>
            <a:r>
              <a:rPr lang="en-US" dirty="0" smtClean="0"/>
              <a:t>Simulation</a:t>
            </a:r>
          </a:p>
          <a:p>
            <a:pPr lvl="2"/>
            <a:r>
              <a:rPr lang="en-US" dirty="0" smtClean="0"/>
              <a:t>Synthesis</a:t>
            </a:r>
          </a:p>
          <a:p>
            <a:pPr lvl="2"/>
            <a:r>
              <a:rPr lang="en-US" dirty="0" smtClean="0"/>
              <a:t>Design exploration</a:t>
            </a:r>
          </a:p>
          <a:p>
            <a:pPr lvl="2"/>
            <a:r>
              <a:rPr lang="en-US" dirty="0" smtClean="0"/>
              <a:t>Solution: The LATTICE Tool Suite (works with FPGA board, hidden to students)</a:t>
            </a:r>
          </a:p>
          <a:p>
            <a:pPr lvl="1"/>
            <a:r>
              <a:rPr lang="en-US" dirty="0" smtClean="0"/>
              <a:t>Involvement of high-schools</a:t>
            </a:r>
          </a:p>
          <a:p>
            <a:pPr lvl="2"/>
            <a:r>
              <a:rPr lang="en-US" dirty="0" smtClean="0"/>
              <a:t>Paper work</a:t>
            </a:r>
          </a:p>
          <a:p>
            <a:pPr lvl="2"/>
            <a:r>
              <a:rPr lang="en-US" dirty="0" smtClean="0"/>
              <a:t>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6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hours, in presence, at university facilities (POLITO, POLIMI</a:t>
            </a:r>
            <a:r>
              <a:rPr lang="en-US" dirty="0" smtClean="0"/>
              <a:t>) or at high-school premises:</a:t>
            </a:r>
            <a:endParaRPr lang="en-US" dirty="0" smtClean="0"/>
          </a:p>
          <a:p>
            <a:pPr lvl="1"/>
            <a:r>
              <a:rPr lang="en-US" dirty="0" smtClean="0"/>
              <a:t>Six 2h </a:t>
            </a:r>
            <a:r>
              <a:rPr lang="en-US" dirty="0" smtClean="0"/>
              <a:t>lectures</a:t>
            </a:r>
            <a:endParaRPr lang="en-US" dirty="0" smtClean="0"/>
          </a:p>
          <a:p>
            <a:pPr lvl="1"/>
            <a:r>
              <a:rPr lang="en-US" dirty="0" smtClean="0"/>
              <a:t>Six 3h </a:t>
            </a:r>
            <a:r>
              <a:rPr lang="en-US" dirty="0" smtClean="0"/>
              <a:t>labs</a:t>
            </a:r>
            <a:endParaRPr lang="en-US" dirty="0" smtClean="0"/>
          </a:p>
          <a:p>
            <a:r>
              <a:rPr lang="en-US" dirty="0" smtClean="0"/>
              <a:t>Activities spread over a period of max 1.5 </a:t>
            </a:r>
            <a:r>
              <a:rPr lang="en-US" dirty="0" smtClean="0"/>
              <a:t>months</a:t>
            </a:r>
            <a:endParaRPr lang="en-US" dirty="0" smtClean="0"/>
          </a:p>
          <a:p>
            <a:r>
              <a:rPr lang="en-US" dirty="0" smtClean="0"/>
              <a:t>Max 40 students per </a:t>
            </a:r>
            <a:r>
              <a:rPr lang="en-US" dirty="0" smtClean="0"/>
              <a:t>course</a:t>
            </a:r>
            <a:endParaRPr lang="en-US" dirty="0" smtClean="0"/>
          </a:p>
          <a:p>
            <a:r>
              <a:rPr lang="en-US" dirty="0" smtClean="0"/>
              <a:t>Instructors: Professors from POLITO and </a:t>
            </a:r>
            <a:r>
              <a:rPr lang="en-US" dirty="0" smtClean="0"/>
              <a:t>POLIMI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Introduction </a:t>
            </a:r>
            <a:r>
              <a:rPr lang="en-US" dirty="0"/>
              <a:t>to electronic technologies: overview and </a:t>
            </a:r>
            <a:r>
              <a:rPr lang="en-US" dirty="0" smtClean="0"/>
              <a:t>applications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is a "chip", how it is made, how it </a:t>
            </a:r>
            <a:r>
              <a:rPr lang="en-US" dirty="0" smtClean="0"/>
              <a:t>works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various types of "chips": calculation, storage, data </a:t>
            </a:r>
            <a:r>
              <a:rPr lang="en-US" dirty="0" smtClean="0"/>
              <a:t>transmission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basic components, functional blocks, architectures, complex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design a “chip”: principles, methods, objectives, project </a:t>
            </a:r>
            <a:r>
              <a:rPr lang="en-US" dirty="0" smtClean="0"/>
              <a:t>phases</a:t>
            </a:r>
            <a:endParaRPr lang="en-US" dirty="0"/>
          </a:p>
          <a:p>
            <a:r>
              <a:rPr lang="en-US" dirty="0" smtClean="0"/>
              <a:t>Project </a:t>
            </a:r>
            <a:r>
              <a:rPr lang="en-US" dirty="0"/>
              <a:t>tools: how to describe, simulate, synthesize a “chip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Industry testimonial</a:t>
            </a:r>
            <a:r>
              <a:rPr lang="en-US" dirty="0"/>
              <a:t>: A professional </a:t>
            </a:r>
            <a:r>
              <a:rPr lang="en-US" dirty="0" smtClean="0"/>
              <a:t>designer </a:t>
            </a:r>
            <a:r>
              <a:rPr lang="en-US" dirty="0"/>
              <a:t>shares </a:t>
            </a:r>
            <a:r>
              <a:rPr lang="en-US" dirty="0" smtClean="0"/>
              <a:t>his/her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contents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LATTICE Tool Suite</a:t>
            </a:r>
          </a:p>
          <a:p>
            <a:r>
              <a:rPr lang="en-US" dirty="0"/>
              <a:t>Design examples of simple </a:t>
            </a:r>
            <a:r>
              <a:rPr lang="en-US" dirty="0" smtClean="0"/>
              <a:t>circuits</a:t>
            </a:r>
            <a:endParaRPr lang="en-US" dirty="0"/>
          </a:p>
          <a:p>
            <a:r>
              <a:rPr lang="en-US" dirty="0" smtClean="0"/>
              <a:t>The concept of design exploration:</a:t>
            </a:r>
          </a:p>
          <a:p>
            <a:pPr lvl="1"/>
            <a:r>
              <a:rPr lang="en-US" dirty="0" smtClean="0"/>
              <a:t>Practicing on </a:t>
            </a:r>
            <a:r>
              <a:rPr lang="en-US" dirty="0"/>
              <a:t>a real case: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Design </a:t>
            </a:r>
            <a:r>
              <a:rPr lang="en-US" dirty="0"/>
              <a:t>of a "chip" capable  </a:t>
            </a:r>
            <a:r>
              <a:rPr lang="en-US" dirty="0" smtClean="0"/>
              <a:t>of </a:t>
            </a:r>
            <a:r>
              <a:rPr lang="en-US" dirty="0"/>
              <a:t>doing "Keyword </a:t>
            </a:r>
            <a:r>
              <a:rPr lang="en-US" dirty="0" smtClean="0"/>
              <a:t>Spotting“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497</Words>
  <Application>Microsoft Office PowerPoint</Application>
  <PresentationFormat>Custom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Electronics Design for Youngsters An IEEE CEDA Education Initiative</vt:lpstr>
      <vt:lpstr>Shortage of design skills</vt:lpstr>
      <vt:lpstr>EE vocational crisis</vt:lpstr>
      <vt:lpstr>CEDA’s initiative</vt:lpstr>
      <vt:lpstr>Report on Phase 1</vt:lpstr>
      <vt:lpstr>Report on Phase 1 (cont.)</vt:lpstr>
      <vt:lpstr>Course organization</vt:lpstr>
      <vt:lpstr>Course contents (preliminary)</vt:lpstr>
      <vt:lpstr>Lab contents (preliminary)</vt:lpstr>
      <vt:lpstr>Hiring of graduate students</vt:lpstr>
      <vt:lpstr>High-schools involved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utente</cp:lastModifiedBy>
  <cp:revision>30</cp:revision>
  <dcterms:created xsi:type="dcterms:W3CDTF">2020-08-31T15:23:30Z</dcterms:created>
  <dcterms:modified xsi:type="dcterms:W3CDTF">2024-06-23T09:50:00Z</dcterms:modified>
</cp:coreProperties>
</file>