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5" r:id="rId5"/>
    <p:sldId id="273" r:id="rId6"/>
    <p:sldId id="271" r:id="rId7"/>
    <p:sldId id="269" r:id="rId8"/>
    <p:sldId id="268" r:id="rId9"/>
    <p:sldId id="265" r:id="rId10"/>
    <p:sldId id="27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68EA-6550-40B5-995E-5C65E327F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DFEAD-143B-4D71-8696-BB3AC4522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Marina </a:t>
            </a:r>
            <a:r>
              <a:rPr lang="en-US" dirty="0" err="1"/>
              <a:t>Zapater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8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1C91-1887-05E0-350D-79511D2C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Closing numbers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D5021-E462-9E4A-FAB2-E0CB7CFEF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4A384-AAC9-3DEF-9C55-E839B528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0" y="1350640"/>
            <a:ext cx="11846450" cy="4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DFF0-2A88-B416-B7FA-3D54B77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Finance Status 2023 (end of May)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250D8-BAC2-BBD5-43D8-B626A911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6" y="1398823"/>
            <a:ext cx="10924492" cy="43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8AA4-C53E-4422-008A-4B3FBF08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B344-3174-4C62-C873-08F6B499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Closing numbers 2023</a:t>
            </a:r>
            <a:br>
              <a:rPr lang="en-CH" dirty="0"/>
            </a:br>
            <a:endParaRPr lang="en-CH" dirty="0"/>
          </a:p>
          <a:p>
            <a:r>
              <a:rPr lang="en-CH" dirty="0"/>
              <a:t>Status 2024</a:t>
            </a:r>
          </a:p>
          <a:p>
            <a:pPr lvl="1"/>
            <a:endParaRPr lang="en-CH" dirty="0"/>
          </a:p>
          <a:p>
            <a:r>
              <a:rPr lang="en-CH" dirty="0"/>
              <a:t>Budget 2025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6135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D5EF7-2B5A-A0D1-70BE-0AD1A393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2" y="1233374"/>
            <a:ext cx="11041047" cy="470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51C91-1887-05E0-350D-79511D2C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Closing numbers 2023</a:t>
            </a:r>
          </a:p>
        </p:txBody>
      </p:sp>
    </p:spTree>
    <p:extLst>
      <p:ext uri="{BB962C8B-B14F-4D97-AF65-F5344CB8AC3E}">
        <p14:creationId xmlns:p14="http://schemas.microsoft.com/office/powerpoint/2010/main" val="244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AEB3-D85D-D584-A755-7009CDC1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 closer look into expenses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4C69F-61AA-FA52-2C71-7D7804825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67"/>
          <a:stretch/>
        </p:blipFill>
        <p:spPr>
          <a:xfrm>
            <a:off x="3306726" y="1690688"/>
            <a:ext cx="2601231" cy="3540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E0663-D95C-5419-9F64-79CEACC7B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269"/>
          <a:stretch/>
        </p:blipFill>
        <p:spPr>
          <a:xfrm>
            <a:off x="614916" y="1690688"/>
            <a:ext cx="2691810" cy="3540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2E5DA-C0CB-A842-9685-51994F9F9D7B}"/>
              </a:ext>
            </a:extLst>
          </p:cNvPr>
          <p:cNvSpPr txBox="1"/>
          <p:nvPr/>
        </p:nvSpPr>
        <p:spPr>
          <a:xfrm>
            <a:off x="5805278" y="3646967"/>
            <a:ext cx="615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rgbClr val="FF0000"/>
                </a:solidFill>
              </a:rPr>
              <a:t>Expected overspending, due to costs of volunteer travel and venues (compensated, so ok)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F5662-D909-FA78-3DD5-427D02ADEC3B}"/>
              </a:ext>
            </a:extLst>
          </p:cNvPr>
          <p:cNvSpPr txBox="1"/>
          <p:nvPr/>
        </p:nvSpPr>
        <p:spPr>
          <a:xfrm>
            <a:off x="5805278" y="4809460"/>
            <a:ext cx="615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Expected underspending, but impacted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EBBFC-E232-F357-0D97-C78E086A0AF2}"/>
              </a:ext>
            </a:extLst>
          </p:cNvPr>
          <p:cNvSpPr txBox="1"/>
          <p:nvPr/>
        </p:nvSpPr>
        <p:spPr>
          <a:xfrm>
            <a:off x="5805278" y="2696553"/>
            <a:ext cx="615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DATC, </a:t>
            </a:r>
            <a:r>
              <a:rPr lang="en-GB" sz="1200" dirty="0"/>
              <a:t>SVDTC, TCCPS, HSTTC</a:t>
            </a:r>
            <a:endParaRPr lang="en-CH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54990-550F-CDA4-A44C-83C165929E26}"/>
              </a:ext>
            </a:extLst>
          </p:cNvPr>
          <p:cNvSpPr txBox="1"/>
          <p:nvPr/>
        </p:nvSpPr>
        <p:spPr>
          <a:xfrm>
            <a:off x="5805278" y="2894761"/>
            <a:ext cx="615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Overspending in contests, but underspending in DL program (online)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397381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D1A0-51FE-13B5-E2A2-97B0BE27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Reserve status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AA5A-D68A-1EA8-49A6-A43AB565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Good news, improving 2021 numbers!</a:t>
            </a:r>
          </a:p>
          <a:p>
            <a:pPr lvl="1"/>
            <a:r>
              <a:rPr lang="en-CH" dirty="0"/>
              <a:t>2021 Reserves: ~4.2M$, P&amp;L 53k$, Investment loss of </a:t>
            </a:r>
            <a:r>
              <a:rPr lang="en-CH" dirty="0">
                <a:solidFill>
                  <a:srgbClr val="FF0000"/>
                </a:solidFill>
              </a:rPr>
              <a:t>484k$</a:t>
            </a:r>
            <a:endParaRPr lang="en-CH" dirty="0"/>
          </a:p>
          <a:p>
            <a:pPr lvl="1"/>
            <a:r>
              <a:rPr lang="en-CH" dirty="0"/>
              <a:t>2022 Reserves: ~3.7M$, P&amp;L 811k$, Investment gains of </a:t>
            </a:r>
            <a:r>
              <a:rPr lang="en-CH" dirty="0">
                <a:solidFill>
                  <a:schemeClr val="accent6"/>
                </a:solidFill>
              </a:rPr>
              <a:t>545$</a:t>
            </a:r>
          </a:p>
          <a:p>
            <a:pPr lvl="1"/>
            <a:r>
              <a:rPr lang="en-CH" b="1" dirty="0"/>
              <a:t>2023 R</a:t>
            </a:r>
            <a:r>
              <a:rPr lang="en-GB" b="1" dirty="0"/>
              <a:t>e</a:t>
            </a:r>
            <a:r>
              <a:rPr lang="en-CH" b="1" dirty="0"/>
              <a:t>serves: </a:t>
            </a:r>
            <a:r>
              <a:rPr lang="en-CH" b="1" dirty="0">
                <a:solidFill>
                  <a:schemeClr val="accent6"/>
                </a:solidFill>
              </a:rPr>
              <a:t>5.01M$ </a:t>
            </a:r>
          </a:p>
          <a:p>
            <a:endParaRPr lang="en-CH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246E-9CA2-FC54-580F-4FCAA312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Finance Status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12B1-6318-722D-7F9A-AF967B2A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146" y="1736292"/>
            <a:ext cx="5464853" cy="4059360"/>
          </a:xfrm>
        </p:spPr>
        <p:txBody>
          <a:bodyPr>
            <a:normAutofit fontScale="92500" lnSpcReduction="10000"/>
          </a:bodyPr>
          <a:lstStyle/>
          <a:p>
            <a:r>
              <a:rPr lang="en-CH" dirty="0"/>
              <a:t>More expenses than last year (ok!)</a:t>
            </a:r>
          </a:p>
          <a:p>
            <a:pPr lvl="1"/>
            <a:r>
              <a:rPr lang="en-CH" dirty="0"/>
              <a:t>265k vs 165k in 2023</a:t>
            </a:r>
          </a:p>
          <a:p>
            <a:pPr lvl="1"/>
            <a:r>
              <a:rPr lang="en-CH" dirty="0"/>
              <a:t>Still some underspending</a:t>
            </a:r>
          </a:p>
          <a:p>
            <a:pPr marL="457200" lvl="1" indent="0">
              <a:buNone/>
            </a:pPr>
            <a:endParaRPr lang="en-CH" dirty="0"/>
          </a:p>
          <a:p>
            <a:r>
              <a:rPr lang="en-CH" dirty="0"/>
              <a:t>Contests, DL program: </a:t>
            </a:r>
          </a:p>
          <a:p>
            <a:pPr lvl="1"/>
            <a:r>
              <a:rPr lang="en-CH" dirty="0"/>
              <a:t>Ramping up again</a:t>
            </a:r>
          </a:p>
          <a:p>
            <a:pPr lvl="1"/>
            <a:r>
              <a:rPr lang="en-CH" dirty="0"/>
              <a:t>Costs are higher than before, but final numbers should be ok</a:t>
            </a:r>
          </a:p>
          <a:p>
            <a:r>
              <a:rPr lang="en-CH" dirty="0"/>
              <a:t>Initiatives: </a:t>
            </a:r>
          </a:p>
          <a:p>
            <a:pPr lvl="1"/>
            <a:r>
              <a:rPr lang="en-CH" dirty="0"/>
              <a:t>Travel grants doing better</a:t>
            </a:r>
          </a:p>
          <a:p>
            <a:pPr lvl="1"/>
            <a:r>
              <a:rPr lang="en-CH" dirty="0"/>
              <a:t>All other initiatives are underspending</a:t>
            </a:r>
          </a:p>
          <a:p>
            <a:pPr lvl="1"/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71F25-3A34-FF17-DBCB-276A97C09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5"/>
          <a:stretch/>
        </p:blipFill>
        <p:spPr>
          <a:xfrm>
            <a:off x="3707359" y="1736292"/>
            <a:ext cx="2831805" cy="3655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B7043-487E-F88D-57FF-EE203111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" r="67419"/>
          <a:stretch/>
        </p:blipFill>
        <p:spPr>
          <a:xfrm>
            <a:off x="744278" y="1736292"/>
            <a:ext cx="2963081" cy="36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1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89" y="1431686"/>
            <a:ext cx="10898373" cy="455651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sz="1800" dirty="0"/>
              <a:t>Contractors (Editorial services): 		~67K </a:t>
            </a:r>
          </a:p>
          <a:p>
            <a:pPr fontAlgn="base"/>
            <a:r>
              <a:rPr lang="en-GB" sz="1800" dirty="0"/>
              <a:t>Operational - Conference Catalyst:	 88k (secretary + web) + 2K (Zoom)</a:t>
            </a:r>
          </a:p>
          <a:p>
            <a:pPr fontAlgn="base"/>
            <a:r>
              <a:rPr lang="en-GB" sz="1800" dirty="0"/>
              <a:t>Meetings venue expenses  : 		13K</a:t>
            </a:r>
          </a:p>
          <a:p>
            <a:pPr fontAlgn="base"/>
            <a:r>
              <a:rPr lang="en-GB" sz="1800" dirty="0"/>
              <a:t>Volunteer travel : 			70k (52k in 2023, increase due to 3 EC meetings instead of 2) </a:t>
            </a:r>
          </a:p>
          <a:p>
            <a:pPr fontAlgn="base"/>
            <a:r>
              <a:rPr lang="en-GB" sz="1800" dirty="0"/>
              <a:t>CEDA Luncheons 			~ 56K</a:t>
            </a:r>
            <a:br>
              <a:rPr lang="en-GB" sz="1800" dirty="0"/>
            </a:br>
            <a:r>
              <a:rPr lang="en-GB" sz="1800" dirty="0"/>
              <a:t>DATE, DAC, ICCAD, ASP-DAC</a:t>
            </a:r>
          </a:p>
          <a:p>
            <a:pPr fontAlgn="base"/>
            <a:r>
              <a:rPr lang="en-GB" sz="1800" dirty="0"/>
              <a:t>Distinguished Lecturer 		~ 26K </a:t>
            </a:r>
          </a:p>
          <a:p>
            <a:pPr fontAlgn="base"/>
            <a:r>
              <a:rPr lang="en-GB" sz="1800" dirty="0"/>
              <a:t>Contests	 			~ 50K</a:t>
            </a:r>
            <a:br>
              <a:rPr lang="en-GB" sz="1800" dirty="0"/>
            </a:br>
            <a:r>
              <a:rPr lang="en-GB" sz="1800" dirty="0"/>
              <a:t>PhD Forum, Univ. Demo (DATE, DAC, …)</a:t>
            </a:r>
          </a:p>
          <a:p>
            <a:pPr fontAlgn="base"/>
            <a:r>
              <a:rPr lang="en-GB" sz="1800" dirty="0"/>
              <a:t>Awards             			~ 28K</a:t>
            </a:r>
          </a:p>
          <a:p>
            <a:pPr fontAlgn="base"/>
            <a:r>
              <a:rPr lang="en-GB" sz="1800" dirty="0"/>
              <a:t>Local Chapters 			40K </a:t>
            </a:r>
          </a:p>
          <a:p>
            <a:pPr fontAlgn="base"/>
            <a:r>
              <a:rPr lang="en-GB" sz="1800" dirty="0"/>
              <a:t>Technical committee 		</a:t>
            </a:r>
            <a:r>
              <a:rPr lang="en-GB" sz="1800" dirty="0">
                <a:solidFill>
                  <a:schemeClr val="accent6"/>
                </a:solidFill>
              </a:rPr>
              <a:t>~ 33K  </a:t>
            </a:r>
            <a:r>
              <a:rPr lang="en-GB" sz="1800" dirty="0">
                <a:solidFill>
                  <a:schemeClr val="accent6"/>
                </a:solidFill>
                <a:sym typeface="Wingdings" pitchFamily="2" charset="2"/>
              </a:rPr>
              <a:t> to be discussed</a:t>
            </a:r>
            <a:br>
              <a:rPr lang="en-GB" sz="1800" dirty="0"/>
            </a:br>
            <a:r>
              <a:rPr lang="en-GB" sz="1800" dirty="0"/>
              <a:t>DATC, SVDTC, TCCPS, HSTTC</a:t>
            </a:r>
          </a:p>
          <a:p>
            <a:pPr fontAlgn="base"/>
            <a:r>
              <a:rPr lang="en-GB" sz="1800" dirty="0"/>
              <a:t>MoU Initiatives (</a:t>
            </a:r>
            <a:r>
              <a:rPr lang="en-GB" sz="1800" dirty="0" err="1"/>
              <a:t>Smartcities</a:t>
            </a:r>
            <a:r>
              <a:rPr lang="en-GB" sz="1800" dirty="0"/>
              <a:t>, IoT): 	</a:t>
            </a:r>
            <a:r>
              <a:rPr lang="en-GB" sz="1800" dirty="0">
                <a:solidFill>
                  <a:schemeClr val="accent6"/>
                </a:solidFill>
              </a:rPr>
              <a:t>40K </a:t>
            </a:r>
            <a:r>
              <a:rPr lang="en-GB" sz="1800" dirty="0">
                <a:solidFill>
                  <a:schemeClr val="accent6"/>
                </a:solidFill>
                <a:sym typeface="Wingdings" pitchFamily="2" charset="2"/>
              </a:rPr>
              <a:t> to be discussed</a:t>
            </a:r>
            <a:r>
              <a:rPr lang="en-GB" sz="1800" dirty="0">
                <a:solidFill>
                  <a:schemeClr val="accent6"/>
                </a:solidFill>
              </a:rPr>
              <a:t>     </a:t>
            </a:r>
          </a:p>
          <a:p>
            <a:pPr fontAlgn="base"/>
            <a:r>
              <a:rPr lang="en-GB" sz="1800" dirty="0"/>
              <a:t>Marketing &amp; Advertising:		25K</a:t>
            </a:r>
          </a:p>
          <a:p>
            <a:pPr fontAlgn="base"/>
            <a:r>
              <a:rPr lang="en-GB" sz="1800" dirty="0"/>
              <a:t>Standards </a:t>
            </a:r>
            <a:r>
              <a:rPr lang="en-GB" sz="1800" dirty="0" err="1"/>
              <a:t>commitee</a:t>
            </a:r>
            <a:r>
              <a:rPr lang="en-GB" sz="1800" dirty="0"/>
              <a:t>:		5K (budget for meetings and traveling)</a:t>
            </a:r>
          </a:p>
          <a:p>
            <a:pPr fontAlgn="base"/>
            <a:r>
              <a:rPr lang="en-GB" sz="1800" dirty="0"/>
              <a:t>Publications: 			5K (face-to-face journal meeting/luncheon with editorial board)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819C6-BB30-785A-DE6D-D83DADA6E055}"/>
              </a:ext>
            </a:extLst>
          </p:cNvPr>
          <p:cNvSpPr txBox="1"/>
          <p:nvPr/>
        </p:nvSpPr>
        <p:spPr>
          <a:xfrm>
            <a:off x="9333614" y="658574"/>
            <a:ext cx="241536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H" sz="1400" b="1" dirty="0"/>
              <a:t>Legend: </a:t>
            </a:r>
            <a:br>
              <a:rPr lang="en-CH" sz="1400" dirty="0"/>
            </a:br>
            <a:r>
              <a:rPr lang="en-CH" sz="1400" dirty="0"/>
              <a:t>Black:  same than last year</a:t>
            </a:r>
          </a:p>
          <a:p>
            <a:r>
              <a:rPr lang="en-CH" sz="1400" dirty="0">
                <a:solidFill>
                  <a:srgbClr val="FF0000"/>
                </a:solidFill>
              </a:rPr>
              <a:t>Red:    </a:t>
            </a:r>
            <a:r>
              <a:rPr lang="en-CH" sz="1400" dirty="0"/>
              <a:t>requesting an increase</a:t>
            </a:r>
          </a:p>
        </p:txBody>
      </p:sp>
    </p:spTree>
    <p:extLst>
      <p:ext uri="{BB962C8B-B14F-4D97-AF65-F5344CB8AC3E}">
        <p14:creationId xmlns:p14="http://schemas.microsoft.com/office/powerpoint/2010/main" val="148634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1"/>
            <a:ext cx="10354732" cy="4556511"/>
          </a:xfrm>
        </p:spPr>
        <p:txBody>
          <a:bodyPr>
            <a:normAutofit/>
          </a:bodyPr>
          <a:lstStyle/>
          <a:p>
            <a:r>
              <a:rPr lang="en-US" dirty="0"/>
              <a:t>Approval of Budget 2025</a:t>
            </a:r>
          </a:p>
          <a:p>
            <a:pPr lvl="1"/>
            <a:r>
              <a:rPr lang="en-US" dirty="0"/>
              <a:t>Forecasts for 2025 needs to be submitted on August 8th</a:t>
            </a:r>
          </a:p>
          <a:p>
            <a:pPr lvl="1"/>
            <a:r>
              <a:rPr lang="en-US" dirty="0"/>
              <a:t>In preliminary version still until it is double-checked with IEEE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E9C27-E354-A21A-6904-94AAC49BF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Finance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9FD3DC-05EE-3CC7-559C-FB49AD6FE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8181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394</Words>
  <Application>Microsoft Macintosh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Finances</vt:lpstr>
      <vt:lpstr>Outline</vt:lpstr>
      <vt:lpstr>Closing numbers 2023</vt:lpstr>
      <vt:lpstr>A closer look into expenses 2023</vt:lpstr>
      <vt:lpstr>Reserve status 2023</vt:lpstr>
      <vt:lpstr>Finance Status 2024</vt:lpstr>
      <vt:lpstr>Budget 2025</vt:lpstr>
      <vt:lpstr>Motions</vt:lpstr>
      <vt:lpstr>Finance</vt:lpstr>
      <vt:lpstr>Closing numbers 2022</vt:lpstr>
      <vt:lpstr>Finance Status 2023 (end of May)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Zapater Sancho Marina</cp:lastModifiedBy>
  <cp:revision>61</cp:revision>
  <dcterms:created xsi:type="dcterms:W3CDTF">2020-08-31T15:23:30Z</dcterms:created>
  <dcterms:modified xsi:type="dcterms:W3CDTF">2024-06-23T14:05:34Z</dcterms:modified>
</cp:coreProperties>
</file>