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66" r:id="rId3"/>
    <p:sldId id="280" r:id="rId4"/>
    <p:sldId id="281" r:id="rId5"/>
    <p:sldId id="283" r:id="rId6"/>
    <p:sldId id="28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1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44" autoAdjust="0"/>
    <p:restoredTop sz="94660"/>
  </p:normalViewPr>
  <p:slideViewPr>
    <p:cSldViewPr snapToGrid="0">
      <p:cViewPr varScale="1">
        <p:scale>
          <a:sx n="140" d="100"/>
          <a:sy n="140" d="100"/>
        </p:scale>
        <p:origin x="224"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3F2CE7-AA72-4626-B836-92E65B0230C6}" type="datetimeFigureOut">
              <a:rPr lang="en-CH" smtClean="0"/>
              <a:t>6/22/24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AC6F5E-10E0-4681-AB09-F9D52778D7AF}" type="slidenum">
              <a:rPr lang="en-CH" smtClean="0"/>
              <a:t>‹#›</a:t>
            </a:fld>
            <a:endParaRPr lang="en-CH"/>
          </a:p>
        </p:txBody>
      </p:sp>
    </p:spTree>
    <p:extLst>
      <p:ext uri="{BB962C8B-B14F-4D97-AF65-F5344CB8AC3E}">
        <p14:creationId xmlns:p14="http://schemas.microsoft.com/office/powerpoint/2010/main" val="2454056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err="1"/>
              <a:t>Currently</a:t>
            </a:r>
            <a:r>
              <a:rPr lang="es-ES" dirty="0"/>
              <a:t> </a:t>
            </a:r>
            <a:r>
              <a:rPr lang="es-ES" dirty="0" err="1"/>
              <a:t>there</a:t>
            </a:r>
            <a:r>
              <a:rPr lang="es-ES" dirty="0"/>
              <a:t> are 257 </a:t>
            </a:r>
            <a:r>
              <a:rPr lang="es-ES" dirty="0" err="1"/>
              <a:t>pending</a:t>
            </a:r>
            <a:r>
              <a:rPr lang="es-ES" dirty="0"/>
              <a:t> </a:t>
            </a:r>
            <a:r>
              <a:rPr lang="es-ES" dirty="0" err="1"/>
              <a:t>manuscripts</a:t>
            </a:r>
            <a:endParaRPr dirty="0"/>
          </a:p>
        </p:txBody>
      </p:sp>
    </p:spTree>
    <p:extLst>
      <p:ext uri="{BB962C8B-B14F-4D97-AF65-F5344CB8AC3E}">
        <p14:creationId xmlns:p14="http://schemas.microsoft.com/office/powerpoint/2010/main" val="2649335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err="1"/>
              <a:t>Currently</a:t>
            </a:r>
            <a:r>
              <a:rPr lang="es-ES" dirty="0"/>
              <a:t> </a:t>
            </a:r>
            <a:r>
              <a:rPr lang="es-ES" dirty="0" err="1"/>
              <a:t>there</a:t>
            </a:r>
            <a:r>
              <a:rPr lang="es-ES" dirty="0"/>
              <a:t> are 257 </a:t>
            </a:r>
            <a:r>
              <a:rPr lang="es-ES" dirty="0" err="1"/>
              <a:t>pending</a:t>
            </a:r>
            <a:r>
              <a:rPr lang="es-ES" dirty="0"/>
              <a:t> </a:t>
            </a:r>
            <a:r>
              <a:rPr lang="es-ES" dirty="0" err="1"/>
              <a:t>manuscripts</a:t>
            </a:r>
            <a:endParaRPr dirty="0"/>
          </a:p>
        </p:txBody>
      </p:sp>
    </p:spTree>
    <p:extLst>
      <p:ext uri="{BB962C8B-B14F-4D97-AF65-F5344CB8AC3E}">
        <p14:creationId xmlns:p14="http://schemas.microsoft.com/office/powerpoint/2010/main" val="411528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err="1"/>
              <a:t>Currently</a:t>
            </a:r>
            <a:r>
              <a:rPr lang="es-ES" dirty="0"/>
              <a:t> </a:t>
            </a:r>
            <a:r>
              <a:rPr lang="es-ES" dirty="0" err="1"/>
              <a:t>there</a:t>
            </a:r>
            <a:r>
              <a:rPr lang="es-ES" dirty="0"/>
              <a:t> are 257 </a:t>
            </a:r>
            <a:r>
              <a:rPr lang="es-ES" dirty="0" err="1"/>
              <a:t>pending</a:t>
            </a:r>
            <a:r>
              <a:rPr lang="es-ES" dirty="0"/>
              <a:t> </a:t>
            </a:r>
            <a:r>
              <a:rPr lang="es-ES" dirty="0" err="1"/>
              <a:t>manuscripts</a:t>
            </a:r>
            <a:endParaRPr dirty="0"/>
          </a:p>
        </p:txBody>
      </p:sp>
    </p:spTree>
    <p:extLst>
      <p:ext uri="{BB962C8B-B14F-4D97-AF65-F5344CB8AC3E}">
        <p14:creationId xmlns:p14="http://schemas.microsoft.com/office/powerpoint/2010/main" val="1918513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err="1"/>
              <a:t>Currently</a:t>
            </a:r>
            <a:r>
              <a:rPr lang="es-ES" dirty="0"/>
              <a:t> </a:t>
            </a:r>
            <a:r>
              <a:rPr lang="es-ES" dirty="0" err="1"/>
              <a:t>there</a:t>
            </a:r>
            <a:r>
              <a:rPr lang="es-ES" dirty="0"/>
              <a:t> are 257 </a:t>
            </a:r>
            <a:r>
              <a:rPr lang="es-ES" dirty="0" err="1"/>
              <a:t>pending</a:t>
            </a:r>
            <a:r>
              <a:rPr lang="es-ES" dirty="0"/>
              <a:t> </a:t>
            </a:r>
            <a:r>
              <a:rPr lang="es-ES" dirty="0" err="1"/>
              <a:t>manuscripts</a:t>
            </a:r>
            <a:endParaRPr dirty="0"/>
          </a:p>
        </p:txBody>
      </p:sp>
    </p:spTree>
    <p:extLst>
      <p:ext uri="{BB962C8B-B14F-4D97-AF65-F5344CB8AC3E}">
        <p14:creationId xmlns:p14="http://schemas.microsoft.com/office/powerpoint/2010/main" val="3738154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7c45a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7c45a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err="1"/>
              <a:t>Currently</a:t>
            </a:r>
            <a:r>
              <a:rPr lang="es-ES" dirty="0"/>
              <a:t> </a:t>
            </a:r>
            <a:r>
              <a:rPr lang="es-ES" dirty="0" err="1"/>
              <a:t>there</a:t>
            </a:r>
            <a:r>
              <a:rPr lang="es-ES" dirty="0"/>
              <a:t> are 257 </a:t>
            </a:r>
            <a:r>
              <a:rPr lang="es-ES" dirty="0" err="1"/>
              <a:t>pending</a:t>
            </a:r>
            <a:r>
              <a:rPr lang="es-ES" dirty="0"/>
              <a:t> </a:t>
            </a:r>
            <a:r>
              <a:rPr lang="es-ES" dirty="0" err="1"/>
              <a:t>manuscripts</a:t>
            </a:r>
            <a:endParaRPr dirty="0"/>
          </a:p>
        </p:txBody>
      </p:sp>
    </p:spTree>
    <p:extLst>
      <p:ext uri="{BB962C8B-B14F-4D97-AF65-F5344CB8AC3E}">
        <p14:creationId xmlns:p14="http://schemas.microsoft.com/office/powerpoint/2010/main" val="1574270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4768B6C1-EAF5-4738-88F6-32054EFA28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EEFE7E-4F42-4D07-9CCA-BA65EED0541B}"/>
              </a:ext>
            </a:extLst>
          </p:cNvPr>
          <p:cNvSpPr>
            <a:spLocks noGrp="1"/>
          </p:cNvSpPr>
          <p:nvPr>
            <p:ph type="ctrTitle"/>
          </p:nvPr>
        </p:nvSpPr>
        <p:spPr>
          <a:xfrm>
            <a:off x="1524000" y="1784718"/>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9FC726-B604-4500-9F1C-26F0001584D3}"/>
              </a:ext>
            </a:extLst>
          </p:cNvPr>
          <p:cNvSpPr>
            <a:spLocks noGrp="1"/>
          </p:cNvSpPr>
          <p:nvPr>
            <p:ph type="subTitle" idx="1"/>
          </p:nvPr>
        </p:nvSpPr>
        <p:spPr>
          <a:xfrm>
            <a:off x="1524000" y="4264393"/>
            <a:ext cx="9144000" cy="1655762"/>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1624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B5DA9E43-F0AD-43E7-963E-649E53B74D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C3D53ED5-AAFF-4464-B2F5-DA16958EDDBA}"/>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8BF5170-8BE9-4AA4-85C9-41850026944C}"/>
              </a:ext>
            </a:extLst>
          </p:cNvPr>
          <p:cNvSpPr>
            <a:spLocks noGrp="1"/>
          </p:cNvSpPr>
          <p:nvPr>
            <p:ph idx="1"/>
          </p:nvPr>
        </p:nvSpPr>
        <p:spPr>
          <a:xfrm>
            <a:off x="838200" y="1825625"/>
            <a:ext cx="10515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86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61C7D160-FB77-458E-B429-15F03E809C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0E12C3-0AD4-45DE-946A-2538A94A32B5}"/>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537BC49C-EEFD-4C16-AE96-552F43315AEF}"/>
              </a:ext>
            </a:extLst>
          </p:cNvPr>
          <p:cNvSpPr>
            <a:spLocks noGrp="1"/>
          </p:cNvSpPr>
          <p:nvPr>
            <p:ph type="body" idx="1"/>
          </p:nvPr>
        </p:nvSpPr>
        <p:spPr>
          <a:xfrm>
            <a:off x="831850" y="4589463"/>
            <a:ext cx="10515600" cy="1500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815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5BDECF9A-F64E-4E16-A29F-06C3476D01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BA4AAB8-E512-4820-A48B-651514D55AC6}"/>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DFBB4F0-1AE2-4D8B-AA76-4185CF1D41CE}"/>
              </a:ext>
            </a:extLst>
          </p:cNvPr>
          <p:cNvSpPr>
            <a:spLocks noGrp="1"/>
          </p:cNvSpPr>
          <p:nvPr>
            <p:ph sz="half" idx="1"/>
          </p:nvPr>
        </p:nvSpPr>
        <p:spPr>
          <a:xfrm>
            <a:off x="838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0445A-983F-4532-8020-FD5746CE7D5B}"/>
              </a:ext>
            </a:extLst>
          </p:cNvPr>
          <p:cNvSpPr>
            <a:spLocks noGrp="1"/>
          </p:cNvSpPr>
          <p:nvPr>
            <p:ph sz="half" idx="2"/>
          </p:nvPr>
        </p:nvSpPr>
        <p:spPr>
          <a:xfrm>
            <a:off x="6172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217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8EE5C127-374E-4851-BF28-4DAB1B7C34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05511C1C-160A-4A10-A30F-B2F6859EB2AF}"/>
              </a:ext>
            </a:extLst>
          </p:cNvPr>
          <p:cNvSpPr>
            <a:spLocks noGrp="1"/>
          </p:cNvSpPr>
          <p:nvPr>
            <p:ph type="title"/>
          </p:nvPr>
        </p:nvSpPr>
        <p:spPr>
          <a:xfrm>
            <a:off x="839788" y="365125"/>
            <a:ext cx="10515600" cy="1325563"/>
          </a:xfrm>
        </p:spPr>
        <p:txBody>
          <a:bodyPr/>
          <a:lstStyle>
            <a:lvl1pPr>
              <a:defRPr>
                <a:solidFill>
                  <a:srgbClr val="32316A"/>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8FE26DF-1799-4B38-A430-A847FCC38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72209C-C526-4965-AF1F-59ACC980FBF0}"/>
              </a:ext>
            </a:extLst>
          </p:cNvPr>
          <p:cNvSpPr>
            <a:spLocks noGrp="1"/>
          </p:cNvSpPr>
          <p:nvPr>
            <p:ph sz="half" idx="2"/>
          </p:nvPr>
        </p:nvSpPr>
        <p:spPr>
          <a:xfrm>
            <a:off x="839788" y="2505075"/>
            <a:ext cx="5157787" cy="3409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961E34-D492-4D46-B69F-0489FE58E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0875FA-3220-4BA6-A0BC-4C4E209BA961}"/>
              </a:ext>
            </a:extLst>
          </p:cNvPr>
          <p:cNvSpPr>
            <a:spLocks noGrp="1"/>
          </p:cNvSpPr>
          <p:nvPr>
            <p:ph sz="quarter" idx="4"/>
          </p:nvPr>
        </p:nvSpPr>
        <p:spPr>
          <a:xfrm>
            <a:off x="6172200" y="2505075"/>
            <a:ext cx="5183188" cy="3409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21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2BFA79EC-F75F-435A-88F7-5CC0D30916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6C034089-4F4C-40B2-B59E-4798BE6A9831}"/>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D73BCB3-95EF-4259-9098-E6486697A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2994D1-83A5-405B-832C-5E21B39D84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AC36B3E2-2AE4-4889-A6EE-05595EEC3C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6F4C1F5-07C2-4809-A0C4-7533D94BD2EE}"/>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0F0740A8-21BA-4A04-9137-A305BE32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734936-1317-475D-8356-8535EAF87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779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0E9CFA-CF36-482F-A57C-02A368B22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F89DDE-6092-4BFE-B829-C7E8708C9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65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0FCD-8A35-401A-9903-417F8DBC3CA4}"/>
              </a:ext>
            </a:extLst>
          </p:cNvPr>
          <p:cNvSpPr>
            <a:spLocks noGrp="1"/>
          </p:cNvSpPr>
          <p:nvPr>
            <p:ph type="ctrTitle"/>
          </p:nvPr>
        </p:nvSpPr>
        <p:spPr/>
        <p:txBody>
          <a:bodyPr>
            <a:normAutofit fontScale="90000"/>
          </a:bodyPr>
          <a:lstStyle/>
          <a:p>
            <a:r>
              <a:rPr lang="en" dirty="0"/>
              <a:t>CEDA Bylaws Issues &amp; Changes </a:t>
            </a:r>
            <a:br>
              <a:rPr lang="en" dirty="0"/>
            </a:br>
            <a:r>
              <a:rPr lang="en" dirty="0"/>
              <a:t>EC/</a:t>
            </a:r>
            <a:r>
              <a:rPr lang="en" dirty="0" err="1"/>
              <a:t>BoG</a:t>
            </a:r>
            <a:r>
              <a:rPr lang="en" dirty="0"/>
              <a:t> Meeting </a:t>
            </a:r>
            <a:br>
              <a:rPr lang="en" dirty="0"/>
            </a:br>
            <a:r>
              <a:rPr lang="en" dirty="0"/>
              <a:t>(</a:t>
            </a:r>
            <a:r>
              <a:rPr lang="fr-FR" dirty="0"/>
              <a:t>DAC 2024</a:t>
            </a:r>
            <a:r>
              <a:rPr lang="en" dirty="0"/>
              <a:t>)</a:t>
            </a:r>
            <a:endParaRPr lang="en-US" dirty="0"/>
          </a:p>
        </p:txBody>
      </p:sp>
      <p:sp>
        <p:nvSpPr>
          <p:cNvPr id="3" name="Subtitle 2">
            <a:extLst>
              <a:ext uri="{FF2B5EF4-FFF2-40B4-BE49-F238E27FC236}">
                <a16:creationId xmlns:a16="http://schemas.microsoft.com/office/drawing/2014/main" id="{471BA788-2CBF-445D-B9EB-E38B9540C087}"/>
              </a:ext>
            </a:extLst>
          </p:cNvPr>
          <p:cNvSpPr>
            <a:spLocks noGrp="1"/>
          </p:cNvSpPr>
          <p:nvPr>
            <p:ph type="subTitle" idx="1"/>
          </p:nvPr>
        </p:nvSpPr>
        <p:spPr/>
        <p:txBody>
          <a:bodyPr/>
          <a:lstStyle/>
          <a:p>
            <a:pPr marL="0" lvl="0" indent="0" algn="ctr" rtl="0">
              <a:spcBef>
                <a:spcPts val="0"/>
              </a:spcBef>
              <a:spcAft>
                <a:spcPts val="0"/>
              </a:spcAft>
              <a:buNone/>
            </a:pPr>
            <a:r>
              <a:rPr lang="fr-FR" sz="2400" dirty="0"/>
              <a:t>Gi-</a:t>
            </a:r>
            <a:r>
              <a:rPr lang="fr-FR" sz="2400" dirty="0" err="1"/>
              <a:t>Joon</a:t>
            </a:r>
            <a:r>
              <a:rPr lang="fr-FR" sz="2400" dirty="0"/>
              <a:t> Nam, Past </a:t>
            </a:r>
            <a:r>
              <a:rPr lang="fr-FR" sz="2400" dirty="0" err="1"/>
              <a:t>President</a:t>
            </a:r>
            <a:r>
              <a:rPr lang="fr-FR" sz="2400" dirty="0"/>
              <a:t>: 2024-2025</a:t>
            </a:r>
          </a:p>
          <a:p>
            <a:pPr marL="0" lvl="0" indent="0" algn="ctr" rtl="0">
              <a:spcBef>
                <a:spcPts val="0"/>
              </a:spcBef>
              <a:spcAft>
                <a:spcPts val="0"/>
              </a:spcAft>
              <a:buNone/>
            </a:pPr>
            <a:r>
              <a:rPr lang="fr-FR" dirty="0"/>
              <a:t>June 23rd, 2024</a:t>
            </a:r>
            <a:endParaRPr lang="fr-FR" sz="2400" dirty="0"/>
          </a:p>
        </p:txBody>
      </p:sp>
    </p:spTree>
    <p:extLst>
      <p:ext uri="{BB962C8B-B14F-4D97-AF65-F5344CB8AC3E}">
        <p14:creationId xmlns:p14="http://schemas.microsoft.com/office/powerpoint/2010/main" val="218662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38200" y="0"/>
            <a:ext cx="10515600" cy="1325563"/>
          </a:xfrm>
        </p:spPr>
        <p:txBody>
          <a:bodyPr>
            <a:normAutofit/>
          </a:bodyPr>
          <a:lstStyle/>
          <a:p>
            <a:r>
              <a:rPr lang="en-US" dirty="0"/>
              <a:t>1. Removing MTOs</a:t>
            </a:r>
          </a:p>
        </p:txBody>
      </p:sp>
      <p:sp>
        <p:nvSpPr>
          <p:cNvPr id="60" name="Google Shape;60;p14"/>
          <p:cNvSpPr txBox="1">
            <a:spLocks noGrp="1"/>
          </p:cNvSpPr>
          <p:nvPr>
            <p:ph idx="1"/>
          </p:nvPr>
        </p:nvSpPr>
        <p:spPr>
          <a:xfrm>
            <a:off x="93133" y="1399319"/>
            <a:ext cx="12022667" cy="4353244"/>
          </a:xfrm>
          <a:prstGeom prst="rect">
            <a:avLst/>
          </a:prstGeom>
        </p:spPr>
        <p:txBody>
          <a:bodyPr spcFirstLastPara="1" vert="horz" wrap="square" lIns="121900" tIns="121900" rIns="121900" bIns="121900" rtlCol="0" anchor="t" anchorCtr="0">
            <a:noAutofit/>
          </a:bodyPr>
          <a:lstStyle/>
          <a:p>
            <a:pPr marL="609562" indent="-457189">
              <a:spcBef>
                <a:spcPts val="0"/>
              </a:spcBef>
              <a:buSzPts val="1800"/>
              <a:buFont typeface="Arial" panose="020B0604020202020204" pitchFamily="34" charset="0"/>
              <a:buChar char="●"/>
            </a:pPr>
            <a:r>
              <a:rPr lang="en-GB" sz="2670" dirty="0"/>
              <a:t>Remove lists -- the primary reasoning is that including the list creates an unnecessary administrative burden on the Council to update their Governing documents. </a:t>
            </a:r>
          </a:p>
          <a:p>
            <a:pPr marL="609562" indent="-457189">
              <a:spcBef>
                <a:spcPts val="0"/>
              </a:spcBef>
              <a:buSzPts val="1800"/>
              <a:buFont typeface="Arial" panose="020B0604020202020204" pitchFamily="34" charset="0"/>
              <a:buChar char="●"/>
            </a:pPr>
            <a:r>
              <a:rPr lang="en-GB" sz="2670" dirty="0"/>
              <a:t>Maintain the list on the Council’s website</a:t>
            </a:r>
          </a:p>
          <a:p>
            <a:pPr marL="609562" indent="-457189">
              <a:spcBef>
                <a:spcPts val="0"/>
              </a:spcBef>
              <a:buSzPts val="1800"/>
              <a:buFont typeface="Arial" panose="020B0604020202020204" pitchFamily="34" charset="0"/>
              <a:buChar char="●"/>
            </a:pPr>
            <a:r>
              <a:rPr lang="en-GB" sz="2670" b="1" dirty="0"/>
              <a:t>Previously approved changes by the </a:t>
            </a:r>
            <a:r>
              <a:rPr lang="en-GB" sz="2670" b="1" dirty="0" err="1"/>
              <a:t>BoG</a:t>
            </a:r>
            <a:endParaRPr lang="en-GB" sz="2670" b="1" dirty="0"/>
          </a:p>
          <a:p>
            <a:pPr marL="152373" indent="0">
              <a:spcBef>
                <a:spcPts val="0"/>
              </a:spcBef>
              <a:buSzPts val="1800"/>
              <a:buNone/>
            </a:pPr>
            <a:endParaRPr lang="en-GB" sz="2670" dirty="0"/>
          </a:p>
          <a:p>
            <a:pPr marL="609562" indent="-457189">
              <a:spcBef>
                <a:spcPts val="0"/>
              </a:spcBef>
              <a:buSzPts val="1800"/>
              <a:buFont typeface="Arial" panose="020B0604020202020204" pitchFamily="34" charset="0"/>
              <a:buChar char="●"/>
            </a:pPr>
            <a:r>
              <a:rPr lang="en-GB" sz="2670" dirty="0"/>
              <a:t>What about ”Member Societies”?</a:t>
            </a:r>
          </a:p>
          <a:p>
            <a:pPr marL="1066762" lvl="1" indent="-457189">
              <a:spcBef>
                <a:spcPts val="0"/>
              </a:spcBef>
              <a:buSzPts val="1800"/>
              <a:buFont typeface="Arial" panose="020B0604020202020204" pitchFamily="34" charset="0"/>
              <a:buChar char="●"/>
            </a:pPr>
            <a:r>
              <a:rPr lang="en-GB" sz="2270" dirty="0"/>
              <a:t>I propose to include them</a:t>
            </a:r>
          </a:p>
          <a:p>
            <a:pPr marL="1066762" lvl="1" indent="-457189">
              <a:spcBef>
                <a:spcPts val="0"/>
              </a:spcBef>
              <a:buSzPts val="1800"/>
              <a:buFont typeface="Arial" panose="020B0604020202020204" pitchFamily="34" charset="0"/>
              <a:buChar char="●"/>
            </a:pPr>
            <a:r>
              <a:rPr lang="en-GB" sz="2270" dirty="0"/>
              <a:t>Other councils (like Sensors Council, Systems Council do NOT include these lists)</a:t>
            </a:r>
          </a:p>
          <a:p>
            <a:pPr marL="609562" indent="-457189">
              <a:spcBef>
                <a:spcPts val="0"/>
              </a:spcBef>
              <a:buSzPts val="1800"/>
              <a:buFont typeface="Arial" panose="020B0604020202020204" pitchFamily="34" charset="0"/>
              <a:buChar char="●"/>
            </a:pPr>
            <a:endParaRPr lang="en-GB" sz="2670" dirty="0"/>
          </a:p>
          <a:p>
            <a:pPr marL="609585" lvl="1" indent="0">
              <a:spcBef>
                <a:spcPts val="0"/>
              </a:spcBef>
              <a:buSzPts val="1800"/>
              <a:buNone/>
            </a:pPr>
            <a:endParaRPr lang="en-GB" sz="2267" dirty="0"/>
          </a:p>
        </p:txBody>
      </p:sp>
    </p:spTree>
    <p:extLst>
      <p:ext uri="{BB962C8B-B14F-4D97-AF65-F5344CB8AC3E}">
        <p14:creationId xmlns:p14="http://schemas.microsoft.com/office/powerpoint/2010/main" val="1884389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38200" y="0"/>
            <a:ext cx="10515600" cy="1325563"/>
          </a:xfrm>
        </p:spPr>
        <p:txBody>
          <a:bodyPr>
            <a:normAutofit/>
          </a:bodyPr>
          <a:lstStyle/>
          <a:p>
            <a:r>
              <a:rPr lang="en-US" dirty="0"/>
              <a:t>2. Updates of DAC Representatives</a:t>
            </a:r>
          </a:p>
        </p:txBody>
      </p:sp>
      <p:sp>
        <p:nvSpPr>
          <p:cNvPr id="60" name="Google Shape;60;p14"/>
          <p:cNvSpPr txBox="1">
            <a:spLocks noGrp="1"/>
          </p:cNvSpPr>
          <p:nvPr>
            <p:ph idx="1"/>
          </p:nvPr>
        </p:nvSpPr>
        <p:spPr>
          <a:xfrm>
            <a:off x="93133" y="1399319"/>
            <a:ext cx="12022667" cy="4353244"/>
          </a:xfrm>
          <a:prstGeom prst="rect">
            <a:avLst/>
          </a:prstGeom>
        </p:spPr>
        <p:txBody>
          <a:bodyPr spcFirstLastPara="1" vert="horz" wrap="square" lIns="121900" tIns="121900" rIns="121900" bIns="121900" rtlCol="0" anchor="t" anchorCtr="0">
            <a:noAutofit/>
          </a:bodyPr>
          <a:lstStyle/>
          <a:p>
            <a:pPr marL="609562" indent="-457189">
              <a:spcBef>
                <a:spcPts val="0"/>
              </a:spcBef>
              <a:buSzPts val="1800"/>
              <a:buFont typeface="Arial" panose="020B0604020202020204" pitchFamily="34" charset="0"/>
              <a:buChar char="●"/>
            </a:pPr>
            <a:r>
              <a:rPr lang="en-GB" sz="2670" dirty="0"/>
              <a:t>Past President and President to increase the continuity and situation awareness</a:t>
            </a:r>
          </a:p>
          <a:p>
            <a:pPr marL="609562" indent="-457189">
              <a:spcBef>
                <a:spcPts val="0"/>
              </a:spcBef>
              <a:buSzPts val="1800"/>
              <a:buFont typeface="Arial" panose="020B0604020202020204" pitchFamily="34" charset="0"/>
              <a:buChar char="●"/>
            </a:pPr>
            <a:r>
              <a:rPr lang="en-GB" sz="2670" b="1" dirty="0"/>
              <a:t>Previously approved changes by the </a:t>
            </a:r>
            <a:r>
              <a:rPr lang="en-GB" sz="2670" b="1" dirty="0" err="1"/>
              <a:t>BoG</a:t>
            </a:r>
            <a:endParaRPr lang="en-GB" sz="2670" b="1" dirty="0"/>
          </a:p>
          <a:p>
            <a:pPr marL="609562" indent="-457189">
              <a:spcBef>
                <a:spcPts val="0"/>
              </a:spcBef>
              <a:buSzPts val="1800"/>
              <a:buFont typeface="Arial" panose="020B0604020202020204" pitchFamily="34" charset="0"/>
              <a:buChar char="●"/>
            </a:pPr>
            <a:endParaRPr lang="en-GB" sz="2670" dirty="0"/>
          </a:p>
          <a:p>
            <a:pPr marL="609585" lvl="1" indent="0">
              <a:spcBef>
                <a:spcPts val="0"/>
              </a:spcBef>
              <a:buSzPts val="1800"/>
              <a:buNone/>
            </a:pPr>
            <a:endParaRPr lang="en-GB" sz="2267" dirty="0"/>
          </a:p>
        </p:txBody>
      </p:sp>
    </p:spTree>
    <p:extLst>
      <p:ext uri="{BB962C8B-B14F-4D97-AF65-F5344CB8AC3E}">
        <p14:creationId xmlns:p14="http://schemas.microsoft.com/office/powerpoint/2010/main" val="411510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38200" y="0"/>
            <a:ext cx="10515600" cy="1325563"/>
          </a:xfrm>
        </p:spPr>
        <p:txBody>
          <a:bodyPr>
            <a:normAutofit/>
          </a:bodyPr>
          <a:lstStyle/>
          <a:p>
            <a:r>
              <a:rPr lang="en-US" dirty="0"/>
              <a:t>3. Standing Committees</a:t>
            </a:r>
          </a:p>
        </p:txBody>
      </p:sp>
      <p:sp>
        <p:nvSpPr>
          <p:cNvPr id="60" name="Google Shape;60;p14"/>
          <p:cNvSpPr txBox="1">
            <a:spLocks noGrp="1"/>
          </p:cNvSpPr>
          <p:nvPr>
            <p:ph idx="1"/>
          </p:nvPr>
        </p:nvSpPr>
        <p:spPr>
          <a:xfrm>
            <a:off x="93133" y="1399319"/>
            <a:ext cx="12022667" cy="4353244"/>
          </a:xfrm>
          <a:prstGeom prst="rect">
            <a:avLst/>
          </a:prstGeom>
        </p:spPr>
        <p:txBody>
          <a:bodyPr spcFirstLastPara="1" vert="horz" wrap="square" lIns="121900" tIns="121900" rIns="121900" bIns="121900" rtlCol="0" anchor="t" anchorCtr="0">
            <a:noAutofit/>
          </a:bodyPr>
          <a:lstStyle/>
          <a:p>
            <a:pPr marL="609562" indent="-457189">
              <a:spcBef>
                <a:spcPts val="0"/>
              </a:spcBef>
              <a:buSzPts val="1800"/>
              <a:buFont typeface="Arial" panose="020B0604020202020204" pitchFamily="34" charset="0"/>
              <a:buChar char="●"/>
            </a:pPr>
            <a:r>
              <a:rPr lang="en-GB" sz="2670" dirty="0"/>
              <a:t>Are the VPs actively engaging other volunteers to create these committees?</a:t>
            </a:r>
          </a:p>
          <a:p>
            <a:pPr marL="609562" indent="-457189">
              <a:spcBef>
                <a:spcPts val="0"/>
              </a:spcBef>
              <a:buSzPts val="1800"/>
              <a:buFont typeface="Arial" panose="020B0604020202020204" pitchFamily="34" charset="0"/>
              <a:buChar char="●"/>
            </a:pPr>
            <a:r>
              <a:rPr lang="en-GB" sz="2670" dirty="0"/>
              <a:t>According to the Bylaws, this is the responsibility of the VPs to make a recommendation to the President who will appoint the members</a:t>
            </a:r>
          </a:p>
          <a:p>
            <a:pPr marL="914400" lvl="1" fontAlgn="base">
              <a:spcBef>
                <a:spcPts val="0"/>
              </a:spcBef>
            </a:pPr>
            <a:r>
              <a:rPr lang="en-US" sz="1800" b="0" i="0" u="none" strike="noStrike" dirty="0">
                <a:solidFill>
                  <a:srgbClr val="000000"/>
                </a:solidFill>
                <a:effectLst/>
                <a:latin typeface="Arial" panose="020B0604020202020204" pitchFamily="34" charset="0"/>
              </a:rPr>
              <a:t>Awards - VP Awards +4 members</a:t>
            </a:r>
          </a:p>
          <a:p>
            <a:pPr marL="914400" lvl="1" fontAlgn="base">
              <a:spcBef>
                <a:spcPts val="0"/>
              </a:spcBef>
            </a:pPr>
            <a:r>
              <a:rPr lang="en-US" sz="1800" b="0" i="0" u="none" strike="noStrike" dirty="0">
                <a:solidFill>
                  <a:srgbClr val="000000"/>
                </a:solidFill>
                <a:effectLst/>
                <a:latin typeface="Arial" panose="020B0604020202020204" pitchFamily="34" charset="0"/>
              </a:rPr>
              <a:t>Activities - VP Activities + 4 members</a:t>
            </a:r>
          </a:p>
          <a:p>
            <a:pPr marL="914400" lvl="1" fontAlgn="base">
              <a:spcBef>
                <a:spcPts val="0"/>
              </a:spcBef>
            </a:pPr>
            <a:r>
              <a:rPr lang="en-US" sz="1800" b="0" i="0" u="none" strike="noStrike" dirty="0">
                <a:solidFill>
                  <a:srgbClr val="000000"/>
                </a:solidFill>
                <a:effectLst/>
                <a:latin typeface="Arial" panose="020B0604020202020204" pitchFamily="34" charset="0"/>
              </a:rPr>
              <a:t>Conferences - VP Conferences + 4 members</a:t>
            </a:r>
          </a:p>
          <a:p>
            <a:pPr marL="914400" lvl="1" fontAlgn="base">
              <a:spcBef>
                <a:spcPts val="0"/>
              </a:spcBef>
            </a:pPr>
            <a:r>
              <a:rPr lang="en-US" sz="1800" b="0" i="0" u="none" strike="noStrike" dirty="0">
                <a:solidFill>
                  <a:srgbClr val="000000"/>
                </a:solidFill>
                <a:effectLst/>
                <a:latin typeface="Arial" panose="020B0604020202020204" pitchFamily="34" charset="0"/>
              </a:rPr>
              <a:t>Constitution and Bylaws - Secretary + 3 members</a:t>
            </a:r>
          </a:p>
          <a:p>
            <a:pPr marL="914400" lvl="1" fontAlgn="base">
              <a:spcBef>
                <a:spcPts val="0"/>
              </a:spcBef>
            </a:pPr>
            <a:r>
              <a:rPr lang="en-US" sz="1800" b="0" i="0" u="none" strike="noStrike" dirty="0">
                <a:solidFill>
                  <a:srgbClr val="000000"/>
                </a:solidFill>
                <a:effectLst/>
                <a:latin typeface="Arial" panose="020B0604020202020204" pitchFamily="34" charset="0"/>
              </a:rPr>
              <a:t>Finance - VP Finance + 4 members</a:t>
            </a:r>
          </a:p>
          <a:p>
            <a:pPr marL="914400" lvl="1" fontAlgn="base">
              <a:spcBef>
                <a:spcPts val="0"/>
              </a:spcBef>
            </a:pPr>
            <a:r>
              <a:rPr lang="en-US" sz="1800" b="0" i="0" u="none" strike="noStrike" dirty="0">
                <a:solidFill>
                  <a:srgbClr val="000000"/>
                </a:solidFill>
                <a:effectLst/>
                <a:latin typeface="Arial" panose="020B0604020202020204" pitchFamily="34" charset="0"/>
              </a:rPr>
              <a:t>Initiatives - </a:t>
            </a:r>
            <a:r>
              <a:rPr lang="en-US" sz="1800" b="0" i="0" u="none" strike="noStrike" dirty="0">
                <a:solidFill>
                  <a:srgbClr val="FF0000"/>
                </a:solidFill>
                <a:effectLst/>
                <a:latin typeface="Arial" panose="020B0604020202020204" pitchFamily="34" charset="0"/>
              </a:rPr>
              <a:t>Entire committee section is missing including duties and members. Recommend VP </a:t>
            </a:r>
            <a:r>
              <a:rPr lang="en-US" sz="1800" b="0" i="0" u="none" strike="noStrike" dirty="0" err="1">
                <a:solidFill>
                  <a:srgbClr val="FF0000"/>
                </a:solidFill>
                <a:effectLst/>
                <a:latin typeface="Arial" panose="020B0604020202020204" pitchFamily="34" charset="0"/>
              </a:rPr>
              <a:t>Intatiives</a:t>
            </a:r>
            <a:r>
              <a:rPr lang="en-US" sz="1800" b="0" i="0" u="none" strike="noStrike" dirty="0">
                <a:solidFill>
                  <a:srgbClr val="FF0000"/>
                </a:solidFill>
                <a:effectLst/>
                <a:latin typeface="Arial" panose="020B0604020202020204" pitchFamily="34" charset="0"/>
              </a:rPr>
              <a:t> + 4 members</a:t>
            </a:r>
            <a:endParaRPr lang="en-US" sz="1800" b="0" i="0" u="none" strike="noStrike" dirty="0">
              <a:solidFill>
                <a:srgbClr val="000000"/>
              </a:solidFill>
              <a:effectLst/>
              <a:latin typeface="Arial" panose="020B0604020202020204" pitchFamily="34" charset="0"/>
            </a:endParaRPr>
          </a:p>
          <a:p>
            <a:pPr marL="914400" lvl="1" fontAlgn="base">
              <a:spcBef>
                <a:spcPts val="0"/>
              </a:spcBef>
            </a:pPr>
            <a:r>
              <a:rPr lang="en-US" sz="1800" b="0" i="0" u="none" strike="noStrike" dirty="0">
                <a:solidFill>
                  <a:srgbClr val="000000"/>
                </a:solidFill>
                <a:effectLst/>
                <a:latin typeface="Arial" panose="020B0604020202020204" pitchFamily="34" charset="0"/>
              </a:rPr>
              <a:t>N&amp;A - Past President+President-Elect+4 members (one must not be on the </a:t>
            </a:r>
            <a:r>
              <a:rPr lang="en-US" sz="1800" b="0" i="0" u="none" strike="noStrike" dirty="0" err="1">
                <a:solidFill>
                  <a:srgbClr val="000000"/>
                </a:solidFill>
                <a:effectLst/>
                <a:latin typeface="Arial" panose="020B0604020202020204" pitchFamily="34" charset="0"/>
              </a:rPr>
              <a:t>BoG</a:t>
            </a:r>
            <a:r>
              <a:rPr lang="en-US" sz="1800" b="0" i="0" u="none" strike="noStrike" dirty="0">
                <a:solidFill>
                  <a:srgbClr val="000000"/>
                </a:solidFill>
                <a:effectLst/>
                <a:latin typeface="Arial" panose="020B0604020202020204" pitchFamily="34" charset="0"/>
              </a:rPr>
              <a:t>, one must be a Member Society rep)</a:t>
            </a:r>
          </a:p>
          <a:p>
            <a:pPr marL="914400" lvl="1" fontAlgn="base">
              <a:spcBef>
                <a:spcPts val="0"/>
              </a:spcBef>
            </a:pPr>
            <a:r>
              <a:rPr lang="en-US" sz="1800" b="0" i="0" u="none" strike="noStrike" dirty="0">
                <a:solidFill>
                  <a:srgbClr val="000000"/>
                </a:solidFill>
                <a:effectLst/>
                <a:latin typeface="Arial" panose="020B0604020202020204" pitchFamily="34" charset="0"/>
              </a:rPr>
              <a:t>Publications - VP Publications + 2 members + journal </a:t>
            </a:r>
            <a:r>
              <a:rPr lang="en-US" sz="1800" b="0" i="0" u="none" strike="noStrike" dirty="0" err="1">
                <a:solidFill>
                  <a:srgbClr val="000000"/>
                </a:solidFill>
                <a:effectLst/>
                <a:latin typeface="Arial" panose="020B0604020202020204" pitchFamily="34" charset="0"/>
              </a:rPr>
              <a:t>EiCs</a:t>
            </a:r>
            <a:r>
              <a:rPr lang="en-US" sz="1800" b="0" i="0" u="none" strike="noStrike" dirty="0">
                <a:solidFill>
                  <a:srgbClr val="000000"/>
                </a:solidFill>
                <a:effectLst/>
                <a:latin typeface="Arial" panose="020B0604020202020204" pitchFamily="34" charset="0"/>
              </a:rPr>
              <a:t> </a:t>
            </a:r>
            <a:r>
              <a:rPr lang="en-US" sz="1800" b="0" i="0" u="none" strike="noStrike" dirty="0">
                <a:solidFill>
                  <a:srgbClr val="000000"/>
                </a:solidFill>
                <a:effectLst/>
                <a:highlight>
                  <a:srgbClr val="FFFF00"/>
                </a:highlight>
                <a:latin typeface="Arial" panose="020B0604020202020204" pitchFamily="34" charset="0"/>
              </a:rPr>
              <a:t>(AO: does this include all co-sponsored too?)</a:t>
            </a:r>
            <a:endParaRPr lang="en-US" sz="1800" b="0" i="0" u="none" strike="noStrike" dirty="0">
              <a:solidFill>
                <a:srgbClr val="000000"/>
              </a:solidFill>
              <a:effectLst/>
              <a:latin typeface="Arial" panose="020B0604020202020204" pitchFamily="34" charset="0"/>
            </a:endParaRPr>
          </a:p>
          <a:p>
            <a:pPr marL="914400" lvl="1" fontAlgn="base">
              <a:spcBef>
                <a:spcPts val="0"/>
              </a:spcBef>
            </a:pPr>
            <a:r>
              <a:rPr lang="en-US" sz="1800" b="0" i="0" u="none" strike="noStrike" dirty="0">
                <a:solidFill>
                  <a:srgbClr val="000000"/>
                </a:solidFill>
                <a:effectLst/>
                <a:latin typeface="Arial" panose="020B0604020202020204" pitchFamily="34" charset="0"/>
              </a:rPr>
              <a:t>Publicity - VP Publicity +4 members</a:t>
            </a:r>
          </a:p>
          <a:p>
            <a:pPr marL="914400" lvl="1" fontAlgn="base">
              <a:spcBef>
                <a:spcPts val="0"/>
              </a:spcBef>
            </a:pPr>
            <a:r>
              <a:rPr lang="en-US" sz="1800" b="0" i="0" u="none" strike="noStrike" dirty="0">
                <a:solidFill>
                  <a:srgbClr val="000000"/>
                </a:solidFill>
                <a:effectLst/>
                <a:latin typeface="Arial" panose="020B0604020202020204" pitchFamily="34" charset="0"/>
              </a:rPr>
              <a:t>Standards - VP Standards + 3 members</a:t>
            </a:r>
          </a:p>
          <a:p>
            <a:pPr marL="914400" lvl="1" fontAlgn="base">
              <a:spcBef>
                <a:spcPts val="0"/>
              </a:spcBef>
            </a:pPr>
            <a:r>
              <a:rPr lang="en-US" sz="1800" b="0" i="0" u="none" strike="noStrike" dirty="0">
                <a:solidFill>
                  <a:srgbClr val="000000"/>
                </a:solidFill>
                <a:effectLst/>
                <a:latin typeface="Arial" panose="020B0604020202020204" pitchFamily="34" charset="0"/>
              </a:rPr>
              <a:t>Strategy - VP Strategy + 4 members</a:t>
            </a:r>
            <a:endParaRPr lang="en-GB" sz="1800" dirty="0"/>
          </a:p>
          <a:p>
            <a:pPr marL="609585" lvl="1" indent="0">
              <a:spcBef>
                <a:spcPts val="0"/>
              </a:spcBef>
              <a:buSzPts val="1800"/>
              <a:buNone/>
            </a:pPr>
            <a:endParaRPr lang="en-GB" sz="2267" dirty="0"/>
          </a:p>
        </p:txBody>
      </p:sp>
    </p:spTree>
    <p:extLst>
      <p:ext uri="{BB962C8B-B14F-4D97-AF65-F5344CB8AC3E}">
        <p14:creationId xmlns:p14="http://schemas.microsoft.com/office/powerpoint/2010/main" val="85462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38200" y="0"/>
            <a:ext cx="10515600" cy="1325563"/>
          </a:xfrm>
        </p:spPr>
        <p:txBody>
          <a:bodyPr>
            <a:normAutofit/>
          </a:bodyPr>
          <a:lstStyle/>
          <a:p>
            <a:r>
              <a:rPr lang="en-US" dirty="0"/>
              <a:t>Periodical Distributions</a:t>
            </a:r>
          </a:p>
        </p:txBody>
      </p:sp>
      <p:sp>
        <p:nvSpPr>
          <p:cNvPr id="60" name="Google Shape;60;p14"/>
          <p:cNvSpPr txBox="1">
            <a:spLocks noGrp="1"/>
          </p:cNvSpPr>
          <p:nvPr>
            <p:ph idx="1"/>
          </p:nvPr>
        </p:nvSpPr>
        <p:spPr>
          <a:xfrm>
            <a:off x="93133" y="1399319"/>
            <a:ext cx="12022667" cy="4353244"/>
          </a:xfrm>
          <a:prstGeom prst="rect">
            <a:avLst/>
          </a:prstGeom>
        </p:spPr>
        <p:txBody>
          <a:bodyPr spcFirstLastPara="1" vert="horz" wrap="square" lIns="121900" tIns="121900" rIns="121900" bIns="121900" rtlCol="0" anchor="t" anchorCtr="0">
            <a:noAutofit/>
          </a:bodyPr>
          <a:lstStyle/>
          <a:p>
            <a:pPr rtl="0">
              <a:spcBef>
                <a:spcPts val="1200"/>
              </a:spcBef>
              <a:spcAft>
                <a:spcPts val="300"/>
              </a:spcAft>
            </a:pPr>
            <a:r>
              <a:rPr lang="en-US" sz="1800" b="0" i="0" u="none" strike="noStrike" dirty="0">
                <a:solidFill>
                  <a:srgbClr val="434343"/>
                </a:solidFill>
                <a:effectLst/>
                <a:latin typeface="Arial" panose="020B0604020202020204" pitchFamily="34" charset="0"/>
              </a:rPr>
              <a:t>Section VI.5.  Subsequent Year Periodical Distributions</a:t>
            </a:r>
            <a:endParaRPr lang="en-US" sz="1200" b="1" dirty="0">
              <a:effectLst/>
            </a:endParaRPr>
          </a:p>
          <a:p>
            <a:pPr rtl="0">
              <a:spcBef>
                <a:spcPts val="600"/>
              </a:spcBef>
              <a:spcAft>
                <a:spcPts val="0"/>
              </a:spcAft>
            </a:pPr>
            <a:r>
              <a:rPr lang="en-US" sz="1800" b="0" i="0" u="none" strike="noStrike" dirty="0">
                <a:solidFill>
                  <a:srgbClr val="000000"/>
                </a:solidFill>
                <a:effectLst/>
                <a:latin typeface="Times New Roman" panose="02020603050405020304" pitchFamily="18" charset="0"/>
              </a:rPr>
              <a:t>Unless otherwise specified, in the event of a distribution of a surplus or payment of a deficit during the second and third years of publication of a Council periodical, each member Society's share will be weighted in proportion to the number of years that Society has been a Member Society of the Council with all Member Societies with more than three years membership being counted equally.</a:t>
            </a:r>
            <a:endParaRPr lang="en-US" sz="1200" b="0" dirty="0">
              <a:effectLst/>
            </a:endParaRPr>
          </a:p>
          <a:p>
            <a:pPr rtl="0">
              <a:spcBef>
                <a:spcPts val="600"/>
              </a:spcBef>
              <a:spcAft>
                <a:spcPts val="0"/>
              </a:spcAft>
            </a:pPr>
            <a:r>
              <a:rPr lang="en-US" sz="1800" b="0" i="0" u="none" strike="noStrike" dirty="0">
                <a:solidFill>
                  <a:srgbClr val="000000"/>
                </a:solidFill>
                <a:effectLst/>
                <a:highlight>
                  <a:srgbClr val="FFFF00"/>
                </a:highlight>
                <a:latin typeface="Times New Roman" panose="02020603050405020304" pitchFamily="18" charset="0"/>
              </a:rPr>
              <a:t> These sections should be removed. The Member Societies do not receive surpluses as they no longer pay dues to the Council.</a:t>
            </a:r>
            <a:endParaRPr lang="en-US" sz="1200" b="0" dirty="0">
              <a:effectLst/>
            </a:endParaRPr>
          </a:p>
          <a:p>
            <a:pPr marL="0" indent="0">
              <a:buNone/>
            </a:pPr>
            <a:br>
              <a:rPr lang="en-US" sz="1600" dirty="0"/>
            </a:br>
            <a:endParaRPr lang="en-GB" sz="2267" dirty="0"/>
          </a:p>
        </p:txBody>
      </p:sp>
    </p:spTree>
    <p:extLst>
      <p:ext uri="{BB962C8B-B14F-4D97-AF65-F5344CB8AC3E}">
        <p14:creationId xmlns:p14="http://schemas.microsoft.com/office/powerpoint/2010/main" val="229999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2" name="Title 1">
            <a:extLst>
              <a:ext uri="{FF2B5EF4-FFF2-40B4-BE49-F238E27FC236}">
                <a16:creationId xmlns:a16="http://schemas.microsoft.com/office/drawing/2014/main" id="{D85C7727-8D55-414C-9740-6209F6D1E153}"/>
              </a:ext>
            </a:extLst>
          </p:cNvPr>
          <p:cNvSpPr>
            <a:spLocks noGrp="1"/>
          </p:cNvSpPr>
          <p:nvPr>
            <p:ph type="title"/>
          </p:nvPr>
        </p:nvSpPr>
        <p:spPr>
          <a:xfrm>
            <a:off x="838200" y="0"/>
            <a:ext cx="10515600" cy="1325563"/>
          </a:xfrm>
        </p:spPr>
        <p:txBody>
          <a:bodyPr>
            <a:normAutofit/>
          </a:bodyPr>
          <a:lstStyle/>
          <a:p>
            <a:r>
              <a:rPr lang="en-US" dirty="0"/>
              <a:t>A few rewording, removal of repetitions and corrections</a:t>
            </a:r>
          </a:p>
        </p:txBody>
      </p:sp>
      <p:sp>
        <p:nvSpPr>
          <p:cNvPr id="60" name="Google Shape;60;p14"/>
          <p:cNvSpPr txBox="1">
            <a:spLocks noGrp="1"/>
          </p:cNvSpPr>
          <p:nvPr>
            <p:ph idx="1"/>
          </p:nvPr>
        </p:nvSpPr>
        <p:spPr>
          <a:xfrm>
            <a:off x="93133" y="1399319"/>
            <a:ext cx="12022667" cy="4353244"/>
          </a:xfrm>
          <a:prstGeom prst="rect">
            <a:avLst/>
          </a:prstGeom>
        </p:spPr>
        <p:txBody>
          <a:bodyPr spcFirstLastPara="1" vert="horz" wrap="square" lIns="121900" tIns="121900" rIns="121900" bIns="121900" rtlCol="0" anchor="t" anchorCtr="0">
            <a:noAutofit/>
          </a:bodyPr>
          <a:lstStyle/>
          <a:p>
            <a:pPr rtl="0">
              <a:spcBef>
                <a:spcPts val="1200"/>
              </a:spcBef>
              <a:spcAft>
                <a:spcPts val="300"/>
              </a:spcAft>
            </a:pPr>
            <a:r>
              <a:rPr lang="en-US" sz="1800" b="0" i="0" u="none" strike="noStrike" dirty="0">
                <a:solidFill>
                  <a:srgbClr val="434343"/>
                </a:solidFill>
                <a:effectLst/>
                <a:latin typeface="Arial" panose="020B0604020202020204" pitchFamily="34" charset="0"/>
              </a:rPr>
              <a:t>Section IV.14. The Strategy Committee</a:t>
            </a:r>
            <a:endParaRPr lang="en-US" sz="1600" b="1" dirty="0">
              <a:effectLst/>
            </a:endParaRPr>
          </a:p>
          <a:p>
            <a:pPr marL="12700" algn="just" rtl="0">
              <a:spcBef>
                <a:spcPts val="1200"/>
              </a:spcBef>
              <a:spcAft>
                <a:spcPts val="900"/>
              </a:spcAft>
            </a:pPr>
            <a:r>
              <a:rPr lang="en-US" sz="1800" b="1" i="0" u="sng" dirty="0">
                <a:solidFill>
                  <a:srgbClr val="000000"/>
                </a:solidFill>
                <a:effectLst/>
                <a:latin typeface="Arial" panose="020B0604020202020204" pitchFamily="34" charset="0"/>
              </a:rPr>
              <a:t>IV.14.1.      Duties</a:t>
            </a:r>
            <a:endParaRPr lang="en-US" sz="1600" b="1" dirty="0">
              <a:effectLst/>
            </a:endParaRPr>
          </a:p>
          <a:p>
            <a:pPr rtl="0">
              <a:spcBef>
                <a:spcPts val="600"/>
              </a:spcBef>
              <a:spcAft>
                <a:spcPts val="0"/>
              </a:spcAft>
            </a:pPr>
            <a:r>
              <a:rPr lang="en-US" sz="1800" b="0" i="0" u="none" strike="noStrike" dirty="0">
                <a:solidFill>
                  <a:srgbClr val="000000"/>
                </a:solidFill>
                <a:effectLst/>
                <a:latin typeface="Times New Roman" panose="02020603050405020304" pitchFamily="18" charset="0"/>
              </a:rPr>
              <a:t>The Strategy Committee shall be responsible for the long-range planning for the Council. They will develop and maintain a Strategy document that covers all Council activities at a high level. The Strategy Committee shall supervise and coordinate the operation of the Technical Committees and integrate their activities with the Council’s strategy. CEDA’s strategy along with quantitative measures of progress shall be reviewed with the Board of Governors annually. </a:t>
            </a:r>
            <a:r>
              <a:rPr lang="en-US" sz="1800" b="0" i="0" u="none" strike="sngStrike" dirty="0">
                <a:solidFill>
                  <a:srgbClr val="000000"/>
                </a:solidFill>
                <a:effectLst/>
                <a:highlight>
                  <a:srgbClr val="FFFF00"/>
                </a:highlight>
                <a:latin typeface="Times New Roman" panose="02020603050405020304" pitchFamily="18" charset="0"/>
              </a:rPr>
              <a:t>The chair, with the participation of the Strategy Committee, shall develop and maintain a strategy and plan document for all CEDA activities. In addition, the chair shall work with the Technical Committees to develop plans for supporting the Technical Committee activities and integrating them into primary Council activities. CEDA’s strategy along with quantitative measures of progress shall be reviewed with the Board of Governors annually. </a:t>
            </a:r>
            <a:r>
              <a:rPr lang="en-US" sz="1800" b="0" i="0" u="none" dirty="0">
                <a:solidFill>
                  <a:srgbClr val="000000"/>
                </a:solidFill>
                <a:effectLst/>
                <a:latin typeface="Times New Roman" panose="02020603050405020304" pitchFamily="18" charset="0"/>
              </a:rPr>
              <a:t>CEDA President and CEDA President-Elect are members of the Strategy Committee.</a:t>
            </a:r>
            <a:endParaRPr lang="en-US" sz="1600" b="0" strike="sngStrike" dirty="0">
              <a:effectLst/>
            </a:endParaRPr>
          </a:p>
          <a:p>
            <a:br>
              <a:rPr lang="en-US" sz="1600" dirty="0"/>
            </a:br>
            <a:endParaRPr lang="en-GB" sz="2267" dirty="0"/>
          </a:p>
        </p:txBody>
      </p:sp>
    </p:spTree>
    <p:extLst>
      <p:ext uri="{BB962C8B-B14F-4D97-AF65-F5344CB8AC3E}">
        <p14:creationId xmlns:p14="http://schemas.microsoft.com/office/powerpoint/2010/main" val="706479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TotalTime>
  <Words>593</Words>
  <Application>Microsoft Macintosh PowerPoint</Application>
  <PresentationFormat>Widescreen</PresentationFormat>
  <Paragraphs>43</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CEDA Bylaws Issues &amp; Changes  EC/BoG Meeting  (DAC 2024)</vt:lpstr>
      <vt:lpstr>1. Removing MTOs</vt:lpstr>
      <vt:lpstr>2. Updates of DAC Representatives</vt:lpstr>
      <vt:lpstr>3. Standing Committees</vt:lpstr>
      <vt:lpstr>Periodical Distributions</vt:lpstr>
      <vt:lpstr>A few rewording, removal of repetitions and corrections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Exapmple Here</dc:title>
  <dc:creator>David Atienza</dc:creator>
  <cp:lastModifiedBy>Gi-Joon Nam</cp:lastModifiedBy>
  <cp:revision>21</cp:revision>
  <dcterms:created xsi:type="dcterms:W3CDTF">2020-08-31T15:23:30Z</dcterms:created>
  <dcterms:modified xsi:type="dcterms:W3CDTF">2024-06-22T23:33:07Z</dcterms:modified>
</cp:coreProperties>
</file>