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0" r:id="rId3"/>
    <p:sldId id="261" r:id="rId4"/>
    <p:sldId id="262" r:id="rId5"/>
    <p:sldId id="259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1" autoAdjust="0"/>
    <p:restoredTop sz="91697" autoAdjust="0"/>
  </p:normalViewPr>
  <p:slideViewPr>
    <p:cSldViewPr snapToGrid="0">
      <p:cViewPr>
        <p:scale>
          <a:sx n="40" d="100"/>
          <a:sy n="40" d="100"/>
        </p:scale>
        <p:origin x="1016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C1FB1-AABD-4478-A097-27177BE54B50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F1C7F-05F6-4331-BAAD-3B082CE52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4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Please summarize your committee’s achievements here.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F1C7F-05F6-4331-BAAD-3B082CE52D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80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Please summarize your committee’s challenges here.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F1C7F-05F6-4331-BAAD-3B082CE52D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07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Delayed due to covid and unclear roles/</a:t>
            </a:r>
            <a:r>
              <a:rPr lang="en-US" dirty="0" err="1"/>
              <a:t>responsiblities</a:t>
            </a:r>
            <a:r>
              <a:rPr lang="en-US" dirty="0"/>
              <a:t> for the officers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F1C7F-05F6-4331-BAAD-3B082CE52D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99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Hardware Security and Trust Technical Committee (HSTTC)</a:t>
            </a:r>
            <a:br>
              <a:rPr lang="en-US" dirty="0"/>
            </a:br>
            <a:r>
              <a:rPr lang="en-US" dirty="0" err="1"/>
              <a:t>BoG</a:t>
            </a:r>
            <a:r>
              <a:rPr lang="en-US" dirty="0"/>
              <a:t>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Gang Qu</a:t>
            </a:r>
          </a:p>
          <a:p>
            <a:r>
              <a:rPr lang="en-US" dirty="0"/>
              <a:t>InterContinental, San Francisco</a:t>
            </a:r>
          </a:p>
          <a:p>
            <a:r>
              <a:rPr lang="en-US" dirty="0"/>
              <a:t>June 23, 2024</a:t>
            </a:r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11000546" cy="455651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Conferences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Asian Hardware Oriented Security and Trust Symposium</a:t>
            </a:r>
            <a:r>
              <a:rPr lang="en-US" dirty="0"/>
              <a:t> </a:t>
            </a:r>
          </a:p>
          <a:p>
            <a:pPr marL="914400" lvl="2" indent="0">
              <a:buNone/>
            </a:pPr>
            <a:r>
              <a:rPr lang="en-US" dirty="0"/>
              <a:t>Founded in 2016.</a:t>
            </a:r>
          </a:p>
          <a:p>
            <a:pPr marL="914400" lvl="2" indent="0">
              <a:buNone/>
            </a:pPr>
            <a:r>
              <a:rPr lang="en-US" dirty="0"/>
              <a:t>Taipei, Beijing, Hong Kong, </a:t>
            </a:r>
            <a:r>
              <a:rPr lang="en-US" dirty="0" err="1"/>
              <a:t>Xi’An</a:t>
            </a:r>
            <a:r>
              <a:rPr lang="en-US" dirty="0"/>
              <a:t>, Kolkata (virtual), Shanghai (hybrid), Singapore (hybrid), Tianjin.</a:t>
            </a:r>
          </a:p>
          <a:p>
            <a:pPr lvl="1"/>
            <a:r>
              <a:rPr lang="en-US" dirty="0">
                <a:solidFill>
                  <a:srgbClr val="FF0000"/>
                </a:solidFill>
                <a:effectLst/>
              </a:rPr>
              <a:t>Top Picks in Hardware and Embedded Security</a:t>
            </a:r>
            <a:r>
              <a:rPr lang="en-US" dirty="0">
                <a:effectLst/>
              </a:rPr>
              <a:t> </a:t>
            </a:r>
          </a:p>
          <a:p>
            <a:pPr marL="914400" lvl="2" indent="0">
              <a:buNone/>
            </a:pPr>
            <a:r>
              <a:rPr lang="en-US" dirty="0">
                <a:effectLst/>
              </a:rPr>
              <a:t>founded 2018, c</a:t>
            </a:r>
            <a:r>
              <a:rPr lang="en-US" dirty="0"/>
              <a:t>o-located with ICCAD, special section in Design &amp; Test magazine </a:t>
            </a:r>
            <a:endParaRPr lang="en-US" dirty="0">
              <a:effectLst/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Sustainable Hardware Security Workshop (SUSHI)</a:t>
            </a:r>
          </a:p>
          <a:p>
            <a:pPr marL="914400" lvl="2" indent="0">
              <a:buNone/>
            </a:pPr>
            <a:r>
              <a:rPr lang="en-US" dirty="0"/>
              <a:t>Founded 2022, sponsored by NFS, co-located with ICCAD.</a:t>
            </a:r>
          </a:p>
          <a:p>
            <a:pPr lvl="1"/>
            <a:r>
              <a:rPr lang="en-US" dirty="0"/>
              <a:t>Special sessions, tutorials, and panels. </a:t>
            </a:r>
          </a:p>
          <a:p>
            <a:r>
              <a:rPr lang="en-US" dirty="0" err="1"/>
              <a:t>CADforAssurance</a:t>
            </a:r>
            <a:r>
              <a:rPr lang="en-US" dirty="0"/>
              <a:t> Webinars and Panels</a:t>
            </a:r>
          </a:p>
          <a:p>
            <a:pPr lvl="1"/>
            <a:r>
              <a:rPr lang="en-US" dirty="0"/>
              <a:t>Joint efforts with </a:t>
            </a:r>
            <a:r>
              <a:rPr lang="en-US" i="1" u="sng" dirty="0"/>
              <a:t>CADforAssurance.org </a:t>
            </a:r>
            <a:r>
              <a:rPr lang="en-US" dirty="0"/>
              <a:t>(established in October 2020)</a:t>
            </a:r>
          </a:p>
          <a:p>
            <a:r>
              <a:rPr lang="en-US" dirty="0"/>
              <a:t>Online database of papers, benchmarks, and tools</a:t>
            </a:r>
          </a:p>
        </p:txBody>
      </p:sp>
    </p:spTree>
    <p:extLst>
      <p:ext uri="{BB962C8B-B14F-4D97-AF65-F5344CB8AC3E}">
        <p14:creationId xmlns:p14="http://schemas.microsoft.com/office/powerpoint/2010/main" val="85151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Achievement Highlights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84851"/>
            <a:ext cx="10912411" cy="4556511"/>
          </a:xfrm>
        </p:spPr>
        <p:txBody>
          <a:bodyPr>
            <a:normAutofit/>
          </a:bodyPr>
          <a:lstStyle/>
          <a:p>
            <a:r>
              <a:rPr lang="en-US" dirty="0"/>
              <a:t>Conferences and workshops</a:t>
            </a:r>
          </a:p>
          <a:p>
            <a:pPr lvl="1"/>
            <a:r>
              <a:rPr lang="en-US" dirty="0"/>
              <a:t>AsianHOST’23: ~90 attendees, 60+ submissions to TCAS-I SI</a:t>
            </a:r>
          </a:p>
          <a:p>
            <a:pPr lvl="1"/>
            <a:r>
              <a:rPr lang="en-US" dirty="0"/>
              <a:t>SUSHI’22, ‘23: instant success</a:t>
            </a:r>
          </a:p>
          <a:p>
            <a:pPr lvl="1"/>
            <a:r>
              <a:rPr lang="en-US" dirty="0"/>
              <a:t>Contacted by other relevant conference/workshop for collaboration</a:t>
            </a:r>
          </a:p>
          <a:p>
            <a:r>
              <a:rPr lang="en-US" dirty="0"/>
              <a:t>Journal publication venues </a:t>
            </a:r>
          </a:p>
          <a:p>
            <a:pPr lvl="1"/>
            <a:r>
              <a:rPr lang="en-US" dirty="0" err="1"/>
              <a:t>AsianHOST</a:t>
            </a:r>
            <a:r>
              <a:rPr lang="en-US" dirty="0"/>
              <a:t>: TCAD, TCAS-I </a:t>
            </a:r>
          </a:p>
          <a:p>
            <a:pPr lvl="1"/>
            <a:r>
              <a:rPr lang="en-US" dirty="0" err="1"/>
              <a:t>TopPicks</a:t>
            </a:r>
            <a:r>
              <a:rPr lang="en-US" dirty="0"/>
              <a:t>: Design and Test</a:t>
            </a:r>
          </a:p>
          <a:p>
            <a:r>
              <a:rPr lang="en-US" dirty="0">
                <a:sym typeface="Wingdings" panose="05000000000000000000" pitchFamily="2" charset="2"/>
              </a:rPr>
              <a:t>More volunteers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Advisory board and TC officers</a:t>
            </a:r>
          </a:p>
          <a:p>
            <a:pPr lvl="1"/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How to incentive/motivate volunteers? 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507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8657166" cy="455651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Continue supporting conferences </a:t>
            </a:r>
          </a:p>
          <a:p>
            <a:pPr lvl="1"/>
            <a:r>
              <a:rPr lang="en-US" dirty="0"/>
              <a:t>impact of </a:t>
            </a:r>
            <a:r>
              <a:rPr lang="en-US" dirty="0" err="1"/>
              <a:t>AsianHOST</a:t>
            </a:r>
            <a:endParaRPr lang="en-US" dirty="0"/>
          </a:p>
          <a:p>
            <a:pPr lvl="1"/>
            <a:r>
              <a:rPr lang="en-US" dirty="0"/>
              <a:t>(near) future of SUSHI</a:t>
            </a:r>
          </a:p>
          <a:p>
            <a:pPr lvl="1"/>
            <a:r>
              <a:rPr lang="en-US" dirty="0"/>
              <a:t>HSTTC lead tutorials/special sessions</a:t>
            </a:r>
          </a:p>
          <a:p>
            <a:pPr lvl="1"/>
            <a:r>
              <a:rPr lang="en-US" dirty="0"/>
              <a:t>support of (new) conferences/workshops</a:t>
            </a:r>
          </a:p>
          <a:p>
            <a:r>
              <a:rPr lang="en-US" dirty="0"/>
              <a:t>HSTTC leadership</a:t>
            </a:r>
          </a:p>
          <a:p>
            <a:pPr lvl="1"/>
            <a:r>
              <a:rPr lang="en-US" dirty="0"/>
              <a:t>form the advisory board</a:t>
            </a:r>
          </a:p>
          <a:p>
            <a:pPr lvl="1"/>
            <a:r>
              <a:rPr lang="en-US" dirty="0"/>
              <a:t>appoint TC officers</a:t>
            </a:r>
          </a:p>
          <a:p>
            <a:r>
              <a:rPr lang="en-US" dirty="0"/>
              <a:t>One flagship in-person activity </a:t>
            </a:r>
          </a:p>
          <a:p>
            <a:pPr lvl="1"/>
            <a:r>
              <a:rPr lang="en-US" dirty="0"/>
              <a:t>students oriented </a:t>
            </a:r>
          </a:p>
          <a:p>
            <a:pPr lvl="1"/>
            <a:r>
              <a:rPr lang="en-US" dirty="0"/>
              <a:t>co-located with DAC/ICCAD/</a:t>
            </a:r>
            <a:r>
              <a:rPr lang="en-US" dirty="0" err="1"/>
              <a:t>AsianHOST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81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8596668" cy="4556511"/>
          </a:xfrm>
        </p:spPr>
        <p:txBody>
          <a:bodyPr/>
          <a:lstStyle/>
          <a:p>
            <a:r>
              <a:rPr lang="en-US" dirty="0"/>
              <a:t>Use “Rule of 7”</a:t>
            </a:r>
          </a:p>
          <a:p>
            <a:r>
              <a:rPr lang="en-US" dirty="0"/>
              <a:t>No more than 7 bullets per slide</a:t>
            </a:r>
          </a:p>
          <a:p>
            <a:r>
              <a:rPr lang="en-US" dirty="0"/>
              <a:t>No more than 7 words per bullet</a:t>
            </a:r>
          </a:p>
          <a:p>
            <a:r>
              <a:rPr lang="en-US" dirty="0"/>
              <a:t>Speaker notes contain what you say</a:t>
            </a:r>
          </a:p>
          <a:p>
            <a:r>
              <a:rPr lang="en-US" dirty="0"/>
              <a:t>Slide contains main points; clear graphics</a:t>
            </a:r>
          </a:p>
          <a:p>
            <a:r>
              <a:rPr lang="en-US" dirty="0"/>
              <a:t>~2 minutes average per slide presented</a:t>
            </a:r>
          </a:p>
          <a:p>
            <a:r>
              <a:rPr lang="en-US" dirty="0"/>
              <a:t>Save discussion for end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17829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8596668" cy="45565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Provide precise text that the EC is voting on.</a:t>
            </a:r>
          </a:p>
          <a:p>
            <a:r>
              <a:rPr lang="en-US" dirty="0"/>
              <a:t>Below the motion, please include pros, cons and any financial implications. </a:t>
            </a:r>
          </a:p>
          <a:p>
            <a:r>
              <a:rPr lang="en-US" dirty="0"/>
              <a:t>One slide per motion.</a:t>
            </a:r>
          </a:p>
          <a:p>
            <a:endParaRPr lang="en-US" dirty="0"/>
          </a:p>
          <a:p>
            <a:r>
              <a:rPr lang="en-US" b="1" dirty="0"/>
              <a:t>Example</a:t>
            </a:r>
            <a:r>
              <a:rPr lang="en-US" dirty="0"/>
              <a:t>: To increase the budget for overlength page charges for 2019 to $125k.</a:t>
            </a:r>
          </a:p>
          <a:p>
            <a:pPr lvl="1"/>
            <a:r>
              <a:rPr lang="en-US" dirty="0"/>
              <a:t>Pros: </a:t>
            </a:r>
          </a:p>
          <a:p>
            <a:pPr lvl="2"/>
            <a:r>
              <a:rPr lang="en-US" dirty="0"/>
              <a:t>XYZ</a:t>
            </a:r>
          </a:p>
          <a:p>
            <a:pPr lvl="1"/>
            <a:r>
              <a:rPr lang="en-US" dirty="0"/>
              <a:t>Cons: </a:t>
            </a:r>
          </a:p>
          <a:p>
            <a:pPr lvl="2"/>
            <a:r>
              <a:rPr lang="en-US" dirty="0"/>
              <a:t>XYZ</a:t>
            </a:r>
          </a:p>
          <a:p>
            <a:pPr lvl="1"/>
            <a:r>
              <a:rPr lang="en-US" dirty="0"/>
              <a:t>Financial Implications: Amount in USD</a:t>
            </a:r>
          </a:p>
        </p:txBody>
      </p:sp>
    </p:spTree>
    <p:extLst>
      <p:ext uri="{BB962C8B-B14F-4D97-AF65-F5344CB8AC3E}">
        <p14:creationId xmlns:p14="http://schemas.microsoft.com/office/powerpoint/2010/main" val="1657493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381</Words>
  <Application>Microsoft Office PowerPoint</Application>
  <PresentationFormat>Widescreen</PresentationFormat>
  <Paragraphs>65</Paragraphs>
  <Slides>6</Slides>
  <Notes>3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Hardware Security and Trust Technical Committee (HSTTC) BoG Report</vt:lpstr>
      <vt:lpstr>Current Status</vt:lpstr>
      <vt:lpstr>Achievement Highlights and Challenges</vt:lpstr>
      <vt:lpstr>Action Items</vt:lpstr>
      <vt:lpstr>Report Overview</vt:lpstr>
      <vt:lpstr>Motion(s)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Ginger Zhe Jin</cp:lastModifiedBy>
  <cp:revision>10</cp:revision>
  <dcterms:created xsi:type="dcterms:W3CDTF">2020-08-31T15:23:30Z</dcterms:created>
  <dcterms:modified xsi:type="dcterms:W3CDTF">2024-06-23T03:39:10Z</dcterms:modified>
</cp:coreProperties>
</file>