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9" r:id="rId3"/>
    <p:sldId id="549" r:id="rId4"/>
    <p:sldId id="550" r:id="rId5"/>
    <p:sldId id="1645" r:id="rId6"/>
    <p:sldId id="544" r:id="rId7"/>
    <p:sldId id="548" r:id="rId8"/>
    <p:sldId id="1643" r:id="rId9"/>
    <p:sldId id="1642" r:id="rId10"/>
    <p:sldId id="1644" r:id="rId11"/>
    <p:sldId id="545" r:id="rId12"/>
    <p:sldId id="1641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1F872-349D-4EB5-88E4-16D78691685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A3506-0588-4FAB-A37A-9DBAEA993D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27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>
            <a:extLst>
              <a:ext uri="{FF2B5EF4-FFF2-40B4-BE49-F238E27FC236}">
                <a16:creationId xmlns:a16="http://schemas.microsoft.com/office/drawing/2014/main" id="{4768B6C1-EAF5-4738-88F6-32054EFA28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EFE7E-4F42-4D07-9CCA-BA65EED05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4718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9FC726-B604-4500-9F1C-26F000158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439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624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5DA9E43-F0AD-43E7-963E-649E53B74D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D53ED5-AAFF-4464-B2F5-DA16958ED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F5170-8BE9-4AA4-85C9-418500269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786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>
            <a:extLst>
              <a:ext uri="{FF2B5EF4-FFF2-40B4-BE49-F238E27FC236}">
                <a16:creationId xmlns:a16="http://schemas.microsoft.com/office/drawing/2014/main" id="{61C7D160-FB77-458E-B429-15F03E809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0E12C3-0AD4-45DE-946A-2538A94A3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BC49C-EEFD-4C16-AE96-552F43315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15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BDECF9A-F64E-4E16-A29F-06C3476D01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A4AAB8-E512-4820-A48B-651514D55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BB4F0-1AE2-4D8B-AA76-4185CF1D4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0445A-983F-4532-8020-FD5746CE7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217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8EE5C127-374E-4851-BF28-4DAB1B7C34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511C1C-160A-4A10-A30F-B2F6859EB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E26DF-1799-4B38-A430-A847FCC38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2209C-C526-4965-AF1F-59ACC980F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092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961E34-D492-4D46-B69F-0489FE58E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0875FA-3220-4BA6-A0BC-4C4E209BA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092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214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BFA79EC-F75F-435A-88F7-5CC0D30916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34089-4F4C-40B2-B59E-4798BE6A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3BCB3-95EF-4259-9098-E6486697A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994D1-83A5-405B-832C-5E21B39D8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945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C36B3E2-2AE4-4889-A6EE-05595EEC3C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F4C1F5-07C2-4809-A0C4-7533D94B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740A8-21BA-4A04-9137-A305BE3227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34936-1317-475D-8356-8535EAF87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79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E9CFA-CF36-482F-A57C-02A368B22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89DDE-6092-4BFE-B829-C7E8708C9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565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30FCD-8A35-401A-9903-417F8DBC3C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MTT-S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1BA788-2CBF-445D-B9EB-E38B9540C0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José Rayas-Sánchez</a:t>
            </a:r>
          </a:p>
          <a:p>
            <a:r>
              <a:rPr lang="en-US" dirty="0"/>
              <a:t>San Francisco, CA</a:t>
            </a:r>
          </a:p>
          <a:p>
            <a:r>
              <a:rPr lang="en-US" dirty="0"/>
              <a:t>June 23, 2024</a:t>
            </a:r>
          </a:p>
        </p:txBody>
      </p:sp>
    </p:spTree>
    <p:extLst>
      <p:ext uri="{BB962C8B-B14F-4D97-AF65-F5344CB8AC3E}">
        <p14:creationId xmlns:p14="http://schemas.microsoft.com/office/powerpoint/2010/main" val="2186623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3C50556-9D84-FC2B-AB38-86A8F4209F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6" t="37780" r="5201" b="48015"/>
          <a:stretch/>
        </p:blipFill>
        <p:spPr bwMode="auto">
          <a:xfrm>
            <a:off x="221671" y="116331"/>
            <a:ext cx="11822106" cy="12229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73CD144-F5D2-5799-DB4F-913679AFB617}"/>
              </a:ext>
            </a:extLst>
          </p:cNvPr>
          <p:cNvSpPr txBox="1"/>
          <p:nvPr/>
        </p:nvSpPr>
        <p:spPr>
          <a:xfrm>
            <a:off x="129306" y="4922981"/>
            <a:ext cx="18453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June 16, 2024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1:30pm – 5:20pm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Room 206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 descr="Interfaz de usuario gráfica, Texto, Sitio web&#10;&#10;Descripción generada automáticamente">
            <a:extLst>
              <a:ext uri="{FF2B5EF4-FFF2-40B4-BE49-F238E27FC236}">
                <a16:creationId xmlns:a16="http://schemas.microsoft.com/office/drawing/2014/main" id="{0C8DFC9F-0FFE-E9FE-BD21-545167ACAA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40" t="77652" r="6153" b="2122"/>
          <a:stretch/>
        </p:blipFill>
        <p:spPr bwMode="auto">
          <a:xfrm>
            <a:off x="2371203" y="1121698"/>
            <a:ext cx="8155007" cy="7902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860F6824-7977-A0D1-B9B4-E3851829B9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32" t="44944" r="6778" b="1841"/>
          <a:stretch/>
        </p:blipFill>
        <p:spPr bwMode="auto">
          <a:xfrm>
            <a:off x="2371203" y="2020368"/>
            <a:ext cx="8488815" cy="37159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4245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CEDA-related MTT-S Conferences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57407A5-7E2F-48A7-B139-0E22633E81DD}"/>
              </a:ext>
            </a:extLst>
          </p:cNvPr>
          <p:cNvSpPr txBox="1"/>
          <p:nvPr/>
        </p:nvSpPr>
        <p:spPr>
          <a:xfrm>
            <a:off x="8897563" y="5414243"/>
            <a:ext cx="3294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http://nemo-ieee.org/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0D99DC-F0FB-4275-A5C4-5A28C0B490E2}"/>
              </a:ext>
            </a:extLst>
          </p:cNvPr>
          <p:cNvSpPr txBox="1"/>
          <p:nvPr/>
        </p:nvSpPr>
        <p:spPr>
          <a:xfrm>
            <a:off x="7987323" y="2008554"/>
            <a:ext cx="40171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2024 IEEE MTT-S Int. Conf. on Numerical Electromagnetic and Multiphysics Modeling and Optimization (NEMO’2024)</a:t>
            </a:r>
          </a:p>
          <a:p>
            <a:endParaRPr lang="en-US" sz="2400" dirty="0"/>
          </a:p>
          <a:p>
            <a:r>
              <a:rPr lang="en-US" sz="2400" dirty="0"/>
              <a:t>August 11 - 14, 2024, Montreal, Canada.</a:t>
            </a:r>
            <a:endParaRPr lang="es-MX" sz="2400" dirty="0"/>
          </a:p>
        </p:txBody>
      </p:sp>
      <p:pic>
        <p:nvPicPr>
          <p:cNvPr id="4" name="Imagen 3" descr="Interfaz de usuario gráfica, Aplicación, Sitio web&#10;&#10;Descripción generada automáticamente">
            <a:extLst>
              <a:ext uri="{FF2B5EF4-FFF2-40B4-BE49-F238E27FC236}">
                <a16:creationId xmlns:a16="http://schemas.microsoft.com/office/drawing/2014/main" id="{0D934F57-4CDA-E89C-8ACF-C67C3E831D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8" t="66955" r="78684" b="3724"/>
          <a:stretch/>
        </p:blipFill>
        <p:spPr bwMode="auto">
          <a:xfrm>
            <a:off x="10277062" y="483527"/>
            <a:ext cx="1413578" cy="9971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1A72AA69-D5AC-47B7-EC51-58CB51930C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8" t="40545" r="5999" b="4058"/>
          <a:stretch/>
        </p:blipFill>
        <p:spPr bwMode="auto">
          <a:xfrm>
            <a:off x="108057" y="1818388"/>
            <a:ext cx="7802883" cy="38266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01501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33C7CC1-816A-24F4-71B0-B16243FA2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8376"/>
            <a:ext cx="12192000" cy="3324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09" y="0"/>
            <a:ext cx="11910391" cy="1325563"/>
          </a:xfrm>
        </p:spPr>
        <p:txBody>
          <a:bodyPr/>
          <a:lstStyle/>
          <a:p>
            <a:r>
              <a:rPr lang="es-MX" dirty="0"/>
              <a:t>LAMC 2025: San Juan, Puerto Rico, Jan. 22-24, 2025</a:t>
            </a:r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7B3FEC-F44B-45F8-6288-F4A05136D43D}"/>
              </a:ext>
            </a:extLst>
          </p:cNvPr>
          <p:cNvSpPr txBox="1"/>
          <p:nvPr/>
        </p:nvSpPr>
        <p:spPr>
          <a:xfrm>
            <a:off x="281608" y="1045605"/>
            <a:ext cx="8450208" cy="1692771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Seven Main Technical Topics, one of them is on</a:t>
            </a:r>
          </a:p>
          <a:p>
            <a:endParaRPr lang="en-US" sz="1000" dirty="0"/>
          </a:p>
          <a:p>
            <a:pPr algn="ctr"/>
            <a:r>
              <a:rPr lang="en-US" sz="2800" b="1" i="1" dirty="0"/>
              <a:t>CAD Techniques for RF and Microwave Engineering</a:t>
            </a:r>
          </a:p>
          <a:p>
            <a:pPr algn="ctr"/>
            <a:endParaRPr lang="en-US" sz="1000" i="1" dirty="0"/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Submissions from CEDA members are very welcome!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53C59FD-A3D4-35FB-E7DE-1F15E2F3C36A}"/>
              </a:ext>
            </a:extLst>
          </p:cNvPr>
          <p:cNvSpPr txBox="1"/>
          <p:nvPr/>
        </p:nvSpPr>
        <p:spPr>
          <a:xfrm>
            <a:off x="9013424" y="2245933"/>
            <a:ext cx="3251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dirty="0">
                <a:solidFill>
                  <a:schemeClr val="accent5">
                    <a:lumMod val="75000"/>
                  </a:schemeClr>
                </a:solidFill>
              </a:rPr>
              <a:t>https://lamc-ieee.org/ </a:t>
            </a:r>
          </a:p>
        </p:txBody>
      </p:sp>
    </p:spTree>
    <p:extLst>
      <p:ext uri="{BB962C8B-B14F-4D97-AF65-F5344CB8AC3E}">
        <p14:creationId xmlns:p14="http://schemas.microsoft.com/office/powerpoint/2010/main" val="1383714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31" y="1341362"/>
            <a:ext cx="11840705" cy="1325563"/>
          </a:xfrm>
        </p:spPr>
        <p:txBody>
          <a:bodyPr/>
          <a:lstStyle/>
          <a:p>
            <a:pPr algn="ctr"/>
            <a:r>
              <a:rPr lang="en-US" dirty="0"/>
              <a:t>Thanks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698821"/>
            <a:ext cx="10791412" cy="127086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José Rayas-Sánchez</a:t>
            </a:r>
          </a:p>
          <a:p>
            <a:pPr marL="0" indent="0" algn="ctr">
              <a:buNone/>
            </a:pPr>
            <a:r>
              <a:rPr lang="en-US" dirty="0"/>
              <a:t>IEEE MTT-S Representative for CEDA</a:t>
            </a:r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5FC9B157-58E5-08E6-D355-E27817AD07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9" t="26408" r="19308" b="41372"/>
          <a:stretch/>
        </p:blipFill>
        <p:spPr>
          <a:xfrm>
            <a:off x="4035960" y="4191075"/>
            <a:ext cx="4074160" cy="117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81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MTT-S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4851"/>
            <a:ext cx="9435310" cy="23297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MTT-S Inter-Society Committee</a:t>
            </a:r>
          </a:p>
          <a:p>
            <a:r>
              <a:rPr lang="en-US" dirty="0"/>
              <a:t>MTT-S and CEDA recent collaborations </a:t>
            </a:r>
          </a:p>
          <a:p>
            <a:r>
              <a:rPr lang="en-US" dirty="0"/>
              <a:t>MTT-S Technical Committee on Design Automation (TC-2)</a:t>
            </a:r>
          </a:p>
          <a:p>
            <a:r>
              <a:rPr lang="en-US" dirty="0"/>
              <a:t>Recent TC-2 events</a:t>
            </a:r>
          </a:p>
          <a:p>
            <a:r>
              <a:rPr lang="en-US" dirty="0"/>
              <a:t>CEDA related MTT-S Conferences</a:t>
            </a:r>
          </a:p>
          <a:p>
            <a:endParaRPr lang="en-US" dirty="0"/>
          </a:p>
        </p:txBody>
      </p:sp>
      <p:pic>
        <p:nvPicPr>
          <p:cNvPr id="10" name="Imagen 9" descr="Texto&#10;&#10;Descripción generada automáticamente">
            <a:extLst>
              <a:ext uri="{FF2B5EF4-FFF2-40B4-BE49-F238E27FC236}">
                <a16:creationId xmlns:a16="http://schemas.microsoft.com/office/drawing/2014/main" id="{9370A90B-C07A-0F1B-26C7-F71ABF0F34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1" t="30736" r="19434" b="21791"/>
          <a:stretch/>
        </p:blipFill>
        <p:spPr>
          <a:xfrm>
            <a:off x="7499927" y="3953162"/>
            <a:ext cx="4331855" cy="173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29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MTT-S Inter-Society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4851"/>
            <a:ext cx="8596668" cy="4556511"/>
          </a:xfrm>
        </p:spPr>
        <p:txBody>
          <a:bodyPr/>
          <a:lstStyle/>
          <a:p>
            <a:r>
              <a:rPr lang="en-US" dirty="0"/>
              <a:t>MTT-S Inter-Society Committee oversees cultivating relationships with IEEE Councils and other technical societies</a:t>
            </a:r>
          </a:p>
          <a:p>
            <a:r>
              <a:rPr lang="en-US" dirty="0"/>
              <a:t>Inter-Society Committee is aiming at encouraging a stronger participation of MTT-S in IEEE Councils</a:t>
            </a:r>
          </a:p>
          <a:p>
            <a:r>
              <a:rPr lang="en-US" dirty="0"/>
              <a:t>MTT-S currently has official representation in 7 councils</a:t>
            </a:r>
          </a:p>
          <a:p>
            <a:endParaRPr lang="en-US" dirty="0"/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CB4751C5-F5FA-CE50-E3DE-039778C3DF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1591" y="73271"/>
            <a:ext cx="3158809" cy="85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99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MTT-S Representation in 7 IEEE Councils</a:t>
            </a:r>
          </a:p>
        </p:txBody>
      </p:sp>
      <p:pic>
        <p:nvPicPr>
          <p:cNvPr id="7" name="Picture 4" descr="IEEE Nanotechnology Council">
            <a:extLst>
              <a:ext uri="{FF2B5EF4-FFF2-40B4-BE49-F238E27FC236}">
                <a16:creationId xmlns:a16="http://schemas.microsoft.com/office/drawing/2014/main" id="{82885D59-EB3F-4F76-8ECE-470C45D36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4604" y="3257605"/>
            <a:ext cx="1850786" cy="809786"/>
          </a:xfrm>
          <a:prstGeom prst="rect">
            <a:avLst/>
          </a:prstGeom>
          <a:noFill/>
        </p:spPr>
      </p:pic>
      <p:pic>
        <p:nvPicPr>
          <p:cNvPr id="8" name="Picture 6" descr="IEEE Sensors Council">
            <a:extLst>
              <a:ext uri="{FF2B5EF4-FFF2-40B4-BE49-F238E27FC236}">
                <a16:creationId xmlns:a16="http://schemas.microsoft.com/office/drawing/2014/main" id="{A3D54F25-8B01-4A32-A1D9-BC6521CF5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4604" y="4580742"/>
            <a:ext cx="2799880" cy="646126"/>
          </a:xfrm>
          <a:prstGeom prst="rect">
            <a:avLst/>
          </a:prstGeom>
          <a:noFill/>
        </p:spPr>
      </p:pic>
      <p:pic>
        <p:nvPicPr>
          <p:cNvPr id="9" name="Picture 8" descr="IEEE Council on Superconductivity">
            <a:extLst>
              <a:ext uri="{FF2B5EF4-FFF2-40B4-BE49-F238E27FC236}">
                <a16:creationId xmlns:a16="http://schemas.microsoft.com/office/drawing/2014/main" id="{BC6ADEC3-50F1-4B61-A2A4-91C89B3D7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04618" y="1850315"/>
            <a:ext cx="1031220" cy="872573"/>
          </a:xfrm>
          <a:prstGeom prst="rect">
            <a:avLst/>
          </a:prstGeom>
          <a:noFill/>
        </p:spPr>
      </p:pic>
      <p:pic>
        <p:nvPicPr>
          <p:cNvPr id="10" name="Picture 10" descr="IEEE Systems Council">
            <a:extLst>
              <a:ext uri="{FF2B5EF4-FFF2-40B4-BE49-F238E27FC236}">
                <a16:creationId xmlns:a16="http://schemas.microsoft.com/office/drawing/2014/main" id="{0B04175C-22DC-4086-87E6-C2C836873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16410" y="3058874"/>
            <a:ext cx="1202819" cy="1008517"/>
          </a:xfrm>
          <a:prstGeom prst="rect">
            <a:avLst/>
          </a:prstGeom>
          <a:noFill/>
        </p:spPr>
      </p:pic>
      <p:pic>
        <p:nvPicPr>
          <p:cNvPr id="11" name="Picture 12" descr="IEEE Council on RFID">
            <a:extLst>
              <a:ext uri="{FF2B5EF4-FFF2-40B4-BE49-F238E27FC236}">
                <a16:creationId xmlns:a16="http://schemas.microsoft.com/office/drawing/2014/main" id="{7FF62BD8-9771-45D1-B5DA-11526FCD4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04618" y="4357137"/>
            <a:ext cx="1202820" cy="869731"/>
          </a:xfrm>
          <a:prstGeom prst="rect">
            <a:avLst/>
          </a:prstGeom>
          <a:noFill/>
        </p:spPr>
      </p:pic>
      <p:pic>
        <p:nvPicPr>
          <p:cNvPr id="12" name="Image 1">
            <a:extLst>
              <a:ext uri="{FF2B5EF4-FFF2-40B4-BE49-F238E27FC236}">
                <a16:creationId xmlns:a16="http://schemas.microsoft.com/office/drawing/2014/main" id="{419D0C85-35C9-4784-B6EC-9D00151E4B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4604" y="1957788"/>
            <a:ext cx="2004562" cy="765100"/>
          </a:xfrm>
          <a:prstGeom prst="rect">
            <a:avLst/>
          </a:prstGeom>
        </p:spPr>
      </p:pic>
      <p:sp>
        <p:nvSpPr>
          <p:cNvPr id="13" name="Signo más 12">
            <a:extLst>
              <a:ext uri="{FF2B5EF4-FFF2-40B4-BE49-F238E27FC236}">
                <a16:creationId xmlns:a16="http://schemas.microsoft.com/office/drawing/2014/main" id="{3A49D706-CDB3-40C1-9B7D-43D20BDC59D3}"/>
              </a:ext>
            </a:extLst>
          </p:cNvPr>
          <p:cNvSpPr/>
          <p:nvPr/>
        </p:nvSpPr>
        <p:spPr>
          <a:xfrm>
            <a:off x="4817116" y="2821318"/>
            <a:ext cx="782664" cy="872573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AD73C098-538E-40EA-9BCE-510E88D4B9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18" y="2506285"/>
            <a:ext cx="3284374" cy="184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17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MTT-S and CEDA Recent Collaborations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484851"/>
            <a:ext cx="8309649" cy="4556511"/>
          </a:xfrm>
        </p:spPr>
        <p:txBody>
          <a:bodyPr>
            <a:normAutofit/>
          </a:bodyPr>
          <a:lstStyle/>
          <a:p>
            <a:r>
              <a:rPr lang="en-US" dirty="0"/>
              <a:t>The MoU between MTT-S and CEDA was recently renewed for 2024‐2026</a:t>
            </a:r>
          </a:p>
          <a:p>
            <a:r>
              <a:rPr lang="en-US" dirty="0"/>
              <a:t>Miguel Silveira, IEEE CEDA President (2024‐2025), was a special guest of the MTT-S </a:t>
            </a:r>
            <a:r>
              <a:rPr lang="en-US" dirty="0" err="1"/>
              <a:t>AdCom</a:t>
            </a:r>
            <a:r>
              <a:rPr lang="en-US" dirty="0"/>
              <a:t> meeting in Porto, Portugal (Sep. 2023)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Imagen 3" descr="Un hombre sentado frente a una mesa con un traje de color negro&#10;&#10;Descripción generada automáticamente con confianza media">
            <a:extLst>
              <a:ext uri="{FF2B5EF4-FFF2-40B4-BE49-F238E27FC236}">
                <a16:creationId xmlns:a16="http://schemas.microsoft.com/office/drawing/2014/main" id="{1CA4DC68-428E-5F11-468F-213812926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3109" y="2974109"/>
            <a:ext cx="2346842" cy="2666307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433CBB85-2C91-BB16-D854-0FE279DA3BED}"/>
              </a:ext>
            </a:extLst>
          </p:cNvPr>
          <p:cNvCxnSpPr>
            <a:cxnSpLocks/>
          </p:cNvCxnSpPr>
          <p:nvPr/>
        </p:nvCxnSpPr>
        <p:spPr>
          <a:xfrm>
            <a:off x="8455813" y="3366397"/>
            <a:ext cx="1062335" cy="3045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 descr="Grupo de personas posando por un foto&#10;&#10;Descripción generada automáticamente">
            <a:extLst>
              <a:ext uri="{FF2B5EF4-FFF2-40B4-BE49-F238E27FC236}">
                <a16:creationId xmlns:a16="http://schemas.microsoft.com/office/drawing/2014/main" id="{AA77E6B9-9019-37F4-4743-47F6A3465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37" y="3641179"/>
            <a:ext cx="6465455" cy="225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52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MTT-S Tech. Committee on Design Automation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84851"/>
            <a:ext cx="10592922" cy="4556511"/>
          </a:xfrm>
        </p:spPr>
        <p:txBody>
          <a:bodyPr>
            <a:normAutofit/>
          </a:bodyPr>
          <a:lstStyle/>
          <a:p>
            <a:r>
              <a:rPr lang="en-US" dirty="0"/>
              <a:t>MTT-S has 29 technical committees (TC)</a:t>
            </a:r>
          </a:p>
          <a:p>
            <a:r>
              <a:rPr lang="en-US" dirty="0"/>
              <a:t>The MTT-S Technical Committee on Design Automation (TC-2) is the closest to CEDA; it focuses on:</a:t>
            </a:r>
          </a:p>
          <a:p>
            <a:pPr lvl="1"/>
            <a:r>
              <a:rPr lang="en-US" sz="2800" dirty="0"/>
              <a:t>Modelling and simulation of devices, circuits, and systems</a:t>
            </a:r>
          </a:p>
          <a:p>
            <a:pPr lvl="1"/>
            <a:r>
              <a:rPr lang="en-US" sz="2800" dirty="0"/>
              <a:t>Non-linear analysis</a:t>
            </a:r>
          </a:p>
          <a:p>
            <a:pPr lvl="1"/>
            <a:r>
              <a:rPr lang="en-US" sz="2800" dirty="0"/>
              <a:t>Optimization techniques</a:t>
            </a:r>
          </a:p>
          <a:p>
            <a:pPr lvl="1"/>
            <a:r>
              <a:rPr lang="en-US" sz="2800" dirty="0"/>
              <a:t>Multi-physics modelling</a:t>
            </a:r>
          </a:p>
          <a:p>
            <a:pPr lvl="1"/>
            <a:r>
              <a:rPr lang="en-US" sz="2800" dirty="0"/>
              <a:t>Machine learning and artificial intelligence for design automation</a:t>
            </a:r>
          </a:p>
          <a:p>
            <a:r>
              <a:rPr lang="en-US" dirty="0"/>
              <a:t>MTT-2 regularly organizes technical events/initiatives on CAD and EDA </a:t>
            </a:r>
          </a:p>
        </p:txBody>
      </p:sp>
    </p:spTree>
    <p:extLst>
      <p:ext uri="{BB962C8B-B14F-4D97-AF65-F5344CB8AC3E}">
        <p14:creationId xmlns:p14="http://schemas.microsoft.com/office/powerpoint/2010/main" val="1033336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MTT-S Tech. Committee on Design Automation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1542AF9-8DAF-40DD-B32C-59D76670A8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4" t="28818" r="2826" b="3312"/>
          <a:stretch/>
        </p:blipFill>
        <p:spPr>
          <a:xfrm>
            <a:off x="454318" y="1425842"/>
            <a:ext cx="11292886" cy="392882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9BE9E2A-3B73-4960-82C8-7299951D3156}"/>
              </a:ext>
            </a:extLst>
          </p:cNvPr>
          <p:cNvSpPr txBox="1"/>
          <p:nvPr/>
        </p:nvSpPr>
        <p:spPr>
          <a:xfrm>
            <a:off x="573437" y="5432157"/>
            <a:ext cx="11081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https://mtt.org/technical-committees/tc-2-design-automation-committee/</a:t>
            </a:r>
          </a:p>
        </p:txBody>
      </p:sp>
    </p:spTree>
    <p:extLst>
      <p:ext uri="{BB962C8B-B14F-4D97-AF65-F5344CB8AC3E}">
        <p14:creationId xmlns:p14="http://schemas.microsoft.com/office/powerpoint/2010/main" val="2610327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3C50556-9D84-FC2B-AB38-86A8F4209F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6" t="37780" r="5201" b="48015"/>
          <a:stretch/>
        </p:blipFill>
        <p:spPr bwMode="auto">
          <a:xfrm>
            <a:off x="221671" y="116331"/>
            <a:ext cx="11822106" cy="12229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4A27E3F-A650-E2B3-7D9C-F6445ACA8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309" y="1149782"/>
            <a:ext cx="8539043" cy="477072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D270AE5-3505-1B38-111E-8472270E54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973" y="1267373"/>
            <a:ext cx="1081435" cy="142583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73CD144-F5D2-5799-DB4F-913679AFB617}"/>
              </a:ext>
            </a:extLst>
          </p:cNvPr>
          <p:cNvSpPr txBox="1"/>
          <p:nvPr/>
        </p:nvSpPr>
        <p:spPr>
          <a:xfrm>
            <a:off x="129307" y="4922981"/>
            <a:ext cx="18453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June 19, 2024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1:30pm – 3:10pm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Room 145AB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422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Recent TC-2 Invited Paper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40A001C-1D50-F542-1C87-C8D213A1C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7819"/>
            <a:ext cx="12192000" cy="412236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94D53C9-B2E5-75CC-1EE1-48EF45A7EB62}"/>
              </a:ext>
            </a:extLst>
          </p:cNvPr>
          <p:cNvSpPr txBox="1"/>
          <p:nvPr/>
        </p:nvSpPr>
        <p:spPr>
          <a:xfrm>
            <a:off x="4294909" y="5490180"/>
            <a:ext cx="345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(to be submitted by June 30, 2024)</a:t>
            </a:r>
          </a:p>
        </p:txBody>
      </p:sp>
      <p:pic>
        <p:nvPicPr>
          <p:cNvPr id="4" name="Imagen 3" descr="Texto&#10;&#10;Descripción generada automáticamente con confianza baja">
            <a:extLst>
              <a:ext uri="{FF2B5EF4-FFF2-40B4-BE49-F238E27FC236}">
                <a16:creationId xmlns:a16="http://schemas.microsoft.com/office/drawing/2014/main" id="{EF2CCB52-B2C2-4F2C-EE79-BD437210E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727" y="765746"/>
            <a:ext cx="2205182" cy="60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95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335</Words>
  <Application>Microsoft Office PowerPoint</Application>
  <PresentationFormat>Panorámica</PresentationFormat>
  <Paragraphs>52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MTT-S Report</vt:lpstr>
      <vt:lpstr>MTT-S Report</vt:lpstr>
      <vt:lpstr>MTT-S Inter-Society Committee</vt:lpstr>
      <vt:lpstr>MTT-S Representation in 7 IEEE Councils</vt:lpstr>
      <vt:lpstr>MTT-S and CEDA Recent Collaborations </vt:lpstr>
      <vt:lpstr>MTT-S Tech. Committee on Design Automation </vt:lpstr>
      <vt:lpstr>MTT-S Tech. Committee on Design Automation </vt:lpstr>
      <vt:lpstr>Presentación de PowerPoint</vt:lpstr>
      <vt:lpstr>Recent TC-2 Invited Paper </vt:lpstr>
      <vt:lpstr>Presentación de PowerPoint</vt:lpstr>
      <vt:lpstr>CEDA-related MTT-S Conferences </vt:lpstr>
      <vt:lpstr>LAMC 2025: San Juan, Puerto Rico, Jan. 22-24, 2025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Exapmple Here</dc:title>
  <dc:creator>Hough,Mackenzie C</dc:creator>
  <cp:lastModifiedBy>RAYAS SANCHEZ, JOSE ERNESTO</cp:lastModifiedBy>
  <cp:revision>77</cp:revision>
  <dcterms:created xsi:type="dcterms:W3CDTF">2020-08-31T15:23:30Z</dcterms:created>
  <dcterms:modified xsi:type="dcterms:W3CDTF">2024-06-12T22:43:44Z</dcterms:modified>
</cp:coreProperties>
</file>