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5_52E449F3.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259" r:id="rId3"/>
    <p:sldId id="12051" r:id="rId4"/>
    <p:sldId id="12052" r:id="rId5"/>
    <p:sldId id="12038" r:id="rId6"/>
    <p:sldId id="12040" r:id="rId7"/>
    <p:sldId id="260" r:id="rId8"/>
    <p:sldId id="262" r:id="rId9"/>
    <p:sldId id="261" r:id="rId10"/>
    <p:sldId id="263" r:id="rId11"/>
    <p:sldId id="264" r:id="rId12"/>
    <p:sldId id="265" r:id="rId13"/>
    <p:sldId id="12053" r:id="rId14"/>
    <p:sldId id="12041" r:id="rId15"/>
    <p:sldId id="266" r:id="rId16"/>
    <p:sldId id="376" r:id="rId17"/>
    <p:sldId id="12039" r:id="rId18"/>
    <p:sldId id="271" r:id="rId19"/>
    <p:sldId id="269" r:id="rId20"/>
    <p:sldId id="268" r:id="rId21"/>
    <p:sldId id="270" r:id="rId22"/>
    <p:sldId id="272" r:id="rId23"/>
    <p:sldId id="12042" r:id="rId24"/>
    <p:sldId id="12043" r:id="rId25"/>
    <p:sldId id="267" r:id="rId26"/>
    <p:sldId id="12044" r:id="rId27"/>
    <p:sldId id="12045" r:id="rId28"/>
    <p:sldId id="256" r:id="rId29"/>
    <p:sldId id="12049" r:id="rId30"/>
    <p:sldId id="12050" r:id="rId31"/>
    <p:sldId id="277" r:id="rId32"/>
    <p:sldId id="278" r:id="rId33"/>
    <p:sldId id="279" r:id="rId34"/>
    <p:sldId id="12048" r:id="rId35"/>
    <p:sldId id="282" r:id="rId36"/>
    <p:sldId id="283" r:id="rId37"/>
    <p:sldId id="286" r:id="rId38"/>
    <p:sldId id="285" r:id="rId39"/>
    <p:sldId id="28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9A090B-DBE8-67E2-6D79-4B7A0E3D4766}" name="Pande, Partha Pratim" initials="" userId="S::pande@wsu.edu::d99d5054-02ca-48c0-b9fd-eb6c174e35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5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modernComment_105_52E449F3.xml><?xml version="1.0" encoding="utf-8"?>
<p188:cmLst xmlns:a="http://schemas.openxmlformats.org/drawingml/2006/main" xmlns:r="http://schemas.openxmlformats.org/officeDocument/2006/relationships" xmlns:p188="http://schemas.microsoft.com/office/powerpoint/2018/8/main">
  <p188:cm id="{224AA35C-5267-F648-A96A-458C0803F3F8}" authorId="{739A090B-DBE8-67E2-6D79-4B7A0E3D4766}" created="2024-06-13T17:48:23.775">
    <pc:sldMkLst xmlns:pc="http://schemas.microsoft.com/office/powerpoint/2013/main/command">
      <pc:docMk/>
      <pc:sldMk cId="1390692851" sldId="261"/>
    </pc:sldMkLst>
    <p188:txBody>
      <a:bodyPr/>
      <a:lstStyle/>
      <a:p>
        <a:r>
          <a:rPr lang="en-US"/>
          <a:t>Mehdi: please add the Top Picks of Test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D1D9ED-36D0-1A4A-AD46-DFEB6E697D9E}" type="datetimeFigureOut">
              <a:rPr lang="en-DE" smtClean="0"/>
              <a:t>23/06/2024</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DE49A-585B-0348-805D-95A1BBB7859E}" type="slidenum">
              <a:rPr lang="en-DE" smtClean="0"/>
              <a:t>‹#›</a:t>
            </a:fld>
            <a:endParaRPr lang="en-DE"/>
          </a:p>
        </p:txBody>
      </p:sp>
    </p:spTree>
    <p:extLst>
      <p:ext uri="{BB962C8B-B14F-4D97-AF65-F5344CB8AC3E}">
        <p14:creationId xmlns:p14="http://schemas.microsoft.com/office/powerpoint/2010/main" val="61427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db3adfb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db3adfb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210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db3adfb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db3adfb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084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db3adfb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db3adfb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4663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db3adfb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db3adfb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6529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db3adfb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db3adfb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264933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4132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413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413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7720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Content Placeholder 4"/>
          <p:cNvSpPr>
            <a:spLocks noGrp="1"/>
          </p:cNvSpPr>
          <p:nvPr>
            <p:ph sz="quarter" idx="10"/>
          </p:nvPr>
        </p:nvSpPr>
        <p:spPr>
          <a:xfrm>
            <a:off x="524256" y="1197864"/>
            <a:ext cx="11143488" cy="4892040"/>
          </a:xfrm>
        </p:spPr>
        <p:txBody>
          <a:bodyPr/>
          <a:lstStyle>
            <a:lvl1pPr>
              <a:defRPr sz="2800"/>
            </a:lvl1pPr>
            <a:lvl2pPr>
              <a:defRPr sz="28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251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nam02.safelinks.protection.outlook.com/?url=https%3A%2F%2Fieee.atyponrex.com%2Fjournal%2FTSIPI&amp;data=04%7C01%7C%7C606c93c466db42c0380808d97fc458c3%7Ce3fefdbef7e9401ba51a355e01b05a89%7C0%7C0%7C637681303554120160%7CUnknown%7CTWFpbGZsb3d8eyJWIjoiMC4wLjAwMDAiLCJQIjoiV2luMzIiLCJBTiI6Ik1haWwiLCJXVCI6Mn0%3D%7C1000&amp;sdata=vN4Zp7hTQCB1dVlR3dm14kWURruwnhcN0bFn6A%2FTH6g%3D&amp;reserved=0"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05_52E449F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FCD-8A35-401A-9903-417F8DBC3CA4}"/>
              </a:ext>
            </a:extLst>
          </p:cNvPr>
          <p:cNvSpPr>
            <a:spLocks noGrp="1"/>
          </p:cNvSpPr>
          <p:nvPr>
            <p:ph type="ctrTitle"/>
          </p:nvPr>
        </p:nvSpPr>
        <p:spPr/>
        <p:txBody>
          <a:bodyPr/>
          <a:lstStyle/>
          <a:p>
            <a:r>
              <a:rPr lang="en-US" dirty="0"/>
              <a:t>CEDA Publications</a:t>
            </a:r>
            <a:br>
              <a:rPr lang="en-US" dirty="0"/>
            </a:br>
            <a:r>
              <a:rPr lang="en-US" sz="4000" dirty="0"/>
              <a:t>- Report by VP Publications -</a:t>
            </a:r>
          </a:p>
        </p:txBody>
      </p:sp>
      <p:sp>
        <p:nvSpPr>
          <p:cNvPr id="3" name="Subtitle 2">
            <a:extLst>
              <a:ext uri="{FF2B5EF4-FFF2-40B4-BE49-F238E27FC236}">
                <a16:creationId xmlns:a16="http://schemas.microsoft.com/office/drawing/2014/main" id="{471BA788-2CBF-445D-B9EB-E38B9540C087}"/>
              </a:ext>
            </a:extLst>
          </p:cNvPr>
          <p:cNvSpPr>
            <a:spLocks noGrp="1"/>
          </p:cNvSpPr>
          <p:nvPr>
            <p:ph type="subTitle" idx="1"/>
          </p:nvPr>
        </p:nvSpPr>
        <p:spPr/>
        <p:txBody>
          <a:bodyPr/>
          <a:lstStyle/>
          <a:p>
            <a:r>
              <a:rPr lang="en-US" dirty="0" err="1"/>
              <a:t>Jörg</a:t>
            </a:r>
            <a:r>
              <a:rPr lang="en-US" dirty="0"/>
              <a:t> Henkel</a:t>
            </a:r>
          </a:p>
          <a:p>
            <a:r>
              <a:rPr lang="en-US" dirty="0"/>
              <a:t>San Francisco, June 23</a:t>
            </a:r>
            <a:r>
              <a:rPr lang="en-US" baseline="30000" dirty="0"/>
              <a:t>th</a:t>
            </a:r>
            <a:r>
              <a:rPr lang="en-US" dirty="0"/>
              <a:t> 2024</a:t>
            </a:r>
          </a:p>
        </p:txBody>
      </p:sp>
    </p:spTree>
    <p:extLst>
      <p:ext uri="{BB962C8B-B14F-4D97-AF65-F5344CB8AC3E}">
        <p14:creationId xmlns:p14="http://schemas.microsoft.com/office/powerpoint/2010/main" val="218662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2B0-1225-B597-A0F7-C3D71A1DAE5A}"/>
              </a:ext>
            </a:extLst>
          </p:cNvPr>
          <p:cNvSpPr>
            <a:spLocks noGrp="1"/>
          </p:cNvSpPr>
          <p:nvPr>
            <p:ph type="title"/>
          </p:nvPr>
        </p:nvSpPr>
        <p:spPr>
          <a:xfrm>
            <a:off x="225640" y="301841"/>
            <a:ext cx="10515600" cy="1051497"/>
          </a:xfrm>
        </p:spPr>
        <p:txBody>
          <a:bodyPr/>
          <a:lstStyle/>
          <a:p>
            <a:r>
              <a:rPr lang="en-US" dirty="0"/>
              <a:t>Submission Statistics</a:t>
            </a:r>
          </a:p>
        </p:txBody>
      </p:sp>
      <p:sp>
        <p:nvSpPr>
          <p:cNvPr id="5" name="Rectangle 1">
            <a:extLst>
              <a:ext uri="{FF2B5EF4-FFF2-40B4-BE49-F238E27FC236}">
                <a16:creationId xmlns:a16="http://schemas.microsoft.com/office/drawing/2014/main" id="{92341142-781F-5042-593A-5144FAC2786F}"/>
              </a:ext>
            </a:extLst>
          </p:cNvPr>
          <p:cNvSpPr>
            <a:spLocks noChangeArrowheads="1"/>
          </p:cNvSpPr>
          <p:nvPr/>
        </p:nvSpPr>
        <p:spPr bwMode="auto">
          <a:xfrm>
            <a:off x="3346450" y="1525318"/>
            <a:ext cx="105903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DF8FDBDA-8AE1-0B14-E2CE-23475D827DF7}"/>
              </a:ext>
            </a:extLst>
          </p:cNvPr>
          <p:cNvPicPr>
            <a:picLocks noChangeAspect="1"/>
          </p:cNvPicPr>
          <p:nvPr/>
        </p:nvPicPr>
        <p:blipFill>
          <a:blip r:embed="rId2"/>
          <a:stretch>
            <a:fillRect/>
          </a:stretch>
        </p:blipFill>
        <p:spPr>
          <a:xfrm>
            <a:off x="225640" y="1016815"/>
            <a:ext cx="6055765" cy="4824370"/>
          </a:xfrm>
          <a:prstGeom prst="rect">
            <a:avLst/>
          </a:prstGeom>
        </p:spPr>
      </p:pic>
    </p:spTree>
    <p:extLst>
      <p:ext uri="{BB962C8B-B14F-4D97-AF65-F5344CB8AC3E}">
        <p14:creationId xmlns:p14="http://schemas.microsoft.com/office/powerpoint/2010/main" val="360523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3AC6-9A10-935D-FB3D-E92F1A191E3C}"/>
              </a:ext>
            </a:extLst>
          </p:cNvPr>
          <p:cNvSpPr>
            <a:spLocks noGrp="1"/>
          </p:cNvSpPr>
          <p:nvPr>
            <p:ph type="title"/>
          </p:nvPr>
        </p:nvSpPr>
        <p:spPr>
          <a:xfrm>
            <a:off x="252273" y="81040"/>
            <a:ext cx="10515600" cy="1325563"/>
          </a:xfrm>
        </p:spPr>
        <p:txBody>
          <a:bodyPr/>
          <a:lstStyle/>
          <a:p>
            <a:r>
              <a:rPr lang="en-US" dirty="0"/>
              <a:t>Submission to Decision Time</a:t>
            </a:r>
          </a:p>
        </p:txBody>
      </p:sp>
      <p:pic>
        <p:nvPicPr>
          <p:cNvPr id="5" name="Picture 4">
            <a:extLst>
              <a:ext uri="{FF2B5EF4-FFF2-40B4-BE49-F238E27FC236}">
                <a16:creationId xmlns:a16="http://schemas.microsoft.com/office/drawing/2014/main" id="{0F912CAD-A857-E330-6DD6-EF85EEB39F95}"/>
              </a:ext>
            </a:extLst>
          </p:cNvPr>
          <p:cNvPicPr>
            <a:picLocks noChangeAspect="1"/>
          </p:cNvPicPr>
          <p:nvPr/>
        </p:nvPicPr>
        <p:blipFill>
          <a:blip r:embed="rId2"/>
          <a:stretch>
            <a:fillRect/>
          </a:stretch>
        </p:blipFill>
        <p:spPr>
          <a:xfrm>
            <a:off x="1346469" y="1162875"/>
            <a:ext cx="7622869" cy="5360799"/>
          </a:xfrm>
          <a:prstGeom prst="rect">
            <a:avLst/>
          </a:prstGeom>
        </p:spPr>
      </p:pic>
    </p:spTree>
    <p:extLst>
      <p:ext uri="{BB962C8B-B14F-4D97-AF65-F5344CB8AC3E}">
        <p14:creationId xmlns:p14="http://schemas.microsoft.com/office/powerpoint/2010/main" val="1711059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F382-FC97-5987-43F9-0D655BFDBF89}"/>
              </a:ext>
            </a:extLst>
          </p:cNvPr>
          <p:cNvSpPr>
            <a:spLocks noGrp="1"/>
          </p:cNvSpPr>
          <p:nvPr>
            <p:ph type="title"/>
          </p:nvPr>
        </p:nvSpPr>
        <p:spPr>
          <a:xfrm>
            <a:off x="420950" y="214204"/>
            <a:ext cx="10515600" cy="1325563"/>
          </a:xfrm>
        </p:spPr>
        <p:txBody>
          <a:bodyPr/>
          <a:lstStyle/>
          <a:p>
            <a:r>
              <a:rPr lang="en-US" dirty="0"/>
              <a:t>Challenges</a:t>
            </a:r>
          </a:p>
        </p:txBody>
      </p:sp>
      <p:sp>
        <p:nvSpPr>
          <p:cNvPr id="3" name="Content Placeholder 2">
            <a:extLst>
              <a:ext uri="{FF2B5EF4-FFF2-40B4-BE49-F238E27FC236}">
                <a16:creationId xmlns:a16="http://schemas.microsoft.com/office/drawing/2014/main" id="{69086FFA-2A27-CF43-AC15-52B95EF18A73}"/>
              </a:ext>
            </a:extLst>
          </p:cNvPr>
          <p:cNvSpPr>
            <a:spLocks noGrp="1"/>
          </p:cNvSpPr>
          <p:nvPr>
            <p:ph idx="1"/>
          </p:nvPr>
        </p:nvSpPr>
        <p:spPr>
          <a:xfrm>
            <a:off x="349928" y="1340528"/>
            <a:ext cx="10791548" cy="4258599"/>
          </a:xfrm>
        </p:spPr>
        <p:txBody>
          <a:bodyPr/>
          <a:lstStyle/>
          <a:p>
            <a:r>
              <a:rPr lang="en-US" dirty="0"/>
              <a:t>The most important challenge is to increase the number of general interest papers</a:t>
            </a:r>
          </a:p>
          <a:p>
            <a:r>
              <a:rPr lang="en-US" dirty="0"/>
              <a:t>Also, improving the quality of general interest papers is necessary</a:t>
            </a:r>
          </a:p>
          <a:p>
            <a:r>
              <a:rPr lang="en-US" dirty="0"/>
              <a:t>Getting editors’ notes for accepted papers promptly</a:t>
            </a:r>
          </a:p>
        </p:txBody>
      </p:sp>
    </p:spTree>
    <p:extLst>
      <p:ext uri="{BB962C8B-B14F-4D97-AF65-F5344CB8AC3E}">
        <p14:creationId xmlns:p14="http://schemas.microsoft.com/office/powerpoint/2010/main" val="3509200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F382-FC97-5987-43F9-0D655BFDBF89}"/>
              </a:ext>
            </a:extLst>
          </p:cNvPr>
          <p:cNvSpPr>
            <a:spLocks noGrp="1"/>
          </p:cNvSpPr>
          <p:nvPr>
            <p:ph type="title"/>
          </p:nvPr>
        </p:nvSpPr>
        <p:spPr>
          <a:xfrm>
            <a:off x="420950" y="214204"/>
            <a:ext cx="10515600" cy="1325563"/>
          </a:xfrm>
        </p:spPr>
        <p:txBody>
          <a:bodyPr>
            <a:normAutofit/>
          </a:bodyPr>
          <a:lstStyle/>
          <a:p>
            <a:r>
              <a:rPr lang="en-US" sz="3600" b="1" dirty="0"/>
              <a:t>IEEE Design and Test (Video) Roundtables </a:t>
            </a:r>
            <a:r>
              <a:rPr lang="en-US" sz="3600" dirty="0"/>
              <a:t>(Ramesh)</a:t>
            </a:r>
          </a:p>
        </p:txBody>
      </p:sp>
      <p:sp>
        <p:nvSpPr>
          <p:cNvPr id="4" name="Subtitle 2">
            <a:extLst>
              <a:ext uri="{FF2B5EF4-FFF2-40B4-BE49-F238E27FC236}">
                <a16:creationId xmlns:a16="http://schemas.microsoft.com/office/drawing/2014/main" id="{00A23C23-3CF3-6CF5-7AE3-A8FFE0C5DE00}"/>
              </a:ext>
            </a:extLst>
          </p:cNvPr>
          <p:cNvSpPr txBox="1">
            <a:spLocks/>
          </p:cNvSpPr>
          <p:nvPr/>
        </p:nvSpPr>
        <p:spPr>
          <a:xfrm>
            <a:off x="282061" y="1275550"/>
            <a:ext cx="11240406" cy="53682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r>
              <a:rPr lang="en-US" sz="2000" dirty="0"/>
              <a:t>A series of quarterly events as D&amp;T zoom-based video roundtables making it lively.</a:t>
            </a:r>
          </a:p>
          <a:p>
            <a:pPr marL="457200" indent="-457200" algn="just"/>
            <a:r>
              <a:rPr lang="en-US" sz="2000" dirty="0"/>
              <a:t>Plan for 3-4 roundtables (is this too many?) </a:t>
            </a:r>
          </a:p>
          <a:p>
            <a:pPr marL="457200" indent="-457200" algn="just"/>
            <a:r>
              <a:rPr lang="en-US" sz="2000" dirty="0"/>
              <a:t>Maybe open it to the public or keep it closed? (try both options?). </a:t>
            </a:r>
          </a:p>
          <a:p>
            <a:pPr marL="457200" indent="-457200" algn="just"/>
            <a:r>
              <a:rPr lang="en-US" sz="2000" dirty="0"/>
              <a:t>Share IEEE D&amp;T roundtable videos via IEEE D&amp;T website. (create a place for IEEE D&amp;T roundtable videos; could be one of the free IEEE D&amp;T resources?).</a:t>
            </a:r>
          </a:p>
          <a:p>
            <a:pPr marL="457200" indent="-457200" algn="just"/>
            <a:r>
              <a:rPr lang="en-US" sz="2000" dirty="0"/>
              <a:t>Each D&amp;T roundtable may include 3 visionaries + moderator. 1-2 visionaries from industry; 1-2 from academia; last for 60 minutes. Q&amp;A type format (similar to the current roundtables)</a:t>
            </a:r>
          </a:p>
          <a:p>
            <a:pPr marL="457200" indent="-457200" algn="just"/>
            <a:r>
              <a:rPr lang="en-US" sz="2000" dirty="0"/>
              <a:t>Sample topics:</a:t>
            </a:r>
          </a:p>
          <a:p>
            <a:pPr marL="914400" lvl="1" indent="-457200" algn="just"/>
            <a:r>
              <a:rPr lang="en-US" sz="2000" dirty="0"/>
              <a:t>Test vs Trust (Rob Aitken, Serge </a:t>
            </a:r>
            <a:r>
              <a:rPr lang="en-US" sz="2000" dirty="0" err="1"/>
              <a:t>Leef</a:t>
            </a:r>
            <a:r>
              <a:rPr lang="en-US" sz="2000" dirty="0"/>
              <a:t>, M. </a:t>
            </a:r>
            <a:r>
              <a:rPr lang="en-US" sz="2000" dirty="0" err="1"/>
              <a:t>Tehranipoor</a:t>
            </a:r>
            <a:r>
              <a:rPr lang="en-US" sz="2000" dirty="0"/>
              <a:t> and S. Mitra; Moderator Ramesh; </a:t>
            </a:r>
          </a:p>
          <a:p>
            <a:pPr marL="914400" lvl="1" indent="-457200" algn="just"/>
            <a:r>
              <a:rPr lang="en-US" sz="2000" dirty="0"/>
              <a:t>ML for EDA; Moderator Y. Chen or Hai Li.</a:t>
            </a:r>
          </a:p>
          <a:p>
            <a:pPr marL="914400" lvl="1" indent="-457200" algn="just"/>
            <a:r>
              <a:rPr lang="en-US" sz="2000" dirty="0"/>
              <a:t>Resurgence of High-Level Design Paradigms: Moderator Luca </a:t>
            </a:r>
            <a:r>
              <a:rPr lang="en-US" sz="2000" dirty="0" err="1"/>
              <a:t>Carloni</a:t>
            </a:r>
            <a:r>
              <a:rPr lang="en-US" sz="2000" dirty="0"/>
              <a:t>; HLS leads from Cadence, Synopsys and Mentor, Jason Cong UCLA</a:t>
            </a:r>
          </a:p>
          <a:p>
            <a:pPr marL="457200" indent="-457200" algn="just"/>
            <a:r>
              <a:rPr lang="en-US" sz="2000" dirty="0"/>
              <a:t>Any feedback? </a:t>
            </a:r>
          </a:p>
        </p:txBody>
      </p:sp>
    </p:spTree>
    <p:extLst>
      <p:ext uri="{BB962C8B-B14F-4D97-AF65-F5344CB8AC3E}">
        <p14:creationId xmlns:p14="http://schemas.microsoft.com/office/powerpoint/2010/main" val="1368071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A1DF-6E5E-2810-B7F2-B3BE5D175B0F}"/>
              </a:ext>
            </a:extLst>
          </p:cNvPr>
          <p:cNvSpPr>
            <a:spLocks noGrp="1"/>
          </p:cNvSpPr>
          <p:nvPr>
            <p:ph type="ctrTitle"/>
          </p:nvPr>
        </p:nvSpPr>
        <p:spPr>
          <a:xfrm>
            <a:off x="1438273" y="42861"/>
            <a:ext cx="9144000" cy="777875"/>
          </a:xfrm>
        </p:spPr>
        <p:txBody>
          <a:bodyPr>
            <a:normAutofit fontScale="90000"/>
          </a:bodyPr>
          <a:lstStyle/>
          <a:p>
            <a:r>
              <a:rPr lang="en-US" sz="3600" b="1" dirty="0"/>
              <a:t>IEEE Design and Test (Video) Roundtables </a:t>
            </a:r>
            <a:r>
              <a:rPr lang="en-US" sz="3600" dirty="0"/>
              <a:t>(Ramesh)</a:t>
            </a:r>
          </a:p>
        </p:txBody>
      </p:sp>
      <p:sp>
        <p:nvSpPr>
          <p:cNvPr id="3" name="Subtitle 2">
            <a:extLst>
              <a:ext uri="{FF2B5EF4-FFF2-40B4-BE49-F238E27FC236}">
                <a16:creationId xmlns:a16="http://schemas.microsoft.com/office/drawing/2014/main" id="{03195DFC-02A1-A4CC-5331-5C6366C79D47}"/>
              </a:ext>
            </a:extLst>
          </p:cNvPr>
          <p:cNvSpPr>
            <a:spLocks noGrp="1"/>
          </p:cNvSpPr>
          <p:nvPr>
            <p:ph type="subTitle" idx="1"/>
          </p:nvPr>
        </p:nvSpPr>
        <p:spPr>
          <a:xfrm>
            <a:off x="71441" y="1000120"/>
            <a:ext cx="11901488" cy="5857879"/>
          </a:xfrm>
        </p:spPr>
        <p:txBody>
          <a:bodyPr>
            <a:noAutofit/>
          </a:bodyPr>
          <a:lstStyle/>
          <a:p>
            <a:pPr marL="457200" indent="-457200" algn="just">
              <a:buFont typeface="Arial" panose="020B0604020202020204" pitchFamily="34" charset="0"/>
              <a:buChar char="•"/>
            </a:pPr>
            <a:r>
              <a:rPr lang="en-US" dirty="0"/>
              <a:t>A series of quarterly events as D&amp;T zoom-based video roundtables making it lively.</a:t>
            </a:r>
          </a:p>
          <a:p>
            <a:pPr marL="457200" indent="-457200" algn="just">
              <a:buFont typeface="Arial" panose="020B0604020202020204" pitchFamily="34" charset="0"/>
              <a:buChar char="•"/>
            </a:pPr>
            <a:r>
              <a:rPr lang="en-US" dirty="0"/>
              <a:t>Plan for 3-4 roundtables (is this too many?) </a:t>
            </a:r>
          </a:p>
          <a:p>
            <a:pPr marL="457200" indent="-457200" algn="just">
              <a:buFont typeface="Arial" panose="020B0604020202020204" pitchFamily="34" charset="0"/>
              <a:buChar char="•"/>
            </a:pPr>
            <a:r>
              <a:rPr lang="en-US" dirty="0"/>
              <a:t>Maybe open it to the public or keep it closed? (try both options?). </a:t>
            </a:r>
          </a:p>
          <a:p>
            <a:pPr marL="457200" indent="-457200" algn="just">
              <a:buFont typeface="Arial" panose="020B0604020202020204" pitchFamily="34" charset="0"/>
              <a:buChar char="•"/>
            </a:pPr>
            <a:r>
              <a:rPr lang="en-US" dirty="0"/>
              <a:t>Share IEEE D&amp;T roundtable videos via IEEE D&amp;T website. (create a place for IEEE D&amp;T roundtable videos; could be one of the free IEEE D&amp;T resources?).</a:t>
            </a:r>
          </a:p>
          <a:p>
            <a:pPr marL="457200" indent="-457200" algn="just">
              <a:buFont typeface="Arial" panose="020B0604020202020204" pitchFamily="34" charset="0"/>
              <a:buChar char="•"/>
            </a:pPr>
            <a:r>
              <a:rPr lang="en-US" dirty="0"/>
              <a:t>Each D&amp;T roundtable may include 3 visionaries + moderator. 1-2 visionaries from industry; 1-2 from academia; last for 60 minutes. Q&amp;A type format (similar to the current roundtables)</a:t>
            </a:r>
          </a:p>
          <a:p>
            <a:pPr marL="457200" indent="-457200" algn="just">
              <a:buFont typeface="Arial" panose="020B0604020202020204" pitchFamily="34" charset="0"/>
              <a:buChar char="•"/>
            </a:pPr>
            <a:r>
              <a:rPr lang="en-US" dirty="0"/>
              <a:t>Sample topics:</a:t>
            </a:r>
          </a:p>
          <a:p>
            <a:pPr marL="914400" lvl="1" indent="-457200" algn="just">
              <a:buFont typeface="Arial" panose="020B0604020202020204" pitchFamily="34" charset="0"/>
              <a:buChar char="•"/>
            </a:pPr>
            <a:r>
              <a:rPr lang="en-US" sz="2400" dirty="0">
                <a:solidFill>
                  <a:schemeClr val="bg1"/>
                </a:solidFill>
              </a:rPr>
              <a:t>Test vs Trust (Rob Aitken, Serge </a:t>
            </a:r>
            <a:r>
              <a:rPr lang="en-US" sz="2400" dirty="0" err="1">
                <a:solidFill>
                  <a:schemeClr val="bg1"/>
                </a:solidFill>
              </a:rPr>
              <a:t>Leef</a:t>
            </a:r>
            <a:r>
              <a:rPr lang="en-US" sz="2400" dirty="0">
                <a:solidFill>
                  <a:schemeClr val="bg1"/>
                </a:solidFill>
              </a:rPr>
              <a:t>, M. </a:t>
            </a:r>
            <a:r>
              <a:rPr lang="en-US" sz="2400" dirty="0" err="1">
                <a:solidFill>
                  <a:schemeClr val="bg1"/>
                </a:solidFill>
              </a:rPr>
              <a:t>Tehranipoor</a:t>
            </a:r>
            <a:r>
              <a:rPr lang="en-US" sz="2400" dirty="0">
                <a:solidFill>
                  <a:schemeClr val="bg1"/>
                </a:solidFill>
              </a:rPr>
              <a:t> and S. Mitra; Moderator Ramesh; </a:t>
            </a:r>
          </a:p>
          <a:p>
            <a:pPr marL="914400" lvl="1" indent="-457200" algn="just">
              <a:buFont typeface="Arial" panose="020B0604020202020204" pitchFamily="34" charset="0"/>
              <a:buChar char="•"/>
            </a:pPr>
            <a:r>
              <a:rPr lang="en-US" sz="2400" dirty="0">
                <a:solidFill>
                  <a:schemeClr val="bg1"/>
                </a:solidFill>
              </a:rPr>
              <a:t>ML for EDA; Moderator Y. Chen or Hai Li.</a:t>
            </a:r>
          </a:p>
          <a:p>
            <a:pPr marL="914400" lvl="1" indent="-457200" algn="just">
              <a:buFont typeface="Arial" panose="020B0604020202020204" pitchFamily="34" charset="0"/>
              <a:buChar char="•"/>
            </a:pPr>
            <a:r>
              <a:rPr lang="en-US" sz="2400" dirty="0">
                <a:solidFill>
                  <a:schemeClr val="bg1"/>
                </a:solidFill>
              </a:rPr>
              <a:t>Resurgence of High-Level Design Paradigms: Moderator Luca </a:t>
            </a:r>
            <a:r>
              <a:rPr lang="en-US" sz="2400" dirty="0" err="1">
                <a:solidFill>
                  <a:schemeClr val="bg1"/>
                </a:solidFill>
              </a:rPr>
              <a:t>Carloni</a:t>
            </a:r>
            <a:r>
              <a:rPr lang="en-US" sz="2400" dirty="0">
                <a:solidFill>
                  <a:schemeClr val="bg1"/>
                </a:solidFill>
              </a:rPr>
              <a:t>; HLS leads from Cadence, Synopsys and Mentor, Jason Cong UCLA</a:t>
            </a:r>
          </a:p>
          <a:p>
            <a:pPr marL="457200" indent="-457200" algn="just">
              <a:buFont typeface="Arial" panose="020B0604020202020204" pitchFamily="34" charset="0"/>
              <a:buChar char="•"/>
            </a:pPr>
            <a:r>
              <a:rPr lang="en-US" dirty="0">
                <a:solidFill>
                  <a:schemeClr val="bg1"/>
                </a:solidFill>
              </a:rPr>
              <a:t>Any feedback? </a:t>
            </a:r>
          </a:p>
        </p:txBody>
      </p:sp>
    </p:spTree>
    <p:extLst>
      <p:ext uri="{BB962C8B-B14F-4D97-AF65-F5344CB8AC3E}">
        <p14:creationId xmlns:p14="http://schemas.microsoft.com/office/powerpoint/2010/main" val="299902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8BD8-EF58-421D-A2DA-56E9DCF27725}"/>
              </a:ext>
            </a:extLst>
          </p:cNvPr>
          <p:cNvSpPr>
            <a:spLocks noGrp="1"/>
          </p:cNvSpPr>
          <p:nvPr>
            <p:ph type="title"/>
          </p:nvPr>
        </p:nvSpPr>
        <p:spPr>
          <a:xfrm>
            <a:off x="394316" y="28164"/>
            <a:ext cx="10515600" cy="1325563"/>
          </a:xfrm>
        </p:spPr>
        <p:txBody>
          <a:bodyPr/>
          <a:lstStyle/>
          <a:p>
            <a:r>
              <a:rPr lang="en-US" b="1" dirty="0"/>
              <a:t>Perspectives </a:t>
            </a:r>
            <a:r>
              <a:rPr lang="en-US" dirty="0"/>
              <a:t>(Mehdi) </a:t>
            </a:r>
            <a:endParaRPr lang="de-DE" dirty="0"/>
          </a:p>
        </p:txBody>
      </p:sp>
      <p:sp>
        <p:nvSpPr>
          <p:cNvPr id="5" name="Content Placeholder 4">
            <a:extLst>
              <a:ext uri="{FF2B5EF4-FFF2-40B4-BE49-F238E27FC236}">
                <a16:creationId xmlns:a16="http://schemas.microsoft.com/office/drawing/2014/main" id="{C4011376-07A5-44B8-95C2-89B00E4E681B}"/>
              </a:ext>
            </a:extLst>
          </p:cNvPr>
          <p:cNvSpPr>
            <a:spLocks noGrp="1"/>
          </p:cNvSpPr>
          <p:nvPr>
            <p:ph idx="1"/>
          </p:nvPr>
        </p:nvSpPr>
        <p:spPr>
          <a:xfrm>
            <a:off x="151239" y="1060914"/>
            <a:ext cx="11889522" cy="4805630"/>
          </a:xfrm>
        </p:spPr>
        <p:txBody>
          <a:bodyPr>
            <a:normAutofit fontScale="62500" lnSpcReduction="20000"/>
          </a:bodyPr>
          <a:lstStyle/>
          <a:p>
            <a:r>
              <a:rPr lang="en-US" sz="4000" dirty="0"/>
              <a:t>Covers general interest topics, 4-8 pages, with very few references. </a:t>
            </a:r>
          </a:p>
          <a:p>
            <a:r>
              <a:rPr lang="en-US" sz="4000" dirty="0"/>
              <a:t>Retrospective and forward-looking</a:t>
            </a:r>
          </a:p>
          <a:p>
            <a:r>
              <a:rPr lang="en-US" sz="4000" dirty="0"/>
              <a:t>It is usually from senior people in academia and industry</a:t>
            </a:r>
          </a:p>
          <a:p>
            <a:r>
              <a:rPr lang="en-US" sz="4000" dirty="0"/>
              <a:t>Potential topics and authors</a:t>
            </a:r>
            <a:endParaRPr lang="de-DE" sz="4000" dirty="0"/>
          </a:p>
          <a:p>
            <a:pPr lvl="1"/>
            <a:r>
              <a:rPr lang="de-DE" sz="2900" dirty="0"/>
              <a:t>Reliability</a:t>
            </a:r>
          </a:p>
          <a:p>
            <a:pPr lvl="2"/>
            <a:r>
              <a:rPr lang="de-DE" sz="2900" dirty="0"/>
              <a:t>Jacob Abraham</a:t>
            </a:r>
          </a:p>
          <a:p>
            <a:pPr lvl="2"/>
            <a:r>
              <a:rPr lang="de-DE" sz="2900" dirty="0"/>
              <a:t>Ravi Iyer</a:t>
            </a:r>
          </a:p>
          <a:p>
            <a:pPr lvl="1"/>
            <a:r>
              <a:rPr lang="de-DE" sz="2900" dirty="0" err="1"/>
              <a:t>Testing</a:t>
            </a:r>
            <a:endParaRPr lang="de-DE" sz="2900" dirty="0"/>
          </a:p>
          <a:p>
            <a:pPr lvl="2"/>
            <a:r>
              <a:rPr lang="de-DE" sz="2900" b="1" dirty="0"/>
              <a:t>Janusz </a:t>
            </a:r>
            <a:r>
              <a:rPr lang="de-DE" sz="2900" b="1" dirty="0" err="1"/>
              <a:t>Rajski</a:t>
            </a:r>
            <a:r>
              <a:rPr lang="de-DE" sz="2900" b="1" dirty="0"/>
              <a:t> </a:t>
            </a:r>
            <a:r>
              <a:rPr lang="de-DE" sz="2900" b="1" dirty="0">
                <a:sym typeface="Wingdings" panose="05000000000000000000" pitchFamily="2" charset="2"/>
              </a:rPr>
              <a:t> </a:t>
            </a:r>
            <a:r>
              <a:rPr lang="de-DE" sz="2900" b="1" dirty="0" err="1">
                <a:sym typeface="Wingdings" panose="05000000000000000000" pitchFamily="2" charset="2"/>
              </a:rPr>
              <a:t>Done</a:t>
            </a:r>
            <a:endParaRPr lang="de-DE" sz="2900" b="1" dirty="0"/>
          </a:p>
          <a:p>
            <a:pPr lvl="2"/>
            <a:r>
              <a:rPr lang="de-DE" sz="2900" dirty="0"/>
              <a:t>John Hayes</a:t>
            </a:r>
          </a:p>
          <a:p>
            <a:pPr lvl="2"/>
            <a:r>
              <a:rPr lang="de-DE" sz="2900" dirty="0"/>
              <a:t>Hans-Joachim Wunderlich</a:t>
            </a:r>
            <a:br>
              <a:rPr lang="de-DE" sz="2900" dirty="0"/>
            </a:br>
            <a:endParaRPr lang="de-DE" sz="2900" dirty="0"/>
          </a:p>
          <a:p>
            <a:pPr lvl="1"/>
            <a:r>
              <a:rPr lang="de-DE" sz="2900" dirty="0"/>
              <a:t>EDA</a:t>
            </a:r>
          </a:p>
          <a:p>
            <a:pPr lvl="2"/>
            <a:r>
              <a:rPr lang="en-US" sz="2900" b="1" dirty="0"/>
              <a:t>Giovanni </a:t>
            </a:r>
            <a:r>
              <a:rPr lang="en-US" sz="2900" b="1" dirty="0" err="1"/>
              <a:t>DeMicheli</a:t>
            </a:r>
            <a:r>
              <a:rPr lang="en-US" sz="2900" b="1" dirty="0"/>
              <a:t> </a:t>
            </a:r>
            <a:r>
              <a:rPr lang="en-US" sz="2900" b="1" dirty="0">
                <a:sym typeface="Wingdings" panose="05000000000000000000" pitchFamily="2" charset="2"/>
              </a:rPr>
              <a:t> DONE</a:t>
            </a:r>
            <a:endParaRPr lang="de-DE" sz="2900" b="1" dirty="0"/>
          </a:p>
          <a:p>
            <a:pPr lvl="2"/>
            <a:r>
              <a:rPr lang="de-DE" sz="2900" dirty="0"/>
              <a:t>Masoud Pedram</a:t>
            </a:r>
          </a:p>
          <a:p>
            <a:pPr lvl="2"/>
            <a:r>
              <a:rPr lang="de-DE" sz="2900" dirty="0"/>
              <a:t>Alberto </a:t>
            </a:r>
            <a:r>
              <a:rPr lang="de-DE" sz="2900" dirty="0" err="1"/>
              <a:t>Sangiovanni-Vincentelli</a:t>
            </a:r>
            <a:endParaRPr lang="de-DE" sz="2900" dirty="0"/>
          </a:p>
          <a:p>
            <a:pPr lvl="2"/>
            <a:r>
              <a:rPr lang="en-US" sz="2900" dirty="0"/>
              <a:t>?</a:t>
            </a:r>
            <a:endParaRPr lang="de-DE" sz="2900" dirty="0"/>
          </a:p>
          <a:p>
            <a:endParaRPr lang="de-DE" dirty="0"/>
          </a:p>
        </p:txBody>
      </p:sp>
    </p:spTree>
    <p:extLst>
      <p:ext uri="{BB962C8B-B14F-4D97-AF65-F5344CB8AC3E}">
        <p14:creationId xmlns:p14="http://schemas.microsoft.com/office/powerpoint/2010/main" val="1479536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1890-2C4F-B8B4-90E6-6C7F74C37B28}"/>
              </a:ext>
            </a:extLst>
          </p:cNvPr>
          <p:cNvSpPr>
            <a:spLocks noGrp="1"/>
          </p:cNvSpPr>
          <p:nvPr>
            <p:ph type="title"/>
          </p:nvPr>
        </p:nvSpPr>
        <p:spPr>
          <a:xfrm>
            <a:off x="323294" y="169816"/>
            <a:ext cx="10515600" cy="984281"/>
          </a:xfrm>
        </p:spPr>
        <p:txBody>
          <a:bodyPr/>
          <a:lstStyle/>
          <a:p>
            <a:r>
              <a:rPr lang="en-US" dirty="0"/>
              <a:t>Interviews (Nicola)</a:t>
            </a:r>
          </a:p>
        </p:txBody>
      </p:sp>
      <p:sp>
        <p:nvSpPr>
          <p:cNvPr id="3" name="Content Placeholder 2">
            <a:extLst>
              <a:ext uri="{FF2B5EF4-FFF2-40B4-BE49-F238E27FC236}">
                <a16:creationId xmlns:a16="http://schemas.microsoft.com/office/drawing/2014/main" id="{274E1756-1D4C-EF8A-20CD-721EE7805ACF}"/>
              </a:ext>
            </a:extLst>
          </p:cNvPr>
          <p:cNvSpPr>
            <a:spLocks noGrp="1"/>
          </p:cNvSpPr>
          <p:nvPr>
            <p:ph sz="quarter" idx="10"/>
          </p:nvPr>
        </p:nvSpPr>
        <p:spPr>
          <a:xfrm>
            <a:off x="323294" y="1353336"/>
            <a:ext cx="11143488" cy="4892040"/>
          </a:xfrm>
        </p:spPr>
        <p:txBody>
          <a:bodyPr/>
          <a:lstStyle/>
          <a:p>
            <a:r>
              <a:rPr lang="en-US" dirty="0"/>
              <a:t>Vishwani Agrawal (transcribed, with Vishwani for editing)</a:t>
            </a:r>
          </a:p>
          <a:p>
            <a:r>
              <a:rPr lang="en-US" dirty="0"/>
              <a:t>Janusz </a:t>
            </a:r>
            <a:r>
              <a:rPr lang="en-US" dirty="0" err="1"/>
              <a:t>Rajski</a:t>
            </a:r>
            <a:r>
              <a:rPr lang="en-US" dirty="0"/>
              <a:t> </a:t>
            </a:r>
            <a:r>
              <a:rPr lang="en-US"/>
              <a:t>(published)</a:t>
            </a:r>
            <a:endParaRPr lang="en-US" dirty="0"/>
          </a:p>
        </p:txBody>
      </p:sp>
    </p:spTree>
    <p:extLst>
      <p:ext uri="{BB962C8B-B14F-4D97-AF65-F5344CB8AC3E}">
        <p14:creationId xmlns:p14="http://schemas.microsoft.com/office/powerpoint/2010/main" val="291742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vert="horz" wrap="square" lIns="121900" tIns="121900" rIns="121900" bIns="121900" rtlCol="0" anchor="b" anchorCtr="0">
            <a:noAutofit/>
          </a:bodyPr>
          <a:lstStyle/>
          <a:p>
            <a:pPr>
              <a:spcBef>
                <a:spcPts val="0"/>
              </a:spcBef>
            </a:pPr>
            <a:r>
              <a:rPr lang="en" dirty="0"/>
              <a:t>IEEE ESL Update </a:t>
            </a:r>
            <a:br>
              <a:rPr lang="en" dirty="0"/>
            </a:br>
            <a:endParaRPr dirty="0"/>
          </a:p>
        </p:txBody>
      </p:sp>
      <p:sp>
        <p:nvSpPr>
          <p:cNvPr id="55" name="Google Shape;55;p13"/>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a:spcBef>
                <a:spcPts val="0"/>
              </a:spcBef>
            </a:pPr>
            <a:r>
              <a:rPr lang="fr-FR" sz="3200" dirty="0" err="1"/>
              <a:t>EiC</a:t>
            </a:r>
            <a:r>
              <a:rPr lang="fr-FR" sz="3200" dirty="0"/>
              <a:t>: </a:t>
            </a:r>
            <a:r>
              <a:rPr lang="fr-FR" sz="3200" dirty="0" err="1"/>
              <a:t>Preeti</a:t>
            </a:r>
            <a:r>
              <a:rPr lang="fr-FR" sz="3200" dirty="0"/>
              <a:t> Panda</a:t>
            </a:r>
            <a:endParaRPr lang="en" sz="3200" dirty="0"/>
          </a:p>
        </p:txBody>
      </p:sp>
    </p:spTree>
    <p:extLst>
      <p:ext uri="{BB962C8B-B14F-4D97-AF65-F5344CB8AC3E}">
        <p14:creationId xmlns:p14="http://schemas.microsoft.com/office/powerpoint/2010/main" val="2376293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8DF4-A79E-6D68-0106-0A2962E8EA2C}"/>
              </a:ext>
            </a:extLst>
          </p:cNvPr>
          <p:cNvSpPr>
            <a:spLocks noGrp="1"/>
          </p:cNvSpPr>
          <p:nvPr>
            <p:ph type="title"/>
          </p:nvPr>
        </p:nvSpPr>
        <p:spPr>
          <a:xfrm>
            <a:off x="0" y="0"/>
            <a:ext cx="12192000" cy="1160979"/>
          </a:xfrm>
        </p:spPr>
        <p:txBody>
          <a:bodyPr>
            <a:normAutofit fontScale="90000"/>
          </a:bodyPr>
          <a:lstStyle/>
          <a:p>
            <a:r>
              <a:rPr lang="en-US" sz="8000" b="1" dirty="0"/>
              <a:t>New Vision for IEEE ESL</a:t>
            </a:r>
          </a:p>
        </p:txBody>
      </p:sp>
      <p:sp>
        <p:nvSpPr>
          <p:cNvPr id="3" name="Content Placeholder 2">
            <a:extLst>
              <a:ext uri="{FF2B5EF4-FFF2-40B4-BE49-F238E27FC236}">
                <a16:creationId xmlns:a16="http://schemas.microsoft.com/office/drawing/2014/main" id="{CF31D352-AFDC-70AF-ACAB-AD48C6B994B0}"/>
              </a:ext>
            </a:extLst>
          </p:cNvPr>
          <p:cNvSpPr>
            <a:spLocks noGrp="1"/>
          </p:cNvSpPr>
          <p:nvPr>
            <p:ph idx="1"/>
          </p:nvPr>
        </p:nvSpPr>
        <p:spPr>
          <a:xfrm>
            <a:off x="410182" y="1664413"/>
            <a:ext cx="11350557" cy="2928136"/>
          </a:xfrm>
        </p:spPr>
        <p:txBody>
          <a:bodyPr>
            <a:normAutofit/>
          </a:bodyPr>
          <a:lstStyle/>
          <a:p>
            <a:pPr marL="0" indent="0">
              <a:buNone/>
            </a:pPr>
            <a:r>
              <a:rPr lang="en-US" sz="4400" dirty="0"/>
              <a:t>To establish IEEE ESL as the </a:t>
            </a:r>
            <a:r>
              <a:rPr lang="en-US" sz="4400" i="1" dirty="0"/>
              <a:t>top venue </a:t>
            </a:r>
            <a:r>
              <a:rPr lang="en-US" sz="4400" dirty="0"/>
              <a:t>for </a:t>
            </a:r>
          </a:p>
          <a:p>
            <a:pPr marL="0" indent="0">
              <a:buNone/>
            </a:pPr>
            <a:r>
              <a:rPr lang="en-US" sz="4400" i="1" dirty="0"/>
              <a:t>quick dissemination </a:t>
            </a:r>
            <a:r>
              <a:rPr lang="en-US" sz="4400" dirty="0"/>
              <a:t>of early research results in</a:t>
            </a:r>
          </a:p>
          <a:p>
            <a:pPr marL="0" indent="0">
              <a:buNone/>
            </a:pPr>
            <a:r>
              <a:rPr lang="en-US" sz="4400" i="1" dirty="0"/>
              <a:t>easily digestible </a:t>
            </a:r>
            <a:r>
              <a:rPr lang="en-US" sz="4400" dirty="0"/>
              <a:t>format</a:t>
            </a:r>
            <a:r>
              <a:rPr lang="en-US" sz="4400" i="1" dirty="0"/>
              <a:t> </a:t>
            </a:r>
            <a:r>
              <a:rPr lang="en-US" sz="4400" dirty="0"/>
              <a:t>for the </a:t>
            </a:r>
          </a:p>
          <a:p>
            <a:pPr marL="0" indent="0">
              <a:buNone/>
            </a:pPr>
            <a:r>
              <a:rPr lang="en-US" sz="4400" b="0" i="1" u="none" strike="noStrike" dirty="0">
                <a:solidFill>
                  <a:srgbClr val="0D0D0D"/>
                </a:solidFill>
                <a:effectLst/>
              </a:rPr>
              <a:t>embedded systems </a:t>
            </a:r>
            <a:r>
              <a:rPr lang="en-US" sz="4400" b="0" i="0" u="none" strike="noStrike" dirty="0">
                <a:solidFill>
                  <a:srgbClr val="0D0D0D"/>
                </a:solidFill>
                <a:effectLst/>
              </a:rPr>
              <a:t>research community.</a:t>
            </a:r>
          </a:p>
        </p:txBody>
      </p:sp>
    </p:spTree>
    <p:extLst>
      <p:ext uri="{BB962C8B-B14F-4D97-AF65-F5344CB8AC3E}">
        <p14:creationId xmlns:p14="http://schemas.microsoft.com/office/powerpoint/2010/main" val="106227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E98C-4321-2EE1-640B-C8803AE79611}"/>
              </a:ext>
            </a:extLst>
          </p:cNvPr>
          <p:cNvSpPr>
            <a:spLocks noGrp="1"/>
          </p:cNvSpPr>
          <p:nvPr>
            <p:ph type="title"/>
          </p:nvPr>
        </p:nvSpPr>
        <p:spPr>
          <a:xfrm>
            <a:off x="0" y="27425"/>
            <a:ext cx="12192000" cy="779972"/>
          </a:xfrm>
        </p:spPr>
        <p:txBody>
          <a:bodyPr>
            <a:normAutofit fontScale="90000"/>
          </a:bodyPr>
          <a:lstStyle/>
          <a:p>
            <a:r>
              <a:rPr lang="en-US" sz="5400" b="1" dirty="0"/>
              <a:t>Current state and </a:t>
            </a:r>
            <a:r>
              <a:rPr lang="en-US" sz="5400" b="1" dirty="0">
                <a:solidFill>
                  <a:srgbClr val="FF0000"/>
                </a:solidFill>
              </a:rPr>
              <a:t>Targets</a:t>
            </a:r>
          </a:p>
        </p:txBody>
      </p:sp>
      <p:graphicFrame>
        <p:nvGraphicFramePr>
          <p:cNvPr id="15" name="Table 14">
            <a:extLst>
              <a:ext uri="{FF2B5EF4-FFF2-40B4-BE49-F238E27FC236}">
                <a16:creationId xmlns:a16="http://schemas.microsoft.com/office/drawing/2014/main" id="{5219004B-608F-017F-5282-966B5B6AED4B}"/>
              </a:ext>
            </a:extLst>
          </p:cNvPr>
          <p:cNvGraphicFramePr>
            <a:graphicFrameLocks noGrp="1"/>
          </p:cNvGraphicFramePr>
          <p:nvPr/>
        </p:nvGraphicFramePr>
        <p:xfrm>
          <a:off x="465513" y="1101561"/>
          <a:ext cx="11205556" cy="3108960"/>
        </p:xfrm>
        <a:graphic>
          <a:graphicData uri="http://schemas.openxmlformats.org/drawingml/2006/table">
            <a:tbl>
              <a:tblPr firstRow="1" bandRow="1">
                <a:tableStyleId>{17292A2E-F333-43FB-9621-5CBBE7FDCDCB}</a:tableStyleId>
              </a:tblPr>
              <a:tblGrid>
                <a:gridCol w="4661176">
                  <a:extLst>
                    <a:ext uri="{9D8B030D-6E8A-4147-A177-3AD203B41FA5}">
                      <a16:colId xmlns:a16="http://schemas.microsoft.com/office/drawing/2014/main" val="1745673911"/>
                    </a:ext>
                  </a:extLst>
                </a:gridCol>
                <a:gridCol w="2214506">
                  <a:extLst>
                    <a:ext uri="{9D8B030D-6E8A-4147-A177-3AD203B41FA5}">
                      <a16:colId xmlns:a16="http://schemas.microsoft.com/office/drawing/2014/main" val="3753376873"/>
                    </a:ext>
                  </a:extLst>
                </a:gridCol>
                <a:gridCol w="2184983">
                  <a:extLst>
                    <a:ext uri="{9D8B030D-6E8A-4147-A177-3AD203B41FA5}">
                      <a16:colId xmlns:a16="http://schemas.microsoft.com/office/drawing/2014/main" val="648141842"/>
                    </a:ext>
                  </a:extLst>
                </a:gridCol>
                <a:gridCol w="2144891">
                  <a:extLst>
                    <a:ext uri="{9D8B030D-6E8A-4147-A177-3AD203B41FA5}">
                      <a16:colId xmlns:a16="http://schemas.microsoft.com/office/drawing/2014/main" val="517136571"/>
                    </a:ext>
                  </a:extLst>
                </a:gridCol>
              </a:tblGrid>
              <a:tr h="306982">
                <a:tc>
                  <a:txBody>
                    <a:bodyPr/>
                    <a:lstStyle/>
                    <a:p>
                      <a:r>
                        <a:rPr lang="en-US" sz="2800" dirty="0">
                          <a:solidFill>
                            <a:schemeClr val="tx1"/>
                          </a:solidFill>
                        </a:rPr>
                        <a:t>Quality Metric</a:t>
                      </a:r>
                    </a:p>
                  </a:txBody>
                  <a:tcPr/>
                </a:tc>
                <a:tc>
                  <a:txBody>
                    <a:bodyPr/>
                    <a:lstStyle/>
                    <a:p>
                      <a:r>
                        <a:rPr lang="en-US" sz="2800" dirty="0">
                          <a:solidFill>
                            <a:schemeClr val="tx1"/>
                          </a:solidFill>
                        </a:rPr>
                        <a:t>In 2020</a:t>
                      </a:r>
                    </a:p>
                  </a:txBody>
                  <a:tcPr/>
                </a:tc>
                <a:tc>
                  <a:txBody>
                    <a:bodyPr/>
                    <a:lstStyle/>
                    <a:p>
                      <a:r>
                        <a:rPr lang="en-US" sz="2800" dirty="0">
                          <a:solidFill>
                            <a:schemeClr val="tx1"/>
                          </a:solidFill>
                        </a:rPr>
                        <a:t>In 2024</a:t>
                      </a:r>
                    </a:p>
                  </a:txBody>
                  <a:tcPr/>
                </a:tc>
                <a:tc>
                  <a:txBody>
                    <a:bodyPr/>
                    <a:lstStyle/>
                    <a:p>
                      <a:r>
                        <a:rPr lang="en-US" sz="2800" dirty="0">
                          <a:solidFill>
                            <a:schemeClr val="tx1"/>
                          </a:solidFill>
                        </a:rPr>
                        <a:t>By 2028</a:t>
                      </a:r>
                    </a:p>
                  </a:txBody>
                  <a:tcPr/>
                </a:tc>
                <a:extLst>
                  <a:ext uri="{0D108BD9-81ED-4DB2-BD59-A6C34878D82A}">
                    <a16:rowId xmlns:a16="http://schemas.microsoft.com/office/drawing/2014/main" val="812241462"/>
                  </a:ext>
                </a:extLst>
              </a:tr>
              <a:tr h="306982">
                <a:tc>
                  <a:txBody>
                    <a:bodyPr/>
                    <a:lstStyle/>
                    <a:p>
                      <a:r>
                        <a:rPr lang="en-US" sz="2800" dirty="0"/>
                        <a:t>Impact Factor</a:t>
                      </a:r>
                    </a:p>
                  </a:txBody>
                  <a:tcPr/>
                </a:tc>
                <a:tc>
                  <a:txBody>
                    <a:bodyPr/>
                    <a:lstStyle/>
                    <a:p>
                      <a:r>
                        <a:rPr lang="en-US" sz="2800" dirty="0"/>
                        <a:t>2.17</a:t>
                      </a:r>
                    </a:p>
                  </a:txBody>
                  <a:tcPr/>
                </a:tc>
                <a:tc>
                  <a:txBody>
                    <a:bodyPr/>
                    <a:lstStyle/>
                    <a:p>
                      <a:r>
                        <a:rPr lang="en-US" sz="2800" dirty="0">
                          <a:solidFill>
                            <a:srgbClr val="00B050"/>
                          </a:solidFill>
                        </a:rPr>
                        <a:t>1.6</a:t>
                      </a:r>
                    </a:p>
                  </a:txBody>
                  <a:tcPr/>
                </a:tc>
                <a:tc>
                  <a:txBody>
                    <a:bodyPr/>
                    <a:lstStyle/>
                    <a:p>
                      <a:r>
                        <a:rPr lang="en-US" sz="2800" dirty="0">
                          <a:solidFill>
                            <a:srgbClr val="FF0000"/>
                          </a:solidFill>
                        </a:rPr>
                        <a:t>4</a:t>
                      </a:r>
                    </a:p>
                  </a:txBody>
                  <a:tcPr/>
                </a:tc>
                <a:extLst>
                  <a:ext uri="{0D108BD9-81ED-4DB2-BD59-A6C34878D82A}">
                    <a16:rowId xmlns:a16="http://schemas.microsoft.com/office/drawing/2014/main" val="1450505100"/>
                  </a:ext>
                </a:extLst>
              </a:tr>
              <a:tr h="306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Submissions per year</a:t>
                      </a:r>
                    </a:p>
                  </a:txBody>
                  <a:tcPr/>
                </a:tc>
                <a:tc>
                  <a:txBody>
                    <a:bodyPr/>
                    <a:lstStyle/>
                    <a:p>
                      <a:r>
                        <a:rPr lang="en-US" sz="2800" dirty="0"/>
                        <a:t>201</a:t>
                      </a:r>
                    </a:p>
                  </a:txBody>
                  <a:tcPr/>
                </a:tc>
                <a:tc>
                  <a:txBody>
                    <a:bodyPr/>
                    <a:lstStyle/>
                    <a:p>
                      <a:r>
                        <a:rPr lang="en-US" sz="2800" dirty="0">
                          <a:solidFill>
                            <a:srgbClr val="00B050"/>
                          </a:solidFill>
                        </a:rPr>
                        <a:t>185</a:t>
                      </a:r>
                    </a:p>
                  </a:txBody>
                  <a:tcPr/>
                </a:tc>
                <a:tc>
                  <a:txBody>
                    <a:bodyPr/>
                    <a:lstStyle/>
                    <a:p>
                      <a:r>
                        <a:rPr lang="en-US" sz="2800" dirty="0">
                          <a:solidFill>
                            <a:srgbClr val="FF0000"/>
                          </a:solidFill>
                        </a:rPr>
                        <a:t>1000</a:t>
                      </a:r>
                    </a:p>
                  </a:txBody>
                  <a:tcPr/>
                </a:tc>
                <a:extLst>
                  <a:ext uri="{0D108BD9-81ED-4DB2-BD59-A6C34878D82A}">
                    <a16:rowId xmlns:a16="http://schemas.microsoft.com/office/drawing/2014/main" val="3771992557"/>
                  </a:ext>
                </a:extLst>
              </a:tr>
              <a:tr h="353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Accepts per year</a:t>
                      </a:r>
                    </a:p>
                  </a:txBody>
                  <a:tcPr/>
                </a:tc>
                <a:tc>
                  <a:txBody>
                    <a:bodyPr/>
                    <a:lstStyle/>
                    <a:p>
                      <a:r>
                        <a:rPr lang="en-US" sz="2800" dirty="0"/>
                        <a:t>45</a:t>
                      </a:r>
                    </a:p>
                  </a:txBody>
                  <a:tcPr/>
                </a:tc>
                <a:tc>
                  <a:txBody>
                    <a:bodyPr/>
                    <a:lstStyle/>
                    <a:p>
                      <a:r>
                        <a:rPr lang="en-US" sz="2800" dirty="0">
                          <a:solidFill>
                            <a:srgbClr val="00B050"/>
                          </a:solidFill>
                        </a:rPr>
                        <a:t>27</a:t>
                      </a:r>
                    </a:p>
                  </a:txBody>
                  <a:tcPr/>
                </a:tc>
                <a:tc>
                  <a:txBody>
                    <a:bodyPr/>
                    <a:lstStyle/>
                    <a:p>
                      <a:r>
                        <a:rPr lang="en-US" sz="2800" dirty="0">
                          <a:solidFill>
                            <a:srgbClr val="FF0000"/>
                          </a:solidFill>
                        </a:rPr>
                        <a:t>200</a:t>
                      </a:r>
                    </a:p>
                  </a:txBody>
                  <a:tcPr/>
                </a:tc>
                <a:extLst>
                  <a:ext uri="{0D108BD9-81ED-4DB2-BD59-A6C34878D82A}">
                    <a16:rowId xmlns:a16="http://schemas.microsoft.com/office/drawing/2014/main" val="3284273169"/>
                  </a:ext>
                </a:extLst>
              </a:tr>
              <a:tr h="306982">
                <a:tc>
                  <a:txBody>
                    <a:bodyPr/>
                    <a:lstStyle/>
                    <a:p>
                      <a:r>
                        <a:rPr lang="en-US" sz="2800" dirty="0"/>
                        <a:t>Submission-to-final decision</a:t>
                      </a:r>
                    </a:p>
                  </a:txBody>
                  <a:tcPr/>
                </a:tc>
                <a:tc>
                  <a:txBody>
                    <a:bodyPr/>
                    <a:lstStyle/>
                    <a:p>
                      <a:r>
                        <a:rPr lang="en-US" sz="2800" dirty="0"/>
                        <a:t>10.4 weeks</a:t>
                      </a:r>
                    </a:p>
                  </a:txBody>
                  <a:tcPr/>
                </a:tc>
                <a:tc>
                  <a:txBody>
                    <a:bodyPr/>
                    <a:lstStyle/>
                    <a:p>
                      <a:r>
                        <a:rPr lang="en-US" sz="2800" dirty="0">
                          <a:solidFill>
                            <a:srgbClr val="00B050"/>
                          </a:solidFill>
                        </a:rPr>
                        <a:t>5.2 weeks</a:t>
                      </a:r>
                    </a:p>
                  </a:txBody>
                  <a:tcPr/>
                </a:tc>
                <a:tc>
                  <a:txBody>
                    <a:bodyPr/>
                    <a:lstStyle/>
                    <a:p>
                      <a:r>
                        <a:rPr lang="en-US" sz="2800" dirty="0">
                          <a:solidFill>
                            <a:srgbClr val="FF0000"/>
                          </a:solidFill>
                        </a:rPr>
                        <a:t>4 weeks</a:t>
                      </a:r>
                    </a:p>
                  </a:txBody>
                  <a:tcPr/>
                </a:tc>
                <a:extLst>
                  <a:ext uri="{0D108BD9-81ED-4DB2-BD59-A6C34878D82A}">
                    <a16:rowId xmlns:a16="http://schemas.microsoft.com/office/drawing/2014/main" val="3755714198"/>
                  </a:ext>
                </a:extLst>
              </a:tr>
              <a:tr h="306982">
                <a:tc>
                  <a:txBody>
                    <a:bodyPr/>
                    <a:lstStyle/>
                    <a:p>
                      <a:r>
                        <a:rPr lang="en-US" sz="2800"/>
                        <a:t>Submission-to-publication</a:t>
                      </a:r>
                      <a:endParaRPr lang="en-US" sz="2800" dirty="0"/>
                    </a:p>
                  </a:txBody>
                  <a:tcPr/>
                </a:tc>
                <a:tc>
                  <a:txBody>
                    <a:bodyPr/>
                    <a:lstStyle/>
                    <a:p>
                      <a:r>
                        <a:rPr lang="en-US" sz="2800" dirty="0"/>
                        <a:t>11 weeks</a:t>
                      </a:r>
                    </a:p>
                  </a:txBody>
                  <a:tcPr/>
                </a:tc>
                <a:tc>
                  <a:txBody>
                    <a:bodyPr/>
                    <a:lstStyle/>
                    <a:p>
                      <a:r>
                        <a:rPr lang="en-US" sz="2800" dirty="0">
                          <a:solidFill>
                            <a:srgbClr val="00B050"/>
                          </a:solidFill>
                        </a:rPr>
                        <a:t>9.6 weeks</a:t>
                      </a:r>
                    </a:p>
                  </a:txBody>
                  <a:tcPr/>
                </a:tc>
                <a:tc>
                  <a:txBody>
                    <a:bodyPr/>
                    <a:lstStyle/>
                    <a:p>
                      <a:r>
                        <a:rPr lang="en-US" sz="2800" dirty="0">
                          <a:solidFill>
                            <a:srgbClr val="FF0000"/>
                          </a:solidFill>
                        </a:rPr>
                        <a:t>8 weeks</a:t>
                      </a:r>
                    </a:p>
                  </a:txBody>
                  <a:tcPr/>
                </a:tc>
                <a:extLst>
                  <a:ext uri="{0D108BD9-81ED-4DB2-BD59-A6C34878D82A}">
                    <a16:rowId xmlns:a16="http://schemas.microsoft.com/office/drawing/2014/main" val="2297679962"/>
                  </a:ext>
                </a:extLst>
              </a:tr>
            </a:tbl>
          </a:graphicData>
        </a:graphic>
      </p:graphicFrame>
      <p:sp>
        <p:nvSpPr>
          <p:cNvPr id="6" name="Content Placeholder 2">
            <a:extLst>
              <a:ext uri="{FF2B5EF4-FFF2-40B4-BE49-F238E27FC236}">
                <a16:creationId xmlns:a16="http://schemas.microsoft.com/office/drawing/2014/main" id="{495DD062-2F4D-D611-599A-F812F61E77A6}"/>
              </a:ext>
            </a:extLst>
          </p:cNvPr>
          <p:cNvSpPr txBox="1">
            <a:spLocks/>
          </p:cNvSpPr>
          <p:nvPr/>
        </p:nvSpPr>
        <p:spPr>
          <a:xfrm>
            <a:off x="157507" y="4621876"/>
            <a:ext cx="11915044" cy="1341179"/>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Main Goal: Get the </a:t>
            </a:r>
            <a:r>
              <a:rPr lang="en-US" b="1" dirty="0">
                <a:solidFill>
                  <a:srgbClr val="FF0000"/>
                </a:solidFill>
              </a:rPr>
              <a:t>impact factor of IEEE ESL to 4 </a:t>
            </a:r>
            <a:r>
              <a:rPr lang="en-US" dirty="0"/>
              <a:t>by 2028.</a:t>
            </a:r>
            <a:r>
              <a:rPr lang="en-US" b="1" dirty="0"/>
              <a:t> </a:t>
            </a:r>
          </a:p>
          <a:p>
            <a:pPr lvl="1"/>
            <a:r>
              <a:rPr lang="en-US" dirty="0"/>
              <a:t>Reduce submission-final-decision time to 6 weeks</a:t>
            </a:r>
          </a:p>
          <a:p>
            <a:pPr lvl="1"/>
            <a:r>
              <a:rPr lang="en-US" dirty="0"/>
              <a:t>Reduce submission-to-publication time to 8 weeks</a:t>
            </a:r>
          </a:p>
        </p:txBody>
      </p:sp>
    </p:spTree>
    <p:extLst>
      <p:ext uri="{BB962C8B-B14F-4D97-AF65-F5344CB8AC3E}">
        <p14:creationId xmlns:p14="http://schemas.microsoft.com/office/powerpoint/2010/main" val="287514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b="1" dirty="0"/>
              <a:t>Report Overview</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4" y="1484851"/>
            <a:ext cx="8596668" cy="4556511"/>
          </a:xfrm>
        </p:spPr>
        <p:txBody>
          <a:bodyPr>
            <a:normAutofit/>
          </a:bodyPr>
          <a:lstStyle/>
          <a:p>
            <a:r>
              <a:rPr lang="en-US" dirty="0"/>
              <a:t>Status reports:</a:t>
            </a:r>
          </a:p>
          <a:p>
            <a:pPr lvl="1"/>
            <a:r>
              <a:rPr lang="en-US" dirty="0"/>
              <a:t>TCAS-AI (</a:t>
            </a:r>
            <a:r>
              <a:rPr lang="en-US" dirty="0" err="1"/>
              <a:t>Yiran</a:t>
            </a:r>
            <a:r>
              <a:rPr lang="en-US" dirty="0"/>
              <a:t> Chen)</a:t>
            </a:r>
          </a:p>
          <a:p>
            <a:pPr lvl="1"/>
            <a:r>
              <a:rPr lang="en-US" dirty="0"/>
              <a:t>D&amp;T (Partha Pande)</a:t>
            </a:r>
          </a:p>
          <a:p>
            <a:pPr lvl="1"/>
            <a:r>
              <a:rPr lang="en-US" dirty="0"/>
              <a:t>ESL (</a:t>
            </a:r>
            <a:r>
              <a:rPr lang="en-US" dirty="0" err="1"/>
              <a:t>Aviral</a:t>
            </a:r>
            <a:r>
              <a:rPr lang="en-US" dirty="0"/>
              <a:t> Srivastava)</a:t>
            </a:r>
          </a:p>
          <a:p>
            <a:pPr lvl="1"/>
            <a:r>
              <a:rPr lang="en-US" dirty="0"/>
              <a:t>TCAD (David Atienza)</a:t>
            </a:r>
          </a:p>
          <a:p>
            <a:pPr lvl="1"/>
            <a:r>
              <a:rPr lang="en-US" dirty="0"/>
              <a:t>T-SPI (Jun Fan)</a:t>
            </a:r>
          </a:p>
        </p:txBody>
      </p:sp>
    </p:spTree>
    <p:extLst>
      <p:ext uri="{BB962C8B-B14F-4D97-AF65-F5344CB8AC3E}">
        <p14:creationId xmlns:p14="http://schemas.microsoft.com/office/powerpoint/2010/main" val="2417829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1DDA6-C41D-EEDB-4F28-8E0370A089EC}"/>
              </a:ext>
            </a:extLst>
          </p:cNvPr>
          <p:cNvSpPr>
            <a:spLocks noGrp="1"/>
          </p:cNvSpPr>
          <p:nvPr>
            <p:ph type="title"/>
          </p:nvPr>
        </p:nvSpPr>
        <p:spPr>
          <a:xfrm>
            <a:off x="0" y="1"/>
            <a:ext cx="12192000" cy="856034"/>
          </a:xfrm>
        </p:spPr>
        <p:txBody>
          <a:bodyPr/>
          <a:lstStyle/>
          <a:p>
            <a:r>
              <a:rPr lang="en-US" b="1" dirty="0"/>
              <a:t>Plan 1 – Change to bimonthly publication</a:t>
            </a:r>
          </a:p>
        </p:txBody>
      </p:sp>
      <p:sp>
        <p:nvSpPr>
          <p:cNvPr id="3" name="Content Placeholder 2">
            <a:extLst>
              <a:ext uri="{FF2B5EF4-FFF2-40B4-BE49-F238E27FC236}">
                <a16:creationId xmlns:a16="http://schemas.microsoft.com/office/drawing/2014/main" id="{41522A11-C604-C144-9DEB-0FC678F5E434}"/>
              </a:ext>
            </a:extLst>
          </p:cNvPr>
          <p:cNvSpPr>
            <a:spLocks noGrp="1"/>
          </p:cNvSpPr>
          <p:nvPr>
            <p:ph idx="1"/>
          </p:nvPr>
        </p:nvSpPr>
        <p:spPr>
          <a:xfrm>
            <a:off x="410183" y="969591"/>
            <a:ext cx="11447834" cy="4886460"/>
          </a:xfrm>
        </p:spPr>
        <p:txBody>
          <a:bodyPr>
            <a:normAutofit lnSpcReduction="10000"/>
          </a:bodyPr>
          <a:lstStyle/>
          <a:p>
            <a:pPr indent="0">
              <a:lnSpc>
                <a:spcPct val="100000"/>
              </a:lnSpc>
            </a:pPr>
            <a:r>
              <a:rPr lang="en-US" dirty="0"/>
              <a:t> Submissions have doubled over the last 2 years</a:t>
            </a:r>
          </a:p>
          <a:p>
            <a:pPr lvl="1" indent="0">
              <a:lnSpc>
                <a:spcPct val="100000"/>
              </a:lnSpc>
            </a:pPr>
            <a:r>
              <a:rPr lang="en-US" dirty="0"/>
              <a:t> Increased from about 200 in 2020 to &gt; 450 in 2023.</a:t>
            </a:r>
          </a:p>
          <a:p>
            <a:pPr indent="0">
              <a:lnSpc>
                <a:spcPct val="100000"/>
              </a:lnSpc>
            </a:pPr>
            <a:r>
              <a:rPr lang="en-US" dirty="0"/>
              <a:t> Accepted articles have also doubled over the last 2 years</a:t>
            </a:r>
          </a:p>
          <a:p>
            <a:pPr lvl="1" indent="0">
              <a:lnSpc>
                <a:spcPct val="100000"/>
              </a:lnSpc>
            </a:pPr>
            <a:r>
              <a:rPr lang="en-US" dirty="0"/>
              <a:t> Increased from about 45 in 2020 to &gt; 85 in 2023.</a:t>
            </a:r>
          </a:p>
          <a:p>
            <a:pPr lvl="1" indent="0">
              <a:lnSpc>
                <a:spcPct val="100000"/>
              </a:lnSpc>
            </a:pPr>
            <a:endParaRPr lang="en-US" dirty="0"/>
          </a:p>
          <a:p>
            <a:pPr indent="0">
              <a:lnSpc>
                <a:spcPct val="100000"/>
              </a:lnSpc>
            </a:pPr>
            <a:r>
              <a:rPr lang="en-US" dirty="0"/>
              <a:t>“Submission-to-publication time” is the most important metric for the authors of IEEE ESL.</a:t>
            </a:r>
          </a:p>
          <a:p>
            <a:pPr lvl="1" indent="0">
              <a:lnSpc>
                <a:spcPct val="100000"/>
              </a:lnSpc>
            </a:pPr>
            <a:r>
              <a:rPr lang="en-US" dirty="0"/>
              <a:t>Frequent publishing will enable fresh content to the readers</a:t>
            </a:r>
          </a:p>
          <a:p>
            <a:pPr lvl="1" indent="0">
              <a:lnSpc>
                <a:spcPct val="100000"/>
              </a:lnSpc>
            </a:pPr>
            <a:r>
              <a:rPr lang="en-US" dirty="0"/>
              <a:t>Frequent publishing will enable timely publication for researchers </a:t>
            </a:r>
          </a:p>
          <a:p>
            <a:pPr lvl="1" indent="0">
              <a:lnSpc>
                <a:spcPct val="100000"/>
              </a:lnSpc>
            </a:pPr>
            <a:r>
              <a:rPr lang="en-US" dirty="0"/>
              <a:t>Will increase IEEE ESL citations.</a:t>
            </a:r>
          </a:p>
          <a:p>
            <a:pPr lvl="1" indent="0">
              <a:lnSpc>
                <a:spcPct val="100000"/>
              </a:lnSpc>
            </a:pPr>
            <a:r>
              <a:rPr lang="en-US" dirty="0"/>
              <a:t>Especially important for short-form papers, which can be read/gleamed quickly.</a:t>
            </a:r>
          </a:p>
        </p:txBody>
      </p:sp>
    </p:spTree>
    <p:extLst>
      <p:ext uri="{BB962C8B-B14F-4D97-AF65-F5344CB8AC3E}">
        <p14:creationId xmlns:p14="http://schemas.microsoft.com/office/powerpoint/2010/main" val="1925907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9F86-76F0-56E5-8CB6-7819456533C0}"/>
              </a:ext>
            </a:extLst>
          </p:cNvPr>
          <p:cNvSpPr>
            <a:spLocks noGrp="1"/>
          </p:cNvSpPr>
          <p:nvPr>
            <p:ph type="title"/>
          </p:nvPr>
        </p:nvSpPr>
        <p:spPr>
          <a:xfrm>
            <a:off x="0" y="0"/>
            <a:ext cx="12192000" cy="973015"/>
          </a:xfrm>
        </p:spPr>
        <p:txBody>
          <a:bodyPr>
            <a:normAutofit/>
          </a:bodyPr>
          <a:lstStyle/>
          <a:p>
            <a:r>
              <a:rPr lang="en-US" b="1" dirty="0"/>
              <a:t>Plan 2 – Streamline the review process</a:t>
            </a:r>
          </a:p>
        </p:txBody>
      </p:sp>
      <p:sp>
        <p:nvSpPr>
          <p:cNvPr id="3" name="Content Placeholder 2">
            <a:extLst>
              <a:ext uri="{FF2B5EF4-FFF2-40B4-BE49-F238E27FC236}">
                <a16:creationId xmlns:a16="http://schemas.microsoft.com/office/drawing/2014/main" id="{B9F4E5AC-9280-9AC9-7CA3-869A3BC3BC95}"/>
              </a:ext>
            </a:extLst>
          </p:cNvPr>
          <p:cNvSpPr>
            <a:spLocks noGrp="1"/>
          </p:cNvSpPr>
          <p:nvPr>
            <p:ph idx="1"/>
          </p:nvPr>
        </p:nvSpPr>
        <p:spPr>
          <a:xfrm>
            <a:off x="419911" y="1066868"/>
            <a:ext cx="11496472" cy="3407855"/>
          </a:xfrm>
        </p:spPr>
        <p:txBody>
          <a:bodyPr>
            <a:normAutofit/>
          </a:bodyPr>
          <a:lstStyle/>
          <a:p>
            <a:pPr indent="0" rtl="0">
              <a:lnSpc>
                <a:spcPct val="120000"/>
              </a:lnSpc>
              <a:spcBef>
                <a:spcPts val="1500"/>
              </a:spcBef>
              <a:spcAft>
                <a:spcPts val="0"/>
              </a:spcAft>
            </a:pPr>
            <a:r>
              <a:rPr lang="en-US" dirty="0"/>
              <a:t> Accelerated Review Process</a:t>
            </a:r>
            <a:endParaRPr lang="en-US" sz="4400" dirty="0"/>
          </a:p>
          <a:p>
            <a:pPr lvl="1" indent="0">
              <a:lnSpc>
                <a:spcPct val="120000"/>
              </a:lnSpc>
              <a:spcBef>
                <a:spcPts val="900"/>
              </a:spcBef>
            </a:pPr>
            <a:r>
              <a:rPr lang="en-US" dirty="0"/>
              <a:t> Associate Editors will directly review submitted manuscripts.</a:t>
            </a:r>
          </a:p>
          <a:p>
            <a:pPr lvl="2" indent="0">
              <a:lnSpc>
                <a:spcPct val="120000"/>
              </a:lnSpc>
              <a:spcBef>
                <a:spcPts val="900"/>
              </a:spcBef>
            </a:pPr>
            <a:r>
              <a:rPr lang="en-US" dirty="0"/>
              <a:t>Improve the quality of reviews</a:t>
            </a:r>
          </a:p>
          <a:p>
            <a:pPr lvl="1" indent="0">
              <a:lnSpc>
                <a:spcPct val="120000"/>
              </a:lnSpc>
              <a:spcBef>
                <a:spcPts val="900"/>
              </a:spcBef>
            </a:pPr>
            <a:r>
              <a:rPr lang="en-US" dirty="0"/>
              <a:t> Given the concise nature of the IEEE ESL manuscripts (4 pages)</a:t>
            </a:r>
          </a:p>
          <a:p>
            <a:pPr lvl="2" indent="0">
              <a:lnSpc>
                <a:spcPct val="120000"/>
              </a:lnSpc>
              <a:spcBef>
                <a:spcPts val="900"/>
              </a:spcBef>
            </a:pPr>
            <a:r>
              <a:rPr lang="en-US" dirty="0"/>
              <a:t>It takes more time to find reviewers and get reviews from them, than direct review</a:t>
            </a:r>
          </a:p>
          <a:p>
            <a:pPr lvl="1" indent="0">
              <a:lnSpc>
                <a:spcPct val="120000"/>
              </a:lnSpc>
              <a:spcBef>
                <a:spcPts val="900"/>
              </a:spcBef>
            </a:pPr>
            <a:r>
              <a:rPr lang="en-US" dirty="0"/>
              <a:t> To Address the diversity concerns, we plan to enlarge the Editorial Board</a:t>
            </a:r>
          </a:p>
        </p:txBody>
      </p:sp>
      <p:sp>
        <p:nvSpPr>
          <p:cNvPr id="4" name="TextBox 3">
            <a:extLst>
              <a:ext uri="{FF2B5EF4-FFF2-40B4-BE49-F238E27FC236}">
                <a16:creationId xmlns:a16="http://schemas.microsoft.com/office/drawing/2014/main" id="{305BD470-6879-D191-E342-A308B765FB2F}"/>
              </a:ext>
            </a:extLst>
          </p:cNvPr>
          <p:cNvSpPr txBox="1"/>
          <p:nvPr/>
        </p:nvSpPr>
        <p:spPr>
          <a:xfrm>
            <a:off x="2933040" y="4568576"/>
            <a:ext cx="558423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a:solidFill>
                  <a:srgbClr val="0D0D0D"/>
                </a:solidFill>
                <a:latin typeface="Roboto" panose="02000000000000000000" pitchFamily="2" charset="0"/>
              </a:rPr>
              <a:t>P</a:t>
            </a:r>
            <a:r>
              <a:rPr lang="en-US" sz="2400" b="0" i="0" u="none" strike="noStrike" dirty="0">
                <a:solidFill>
                  <a:srgbClr val="0D0D0D"/>
                </a:solidFill>
                <a:effectLst/>
                <a:latin typeface="Roboto" panose="02000000000000000000" pitchFamily="2" charset="0"/>
              </a:rPr>
              <a:t>romise IEEE ESL authors a </a:t>
            </a:r>
            <a:r>
              <a:rPr lang="en-US" sz="2400" b="0" i="0" u="none" strike="noStrike" dirty="0">
                <a:solidFill>
                  <a:srgbClr val="FF0000"/>
                </a:solidFill>
                <a:effectLst/>
                <a:latin typeface="Roboto" panose="02000000000000000000" pitchFamily="2" charset="0"/>
              </a:rPr>
              <a:t>one-month</a:t>
            </a:r>
            <a:r>
              <a:rPr lang="en-US" sz="2400" b="0" i="0" u="none" strike="noStrike" dirty="0">
                <a:solidFill>
                  <a:srgbClr val="0D0D0D"/>
                </a:solidFill>
                <a:effectLst/>
                <a:latin typeface="Roboto" panose="02000000000000000000" pitchFamily="2" charset="0"/>
              </a:rPr>
              <a:t> submission-to-decision time</a:t>
            </a:r>
            <a:endParaRPr lang="en-US" sz="2400" dirty="0"/>
          </a:p>
        </p:txBody>
      </p:sp>
    </p:spTree>
    <p:extLst>
      <p:ext uri="{BB962C8B-B14F-4D97-AF65-F5344CB8AC3E}">
        <p14:creationId xmlns:p14="http://schemas.microsoft.com/office/powerpoint/2010/main" val="3966383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733E-4ED1-1C8D-83B6-473286DC64D7}"/>
              </a:ext>
            </a:extLst>
          </p:cNvPr>
          <p:cNvSpPr>
            <a:spLocks noGrp="1"/>
          </p:cNvSpPr>
          <p:nvPr>
            <p:ph type="title"/>
          </p:nvPr>
        </p:nvSpPr>
        <p:spPr>
          <a:xfrm>
            <a:off x="0" y="0"/>
            <a:ext cx="12192000" cy="759417"/>
          </a:xfrm>
        </p:spPr>
        <p:txBody>
          <a:bodyPr/>
          <a:lstStyle/>
          <a:p>
            <a:r>
              <a:rPr lang="en-US" b="1" dirty="0"/>
              <a:t>AE Diversity – Better matches the author diversity</a:t>
            </a:r>
          </a:p>
        </p:txBody>
      </p:sp>
      <p:pic>
        <p:nvPicPr>
          <p:cNvPr id="1030" name="Picture 6">
            <a:extLst>
              <a:ext uri="{FF2B5EF4-FFF2-40B4-BE49-F238E27FC236}">
                <a16:creationId xmlns:a16="http://schemas.microsoft.com/office/drawing/2014/main" id="{50CF15EC-2C89-FFED-4ECF-F05B8623CC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6678" y="1784826"/>
            <a:ext cx="4225871" cy="261281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23F09E42-F554-F3CE-FF30-1D0D89C4B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112" y="940845"/>
            <a:ext cx="6945957" cy="4300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1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2B0-1225-B597-A0F7-C3D71A1DAE5A}"/>
              </a:ext>
            </a:extLst>
          </p:cNvPr>
          <p:cNvSpPr>
            <a:spLocks noGrp="1"/>
          </p:cNvSpPr>
          <p:nvPr>
            <p:ph type="title"/>
          </p:nvPr>
        </p:nvSpPr>
        <p:spPr>
          <a:xfrm>
            <a:off x="0" y="53320"/>
            <a:ext cx="12192000" cy="1191280"/>
          </a:xfrm>
        </p:spPr>
        <p:txBody>
          <a:bodyPr>
            <a:normAutofit/>
          </a:bodyPr>
          <a:lstStyle/>
          <a:p>
            <a:r>
              <a:rPr lang="en-US" sz="7200" b="1" dirty="0"/>
              <a:t>Submissions</a:t>
            </a:r>
          </a:p>
        </p:txBody>
      </p:sp>
      <p:sp>
        <p:nvSpPr>
          <p:cNvPr id="5" name="Rectangle 1">
            <a:extLst>
              <a:ext uri="{FF2B5EF4-FFF2-40B4-BE49-F238E27FC236}">
                <a16:creationId xmlns:a16="http://schemas.microsoft.com/office/drawing/2014/main" id="{92341142-781F-5042-593A-5144FAC2786F}"/>
              </a:ext>
            </a:extLst>
          </p:cNvPr>
          <p:cNvSpPr>
            <a:spLocks noChangeArrowheads="1"/>
          </p:cNvSpPr>
          <p:nvPr/>
        </p:nvSpPr>
        <p:spPr bwMode="auto">
          <a:xfrm>
            <a:off x="3346450" y="1525318"/>
            <a:ext cx="105903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C6EA8941-1ED0-8E26-709D-E74B6757AD68}"/>
              </a:ext>
            </a:extLst>
          </p:cNvPr>
          <p:cNvPicPr>
            <a:picLocks noChangeAspect="1"/>
          </p:cNvPicPr>
          <p:nvPr/>
        </p:nvPicPr>
        <p:blipFill>
          <a:blip r:embed="rId2"/>
          <a:stretch>
            <a:fillRect/>
          </a:stretch>
        </p:blipFill>
        <p:spPr>
          <a:xfrm>
            <a:off x="1178966" y="1614235"/>
            <a:ext cx="8143816" cy="2459952"/>
          </a:xfrm>
          <a:prstGeom prst="rect">
            <a:avLst/>
          </a:prstGeom>
        </p:spPr>
      </p:pic>
    </p:spTree>
    <p:extLst>
      <p:ext uri="{BB962C8B-B14F-4D97-AF65-F5344CB8AC3E}">
        <p14:creationId xmlns:p14="http://schemas.microsoft.com/office/powerpoint/2010/main" val="713843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3AC6-9A10-935D-FB3D-E92F1A191E3C}"/>
              </a:ext>
            </a:extLst>
          </p:cNvPr>
          <p:cNvSpPr>
            <a:spLocks noGrp="1"/>
          </p:cNvSpPr>
          <p:nvPr>
            <p:ph type="title"/>
          </p:nvPr>
        </p:nvSpPr>
        <p:spPr>
          <a:xfrm>
            <a:off x="252273" y="81040"/>
            <a:ext cx="10515600" cy="1325563"/>
          </a:xfrm>
        </p:spPr>
        <p:txBody>
          <a:bodyPr>
            <a:normAutofit/>
          </a:bodyPr>
          <a:lstStyle/>
          <a:p>
            <a:r>
              <a:rPr lang="en-US" sz="6000" b="1" dirty="0"/>
              <a:t>Processing</a:t>
            </a:r>
          </a:p>
        </p:txBody>
      </p:sp>
      <p:pic>
        <p:nvPicPr>
          <p:cNvPr id="4" name="Picture 3">
            <a:extLst>
              <a:ext uri="{FF2B5EF4-FFF2-40B4-BE49-F238E27FC236}">
                <a16:creationId xmlns:a16="http://schemas.microsoft.com/office/drawing/2014/main" id="{1805ACC9-9727-BC99-E5C3-7CD27CB26F7F}"/>
              </a:ext>
            </a:extLst>
          </p:cNvPr>
          <p:cNvPicPr>
            <a:picLocks noChangeAspect="1"/>
          </p:cNvPicPr>
          <p:nvPr/>
        </p:nvPicPr>
        <p:blipFill>
          <a:blip r:embed="rId2"/>
          <a:stretch>
            <a:fillRect/>
          </a:stretch>
        </p:blipFill>
        <p:spPr>
          <a:xfrm>
            <a:off x="4076700" y="16450"/>
            <a:ext cx="8115301" cy="5850186"/>
          </a:xfrm>
          <a:prstGeom prst="rect">
            <a:avLst/>
          </a:prstGeom>
        </p:spPr>
      </p:pic>
    </p:spTree>
    <p:extLst>
      <p:ext uri="{BB962C8B-B14F-4D97-AF65-F5344CB8AC3E}">
        <p14:creationId xmlns:p14="http://schemas.microsoft.com/office/powerpoint/2010/main" val="2529344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3AC6-9A10-935D-FB3D-E92F1A191E3C}"/>
              </a:ext>
            </a:extLst>
          </p:cNvPr>
          <p:cNvSpPr>
            <a:spLocks noGrp="1"/>
          </p:cNvSpPr>
          <p:nvPr>
            <p:ph type="title"/>
          </p:nvPr>
        </p:nvSpPr>
        <p:spPr>
          <a:xfrm>
            <a:off x="252273" y="81040"/>
            <a:ext cx="10515600" cy="1325563"/>
          </a:xfrm>
        </p:spPr>
        <p:txBody>
          <a:bodyPr>
            <a:normAutofit/>
          </a:bodyPr>
          <a:lstStyle/>
          <a:p>
            <a:r>
              <a:rPr lang="en-US" sz="6600" b="1" dirty="0"/>
              <a:t>Decisions</a:t>
            </a:r>
            <a:endParaRPr lang="en-US" sz="3200" b="1" dirty="0"/>
          </a:p>
        </p:txBody>
      </p:sp>
      <p:pic>
        <p:nvPicPr>
          <p:cNvPr id="5" name="Picture 4">
            <a:extLst>
              <a:ext uri="{FF2B5EF4-FFF2-40B4-BE49-F238E27FC236}">
                <a16:creationId xmlns:a16="http://schemas.microsoft.com/office/drawing/2014/main" id="{D712E2E7-C732-CA2E-254D-B2B8BA7A3D51}"/>
              </a:ext>
            </a:extLst>
          </p:cNvPr>
          <p:cNvPicPr>
            <a:picLocks noChangeAspect="1"/>
          </p:cNvPicPr>
          <p:nvPr/>
        </p:nvPicPr>
        <p:blipFill>
          <a:blip r:embed="rId2"/>
          <a:stretch>
            <a:fillRect/>
          </a:stretch>
        </p:blipFill>
        <p:spPr>
          <a:xfrm>
            <a:off x="0" y="1028700"/>
            <a:ext cx="11898352" cy="4938713"/>
          </a:xfrm>
          <a:prstGeom prst="rect">
            <a:avLst/>
          </a:prstGeom>
        </p:spPr>
      </p:pic>
    </p:spTree>
    <p:extLst>
      <p:ext uri="{BB962C8B-B14F-4D97-AF65-F5344CB8AC3E}">
        <p14:creationId xmlns:p14="http://schemas.microsoft.com/office/powerpoint/2010/main" val="2433079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3AC6-9A10-935D-FB3D-E92F1A191E3C}"/>
              </a:ext>
            </a:extLst>
          </p:cNvPr>
          <p:cNvSpPr>
            <a:spLocks noGrp="1"/>
          </p:cNvSpPr>
          <p:nvPr>
            <p:ph type="title"/>
          </p:nvPr>
        </p:nvSpPr>
        <p:spPr>
          <a:xfrm>
            <a:off x="0" y="0"/>
            <a:ext cx="12192000" cy="996593"/>
          </a:xfrm>
        </p:spPr>
        <p:txBody>
          <a:bodyPr>
            <a:normAutofit fontScale="90000"/>
          </a:bodyPr>
          <a:lstStyle/>
          <a:p>
            <a:r>
              <a:rPr lang="en-US" sz="6600" b="1" dirty="0"/>
              <a:t>Impact</a:t>
            </a:r>
            <a:endParaRPr lang="en-US" b="1" dirty="0"/>
          </a:p>
        </p:txBody>
      </p:sp>
      <p:sp>
        <p:nvSpPr>
          <p:cNvPr id="4" name="TextBox 3">
            <a:extLst>
              <a:ext uri="{FF2B5EF4-FFF2-40B4-BE49-F238E27FC236}">
                <a16:creationId xmlns:a16="http://schemas.microsoft.com/office/drawing/2014/main" id="{D0014B3D-E8F9-6B1E-5E4E-FB6A5112F192}"/>
              </a:ext>
            </a:extLst>
          </p:cNvPr>
          <p:cNvSpPr txBox="1"/>
          <p:nvPr/>
        </p:nvSpPr>
        <p:spPr>
          <a:xfrm>
            <a:off x="367620" y="1231590"/>
            <a:ext cx="6285427" cy="2585323"/>
          </a:xfrm>
          <a:prstGeom prst="rect">
            <a:avLst/>
          </a:prstGeom>
          <a:noFill/>
        </p:spPr>
        <p:txBody>
          <a:bodyPr wrap="square" rtlCol="0">
            <a:spAutoFit/>
          </a:bodyPr>
          <a:lstStyle/>
          <a:p>
            <a:pPr marL="285750" indent="-285750">
              <a:buFont typeface="Arial" panose="020B0604020202020204" pitchFamily="34" charset="0"/>
              <a:buChar char="•"/>
            </a:pPr>
            <a:r>
              <a:rPr lang="en-US" sz="3600" dirty="0"/>
              <a:t>Current Impact Factor: 1.6</a:t>
            </a:r>
          </a:p>
          <a:p>
            <a:pPr marL="285750" indent="-285750">
              <a:buFont typeface="Arial" panose="020B0604020202020204" pitchFamily="34" charset="0"/>
              <a:buChar char="•"/>
            </a:pPr>
            <a:r>
              <a:rPr lang="en-US" sz="3600" dirty="0"/>
              <a:t>5 Year Impact Factor: 1.589</a:t>
            </a:r>
          </a:p>
          <a:p>
            <a:pPr marL="285750" indent="-285750">
              <a:buFont typeface="Arial" panose="020B0604020202020204" pitchFamily="34" charset="0"/>
              <a:buChar char="•"/>
            </a:pPr>
            <a:r>
              <a:rPr lang="en-US" sz="3600" dirty="0"/>
              <a:t>Total Citations: 536</a:t>
            </a:r>
          </a:p>
          <a:p>
            <a:pPr marL="285750" indent="-285750">
              <a:buFont typeface="Arial" panose="020B0604020202020204" pitchFamily="34" charset="0"/>
              <a:buChar char="•"/>
            </a:pPr>
            <a:r>
              <a:rPr lang="en-US" sz="3600" b="0" i="0" dirty="0">
                <a:effectLst/>
                <a:latin typeface="-apple-system"/>
              </a:rPr>
              <a:t>Downloads: 31,629</a:t>
            </a:r>
            <a:endParaRPr lang="en-US" dirty="0"/>
          </a:p>
          <a:p>
            <a:endParaRPr lang="en-US" dirty="0"/>
          </a:p>
        </p:txBody>
      </p:sp>
    </p:spTree>
    <p:extLst>
      <p:ext uri="{BB962C8B-B14F-4D97-AF65-F5344CB8AC3E}">
        <p14:creationId xmlns:p14="http://schemas.microsoft.com/office/powerpoint/2010/main" val="80516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3AC6-9A10-935D-FB3D-E92F1A191E3C}"/>
              </a:ext>
            </a:extLst>
          </p:cNvPr>
          <p:cNvSpPr>
            <a:spLocks noGrp="1"/>
          </p:cNvSpPr>
          <p:nvPr>
            <p:ph type="title"/>
          </p:nvPr>
        </p:nvSpPr>
        <p:spPr>
          <a:xfrm>
            <a:off x="0" y="1"/>
            <a:ext cx="12192000" cy="1193800"/>
          </a:xfrm>
        </p:spPr>
        <p:txBody>
          <a:bodyPr>
            <a:normAutofit/>
          </a:bodyPr>
          <a:lstStyle/>
          <a:p>
            <a:r>
              <a:rPr lang="en-US" sz="6600" b="1" dirty="0"/>
              <a:t>Top 10 Papers	</a:t>
            </a:r>
          </a:p>
        </p:txBody>
      </p:sp>
      <p:pic>
        <p:nvPicPr>
          <p:cNvPr id="4" name="Picture 3">
            <a:extLst>
              <a:ext uri="{FF2B5EF4-FFF2-40B4-BE49-F238E27FC236}">
                <a16:creationId xmlns:a16="http://schemas.microsoft.com/office/drawing/2014/main" id="{98FABCBB-7260-5AD9-A1BB-F6B0E58950C5}"/>
              </a:ext>
            </a:extLst>
          </p:cNvPr>
          <p:cNvPicPr>
            <a:picLocks noChangeAspect="1"/>
          </p:cNvPicPr>
          <p:nvPr/>
        </p:nvPicPr>
        <p:blipFill>
          <a:blip r:embed="rId2"/>
          <a:stretch>
            <a:fillRect/>
          </a:stretch>
        </p:blipFill>
        <p:spPr>
          <a:xfrm>
            <a:off x="252273" y="956481"/>
            <a:ext cx="10255671" cy="4945038"/>
          </a:xfrm>
          <a:prstGeom prst="rect">
            <a:avLst/>
          </a:prstGeom>
        </p:spPr>
      </p:pic>
    </p:spTree>
    <p:extLst>
      <p:ext uri="{BB962C8B-B14F-4D97-AF65-F5344CB8AC3E}">
        <p14:creationId xmlns:p14="http://schemas.microsoft.com/office/powerpoint/2010/main" val="1881967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vert="horz" wrap="square" lIns="121900" tIns="121900" rIns="121900" bIns="121900" rtlCol="0" anchor="b" anchorCtr="0">
            <a:noAutofit/>
          </a:bodyPr>
          <a:lstStyle/>
          <a:p>
            <a:pPr>
              <a:spcBef>
                <a:spcPts val="0"/>
              </a:spcBef>
            </a:pPr>
            <a:r>
              <a:rPr lang="en" dirty="0"/>
              <a:t>IEEE TCAD Update </a:t>
            </a:r>
            <a:br>
              <a:rPr lang="en" dirty="0"/>
            </a:br>
            <a:endParaRPr dirty="0"/>
          </a:p>
        </p:txBody>
      </p:sp>
      <p:sp>
        <p:nvSpPr>
          <p:cNvPr id="55" name="Google Shape;55;p13"/>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a:spcBef>
                <a:spcPts val="0"/>
              </a:spcBef>
            </a:pPr>
            <a:r>
              <a:rPr lang="fr-FR" sz="3200" dirty="0" err="1"/>
              <a:t>EiC</a:t>
            </a:r>
            <a:r>
              <a:rPr lang="fr-FR" sz="3200" dirty="0"/>
              <a:t>: David </a:t>
            </a:r>
            <a:r>
              <a:rPr lang="fr-FR" sz="3200" dirty="0" err="1"/>
              <a:t>Atienza</a:t>
            </a:r>
            <a:endParaRPr lang="en"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Current Status (1/2) </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marL="761981" indent="-609585">
              <a:spcBef>
                <a:spcPts val="0"/>
              </a:spcBef>
              <a:buSzPts val="1800"/>
              <a:buFont typeface="+mj-lt"/>
              <a:buAutoNum type="arabicPeriod"/>
            </a:pPr>
            <a:r>
              <a:rPr lang="en-GB" sz="2667" dirty="0"/>
              <a:t>Current accept. rates (</a:t>
            </a:r>
            <a:r>
              <a:rPr lang="en-GB" sz="2667" b="1" dirty="0">
                <a:solidFill>
                  <a:srgbClr val="00B050"/>
                </a:solidFill>
              </a:rPr>
              <a:t>33-34%</a:t>
            </a:r>
            <a:r>
              <a:rPr lang="en-GB" sz="2667" dirty="0"/>
              <a:t>), top-tier journal for </a:t>
            </a:r>
            <a:r>
              <a:rPr lang="en-GB" sz="2667" b="1" dirty="0">
                <a:solidFill>
                  <a:srgbClr val="00B050"/>
                </a:solidFill>
              </a:rPr>
              <a:t>4 consecutive quarters</a:t>
            </a:r>
          </a:p>
          <a:p>
            <a:pPr marL="1066762" lvl="1" indent="-457189">
              <a:spcBef>
                <a:spcPts val="0"/>
              </a:spcBef>
              <a:buSzPts val="1800"/>
              <a:buFont typeface="Arial" panose="020B0604020202020204" pitchFamily="34" charset="0"/>
              <a:buChar char="●"/>
            </a:pPr>
            <a:r>
              <a:rPr lang="en-GB" sz="2270" dirty="0"/>
              <a:t>Average decision time (1</a:t>
            </a:r>
            <a:r>
              <a:rPr lang="en-GB" sz="2270" baseline="30000" dirty="0"/>
              <a:t>st</a:t>
            </a:r>
            <a:r>
              <a:rPr lang="en-GB" sz="2270" dirty="0"/>
              <a:t> revision):  </a:t>
            </a:r>
            <a:r>
              <a:rPr lang="en-GB" sz="2270" b="1" dirty="0">
                <a:solidFill>
                  <a:srgbClr val="00B050"/>
                </a:solidFill>
              </a:rPr>
              <a:t>71 </a:t>
            </a:r>
            <a:r>
              <a:rPr lang="en-GB" sz="2270" dirty="0"/>
              <a:t>days</a:t>
            </a:r>
          </a:p>
          <a:p>
            <a:pPr marL="1066762" lvl="1" indent="-457189">
              <a:spcBef>
                <a:spcPts val="0"/>
              </a:spcBef>
              <a:buSzPts val="1800"/>
              <a:buFont typeface="Arial" panose="020B0604020202020204" pitchFamily="34" charset="0"/>
              <a:buChar char="●"/>
            </a:pPr>
            <a:r>
              <a:rPr lang="en-GB" sz="2270" dirty="0"/>
              <a:t>Average final decision time: </a:t>
            </a:r>
            <a:r>
              <a:rPr lang="en-GB" sz="2270" b="1" dirty="0">
                <a:solidFill>
                  <a:srgbClr val="00B050"/>
                </a:solidFill>
              </a:rPr>
              <a:t>84 </a:t>
            </a:r>
            <a:r>
              <a:rPr lang="en-GB" sz="2270" dirty="0"/>
              <a:t>days until May 2024</a:t>
            </a:r>
          </a:p>
          <a:p>
            <a:pPr marL="761981" indent="-609585">
              <a:spcBef>
                <a:spcPts val="0"/>
              </a:spcBef>
              <a:buSzPts val="1800"/>
              <a:buFont typeface="+mj-lt"/>
              <a:buAutoNum type="arabicPeriod"/>
            </a:pPr>
            <a:r>
              <a:rPr lang="en-GB" sz="2667" dirty="0"/>
              <a:t>Submissions stabilizing  (Sep. 2023 to May 2024)</a:t>
            </a:r>
          </a:p>
          <a:p>
            <a:pPr marL="1066773" lvl="1" indent="-457189">
              <a:spcBef>
                <a:spcPts val="0"/>
              </a:spcBef>
              <a:buSzPts val="1800"/>
              <a:buChar char="●"/>
            </a:pPr>
            <a:r>
              <a:rPr lang="en-GB" sz="2267" dirty="0"/>
              <a:t>Similar number of submissions vs. same period in 2022-2023</a:t>
            </a:r>
          </a:p>
          <a:p>
            <a:pPr marL="1066773" lvl="1" indent="-457189">
              <a:spcBef>
                <a:spcPts val="0"/>
              </a:spcBef>
              <a:buSzPts val="1800"/>
              <a:buFont typeface="Arial" panose="020B0604020202020204" pitchFamily="34" charset="0"/>
              <a:buChar char="●"/>
            </a:pPr>
            <a:r>
              <a:rPr lang="en-GB" sz="2267" dirty="0"/>
              <a:t>Accept Ratio: YTD is </a:t>
            </a:r>
            <a:r>
              <a:rPr lang="en-GB" sz="2267" b="1" dirty="0">
                <a:solidFill>
                  <a:srgbClr val="00B050"/>
                </a:solidFill>
              </a:rPr>
              <a:t>37</a:t>
            </a:r>
            <a:r>
              <a:rPr lang="en-GB" sz="2267" dirty="0">
                <a:solidFill>
                  <a:srgbClr val="00B050"/>
                </a:solidFill>
              </a:rPr>
              <a:t>% </a:t>
            </a:r>
            <a:r>
              <a:rPr lang="en-GB" sz="2267" dirty="0"/>
              <a:t>so far, it</a:t>
            </a:r>
            <a:r>
              <a:rPr lang="en-GB" sz="2267" dirty="0">
                <a:solidFill>
                  <a:srgbClr val="00B050"/>
                </a:solidFill>
              </a:rPr>
              <a:t> </a:t>
            </a:r>
            <a:r>
              <a:rPr lang="en-GB" sz="2267" dirty="0"/>
              <a:t>was </a:t>
            </a:r>
            <a:r>
              <a:rPr lang="en-GB" sz="2267" b="1" dirty="0">
                <a:solidFill>
                  <a:srgbClr val="00B050"/>
                </a:solidFill>
              </a:rPr>
              <a:t>39%</a:t>
            </a:r>
            <a:r>
              <a:rPr lang="en-GB" sz="2267" dirty="0"/>
              <a:t> in 2023, 2022 was</a:t>
            </a:r>
            <a:r>
              <a:rPr lang="en-GB" sz="2267" b="1" dirty="0">
                <a:solidFill>
                  <a:srgbClr val="00B050"/>
                </a:solidFill>
              </a:rPr>
              <a:t> 40.5%</a:t>
            </a:r>
            <a:endParaRPr lang="en-GB" sz="2267" dirty="0"/>
          </a:p>
          <a:p>
            <a:pPr marL="1066773" lvl="1" indent="-457189">
              <a:spcBef>
                <a:spcPts val="0"/>
              </a:spcBef>
              <a:buSzPts val="1800"/>
              <a:buFont typeface="Arial" panose="020B0604020202020204" pitchFamily="34" charset="0"/>
              <a:buChar char="●"/>
            </a:pPr>
            <a:r>
              <a:rPr lang="en-GB" dirty="0"/>
              <a:t>Oldest manuscript without decision: </a:t>
            </a:r>
            <a:r>
              <a:rPr lang="en-GB" b="1" dirty="0">
                <a:solidFill>
                  <a:srgbClr val="00B050"/>
                </a:solidFill>
              </a:rPr>
              <a:t>138</a:t>
            </a:r>
            <a:r>
              <a:rPr lang="en-GB" b="1" dirty="0">
                <a:solidFill>
                  <a:srgbClr val="FF0000"/>
                </a:solidFill>
              </a:rPr>
              <a:t> </a:t>
            </a:r>
            <a:r>
              <a:rPr lang="en-GB" dirty="0"/>
              <a:t>days (it was </a:t>
            </a:r>
            <a:r>
              <a:rPr lang="en-GB" b="1" dirty="0">
                <a:solidFill>
                  <a:srgbClr val="FF0000"/>
                </a:solidFill>
              </a:rPr>
              <a:t>203</a:t>
            </a:r>
            <a:r>
              <a:rPr lang="en-GB" dirty="0"/>
              <a:t> days in 2021)</a:t>
            </a:r>
          </a:p>
          <a:p>
            <a:pPr marL="761981" indent="-609585">
              <a:spcBef>
                <a:spcPts val="0"/>
              </a:spcBef>
              <a:buSzPts val="1800"/>
              <a:buFont typeface="+mj-lt"/>
              <a:buAutoNum type="arabicPeriod"/>
            </a:pPr>
            <a:r>
              <a:rPr lang="en-GB" sz="2667" dirty="0"/>
              <a:t>Optimized TCAD review process and publication timeline with IEEE HQ </a:t>
            </a:r>
          </a:p>
          <a:p>
            <a:pPr marL="1066773" lvl="1" indent="-457189">
              <a:spcBef>
                <a:spcPts val="0"/>
              </a:spcBef>
              <a:buSzPts val="1800"/>
              <a:buChar char="●"/>
            </a:pPr>
            <a:r>
              <a:rPr lang="en-GB" sz="2267" dirty="0"/>
              <a:t>Fast desk-reject policy of IEEE implemented (fast reject: &lt;2 weeks, for low-quality papers)</a:t>
            </a:r>
          </a:p>
          <a:p>
            <a:pPr marL="1066773" lvl="1" indent="-457189">
              <a:spcBef>
                <a:spcPts val="0"/>
              </a:spcBef>
              <a:buSzPts val="1800"/>
              <a:buChar char="●"/>
            </a:pPr>
            <a:r>
              <a:rPr lang="en-GB" sz="2267" dirty="0"/>
              <a:t>Automation to reassign reviewers in revisions, identify reviewers/AEs with delays, etc.</a:t>
            </a:r>
          </a:p>
          <a:p>
            <a:pPr marL="1066773" lvl="1" indent="-457189">
              <a:spcBef>
                <a:spcPts val="0"/>
              </a:spcBef>
              <a:buSzPts val="1800"/>
              <a:buChar char="●"/>
            </a:pPr>
            <a:r>
              <a:rPr lang="en-GB" sz="2267" dirty="0"/>
              <a:t>IEEE has claimed to remove backlog/publication delay until March 2024 completely as agreed with IEEE HQ (more pages for TCAD) but still not done (</a:t>
            </a:r>
            <a:r>
              <a:rPr lang="en-GB" sz="2267" b="1" dirty="0">
                <a:solidFill>
                  <a:srgbClr val="FF0000"/>
                </a:solidFill>
              </a:rPr>
              <a:t>50% of backlog remains</a:t>
            </a:r>
            <a:r>
              <a:rPr lang="en-GB" sz="2267" dirty="0"/>
              <a:t>)</a:t>
            </a:r>
          </a:p>
          <a:p>
            <a:pPr marL="609585" lvl="1" indent="0">
              <a:spcBef>
                <a:spcPts val="0"/>
              </a:spcBef>
              <a:buSzPts val="1800"/>
              <a:buNone/>
            </a:pPr>
            <a:endParaRPr lang="en-GB" sz="2267" dirty="0"/>
          </a:p>
        </p:txBody>
      </p:sp>
    </p:spTree>
    <p:extLst>
      <p:ext uri="{BB962C8B-B14F-4D97-AF65-F5344CB8AC3E}">
        <p14:creationId xmlns:p14="http://schemas.microsoft.com/office/powerpoint/2010/main" val="188438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vert="horz" wrap="square" lIns="121900" tIns="121900" rIns="121900" bIns="121900" rtlCol="0" anchor="b" anchorCtr="0">
            <a:noAutofit/>
          </a:bodyPr>
          <a:lstStyle/>
          <a:p>
            <a:pPr>
              <a:spcBef>
                <a:spcPts val="0"/>
              </a:spcBef>
            </a:pPr>
            <a:r>
              <a:rPr lang="en" dirty="0"/>
              <a:t>IEEE TCAS-AI Update </a:t>
            </a:r>
            <a:br>
              <a:rPr lang="en" dirty="0"/>
            </a:br>
            <a:endParaRPr dirty="0"/>
          </a:p>
        </p:txBody>
      </p:sp>
      <p:sp>
        <p:nvSpPr>
          <p:cNvPr id="55" name="Google Shape;55;p13"/>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a:spcBef>
                <a:spcPts val="0"/>
              </a:spcBef>
            </a:pPr>
            <a:r>
              <a:rPr lang="fr-FR" sz="3200" dirty="0" err="1"/>
              <a:t>EiC</a:t>
            </a:r>
            <a:r>
              <a:rPr lang="fr-FR" sz="3200" dirty="0"/>
              <a:t>: </a:t>
            </a:r>
            <a:r>
              <a:rPr lang="fr-FR" sz="3200" dirty="0" err="1"/>
              <a:t>Yiran</a:t>
            </a:r>
            <a:r>
              <a:rPr lang="fr-FR" sz="3200" dirty="0"/>
              <a:t> Chen</a:t>
            </a:r>
            <a:endParaRPr lang="en" sz="3200" dirty="0"/>
          </a:p>
        </p:txBody>
      </p:sp>
    </p:spTree>
    <p:extLst>
      <p:ext uri="{BB962C8B-B14F-4D97-AF65-F5344CB8AC3E}">
        <p14:creationId xmlns:p14="http://schemas.microsoft.com/office/powerpoint/2010/main" val="2133097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17795" y="59051"/>
            <a:ext cx="10813648" cy="1325563"/>
          </a:xfrm>
        </p:spPr>
        <p:txBody>
          <a:bodyPr>
            <a:normAutofit/>
          </a:bodyPr>
          <a:lstStyle/>
          <a:p>
            <a:r>
              <a:rPr lang="en-US" dirty="0"/>
              <a:t>Current Status (2/2)</a:t>
            </a:r>
          </a:p>
        </p:txBody>
      </p:sp>
      <p:sp>
        <p:nvSpPr>
          <p:cNvPr id="60" name="Google Shape;60;p14"/>
          <p:cNvSpPr txBox="1">
            <a:spLocks noGrp="1"/>
          </p:cNvSpPr>
          <p:nvPr>
            <p:ph idx="1"/>
          </p:nvPr>
        </p:nvSpPr>
        <p:spPr>
          <a:xfrm>
            <a:off x="124224" y="1313461"/>
            <a:ext cx="12067777" cy="4059360"/>
          </a:xfrm>
          <a:prstGeom prst="rect">
            <a:avLst/>
          </a:prstGeom>
        </p:spPr>
        <p:txBody>
          <a:bodyPr spcFirstLastPara="1" vert="horz" wrap="square" lIns="121900" tIns="121900" rIns="121900" bIns="121900" rtlCol="0" anchor="t" anchorCtr="0">
            <a:noAutofit/>
          </a:bodyPr>
          <a:lstStyle/>
          <a:p>
            <a:pPr marL="761981" indent="-609585">
              <a:spcBef>
                <a:spcPts val="0"/>
              </a:spcBef>
              <a:buSzPts val="1800"/>
              <a:buFont typeface="+mj-lt"/>
              <a:buAutoNum type="arabicPeriod"/>
            </a:pPr>
            <a:r>
              <a:rPr lang="en-US" sz="2667" dirty="0"/>
              <a:t>Editorial board renewed in 2024, </a:t>
            </a:r>
            <a:r>
              <a:rPr lang="en-US" sz="2667" b="1" dirty="0">
                <a:solidFill>
                  <a:srgbClr val="00B050"/>
                </a:solidFill>
              </a:rPr>
              <a:t>25</a:t>
            </a:r>
            <a:r>
              <a:rPr lang="en-US" sz="2667" dirty="0"/>
              <a:t> new AEs -&gt; </a:t>
            </a:r>
            <a:r>
              <a:rPr lang="en-US" sz="2667" b="1" dirty="0">
                <a:solidFill>
                  <a:srgbClr val="00B050"/>
                </a:solidFill>
              </a:rPr>
              <a:t>28 new AEs</a:t>
            </a:r>
          </a:p>
          <a:p>
            <a:pPr marL="1066773" lvl="1" indent="-457189">
              <a:spcBef>
                <a:spcPts val="0"/>
              </a:spcBef>
              <a:buSzPts val="1800"/>
              <a:buChar char="●"/>
            </a:pPr>
            <a:r>
              <a:rPr lang="en-US" sz="2133" dirty="0"/>
              <a:t>Limit of two terms (2 x 2 years) based on IEEE guidelines</a:t>
            </a:r>
          </a:p>
          <a:p>
            <a:pPr marL="1066773" lvl="1" indent="-457189">
              <a:spcBef>
                <a:spcPts val="0"/>
              </a:spcBef>
              <a:buSzPts val="1800"/>
              <a:buChar char="●"/>
            </a:pPr>
            <a:r>
              <a:rPr lang="en-US" sz="2133" dirty="0"/>
              <a:t>Increased diversity (Region 10 – Asia and Pacific) and more industrial affiliated AEs (5 new AEs).</a:t>
            </a:r>
          </a:p>
          <a:p>
            <a:pPr marL="1066773" lvl="1" indent="-457189">
              <a:spcBef>
                <a:spcPts val="0"/>
              </a:spcBef>
              <a:buSzPts val="1800"/>
              <a:buChar char="●"/>
            </a:pPr>
            <a:r>
              <a:rPr lang="en-US" sz="2133" dirty="0"/>
              <a:t>Editors-at-Large renewed - 40% women and 2 members replaced</a:t>
            </a:r>
          </a:p>
          <a:p>
            <a:pPr marL="152396" indent="0">
              <a:spcBef>
                <a:spcPts val="0"/>
              </a:spcBef>
              <a:buSzPts val="1800"/>
              <a:buNone/>
            </a:pPr>
            <a:endParaRPr lang="en-US" sz="2667" dirty="0"/>
          </a:p>
          <a:p>
            <a:pPr marL="761981" indent="-609585">
              <a:spcBef>
                <a:spcPts val="0"/>
              </a:spcBef>
              <a:buSzPts val="1800"/>
              <a:buFont typeface="+mj-lt"/>
              <a:buAutoNum type="arabicPeriod" startAt="3"/>
            </a:pPr>
            <a:r>
              <a:rPr lang="en-US" sz="2667" dirty="0"/>
              <a:t>IEEE TCAD Donald O. Pederson Best Paper Awards – 2 winners in 2024:</a:t>
            </a:r>
          </a:p>
          <a:p>
            <a:pPr marL="1066773" lvl="1" indent="-457189">
              <a:spcBef>
                <a:spcPts val="0"/>
              </a:spcBef>
              <a:buSzPts val="1800"/>
              <a:buChar char="●"/>
            </a:pPr>
            <a:r>
              <a:rPr lang="en-US" sz="2133" dirty="0"/>
              <a:t>PACT: An Extensible Parallel Thermal Simulator for Emerging Integration and Cooling Technologies" by </a:t>
            </a:r>
            <a:r>
              <a:rPr lang="en-US" sz="2133" dirty="0" err="1"/>
              <a:t>Zihao</a:t>
            </a:r>
            <a:r>
              <a:rPr lang="en-US" sz="2133" dirty="0"/>
              <a:t> Yuan, Prachi Shukla, Sofiane </a:t>
            </a:r>
            <a:r>
              <a:rPr lang="en-US" sz="2133" dirty="0" err="1"/>
              <a:t>Chetoui</a:t>
            </a:r>
            <a:r>
              <a:rPr lang="en-US" sz="2133" dirty="0"/>
              <a:t>, Sean </a:t>
            </a:r>
            <a:r>
              <a:rPr lang="en-US" sz="2133" dirty="0" err="1"/>
              <a:t>Nemtzow</a:t>
            </a:r>
            <a:r>
              <a:rPr lang="en-US" sz="2133" dirty="0"/>
              <a:t>, Sherief Reda, and </a:t>
            </a:r>
            <a:r>
              <a:rPr lang="en-US" sz="2133" dirty="0" err="1"/>
              <a:t>Ayse</a:t>
            </a:r>
            <a:r>
              <a:rPr lang="en-US" sz="2133" dirty="0"/>
              <a:t> K. Coskun, which was published in IEEE TCAD, vol. 41, no. 4, pp. 1048-1061, April 2022.</a:t>
            </a:r>
          </a:p>
          <a:p>
            <a:pPr marL="1066773" lvl="1" indent="-457189">
              <a:spcBef>
                <a:spcPts val="0"/>
              </a:spcBef>
              <a:buSzPts val="1800"/>
              <a:buChar char="●"/>
            </a:pPr>
            <a:r>
              <a:rPr lang="en-US" sz="2133" dirty="0"/>
              <a:t>An Open-Source Framework for FPGA Emulation of Analog/Mixed-Signal Integrated Circuit Designs, by Steven Herbst, Gabriel Rutsch, Wolfgang Ecker, and Mark Horowitz, which was published in IEEE TCAD, vol. 41, no. 7, pp. 2223-2236, July 2022. </a:t>
            </a:r>
          </a:p>
          <a:p>
            <a:pPr marL="1066773" lvl="1" indent="-457189">
              <a:spcBef>
                <a:spcPts val="0"/>
              </a:spcBef>
              <a:buSzPts val="1800"/>
              <a:buChar char="●"/>
            </a:pPr>
            <a:endParaRPr lang="en-US" sz="2133" dirty="0"/>
          </a:p>
          <a:p>
            <a:pPr marL="1066773" lvl="1" indent="-457189">
              <a:spcBef>
                <a:spcPts val="0"/>
              </a:spcBef>
              <a:buSzPts val="1800"/>
              <a:buChar char="●"/>
            </a:pPr>
            <a:r>
              <a:rPr lang="en-US" sz="2133" dirty="0"/>
              <a:t>But still authors-based/nominated papers are a very small pool (</a:t>
            </a:r>
            <a:r>
              <a:rPr lang="en-US" sz="2133" b="1" dirty="0">
                <a:solidFill>
                  <a:srgbClr val="FF0000"/>
                </a:solidFill>
              </a:rPr>
              <a:t>5 in 2023, 6 in 2023, 5 in 2022</a:t>
            </a:r>
            <a:r>
              <a:rPr lang="en-US" sz="2133" dirty="0"/>
              <a:t>)</a:t>
            </a:r>
          </a:p>
          <a:p>
            <a:pPr marL="609585" lvl="1" indent="0">
              <a:spcBef>
                <a:spcPts val="0"/>
              </a:spcBef>
              <a:buSzPts val="1800"/>
              <a:buNone/>
            </a:pPr>
            <a:endParaRPr lang="en-US" sz="2267" dirty="0"/>
          </a:p>
        </p:txBody>
      </p:sp>
    </p:spTree>
    <p:extLst>
      <p:ext uri="{BB962C8B-B14F-4D97-AF65-F5344CB8AC3E}">
        <p14:creationId xmlns:p14="http://schemas.microsoft.com/office/powerpoint/2010/main" val="96369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17795" y="59051"/>
            <a:ext cx="10813648" cy="1325563"/>
          </a:xfrm>
        </p:spPr>
        <p:txBody>
          <a:bodyPr>
            <a:normAutofit/>
          </a:bodyPr>
          <a:lstStyle/>
          <a:p>
            <a:r>
              <a:rPr lang="en-US" dirty="0"/>
              <a:t>Key Points to Discuss: New Review Process</a:t>
            </a:r>
          </a:p>
        </p:txBody>
      </p:sp>
      <p:sp>
        <p:nvSpPr>
          <p:cNvPr id="60" name="Google Shape;60;p14"/>
          <p:cNvSpPr txBox="1">
            <a:spLocks noGrp="1"/>
          </p:cNvSpPr>
          <p:nvPr>
            <p:ph idx="1"/>
          </p:nvPr>
        </p:nvSpPr>
        <p:spPr>
          <a:xfrm>
            <a:off x="124224" y="1313461"/>
            <a:ext cx="12067777" cy="4059360"/>
          </a:xfrm>
          <a:prstGeom prst="rect">
            <a:avLst/>
          </a:prstGeom>
        </p:spPr>
        <p:txBody>
          <a:bodyPr spcFirstLastPara="1" vert="horz" wrap="square" lIns="121900" tIns="121900" rIns="121900" bIns="121900" rtlCol="0" anchor="t" anchorCtr="0">
            <a:noAutofit/>
          </a:bodyPr>
          <a:lstStyle/>
          <a:p>
            <a:pPr marL="761981" indent="-609585">
              <a:spcBef>
                <a:spcPts val="0"/>
              </a:spcBef>
              <a:buSzPts val="1800"/>
            </a:pPr>
            <a:r>
              <a:rPr lang="en-US" sz="2667" dirty="0"/>
              <a:t>TCAD only requires two reviews (by default we suggest 3 to take a decision), AE can be a reviewer as well as decision taking if needed</a:t>
            </a:r>
          </a:p>
          <a:p>
            <a:pPr marL="761981" indent="-609585">
              <a:spcBef>
                <a:spcPts val="0"/>
              </a:spcBef>
              <a:buSzPts val="1800"/>
              <a:buFont typeface="+mj-lt"/>
              <a:buAutoNum type="arabicPeriod"/>
            </a:pPr>
            <a:endParaRPr lang="en-US" sz="2667" dirty="0"/>
          </a:p>
          <a:p>
            <a:pPr marL="761981" indent="-609585">
              <a:spcBef>
                <a:spcPts val="0"/>
              </a:spcBef>
              <a:buSzPts val="1800"/>
            </a:pPr>
            <a:r>
              <a:rPr lang="en-US" sz="2667" dirty="0"/>
              <a:t>If the paper is clearly “below bar” (no experiments, comparisons with </a:t>
            </a:r>
            <a:r>
              <a:rPr lang="en-US" sz="2667" dirty="0" err="1"/>
              <a:t>SoA</a:t>
            </a:r>
            <a:r>
              <a:rPr lang="en-US" sz="2667" dirty="0"/>
              <a:t>, etc.) it can be desk rejected: change to 0 reviewers, submit recommendation directly with clarification of why</a:t>
            </a:r>
          </a:p>
          <a:p>
            <a:pPr marL="761981" indent="-609585">
              <a:spcBef>
                <a:spcPts val="0"/>
              </a:spcBef>
              <a:buSzPts val="1800"/>
              <a:buFont typeface="+mj-lt"/>
              <a:buAutoNum type="arabicPeriod"/>
            </a:pPr>
            <a:endParaRPr lang="en-US" sz="2667" dirty="0"/>
          </a:p>
          <a:p>
            <a:pPr marL="761981" indent="-609585">
              <a:spcBef>
                <a:spcPts val="0"/>
              </a:spcBef>
              <a:buSzPts val="1800"/>
            </a:pPr>
            <a:r>
              <a:rPr lang="en-US" sz="2667" dirty="0"/>
              <a:t>TCAD must be strict – IEEE Request: unclear novelty or comparisons with </a:t>
            </a:r>
            <a:r>
              <a:rPr lang="en-US" sz="2667" dirty="0" err="1"/>
              <a:t>SoA</a:t>
            </a:r>
            <a:r>
              <a:rPr lang="en-US" sz="2667" dirty="0"/>
              <a:t>, direct reject</a:t>
            </a:r>
          </a:p>
          <a:p>
            <a:pPr marL="1219181" lvl="1" indent="-609585">
              <a:spcBef>
                <a:spcPts val="0"/>
              </a:spcBef>
              <a:buSzPts val="1800"/>
            </a:pPr>
            <a:r>
              <a:rPr lang="en-US" sz="2267" dirty="0"/>
              <a:t>Papers as “Research Article With a Prior One or More Conference Publications” must clearly state </a:t>
            </a:r>
            <a:r>
              <a:rPr lang="en-US" sz="2267" b="1" dirty="0"/>
              <a:t>what is new in the technical contribution (not just evaluation with a new data set or similar) and comparison with state of the art</a:t>
            </a:r>
            <a:r>
              <a:rPr lang="en-US" sz="2267" dirty="0"/>
              <a:t>, </a:t>
            </a:r>
          </a:p>
          <a:p>
            <a:pPr marL="609585" lvl="1" indent="0">
              <a:spcBef>
                <a:spcPts val="0"/>
              </a:spcBef>
              <a:buSzPts val="1800"/>
              <a:buNone/>
            </a:pPr>
            <a:endParaRPr lang="en-US" sz="2267" dirty="0"/>
          </a:p>
        </p:txBody>
      </p:sp>
    </p:spTree>
    <p:extLst>
      <p:ext uri="{BB962C8B-B14F-4D97-AF65-F5344CB8AC3E}">
        <p14:creationId xmlns:p14="http://schemas.microsoft.com/office/powerpoint/2010/main" val="2808966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17795" y="59051"/>
            <a:ext cx="10813648" cy="1325563"/>
          </a:xfrm>
        </p:spPr>
        <p:txBody>
          <a:bodyPr>
            <a:normAutofit/>
          </a:bodyPr>
          <a:lstStyle/>
          <a:p>
            <a:r>
              <a:rPr lang="en-US" dirty="0"/>
              <a:t>Key Points to Discuss: Revisions and Decisions</a:t>
            </a:r>
          </a:p>
        </p:txBody>
      </p:sp>
      <p:sp>
        <p:nvSpPr>
          <p:cNvPr id="60" name="Google Shape;60;p14"/>
          <p:cNvSpPr txBox="1">
            <a:spLocks noGrp="1"/>
          </p:cNvSpPr>
          <p:nvPr>
            <p:ph idx="1"/>
          </p:nvPr>
        </p:nvSpPr>
        <p:spPr>
          <a:xfrm>
            <a:off x="124224" y="1313461"/>
            <a:ext cx="12067777" cy="4059360"/>
          </a:xfrm>
          <a:prstGeom prst="rect">
            <a:avLst/>
          </a:prstGeom>
        </p:spPr>
        <p:txBody>
          <a:bodyPr spcFirstLastPara="1" vert="horz" wrap="square" lIns="121900" tIns="121900" rIns="121900" bIns="121900" rtlCol="0" anchor="t" anchorCtr="0">
            <a:noAutofit/>
          </a:bodyPr>
          <a:lstStyle/>
          <a:p>
            <a:pPr marL="761981" indent="-609585">
              <a:spcBef>
                <a:spcPts val="0"/>
              </a:spcBef>
              <a:buSzPts val="1800"/>
            </a:pPr>
            <a:r>
              <a:rPr lang="en-US" sz="2667" b="1" u="sng" dirty="0"/>
              <a:t>No two major revisions</a:t>
            </a:r>
            <a:r>
              <a:rPr lang="en-US" sz="2667" dirty="0"/>
              <a:t>, authors must address all comments in the first round (except if new major issues arise by reviewers after the first revision)</a:t>
            </a:r>
          </a:p>
          <a:p>
            <a:pPr marL="761981" indent="-609585">
              <a:spcBef>
                <a:spcPts val="0"/>
              </a:spcBef>
              <a:buSzPts val="1800"/>
              <a:buFont typeface="+mj-lt"/>
              <a:buAutoNum type="arabicPeriod"/>
            </a:pPr>
            <a:endParaRPr lang="en-US" sz="2667" dirty="0"/>
          </a:p>
          <a:p>
            <a:pPr marL="761981" indent="-609585">
              <a:spcBef>
                <a:spcPts val="0"/>
              </a:spcBef>
              <a:buSzPts val="1800"/>
            </a:pPr>
            <a:r>
              <a:rPr lang="en-US" sz="2667" dirty="0"/>
              <a:t>Not possible to resubmit “as new” if paper is rejected</a:t>
            </a:r>
          </a:p>
          <a:p>
            <a:pPr marL="761981" indent="-609585">
              <a:spcBef>
                <a:spcPts val="0"/>
              </a:spcBef>
              <a:buSzPts val="1800"/>
              <a:buFont typeface="+mj-lt"/>
              <a:buAutoNum type="arabicPeriod"/>
            </a:pPr>
            <a:endParaRPr lang="en-US" sz="2667" dirty="0"/>
          </a:p>
          <a:p>
            <a:pPr marL="666746" indent="-514350">
              <a:spcBef>
                <a:spcPts val="0"/>
              </a:spcBef>
              <a:buSzPts val="1800"/>
            </a:pPr>
            <a:r>
              <a:rPr lang="en" sz="2667" dirty="0"/>
              <a:t>TCAD requires new publications (30% new research) with previous papers</a:t>
            </a:r>
          </a:p>
          <a:p>
            <a:pPr marL="1066785" lvl="1" indent="-457189">
              <a:spcBef>
                <a:spcPts val="0"/>
              </a:spcBef>
              <a:buSzPts val="1800"/>
              <a:buChar char="●"/>
            </a:pPr>
            <a:r>
              <a:rPr lang="en" sz="2267" dirty="0"/>
              <a:t>Adding experiments or more text while contribution does not expand, it is not acceptable</a:t>
            </a:r>
          </a:p>
          <a:p>
            <a:pPr marL="1066785" lvl="1" indent="-457189">
              <a:spcBef>
                <a:spcPts val="0"/>
              </a:spcBef>
              <a:buSzPts val="1800"/>
              <a:buChar char="●"/>
            </a:pPr>
            <a:r>
              <a:rPr lang="en" sz="2267" dirty="0"/>
              <a:t>IEEE Regulations does not allow plain verbatim copy (self-plagiarism) – We fixed 40% as rule</a:t>
            </a:r>
          </a:p>
          <a:p>
            <a:pPr marL="1066785" lvl="1" indent="-457189">
              <a:spcBef>
                <a:spcPts val="0"/>
              </a:spcBef>
              <a:buSzPts val="1800"/>
              <a:buFont typeface="Arial" panose="020B0604020202020204" pitchFamily="34" charset="0"/>
              <a:buChar char="●"/>
            </a:pPr>
            <a:r>
              <a:rPr lang="en-US" sz="2267" dirty="0"/>
              <a:t>Papers submitted with prior conf. papers (last 12 months): 223 (212 in previous year) </a:t>
            </a:r>
          </a:p>
          <a:p>
            <a:pPr marL="1523985" lvl="2" indent="-457189">
              <a:spcBef>
                <a:spcPts val="0"/>
              </a:spcBef>
              <a:buSzPts val="1800"/>
              <a:buFont typeface="Arial" panose="020B0604020202020204" pitchFamily="34" charset="0"/>
              <a:buChar char="●"/>
            </a:pPr>
            <a:r>
              <a:rPr lang="en-US" sz="1867" dirty="0"/>
              <a:t>50% acceptance rate, much higher than typical TCAD average rate today, </a:t>
            </a:r>
          </a:p>
          <a:p>
            <a:pPr marL="1523985" lvl="2" indent="-457189">
              <a:spcBef>
                <a:spcPts val="0"/>
              </a:spcBef>
              <a:buSzPts val="1800"/>
              <a:buFont typeface="Arial" panose="020B0604020202020204" pitchFamily="34" charset="0"/>
              <a:buChar char="●"/>
            </a:pPr>
            <a:r>
              <a:rPr lang="en-US" sz="1867" dirty="0"/>
              <a:t>No “complaints” about policy (until exchanges with Yao-Wen Chang early this year)</a:t>
            </a:r>
            <a:endParaRPr lang="en" sz="1867" dirty="0"/>
          </a:p>
          <a:p>
            <a:pPr marL="152396" indent="0">
              <a:spcBef>
                <a:spcPts val="0"/>
              </a:spcBef>
              <a:buSzPts val="1800"/>
              <a:buNone/>
            </a:pPr>
            <a:endParaRPr lang="en-US" sz="2667" dirty="0"/>
          </a:p>
          <a:p>
            <a:pPr marL="609585" lvl="1" indent="0">
              <a:spcBef>
                <a:spcPts val="0"/>
              </a:spcBef>
              <a:buSzPts val="1800"/>
              <a:buNone/>
            </a:pPr>
            <a:endParaRPr lang="en-US" sz="2267" dirty="0"/>
          </a:p>
        </p:txBody>
      </p:sp>
    </p:spTree>
    <p:extLst>
      <p:ext uri="{BB962C8B-B14F-4D97-AF65-F5344CB8AC3E}">
        <p14:creationId xmlns:p14="http://schemas.microsoft.com/office/powerpoint/2010/main" val="2578315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28288" y="159616"/>
            <a:ext cx="11527243" cy="1325563"/>
          </a:xfrm>
        </p:spPr>
        <p:txBody>
          <a:bodyPr>
            <a:normAutofit/>
          </a:bodyPr>
          <a:lstStyle/>
          <a:p>
            <a:r>
              <a:rPr lang="en-US" dirty="0"/>
              <a:t>Key Points to Discuss: Varia </a:t>
            </a:r>
          </a:p>
        </p:txBody>
      </p:sp>
      <p:sp>
        <p:nvSpPr>
          <p:cNvPr id="60" name="Google Shape;60;p14"/>
          <p:cNvSpPr txBox="1">
            <a:spLocks noGrp="1"/>
          </p:cNvSpPr>
          <p:nvPr>
            <p:ph idx="1"/>
          </p:nvPr>
        </p:nvSpPr>
        <p:spPr>
          <a:xfrm>
            <a:off x="124224" y="1313461"/>
            <a:ext cx="12067777" cy="4059360"/>
          </a:xfrm>
          <a:prstGeom prst="rect">
            <a:avLst/>
          </a:prstGeom>
        </p:spPr>
        <p:txBody>
          <a:bodyPr spcFirstLastPara="1" vert="horz" wrap="square" lIns="121900" tIns="121900" rIns="121900" bIns="121900" rtlCol="0" anchor="t" anchorCtr="0">
            <a:noAutofit/>
          </a:bodyPr>
          <a:lstStyle/>
          <a:p>
            <a:pPr marL="609585" indent="-457189">
              <a:spcBef>
                <a:spcPts val="0"/>
              </a:spcBef>
              <a:buSzPts val="1800"/>
              <a:buChar char="●"/>
            </a:pPr>
            <a:r>
              <a:rPr lang="en-US" sz="2667" dirty="0"/>
              <a:t>IEEE Allows the use of AI for text editing (</a:t>
            </a:r>
            <a:r>
              <a:rPr lang="en-US" sz="2667" dirty="0" err="1"/>
              <a:t>ChatGPT</a:t>
            </a:r>
            <a:r>
              <a:rPr lang="en-US" sz="2667" dirty="0"/>
              <a:t>) as support tool (but does not encourage it), restrictions:</a:t>
            </a:r>
          </a:p>
          <a:p>
            <a:pPr marL="1066773" lvl="1" indent="-457189">
              <a:spcBef>
                <a:spcPts val="0"/>
              </a:spcBef>
              <a:buSzPts val="1800"/>
              <a:buChar char="●"/>
            </a:pPr>
            <a:r>
              <a:rPr lang="en-US" sz="2133" dirty="0"/>
              <a:t>Acknowledgement to be added to the paper</a:t>
            </a:r>
          </a:p>
          <a:p>
            <a:pPr marL="1066773" lvl="1" indent="-457189">
              <a:spcBef>
                <a:spcPts val="0"/>
              </a:spcBef>
              <a:buSzPts val="1800"/>
              <a:buChar char="●"/>
            </a:pPr>
            <a:r>
              <a:rPr lang="en-US" sz="2133" dirty="0"/>
              <a:t>Authors are responsible for the final text (including copyright issues)</a:t>
            </a:r>
          </a:p>
          <a:p>
            <a:pPr marL="609584" lvl="1" indent="0">
              <a:spcBef>
                <a:spcPts val="0"/>
              </a:spcBef>
              <a:buSzPts val="1800"/>
              <a:buNone/>
            </a:pPr>
            <a:endParaRPr lang="en-US" sz="2133" dirty="0"/>
          </a:p>
          <a:p>
            <a:pPr marL="609585" indent="-457189">
              <a:spcBef>
                <a:spcPts val="0"/>
              </a:spcBef>
              <a:buSzPts val="1800"/>
              <a:buChar char="●"/>
            </a:pPr>
            <a:r>
              <a:rPr lang="en" sz="2667" dirty="0"/>
              <a:t>Good cooperation with new IEEE journal on AI/ML side - TCASAI</a:t>
            </a:r>
          </a:p>
          <a:p>
            <a:pPr marL="1066773" lvl="1" indent="-457189">
              <a:spcBef>
                <a:spcPts val="0"/>
              </a:spcBef>
              <a:buSzPts val="1800"/>
              <a:buChar char="●"/>
            </a:pPr>
            <a:r>
              <a:rPr lang="en-US" sz="2133" dirty="0"/>
              <a:t>Checking overlapping with scope</a:t>
            </a:r>
          </a:p>
          <a:p>
            <a:pPr marL="1066773" lvl="1" indent="-457189">
              <a:spcBef>
                <a:spcPts val="0"/>
              </a:spcBef>
              <a:buSzPts val="1800"/>
              <a:buChar char="●"/>
            </a:pPr>
            <a:r>
              <a:rPr lang="en-US" sz="2133" dirty="0"/>
              <a:t>Excellent collaboration with EiC – Prof. Yiran Chen, very receptive to suggestions/proposals</a:t>
            </a:r>
          </a:p>
          <a:p>
            <a:pPr marL="609585" indent="-457189">
              <a:spcBef>
                <a:spcPts val="0"/>
              </a:spcBef>
              <a:buSzPts val="1800"/>
              <a:buChar char="●"/>
            </a:pPr>
            <a:endParaRPr lang="en-US" sz="2667" dirty="0"/>
          </a:p>
          <a:p>
            <a:pPr marL="609585" indent="-457189">
              <a:spcBef>
                <a:spcPts val="0"/>
              </a:spcBef>
              <a:buSzPts val="1800"/>
              <a:buChar char="●"/>
            </a:pPr>
            <a:r>
              <a:rPr lang="en-US" sz="2667" dirty="0"/>
              <a:t>Food for thought from TCAD Editorial Board Meeting at DATE’24: Innovative ways to “reward” the reviewers, ideas from the board</a:t>
            </a:r>
          </a:p>
          <a:p>
            <a:pPr marL="1066773" lvl="1" indent="-457189">
              <a:spcBef>
                <a:spcPts val="0"/>
              </a:spcBef>
              <a:buSzPts val="1800"/>
              <a:buChar char="●"/>
            </a:pPr>
            <a:r>
              <a:rPr lang="en-US" sz="2267" dirty="0"/>
              <a:t>Offer one free page in TCAD published paper after 3 completed review processes</a:t>
            </a:r>
          </a:p>
          <a:p>
            <a:pPr marL="1066773" lvl="1" indent="-457189">
              <a:spcBef>
                <a:spcPts val="0"/>
              </a:spcBef>
              <a:buSzPts val="1800"/>
              <a:buChar char="●"/>
            </a:pPr>
            <a:r>
              <a:rPr lang="en-US" sz="2267" dirty="0"/>
              <a:t>Offer conference registration discounts (e.g., at DATE, DAC, etc.) covered by CEDA</a:t>
            </a:r>
            <a:endParaRPr lang="en-US" sz="2133" dirty="0"/>
          </a:p>
          <a:p>
            <a:pPr marL="1066773" lvl="1" indent="-457189">
              <a:spcBef>
                <a:spcPts val="0"/>
              </a:spcBef>
              <a:buSzPts val="1800"/>
              <a:buChar char="●"/>
            </a:pPr>
            <a:endParaRPr lang="en-US" dirty="0"/>
          </a:p>
          <a:p>
            <a:pPr marL="152396" indent="0">
              <a:spcBef>
                <a:spcPts val="0"/>
              </a:spcBef>
              <a:buSzPts val="1800"/>
              <a:buNone/>
            </a:pPr>
            <a:endParaRPr lang="en-US" sz="2667" dirty="0"/>
          </a:p>
          <a:p>
            <a:pPr marL="152396" indent="0">
              <a:spcBef>
                <a:spcPts val="0"/>
              </a:spcBef>
              <a:buSzPts val="1800"/>
              <a:buNone/>
            </a:pPr>
            <a:endParaRPr lang="en-US" sz="2667" dirty="0"/>
          </a:p>
          <a:p>
            <a:pPr marL="609585" lvl="1" indent="0">
              <a:spcBef>
                <a:spcPts val="0"/>
              </a:spcBef>
              <a:buSzPts val="1800"/>
              <a:buNone/>
            </a:pPr>
            <a:endParaRPr lang="en-US" dirty="0"/>
          </a:p>
        </p:txBody>
      </p:sp>
    </p:spTree>
    <p:extLst>
      <p:ext uri="{BB962C8B-B14F-4D97-AF65-F5344CB8AC3E}">
        <p14:creationId xmlns:p14="http://schemas.microsoft.com/office/powerpoint/2010/main" val="4107563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vert="horz" wrap="square" lIns="121900" tIns="121900" rIns="121900" bIns="121900" rtlCol="0" anchor="b" anchorCtr="0">
            <a:noAutofit/>
          </a:bodyPr>
          <a:lstStyle/>
          <a:p>
            <a:pPr>
              <a:spcBef>
                <a:spcPts val="0"/>
              </a:spcBef>
            </a:pPr>
            <a:r>
              <a:rPr lang="en" dirty="0"/>
              <a:t>IEEE TSPI Update </a:t>
            </a:r>
            <a:br>
              <a:rPr lang="en" dirty="0"/>
            </a:br>
            <a:endParaRPr dirty="0"/>
          </a:p>
        </p:txBody>
      </p:sp>
      <p:sp>
        <p:nvSpPr>
          <p:cNvPr id="55" name="Google Shape;55;p13"/>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a:spcBef>
                <a:spcPts val="0"/>
              </a:spcBef>
            </a:pPr>
            <a:r>
              <a:rPr lang="fr-FR" sz="3200" dirty="0" err="1"/>
              <a:t>EiC</a:t>
            </a:r>
            <a:r>
              <a:rPr lang="fr-FR" sz="3200" dirty="0"/>
              <a:t>: Jun Fan</a:t>
            </a:r>
            <a:endParaRPr lang="en" sz="3200" dirty="0"/>
          </a:p>
        </p:txBody>
      </p:sp>
    </p:spTree>
    <p:extLst>
      <p:ext uri="{BB962C8B-B14F-4D97-AF65-F5344CB8AC3E}">
        <p14:creationId xmlns:p14="http://schemas.microsoft.com/office/powerpoint/2010/main" val="3953123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D2324-68FE-45C0-A288-FC794C25346B}"/>
              </a:ext>
            </a:extLst>
          </p:cNvPr>
          <p:cNvSpPr>
            <a:spLocks noGrp="1"/>
          </p:cNvSpPr>
          <p:nvPr>
            <p:ph idx="1"/>
          </p:nvPr>
        </p:nvSpPr>
        <p:spPr>
          <a:xfrm>
            <a:off x="480840" y="46922"/>
            <a:ext cx="10885456" cy="4826946"/>
          </a:xfrm>
        </p:spPr>
        <p:txBody>
          <a:bodyPr numCol="1">
            <a:normAutofit fontScale="92500" lnSpcReduction="10000"/>
          </a:bodyPr>
          <a:lstStyle/>
          <a:p>
            <a:pPr marL="0" indent="0" algn="ctr">
              <a:buNone/>
            </a:pPr>
            <a:r>
              <a:rPr lang="en-US" sz="3900" dirty="0"/>
              <a:t> T-SIPI Editorial Board</a:t>
            </a:r>
          </a:p>
          <a:p>
            <a:pPr marL="0" indent="0" algn="ctr">
              <a:buNone/>
            </a:pPr>
            <a:endParaRPr lang="en-US" dirty="0"/>
          </a:p>
          <a:p>
            <a:pPr marL="0" indent="0">
              <a:spcBef>
                <a:spcPct val="0"/>
              </a:spcBef>
              <a:buNone/>
            </a:pPr>
            <a:r>
              <a:rPr lang="en-US" dirty="0"/>
              <a:t>Currently the alternative EIC for handling EIC COI is Prof. Tzong-Lin Wu.  There are 12 AEs approved by the management committee.  They are: Zhiping Yang, Chulsoon Hwang, Enxiao Liu, Joungho Kim, Ram Achar, Dan Jiao, Jai Narayan Tripathi, Dries </a:t>
            </a:r>
            <a:r>
              <a:rPr lang="en-US" dirty="0" err="1"/>
              <a:t>Vande</a:t>
            </a:r>
            <a:r>
              <a:rPr lang="en-US" dirty="0"/>
              <a:t> </a:t>
            </a:r>
            <a:r>
              <a:rPr lang="en-US" dirty="0" err="1"/>
              <a:t>Ginste</a:t>
            </a:r>
            <a:r>
              <a:rPr lang="en-US" dirty="0"/>
              <a:t>, Gabriela Ciuprina, Renato Rimolo </a:t>
            </a:r>
            <a:r>
              <a:rPr lang="en-US" dirty="0" err="1"/>
              <a:t>Donadio</a:t>
            </a:r>
            <a:r>
              <a:rPr lang="en-US" dirty="0"/>
              <a:t>, Erping Li, and Istvan Novak. </a:t>
            </a:r>
            <a:r>
              <a:rPr lang="en-US" altLang="zh-CN" dirty="0"/>
              <a:t>I recommended two more AE candidates, Richard Gao and Siping Gao (both from Singapore), to the management committee.  But the management committee has decided not to add more AEs until a later time.</a:t>
            </a: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727C3E3F-9B87-4BB1-879E-739D34C9EB18}"/>
              </a:ext>
            </a:extLst>
          </p:cNvPr>
          <p:cNvSpPr>
            <a:spLocks noGrp="1"/>
          </p:cNvSpPr>
          <p:nvPr>
            <p:ph type="sldNum" sz="quarter" idx="12"/>
          </p:nvPr>
        </p:nvSpPr>
        <p:spPr>
          <a:xfrm>
            <a:off x="8610600" y="6356350"/>
            <a:ext cx="2743200" cy="365125"/>
          </a:xfrm>
          <a:prstGeom prst="rect">
            <a:avLst/>
          </a:prstGeom>
        </p:spPr>
        <p:txBody>
          <a:bodyPr vert="horz" lIns="91440" tIns="45720" rIns="91440" bIns="45720" numCol="1"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735DD-B956-481D-9E11-49B3F9E2D3FD}" type="slidenum">
              <a:rPr lang="en-US" smtClean="0"/>
              <a:pPr/>
              <a:t>35</a:t>
            </a:fld>
            <a:endParaRPr lang="en-US"/>
          </a:p>
        </p:txBody>
      </p:sp>
    </p:spTree>
    <p:extLst>
      <p:ext uri="{BB962C8B-B14F-4D97-AF65-F5344CB8AC3E}">
        <p14:creationId xmlns:p14="http://schemas.microsoft.com/office/powerpoint/2010/main" val="3747193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D2324-68FE-45C0-A288-FC794C25346B}"/>
              </a:ext>
            </a:extLst>
          </p:cNvPr>
          <p:cNvSpPr>
            <a:spLocks noGrp="1"/>
          </p:cNvSpPr>
          <p:nvPr>
            <p:ph idx="1"/>
          </p:nvPr>
        </p:nvSpPr>
        <p:spPr>
          <a:xfrm>
            <a:off x="480840" y="46922"/>
            <a:ext cx="10885456" cy="4826946"/>
          </a:xfrm>
        </p:spPr>
        <p:txBody>
          <a:bodyPr numCol="1">
            <a:normAutofit/>
          </a:bodyPr>
          <a:lstStyle/>
          <a:p>
            <a:pPr marL="0" indent="0" algn="ctr">
              <a:buNone/>
            </a:pPr>
            <a:r>
              <a:rPr lang="en-US" sz="3900" dirty="0"/>
              <a:t> T-SIPI Paper Statistics</a:t>
            </a:r>
          </a:p>
          <a:p>
            <a:pPr marL="0" indent="0" algn="ctr">
              <a:buNone/>
            </a:pPr>
            <a:endParaRPr lang="en-US" dirty="0"/>
          </a:p>
          <a:p>
            <a:pPr marL="0" indent="0">
              <a:spcBef>
                <a:spcPct val="0"/>
              </a:spcBef>
              <a:buNone/>
            </a:pPr>
            <a:r>
              <a:rPr lang="en-US" dirty="0"/>
              <a:t>Up to October 30, 2023</a:t>
            </a:r>
          </a:p>
        </p:txBody>
      </p:sp>
      <p:sp>
        <p:nvSpPr>
          <p:cNvPr id="5" name="Slide Number Placeholder 4">
            <a:extLst>
              <a:ext uri="{FF2B5EF4-FFF2-40B4-BE49-F238E27FC236}">
                <a16:creationId xmlns:a16="http://schemas.microsoft.com/office/drawing/2014/main" id="{727C3E3F-9B87-4BB1-879E-739D34C9EB18}"/>
              </a:ext>
            </a:extLst>
          </p:cNvPr>
          <p:cNvSpPr>
            <a:spLocks noGrp="1"/>
          </p:cNvSpPr>
          <p:nvPr>
            <p:ph type="sldNum" sz="quarter" idx="12"/>
          </p:nvPr>
        </p:nvSpPr>
        <p:spPr>
          <a:xfrm>
            <a:off x="8610600" y="6356350"/>
            <a:ext cx="2743200" cy="365125"/>
          </a:xfrm>
          <a:prstGeom prst="rect">
            <a:avLst/>
          </a:prstGeom>
        </p:spPr>
        <p:txBody>
          <a:bodyPr vert="horz" lIns="91440" tIns="45720" rIns="91440" bIns="45720" numCol="1"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735DD-B956-481D-9E11-49B3F9E2D3FD}" type="slidenum">
              <a:rPr lang="en-US" smtClean="0"/>
              <a:pPr/>
              <a:t>36</a:t>
            </a:fld>
            <a:endParaRPr lang="en-US"/>
          </a:p>
        </p:txBody>
      </p:sp>
      <p:graphicFrame>
        <p:nvGraphicFramePr>
          <p:cNvPr id="2" name="Table 1">
            <a:extLst>
              <a:ext uri="{FF2B5EF4-FFF2-40B4-BE49-F238E27FC236}">
                <a16:creationId xmlns:a16="http://schemas.microsoft.com/office/drawing/2014/main" id="{90D98F74-21F6-EE84-A201-3ABD58ACE74B}"/>
              </a:ext>
            </a:extLst>
          </p:cNvPr>
          <p:cNvGraphicFramePr>
            <a:graphicFrameLocks noGrp="1"/>
          </p:cNvGraphicFramePr>
          <p:nvPr/>
        </p:nvGraphicFramePr>
        <p:xfrm>
          <a:off x="493336" y="2231829"/>
          <a:ext cx="10872960" cy="3383280"/>
        </p:xfrm>
        <a:graphic>
          <a:graphicData uri="http://schemas.openxmlformats.org/drawingml/2006/table">
            <a:tbl>
              <a:tblPr firstRow="1" bandRow="1">
                <a:tableStyleId>{5C22544A-7EE6-4342-B048-85BDC9FD1C3A}</a:tableStyleId>
              </a:tblPr>
              <a:tblGrid>
                <a:gridCol w="1812160">
                  <a:extLst>
                    <a:ext uri="{9D8B030D-6E8A-4147-A177-3AD203B41FA5}">
                      <a16:colId xmlns:a16="http://schemas.microsoft.com/office/drawing/2014/main" val="933817595"/>
                    </a:ext>
                  </a:extLst>
                </a:gridCol>
                <a:gridCol w="1812160">
                  <a:extLst>
                    <a:ext uri="{9D8B030D-6E8A-4147-A177-3AD203B41FA5}">
                      <a16:colId xmlns:a16="http://schemas.microsoft.com/office/drawing/2014/main" val="305231596"/>
                    </a:ext>
                  </a:extLst>
                </a:gridCol>
                <a:gridCol w="1812160">
                  <a:extLst>
                    <a:ext uri="{9D8B030D-6E8A-4147-A177-3AD203B41FA5}">
                      <a16:colId xmlns:a16="http://schemas.microsoft.com/office/drawing/2014/main" val="1276481834"/>
                    </a:ext>
                  </a:extLst>
                </a:gridCol>
                <a:gridCol w="1812160">
                  <a:extLst>
                    <a:ext uri="{9D8B030D-6E8A-4147-A177-3AD203B41FA5}">
                      <a16:colId xmlns:a16="http://schemas.microsoft.com/office/drawing/2014/main" val="4117585787"/>
                    </a:ext>
                  </a:extLst>
                </a:gridCol>
                <a:gridCol w="1812160">
                  <a:extLst>
                    <a:ext uri="{9D8B030D-6E8A-4147-A177-3AD203B41FA5}">
                      <a16:colId xmlns:a16="http://schemas.microsoft.com/office/drawing/2014/main" val="957366863"/>
                    </a:ext>
                  </a:extLst>
                </a:gridCol>
                <a:gridCol w="1812160">
                  <a:extLst>
                    <a:ext uri="{9D8B030D-6E8A-4147-A177-3AD203B41FA5}">
                      <a16:colId xmlns:a16="http://schemas.microsoft.com/office/drawing/2014/main" val="708323994"/>
                    </a:ext>
                  </a:extLst>
                </a:gridCol>
              </a:tblGrid>
              <a:tr h="370840">
                <a:tc>
                  <a:txBody>
                    <a:bodyPr/>
                    <a:lstStyle/>
                    <a:p>
                      <a:endParaRPr lang="en-US" sz="2400"/>
                    </a:p>
                  </a:txBody>
                  <a:tcPr/>
                </a:tc>
                <a:tc>
                  <a:txBody>
                    <a:bodyPr/>
                    <a:lstStyle/>
                    <a:p>
                      <a:r>
                        <a:rPr lang="en-US" sz="2400" dirty="0"/>
                        <a:t>Submitted</a:t>
                      </a:r>
                    </a:p>
                  </a:txBody>
                  <a:tcPr/>
                </a:tc>
                <a:tc>
                  <a:txBody>
                    <a:bodyPr/>
                    <a:lstStyle/>
                    <a:p>
                      <a:r>
                        <a:rPr lang="en-US" sz="2400" dirty="0"/>
                        <a:t>Accepted</a:t>
                      </a:r>
                    </a:p>
                  </a:txBody>
                  <a:tcPr/>
                </a:tc>
                <a:tc>
                  <a:txBody>
                    <a:bodyPr/>
                    <a:lstStyle/>
                    <a:p>
                      <a:r>
                        <a:rPr lang="en-US" sz="2400" dirty="0"/>
                        <a:t>Rejected</a:t>
                      </a:r>
                    </a:p>
                  </a:txBody>
                  <a:tcPr/>
                </a:tc>
                <a:tc>
                  <a:txBody>
                    <a:bodyPr/>
                    <a:lstStyle/>
                    <a:p>
                      <a:r>
                        <a:rPr lang="en-US" sz="2400" dirty="0"/>
                        <a:t>Withdrawn</a:t>
                      </a:r>
                    </a:p>
                  </a:txBody>
                  <a:tcPr/>
                </a:tc>
                <a:tc>
                  <a:txBody>
                    <a:bodyPr/>
                    <a:lstStyle/>
                    <a:p>
                      <a:r>
                        <a:rPr lang="en-US" sz="2400" dirty="0"/>
                        <a:t>In Review Process or No Response</a:t>
                      </a:r>
                    </a:p>
                  </a:txBody>
                  <a:tcPr/>
                </a:tc>
                <a:extLst>
                  <a:ext uri="{0D108BD9-81ED-4DB2-BD59-A6C34878D82A}">
                    <a16:rowId xmlns:a16="http://schemas.microsoft.com/office/drawing/2014/main" val="2565058649"/>
                  </a:ext>
                </a:extLst>
              </a:tr>
              <a:tr h="370840">
                <a:tc>
                  <a:txBody>
                    <a:bodyPr/>
                    <a:lstStyle/>
                    <a:p>
                      <a:r>
                        <a:rPr lang="en-US" sz="2400" dirty="0"/>
                        <a:t>2021</a:t>
                      </a:r>
                    </a:p>
                  </a:txBody>
                  <a:tcPr/>
                </a:tc>
                <a:tc>
                  <a:txBody>
                    <a:bodyPr/>
                    <a:lstStyle/>
                    <a:p>
                      <a:r>
                        <a:rPr lang="en-US" sz="2400" dirty="0"/>
                        <a:t>7</a:t>
                      </a:r>
                    </a:p>
                  </a:txBody>
                  <a:tcPr/>
                </a:tc>
                <a:tc>
                  <a:txBody>
                    <a:bodyPr/>
                    <a:lstStyle/>
                    <a:p>
                      <a:r>
                        <a:rPr lang="en-US" sz="2400" dirty="0"/>
                        <a:t>4</a:t>
                      </a:r>
                    </a:p>
                  </a:txBody>
                  <a:tcPr/>
                </a:tc>
                <a:tc>
                  <a:txBody>
                    <a:bodyPr/>
                    <a:lstStyle/>
                    <a:p>
                      <a:r>
                        <a:rPr lang="en-US" sz="2400" dirty="0"/>
                        <a:t>1</a:t>
                      </a:r>
                    </a:p>
                  </a:txBody>
                  <a:tcPr/>
                </a:tc>
                <a:tc>
                  <a:txBody>
                    <a:bodyPr/>
                    <a:lstStyle/>
                    <a:p>
                      <a:r>
                        <a:rPr lang="en-US" sz="2400" dirty="0"/>
                        <a:t>0</a:t>
                      </a:r>
                    </a:p>
                  </a:txBody>
                  <a:tcPr/>
                </a:tc>
                <a:tc>
                  <a:txBody>
                    <a:bodyPr/>
                    <a:lstStyle/>
                    <a:p>
                      <a:r>
                        <a:rPr lang="en-US" sz="2400" dirty="0"/>
                        <a:t>2</a:t>
                      </a:r>
                    </a:p>
                  </a:txBody>
                  <a:tcPr/>
                </a:tc>
                <a:extLst>
                  <a:ext uri="{0D108BD9-81ED-4DB2-BD59-A6C34878D82A}">
                    <a16:rowId xmlns:a16="http://schemas.microsoft.com/office/drawing/2014/main" val="1001415964"/>
                  </a:ext>
                </a:extLst>
              </a:tr>
              <a:tr h="370840">
                <a:tc>
                  <a:txBody>
                    <a:bodyPr/>
                    <a:lstStyle/>
                    <a:p>
                      <a:r>
                        <a:rPr lang="en-US" sz="2400" dirty="0"/>
                        <a:t>2022</a:t>
                      </a:r>
                    </a:p>
                  </a:txBody>
                  <a:tcPr/>
                </a:tc>
                <a:tc>
                  <a:txBody>
                    <a:bodyPr/>
                    <a:lstStyle/>
                    <a:p>
                      <a:r>
                        <a:rPr lang="en-US" sz="2400" dirty="0"/>
                        <a:t>43</a:t>
                      </a:r>
                    </a:p>
                  </a:txBody>
                  <a:tcPr/>
                </a:tc>
                <a:tc>
                  <a:txBody>
                    <a:bodyPr/>
                    <a:lstStyle/>
                    <a:p>
                      <a:r>
                        <a:rPr lang="en-US" sz="2400" dirty="0"/>
                        <a:t>27</a:t>
                      </a:r>
                    </a:p>
                  </a:txBody>
                  <a:tcPr/>
                </a:tc>
                <a:tc>
                  <a:txBody>
                    <a:bodyPr/>
                    <a:lstStyle/>
                    <a:p>
                      <a:r>
                        <a:rPr lang="en-US" sz="2400" dirty="0"/>
                        <a:t>11</a:t>
                      </a:r>
                    </a:p>
                  </a:txBody>
                  <a:tcPr/>
                </a:tc>
                <a:tc>
                  <a:txBody>
                    <a:bodyPr/>
                    <a:lstStyle/>
                    <a:p>
                      <a:r>
                        <a:rPr lang="en-US" sz="2400" dirty="0"/>
                        <a:t>1</a:t>
                      </a:r>
                    </a:p>
                  </a:txBody>
                  <a:tcPr/>
                </a:tc>
                <a:tc>
                  <a:txBody>
                    <a:bodyPr/>
                    <a:lstStyle/>
                    <a:p>
                      <a:r>
                        <a:rPr lang="en-US" sz="2400" dirty="0"/>
                        <a:t>4</a:t>
                      </a:r>
                    </a:p>
                  </a:txBody>
                  <a:tcPr/>
                </a:tc>
                <a:extLst>
                  <a:ext uri="{0D108BD9-81ED-4DB2-BD59-A6C34878D82A}">
                    <a16:rowId xmlns:a16="http://schemas.microsoft.com/office/drawing/2014/main" val="2034593834"/>
                  </a:ext>
                </a:extLst>
              </a:tr>
              <a:tr h="370840">
                <a:tc>
                  <a:txBody>
                    <a:bodyPr/>
                    <a:lstStyle/>
                    <a:p>
                      <a:r>
                        <a:rPr lang="en-US" sz="2400" dirty="0"/>
                        <a:t>2023</a:t>
                      </a:r>
                    </a:p>
                  </a:txBody>
                  <a:tcPr/>
                </a:tc>
                <a:tc>
                  <a:txBody>
                    <a:bodyPr/>
                    <a:lstStyle/>
                    <a:p>
                      <a:r>
                        <a:rPr lang="en-US" sz="2400" dirty="0"/>
                        <a:t>26</a:t>
                      </a:r>
                    </a:p>
                  </a:txBody>
                  <a:tcPr/>
                </a:tc>
                <a:tc>
                  <a:txBody>
                    <a:bodyPr/>
                    <a:lstStyle/>
                    <a:p>
                      <a:r>
                        <a:rPr lang="en-US" sz="2400" dirty="0"/>
                        <a:t>3</a:t>
                      </a:r>
                    </a:p>
                  </a:txBody>
                  <a:tcPr/>
                </a:tc>
                <a:tc>
                  <a:txBody>
                    <a:bodyPr/>
                    <a:lstStyle/>
                    <a:p>
                      <a:r>
                        <a:rPr lang="en-US" sz="2400" dirty="0"/>
                        <a:t>9</a:t>
                      </a:r>
                    </a:p>
                  </a:txBody>
                  <a:tcPr/>
                </a:tc>
                <a:tc>
                  <a:txBody>
                    <a:bodyPr/>
                    <a:lstStyle/>
                    <a:p>
                      <a:r>
                        <a:rPr lang="en-US" sz="2400" dirty="0"/>
                        <a:t>0</a:t>
                      </a:r>
                    </a:p>
                  </a:txBody>
                  <a:tcPr/>
                </a:tc>
                <a:tc>
                  <a:txBody>
                    <a:bodyPr/>
                    <a:lstStyle/>
                    <a:p>
                      <a:r>
                        <a:rPr lang="en-US" sz="2400" dirty="0"/>
                        <a:t>14</a:t>
                      </a:r>
                    </a:p>
                  </a:txBody>
                  <a:tcPr/>
                </a:tc>
                <a:extLst>
                  <a:ext uri="{0D108BD9-81ED-4DB2-BD59-A6C34878D82A}">
                    <a16:rowId xmlns:a16="http://schemas.microsoft.com/office/drawing/2014/main" val="3153861034"/>
                  </a:ext>
                </a:extLst>
              </a:tr>
              <a:tr h="370840">
                <a:tc>
                  <a:txBody>
                    <a:bodyPr/>
                    <a:lstStyle/>
                    <a:p>
                      <a:r>
                        <a:rPr lang="en-US" sz="2400" dirty="0">
                          <a:solidFill>
                            <a:srgbClr val="FF0000"/>
                          </a:solidFill>
                        </a:rPr>
                        <a:t>Total</a:t>
                      </a:r>
                    </a:p>
                  </a:txBody>
                  <a:tcPr/>
                </a:tc>
                <a:tc>
                  <a:txBody>
                    <a:bodyPr/>
                    <a:lstStyle/>
                    <a:p>
                      <a:r>
                        <a:rPr lang="en-US" sz="2400" dirty="0">
                          <a:solidFill>
                            <a:srgbClr val="FF0000"/>
                          </a:solidFill>
                        </a:rPr>
                        <a:t>76</a:t>
                      </a:r>
                    </a:p>
                  </a:txBody>
                  <a:tcPr/>
                </a:tc>
                <a:tc>
                  <a:txBody>
                    <a:bodyPr/>
                    <a:lstStyle/>
                    <a:p>
                      <a:r>
                        <a:rPr lang="en-US" sz="2400" dirty="0">
                          <a:solidFill>
                            <a:srgbClr val="FF0000"/>
                          </a:solidFill>
                        </a:rPr>
                        <a:t>34</a:t>
                      </a:r>
                    </a:p>
                  </a:txBody>
                  <a:tcPr/>
                </a:tc>
                <a:tc>
                  <a:txBody>
                    <a:bodyPr/>
                    <a:lstStyle/>
                    <a:p>
                      <a:r>
                        <a:rPr lang="en-US" sz="2400" dirty="0">
                          <a:solidFill>
                            <a:srgbClr val="FF0000"/>
                          </a:solidFill>
                        </a:rPr>
                        <a:t>21</a:t>
                      </a:r>
                    </a:p>
                  </a:txBody>
                  <a:tcPr/>
                </a:tc>
                <a:tc>
                  <a:txBody>
                    <a:bodyPr/>
                    <a:lstStyle/>
                    <a:p>
                      <a:r>
                        <a:rPr lang="en-US" sz="2400" dirty="0">
                          <a:solidFill>
                            <a:srgbClr val="FF0000"/>
                          </a:solidFill>
                        </a:rPr>
                        <a:t>1</a:t>
                      </a:r>
                    </a:p>
                  </a:txBody>
                  <a:tcPr/>
                </a:tc>
                <a:tc>
                  <a:txBody>
                    <a:bodyPr/>
                    <a:lstStyle/>
                    <a:p>
                      <a:r>
                        <a:rPr lang="en-US" sz="2400" dirty="0">
                          <a:solidFill>
                            <a:srgbClr val="FF0000"/>
                          </a:solidFill>
                        </a:rPr>
                        <a:t>20</a:t>
                      </a:r>
                    </a:p>
                  </a:txBody>
                  <a:tcPr/>
                </a:tc>
                <a:extLst>
                  <a:ext uri="{0D108BD9-81ED-4DB2-BD59-A6C34878D82A}">
                    <a16:rowId xmlns:a16="http://schemas.microsoft.com/office/drawing/2014/main" val="2601232165"/>
                  </a:ext>
                </a:extLst>
              </a:tr>
            </a:tbl>
          </a:graphicData>
        </a:graphic>
      </p:graphicFrame>
    </p:spTree>
    <p:extLst>
      <p:ext uri="{BB962C8B-B14F-4D97-AF65-F5344CB8AC3E}">
        <p14:creationId xmlns:p14="http://schemas.microsoft.com/office/powerpoint/2010/main" val="924450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D2324-68FE-45C0-A288-FC794C25346B}"/>
              </a:ext>
            </a:extLst>
          </p:cNvPr>
          <p:cNvSpPr>
            <a:spLocks noGrp="1"/>
          </p:cNvSpPr>
          <p:nvPr>
            <p:ph idx="1"/>
          </p:nvPr>
        </p:nvSpPr>
        <p:spPr>
          <a:xfrm>
            <a:off x="480840" y="46922"/>
            <a:ext cx="10885456" cy="4826946"/>
          </a:xfrm>
        </p:spPr>
        <p:txBody>
          <a:bodyPr numCol="1">
            <a:normAutofit/>
          </a:bodyPr>
          <a:lstStyle/>
          <a:p>
            <a:pPr marL="0" indent="0" algn="ctr">
              <a:buNone/>
            </a:pPr>
            <a:r>
              <a:rPr lang="en-US" sz="3900" dirty="0"/>
              <a:t> IEEE Submission To Publication Report</a:t>
            </a:r>
          </a:p>
          <a:p>
            <a:pPr marL="0" indent="0" algn="ctr">
              <a:buNone/>
            </a:pPr>
            <a:endParaRPr lang="en-US" dirty="0"/>
          </a:p>
          <a:p>
            <a:pPr marL="0" indent="0">
              <a:spcBef>
                <a:spcPct val="0"/>
              </a:spcBef>
              <a:buNone/>
            </a:pPr>
            <a:r>
              <a:rPr lang="en-US" dirty="0"/>
              <a:t>Based on the Q2, 2023 report</a:t>
            </a:r>
          </a:p>
        </p:txBody>
      </p:sp>
      <p:sp>
        <p:nvSpPr>
          <p:cNvPr id="5" name="Slide Number Placeholder 4">
            <a:extLst>
              <a:ext uri="{FF2B5EF4-FFF2-40B4-BE49-F238E27FC236}">
                <a16:creationId xmlns:a16="http://schemas.microsoft.com/office/drawing/2014/main" id="{727C3E3F-9B87-4BB1-879E-739D34C9EB18}"/>
              </a:ext>
            </a:extLst>
          </p:cNvPr>
          <p:cNvSpPr>
            <a:spLocks noGrp="1"/>
          </p:cNvSpPr>
          <p:nvPr>
            <p:ph type="sldNum" sz="quarter" idx="12"/>
          </p:nvPr>
        </p:nvSpPr>
        <p:spPr>
          <a:xfrm>
            <a:off x="8610600" y="6356350"/>
            <a:ext cx="2743200" cy="365125"/>
          </a:xfrm>
          <a:prstGeom prst="rect">
            <a:avLst/>
          </a:prstGeom>
        </p:spPr>
        <p:txBody>
          <a:bodyPr vert="horz" lIns="91440" tIns="45720" rIns="91440" bIns="45720" numCol="1"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735DD-B956-481D-9E11-49B3F9E2D3FD}" type="slidenum">
              <a:rPr lang="en-US" smtClean="0"/>
              <a:pPr/>
              <a:t>37</a:t>
            </a:fld>
            <a:endParaRPr lang="en-US"/>
          </a:p>
        </p:txBody>
      </p:sp>
      <p:graphicFrame>
        <p:nvGraphicFramePr>
          <p:cNvPr id="2" name="Table 1">
            <a:extLst>
              <a:ext uri="{FF2B5EF4-FFF2-40B4-BE49-F238E27FC236}">
                <a16:creationId xmlns:a16="http://schemas.microsoft.com/office/drawing/2014/main" id="{1ED3B5F8-D81A-A70A-86B4-A5C82858A925}"/>
              </a:ext>
            </a:extLst>
          </p:cNvPr>
          <p:cNvGraphicFramePr>
            <a:graphicFrameLocks noGrp="1"/>
          </p:cNvGraphicFramePr>
          <p:nvPr/>
        </p:nvGraphicFramePr>
        <p:xfrm>
          <a:off x="626165" y="2240352"/>
          <a:ext cx="10740130" cy="3566160"/>
        </p:xfrm>
        <a:graphic>
          <a:graphicData uri="http://schemas.openxmlformats.org/drawingml/2006/table">
            <a:tbl>
              <a:tblPr firstRow="1" bandRow="1">
                <a:tableStyleId>{5C22544A-7EE6-4342-B048-85BDC9FD1C3A}</a:tableStyleId>
              </a:tblPr>
              <a:tblGrid>
                <a:gridCol w="2148026">
                  <a:extLst>
                    <a:ext uri="{9D8B030D-6E8A-4147-A177-3AD203B41FA5}">
                      <a16:colId xmlns:a16="http://schemas.microsoft.com/office/drawing/2014/main" val="578962994"/>
                    </a:ext>
                  </a:extLst>
                </a:gridCol>
                <a:gridCol w="2148026">
                  <a:extLst>
                    <a:ext uri="{9D8B030D-6E8A-4147-A177-3AD203B41FA5}">
                      <a16:colId xmlns:a16="http://schemas.microsoft.com/office/drawing/2014/main" val="214752867"/>
                    </a:ext>
                  </a:extLst>
                </a:gridCol>
                <a:gridCol w="2148026">
                  <a:extLst>
                    <a:ext uri="{9D8B030D-6E8A-4147-A177-3AD203B41FA5}">
                      <a16:colId xmlns:a16="http://schemas.microsoft.com/office/drawing/2014/main" val="2733674407"/>
                    </a:ext>
                  </a:extLst>
                </a:gridCol>
                <a:gridCol w="2148026">
                  <a:extLst>
                    <a:ext uri="{9D8B030D-6E8A-4147-A177-3AD203B41FA5}">
                      <a16:colId xmlns:a16="http://schemas.microsoft.com/office/drawing/2014/main" val="2441052140"/>
                    </a:ext>
                  </a:extLst>
                </a:gridCol>
                <a:gridCol w="2148026">
                  <a:extLst>
                    <a:ext uri="{9D8B030D-6E8A-4147-A177-3AD203B41FA5}">
                      <a16:colId xmlns:a16="http://schemas.microsoft.com/office/drawing/2014/main" val="3655106333"/>
                    </a:ext>
                  </a:extLst>
                </a:gridCol>
              </a:tblGrid>
              <a:tr h="370840">
                <a:tc>
                  <a:txBody>
                    <a:bodyPr/>
                    <a:lstStyle/>
                    <a:p>
                      <a:endParaRPr lang="en-US"/>
                    </a:p>
                  </a:txBody>
                  <a:tcPr/>
                </a:tc>
                <a:tc>
                  <a:txBody>
                    <a:bodyPr/>
                    <a:lstStyle/>
                    <a:p>
                      <a:r>
                        <a:rPr lang="en-US" sz="2400" dirty="0"/>
                        <a:t>Average Weeks Submitted to First Decision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Average Weeks Submitted to Online Post</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Cumulative Average Weeks Submitted to First Decision for past 12 months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Cumulative Average Weeks Submitted to Online Post for past 12 months</a:t>
                      </a:r>
                    </a:p>
                  </a:txBody>
                  <a:tcPr/>
                </a:tc>
                <a:extLst>
                  <a:ext uri="{0D108BD9-81ED-4DB2-BD59-A6C34878D82A}">
                    <a16:rowId xmlns:a16="http://schemas.microsoft.com/office/drawing/2014/main" val="537125879"/>
                  </a:ext>
                </a:extLst>
              </a:tr>
              <a:tr h="370840">
                <a:tc>
                  <a:txBody>
                    <a:bodyPr/>
                    <a:lstStyle/>
                    <a:p>
                      <a:r>
                        <a:rPr lang="en-US" sz="2400" dirty="0"/>
                        <a:t>T-SIPI</a:t>
                      </a:r>
                    </a:p>
                  </a:txBody>
                  <a:tcPr/>
                </a:tc>
                <a:tc>
                  <a:txBody>
                    <a:bodyPr/>
                    <a:lstStyle/>
                    <a:p>
                      <a:r>
                        <a:rPr lang="en-US" sz="2400" dirty="0"/>
                        <a:t>8.0</a:t>
                      </a:r>
                    </a:p>
                  </a:txBody>
                  <a:tcPr/>
                </a:tc>
                <a:tc>
                  <a:txBody>
                    <a:bodyPr/>
                    <a:lstStyle/>
                    <a:p>
                      <a:r>
                        <a:rPr lang="en-US" sz="2400" dirty="0"/>
                        <a:t>33.0</a:t>
                      </a:r>
                    </a:p>
                  </a:txBody>
                  <a:tcPr/>
                </a:tc>
                <a:tc>
                  <a:txBody>
                    <a:bodyPr/>
                    <a:lstStyle/>
                    <a:p>
                      <a:r>
                        <a:rPr lang="en-US" sz="2400" dirty="0"/>
                        <a:t>7.7</a:t>
                      </a:r>
                    </a:p>
                  </a:txBody>
                  <a:tcPr/>
                </a:tc>
                <a:tc>
                  <a:txBody>
                    <a:bodyPr/>
                    <a:lstStyle/>
                    <a:p>
                      <a:r>
                        <a:rPr lang="en-US" sz="2400" dirty="0"/>
                        <a:t>31.0</a:t>
                      </a:r>
                    </a:p>
                  </a:txBody>
                  <a:tcPr/>
                </a:tc>
                <a:extLst>
                  <a:ext uri="{0D108BD9-81ED-4DB2-BD59-A6C34878D82A}">
                    <a16:rowId xmlns:a16="http://schemas.microsoft.com/office/drawing/2014/main" val="1550088967"/>
                  </a:ext>
                </a:extLst>
              </a:tr>
              <a:tr h="370840">
                <a:tc>
                  <a:txBody>
                    <a:bodyPr/>
                    <a:lstStyle/>
                    <a:p>
                      <a:r>
                        <a:rPr lang="en-US" sz="2400" dirty="0"/>
                        <a:t>T-EMC </a:t>
                      </a:r>
                      <a:r>
                        <a:rPr lang="zh-CN" altLang="en-US" sz="2400" dirty="0"/>
                        <a:t> </a:t>
                      </a:r>
                      <a:r>
                        <a:rPr lang="en-US" altLang="zh-CN" sz="2400" dirty="0"/>
                        <a:t>(for</a:t>
                      </a:r>
                      <a:r>
                        <a:rPr lang="zh-CN" altLang="en-US" sz="2400" dirty="0"/>
                        <a:t> </a:t>
                      </a:r>
                      <a:r>
                        <a:rPr lang="en-US" altLang="zh-CN" sz="2400" dirty="0"/>
                        <a:t>reference)</a:t>
                      </a:r>
                      <a:endParaRPr lang="en-US" sz="2400" dirty="0"/>
                    </a:p>
                  </a:txBody>
                  <a:tcPr/>
                </a:tc>
                <a:tc>
                  <a:txBody>
                    <a:bodyPr/>
                    <a:lstStyle/>
                    <a:p>
                      <a:r>
                        <a:rPr lang="en-US" sz="2400" dirty="0"/>
                        <a:t>7.6</a:t>
                      </a:r>
                    </a:p>
                  </a:txBody>
                  <a:tcPr/>
                </a:tc>
                <a:tc>
                  <a:txBody>
                    <a:bodyPr/>
                    <a:lstStyle/>
                    <a:p>
                      <a:r>
                        <a:rPr lang="en-US" sz="2400" dirty="0"/>
                        <a:t>24.1</a:t>
                      </a:r>
                    </a:p>
                  </a:txBody>
                  <a:tcPr/>
                </a:tc>
                <a:tc>
                  <a:txBody>
                    <a:bodyPr/>
                    <a:lstStyle/>
                    <a:p>
                      <a:r>
                        <a:rPr lang="en-US" sz="2400" dirty="0"/>
                        <a:t>7.8</a:t>
                      </a:r>
                    </a:p>
                  </a:txBody>
                  <a:tcPr/>
                </a:tc>
                <a:tc>
                  <a:txBody>
                    <a:bodyPr/>
                    <a:lstStyle/>
                    <a:p>
                      <a:r>
                        <a:rPr lang="en-US" sz="2400" dirty="0"/>
                        <a:t>26.5</a:t>
                      </a:r>
                    </a:p>
                  </a:txBody>
                  <a:tcPr/>
                </a:tc>
                <a:extLst>
                  <a:ext uri="{0D108BD9-81ED-4DB2-BD59-A6C34878D82A}">
                    <a16:rowId xmlns:a16="http://schemas.microsoft.com/office/drawing/2014/main" val="3775352206"/>
                  </a:ext>
                </a:extLst>
              </a:tr>
            </a:tbl>
          </a:graphicData>
        </a:graphic>
      </p:graphicFrame>
    </p:spTree>
    <p:extLst>
      <p:ext uri="{BB962C8B-B14F-4D97-AF65-F5344CB8AC3E}">
        <p14:creationId xmlns:p14="http://schemas.microsoft.com/office/powerpoint/2010/main" val="2486716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D2324-68FE-45C0-A288-FC794C25346B}"/>
              </a:ext>
            </a:extLst>
          </p:cNvPr>
          <p:cNvSpPr>
            <a:spLocks noGrp="1"/>
          </p:cNvSpPr>
          <p:nvPr>
            <p:ph idx="1"/>
          </p:nvPr>
        </p:nvSpPr>
        <p:spPr>
          <a:xfrm>
            <a:off x="480840" y="46922"/>
            <a:ext cx="10885456" cy="4826946"/>
          </a:xfrm>
        </p:spPr>
        <p:txBody>
          <a:bodyPr numCol="1">
            <a:normAutofit/>
          </a:bodyPr>
          <a:lstStyle/>
          <a:p>
            <a:pPr marL="0" indent="0" algn="ctr">
              <a:buNone/>
            </a:pPr>
            <a:r>
              <a:rPr lang="en-US" sz="3900" dirty="0"/>
              <a:t> Submission and Publication</a:t>
            </a:r>
          </a:p>
          <a:p>
            <a:pPr marL="0" indent="0" algn="ctr">
              <a:buNone/>
            </a:pPr>
            <a:endParaRPr lang="en-US" dirty="0"/>
          </a:p>
          <a:p>
            <a:pPr marL="0" indent="0">
              <a:spcBef>
                <a:spcPct val="0"/>
              </a:spcBef>
              <a:buNone/>
            </a:pPr>
            <a:r>
              <a:rPr lang="en-US" dirty="0">
                <a:effectLst/>
                <a:latin typeface="Calibri" panose="020F0502020204030204" pitchFamily="34" charset="0"/>
              </a:rPr>
              <a:t>T-SIPI doesn't use </a:t>
            </a:r>
            <a:r>
              <a:rPr lang="en-US" dirty="0" err="1">
                <a:effectLst/>
                <a:latin typeface="Calibri" panose="020F0502020204030204" pitchFamily="34" charset="0"/>
              </a:rPr>
              <a:t>ScholarOne</a:t>
            </a:r>
            <a:r>
              <a:rPr lang="en-US" dirty="0">
                <a:effectLst/>
                <a:latin typeface="Calibri" panose="020F0502020204030204" pitchFamily="34" charset="0"/>
              </a:rPr>
              <a:t> for paper submissions, although the review process is still completed in </a:t>
            </a:r>
            <a:r>
              <a:rPr lang="en-US" dirty="0" err="1">
                <a:effectLst/>
                <a:latin typeface="Calibri" panose="020F0502020204030204" pitchFamily="34" charset="0"/>
              </a:rPr>
              <a:t>ScholarOne</a:t>
            </a:r>
            <a:r>
              <a:rPr lang="en-US" dirty="0">
                <a:effectLst/>
                <a:latin typeface="Calibri" panose="020F0502020204030204" pitchFamily="34" charset="0"/>
              </a:rPr>
              <a:t>.  Paper submissions to the T-SIPI are through the IEEE Author Portal (an IEEE account is required). Below is the link to the submission page:</a:t>
            </a:r>
            <a:r>
              <a:rPr lang="en-US" dirty="0"/>
              <a:t> </a:t>
            </a:r>
            <a:r>
              <a:rPr lang="en-US" dirty="0">
                <a:effectLst/>
                <a:latin typeface="Calibri" panose="020F0502020204030204" pitchFamily="34" charset="0"/>
                <a:hlinkClick r:id="rId2"/>
              </a:rPr>
              <a:t>https://ieee.atyponrex.com/journal/TSIPI</a:t>
            </a:r>
            <a:endParaRPr lang="en-US" dirty="0">
              <a:effectLst/>
              <a:latin typeface="Calibri" panose="020F0502020204030204" pitchFamily="34" charset="0"/>
            </a:endParaRPr>
          </a:p>
          <a:p>
            <a:pPr marL="0" indent="0">
              <a:spcBef>
                <a:spcPct val="0"/>
              </a:spcBef>
              <a:buNone/>
            </a:pPr>
            <a:endParaRPr lang="en-US" dirty="0">
              <a:effectLst/>
              <a:latin typeface="Calibri" panose="020F0502020204030204" pitchFamily="34" charset="0"/>
            </a:endParaRPr>
          </a:p>
          <a:p>
            <a:pPr marL="0" indent="0">
              <a:spcBef>
                <a:spcPct val="0"/>
              </a:spcBef>
              <a:buNone/>
            </a:pPr>
            <a:r>
              <a:rPr lang="en-US" dirty="0">
                <a:latin typeface="Calibri" panose="020F0502020204030204" pitchFamily="34" charset="0"/>
              </a:rPr>
              <a:t>T-SIPI is an e-publication only.  Papers appear online as soon as the final manuscripts are accepted and edited by the IEEE.</a:t>
            </a:r>
          </a:p>
          <a:p>
            <a:pPr marL="0" indent="0">
              <a:spcBef>
                <a:spcPct val="0"/>
              </a:spcBef>
              <a:buNone/>
            </a:pPr>
            <a:endParaRPr lang="en-US" dirty="0"/>
          </a:p>
        </p:txBody>
      </p:sp>
      <p:sp>
        <p:nvSpPr>
          <p:cNvPr id="5" name="Slide Number Placeholder 4">
            <a:extLst>
              <a:ext uri="{FF2B5EF4-FFF2-40B4-BE49-F238E27FC236}">
                <a16:creationId xmlns:a16="http://schemas.microsoft.com/office/drawing/2014/main" id="{727C3E3F-9B87-4BB1-879E-739D34C9EB18}"/>
              </a:ext>
            </a:extLst>
          </p:cNvPr>
          <p:cNvSpPr>
            <a:spLocks noGrp="1"/>
          </p:cNvSpPr>
          <p:nvPr>
            <p:ph type="sldNum" sz="quarter" idx="12"/>
          </p:nvPr>
        </p:nvSpPr>
        <p:spPr>
          <a:xfrm>
            <a:off x="8610600" y="6356350"/>
            <a:ext cx="2743200" cy="365125"/>
          </a:xfrm>
          <a:prstGeom prst="rect">
            <a:avLst/>
          </a:prstGeom>
        </p:spPr>
        <p:txBody>
          <a:bodyPr vert="horz" lIns="91440" tIns="45720" rIns="91440" bIns="45720" numCol="1"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735DD-B956-481D-9E11-49B3F9E2D3FD}" type="slidenum">
              <a:rPr lang="en-US" smtClean="0"/>
              <a:pPr/>
              <a:t>38</a:t>
            </a:fld>
            <a:endParaRPr lang="en-US"/>
          </a:p>
        </p:txBody>
      </p:sp>
    </p:spTree>
    <p:extLst>
      <p:ext uri="{BB962C8B-B14F-4D97-AF65-F5344CB8AC3E}">
        <p14:creationId xmlns:p14="http://schemas.microsoft.com/office/powerpoint/2010/main" val="4078501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D2324-68FE-45C0-A288-FC794C25346B}"/>
              </a:ext>
            </a:extLst>
          </p:cNvPr>
          <p:cNvSpPr>
            <a:spLocks noGrp="1"/>
          </p:cNvSpPr>
          <p:nvPr>
            <p:ph idx="1"/>
          </p:nvPr>
        </p:nvSpPr>
        <p:spPr>
          <a:xfrm>
            <a:off x="480840" y="46922"/>
            <a:ext cx="10885456" cy="4826946"/>
          </a:xfrm>
        </p:spPr>
        <p:txBody>
          <a:bodyPr numCol="1">
            <a:normAutofit/>
          </a:bodyPr>
          <a:lstStyle/>
          <a:p>
            <a:pPr marL="0" indent="0" algn="ctr">
              <a:buNone/>
            </a:pPr>
            <a:r>
              <a:rPr lang="en-US" sz="3900" dirty="0"/>
              <a:t> Problems and Challenges</a:t>
            </a:r>
          </a:p>
          <a:p>
            <a:pPr marL="0" indent="0" algn="ctr">
              <a:buNone/>
            </a:pPr>
            <a:endParaRPr lang="en-US" dirty="0"/>
          </a:p>
          <a:p>
            <a:pPr marL="0" indent="0">
              <a:spcBef>
                <a:spcPct val="0"/>
              </a:spcBef>
              <a:buNone/>
            </a:pPr>
            <a:r>
              <a:rPr lang="en-US" dirty="0"/>
              <a:t>The biggest issue right now is to receive more contributions.  We plan to reach more potential authors by sending out the Call for Papers through social media and organizing special sections on hot topics.  More ideas and suggestions are welcome! </a:t>
            </a:r>
          </a:p>
        </p:txBody>
      </p:sp>
      <p:sp>
        <p:nvSpPr>
          <p:cNvPr id="5" name="Slide Number Placeholder 4">
            <a:extLst>
              <a:ext uri="{FF2B5EF4-FFF2-40B4-BE49-F238E27FC236}">
                <a16:creationId xmlns:a16="http://schemas.microsoft.com/office/drawing/2014/main" id="{727C3E3F-9B87-4BB1-879E-739D34C9EB18}"/>
              </a:ext>
            </a:extLst>
          </p:cNvPr>
          <p:cNvSpPr>
            <a:spLocks noGrp="1"/>
          </p:cNvSpPr>
          <p:nvPr>
            <p:ph type="sldNum" sz="quarter" idx="12"/>
          </p:nvPr>
        </p:nvSpPr>
        <p:spPr>
          <a:xfrm>
            <a:off x="8610600" y="6356350"/>
            <a:ext cx="2743200" cy="365125"/>
          </a:xfrm>
          <a:prstGeom prst="rect">
            <a:avLst/>
          </a:prstGeom>
        </p:spPr>
        <p:txBody>
          <a:bodyPr vert="horz" lIns="91440" tIns="45720" rIns="91440" bIns="45720" numCol="1"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735DD-B956-481D-9E11-49B3F9E2D3FD}" type="slidenum">
              <a:rPr lang="en-US" smtClean="0"/>
              <a:pPr/>
              <a:t>39</a:t>
            </a:fld>
            <a:endParaRPr lang="en-US"/>
          </a:p>
        </p:txBody>
      </p:sp>
    </p:spTree>
    <p:extLst>
      <p:ext uri="{BB962C8B-B14F-4D97-AF65-F5344CB8AC3E}">
        <p14:creationId xmlns:p14="http://schemas.microsoft.com/office/powerpoint/2010/main" val="175171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7D62-6745-BD6D-5615-B3CCEDBBFD64}"/>
              </a:ext>
            </a:extLst>
          </p:cNvPr>
          <p:cNvSpPr>
            <a:spLocks noGrp="1"/>
          </p:cNvSpPr>
          <p:nvPr>
            <p:ph type="title"/>
          </p:nvPr>
        </p:nvSpPr>
        <p:spPr/>
        <p:txBody>
          <a:bodyPr/>
          <a:lstStyle/>
          <a:p>
            <a:r>
              <a:rPr lang="en-US" dirty="0"/>
              <a:t>TCAS-AI</a:t>
            </a:r>
          </a:p>
        </p:txBody>
      </p:sp>
      <p:sp>
        <p:nvSpPr>
          <p:cNvPr id="3" name="Content Placeholder 2">
            <a:extLst>
              <a:ext uri="{FF2B5EF4-FFF2-40B4-BE49-F238E27FC236}">
                <a16:creationId xmlns:a16="http://schemas.microsoft.com/office/drawing/2014/main" id="{B33EC596-590C-5696-0050-FE4BD61FC4A5}"/>
              </a:ext>
            </a:extLst>
          </p:cNvPr>
          <p:cNvSpPr>
            <a:spLocks noGrp="1"/>
          </p:cNvSpPr>
          <p:nvPr>
            <p:ph idx="1"/>
          </p:nvPr>
        </p:nvSpPr>
        <p:spPr>
          <a:xfrm>
            <a:off x="838200" y="1825625"/>
            <a:ext cx="9619034" cy="4059360"/>
          </a:xfrm>
        </p:spPr>
        <p:txBody>
          <a:bodyPr/>
          <a:lstStyle/>
          <a:p>
            <a:r>
              <a:rPr lang="en-US" sz="2400" dirty="0">
                <a:solidFill>
                  <a:srgbClr val="00B0F0"/>
                </a:solidFill>
                <a:effectLst/>
              </a:rPr>
              <a:t>Editorial Board has been created:</a:t>
            </a:r>
          </a:p>
          <a:p>
            <a:pPr lvl="1"/>
            <a:r>
              <a:rPr lang="en-US" dirty="0">
                <a:effectLst/>
              </a:rPr>
              <a:t>including one EiC, two Associate EiC (one from CEDA and one from SSCS), and 14 Associate Editors (8:4:2 for CASS/CEDA/SSCS). </a:t>
            </a:r>
          </a:p>
          <a:p>
            <a:r>
              <a:rPr lang="en-US" sz="2400" dirty="0"/>
              <a:t>Management committee formed</a:t>
            </a:r>
          </a:p>
          <a:p>
            <a:r>
              <a:rPr lang="en-US" sz="2400" dirty="0">
                <a:effectLst/>
              </a:rPr>
              <a:t>The submission portal and management websites have gone alive on May 17</a:t>
            </a:r>
            <a:r>
              <a:rPr lang="en-US" sz="2400" baseline="30000" dirty="0">
                <a:effectLst/>
              </a:rPr>
              <a:t>th</a:t>
            </a:r>
            <a:r>
              <a:rPr lang="en-US" sz="2400" dirty="0">
                <a:effectLst/>
              </a:rPr>
              <a:t>, 2024.</a:t>
            </a:r>
            <a:endParaRPr lang="en-US" sz="2400" dirty="0"/>
          </a:p>
          <a:p>
            <a:r>
              <a:rPr lang="en-US" sz="2400" dirty="0">
                <a:effectLst/>
              </a:rPr>
              <a:t>TCASAI has arranged </a:t>
            </a:r>
            <a:r>
              <a:rPr lang="en-US" sz="2400" dirty="0">
                <a:solidFill>
                  <a:srgbClr val="00B0F0"/>
                </a:solidFill>
                <a:effectLst/>
              </a:rPr>
              <a:t>16 invited papers </a:t>
            </a:r>
            <a:r>
              <a:rPr lang="en-US" sz="2400" dirty="0">
                <a:effectLst/>
              </a:rPr>
              <a:t>from prestigious scholars to be published on the inaugural issue of the transactions. </a:t>
            </a:r>
            <a:endParaRPr lang="en-US" sz="2400" dirty="0"/>
          </a:p>
          <a:p>
            <a:r>
              <a:rPr lang="en-US" sz="2400" dirty="0">
                <a:effectLst/>
              </a:rPr>
              <a:t>TCASAI has </a:t>
            </a:r>
            <a:r>
              <a:rPr lang="en-US" sz="2400" dirty="0">
                <a:solidFill>
                  <a:srgbClr val="00B0F0"/>
                </a:solidFill>
                <a:effectLst/>
              </a:rPr>
              <a:t>received 35 submissions (including 16 invited ones) </a:t>
            </a:r>
            <a:r>
              <a:rPr lang="en-US" sz="2400" dirty="0">
                <a:effectLst/>
              </a:rPr>
              <a:t>since May 17</a:t>
            </a:r>
            <a:r>
              <a:rPr lang="en-US" sz="2400" baseline="30000" dirty="0">
                <a:effectLst/>
              </a:rPr>
              <a:t>th</a:t>
            </a:r>
            <a:r>
              <a:rPr lang="en-US" sz="2400" dirty="0">
                <a:effectLst/>
              </a:rPr>
              <a:t>, 2024, or 1 submission per day on average.</a:t>
            </a:r>
            <a:endParaRPr lang="en-US" sz="2400" dirty="0"/>
          </a:p>
          <a:p>
            <a:endParaRPr lang="en-US" dirty="0"/>
          </a:p>
        </p:txBody>
      </p:sp>
    </p:spTree>
    <p:extLst>
      <p:ext uri="{BB962C8B-B14F-4D97-AF65-F5344CB8AC3E}">
        <p14:creationId xmlns:p14="http://schemas.microsoft.com/office/powerpoint/2010/main" val="1806711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vert="horz" wrap="square" lIns="121900" tIns="121900" rIns="121900" bIns="121900" rtlCol="0" anchor="b" anchorCtr="0">
            <a:noAutofit/>
          </a:bodyPr>
          <a:lstStyle/>
          <a:p>
            <a:pPr>
              <a:spcBef>
                <a:spcPts val="0"/>
              </a:spcBef>
            </a:pPr>
            <a:r>
              <a:rPr lang="en" dirty="0"/>
              <a:t>IEEE </a:t>
            </a:r>
            <a:r>
              <a:rPr lang="en" dirty="0" err="1"/>
              <a:t>Design&amp;Test</a:t>
            </a:r>
            <a:r>
              <a:rPr lang="en" dirty="0"/>
              <a:t> Update </a:t>
            </a:r>
            <a:br>
              <a:rPr lang="en" dirty="0"/>
            </a:br>
            <a:endParaRPr dirty="0"/>
          </a:p>
        </p:txBody>
      </p:sp>
      <p:sp>
        <p:nvSpPr>
          <p:cNvPr id="55" name="Google Shape;55;p13"/>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a:spcBef>
                <a:spcPts val="0"/>
              </a:spcBef>
            </a:pPr>
            <a:r>
              <a:rPr lang="fr-FR" sz="3200" dirty="0" err="1"/>
              <a:t>EiC</a:t>
            </a:r>
            <a:r>
              <a:rPr lang="fr-FR" sz="3200" dirty="0"/>
              <a:t>: </a:t>
            </a:r>
            <a:r>
              <a:rPr lang="fr-FR" sz="3200" dirty="0" err="1"/>
              <a:t>Partha</a:t>
            </a:r>
            <a:r>
              <a:rPr lang="fr-FR" sz="3200" dirty="0"/>
              <a:t> </a:t>
            </a:r>
            <a:r>
              <a:rPr lang="fr-FR" sz="3200" dirty="0" err="1"/>
              <a:t>Pande</a:t>
            </a:r>
            <a:endParaRPr lang="en" sz="3200" dirty="0"/>
          </a:p>
        </p:txBody>
      </p:sp>
    </p:spTree>
    <p:extLst>
      <p:ext uri="{BB962C8B-B14F-4D97-AF65-F5344CB8AC3E}">
        <p14:creationId xmlns:p14="http://schemas.microsoft.com/office/powerpoint/2010/main" val="8169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a:xfrm>
            <a:off x="251791" y="153856"/>
            <a:ext cx="10515600" cy="1325563"/>
          </a:xfrm>
        </p:spPr>
        <p:txBody>
          <a:bodyPr/>
          <a:lstStyle/>
          <a:p>
            <a:r>
              <a:rPr lang="en-US" dirty="0"/>
              <a:t>Overview</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320855" y="1479419"/>
            <a:ext cx="8596668" cy="4556511"/>
          </a:xfrm>
        </p:spPr>
        <p:txBody>
          <a:bodyPr/>
          <a:lstStyle/>
          <a:p>
            <a:r>
              <a:rPr lang="en-US" dirty="0"/>
              <a:t>Issues in 2024</a:t>
            </a:r>
          </a:p>
          <a:p>
            <a:r>
              <a:rPr lang="en-US" dirty="0"/>
              <a:t>Future issues</a:t>
            </a:r>
          </a:p>
          <a:p>
            <a:r>
              <a:rPr lang="en-US" dirty="0"/>
              <a:t>New initiatives</a:t>
            </a:r>
          </a:p>
          <a:p>
            <a:r>
              <a:rPr lang="en-US" dirty="0"/>
              <a:t>Publication Statistics</a:t>
            </a:r>
          </a:p>
        </p:txBody>
      </p:sp>
    </p:spTree>
    <p:extLst>
      <p:ext uri="{BB962C8B-B14F-4D97-AF65-F5344CB8AC3E}">
        <p14:creationId xmlns:p14="http://schemas.microsoft.com/office/powerpoint/2010/main" val="423517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a:xfrm>
            <a:off x="247996" y="177162"/>
            <a:ext cx="10515600" cy="998162"/>
          </a:xfrm>
        </p:spPr>
        <p:txBody>
          <a:bodyPr/>
          <a:lstStyle/>
          <a:p>
            <a:r>
              <a:rPr lang="en-US" dirty="0"/>
              <a:t>Issues in 2024</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247996" y="1175324"/>
            <a:ext cx="11088788" cy="4556511"/>
          </a:xfrm>
        </p:spPr>
        <p:txBody>
          <a:bodyPr>
            <a:normAutofit/>
          </a:bodyPr>
          <a:lstStyle/>
          <a:p>
            <a:r>
              <a:rPr lang="en-US" sz="2000" dirty="0"/>
              <a:t>Jan/Feb: SI: Ethics in Computing (4 plus editorial), 4 general interest, 1 tutorial, 2 Reports, Last Byte, From the EiC</a:t>
            </a:r>
          </a:p>
          <a:p>
            <a:r>
              <a:rPr lang="en-US" sz="2000" dirty="0"/>
              <a:t>Mar/Apr: SI: 2021 Workshop on Top Picks (6 plus editorial), 3 general interest, 2 Reports, Last Byte, From the EiC</a:t>
            </a:r>
          </a:p>
          <a:p>
            <a:r>
              <a:rPr lang="en-US" sz="2000" dirty="0"/>
              <a:t>May/Jun: 7 general interest, 2 Reports, Last Byte, From the EiC</a:t>
            </a:r>
          </a:p>
          <a:p>
            <a:r>
              <a:rPr lang="en-US" sz="2000" dirty="0"/>
              <a:t>Jul/Aug: SI: Silicon Lifecycle Management (6 plus editorial), Interview, Last Byte, From the EiC</a:t>
            </a:r>
          </a:p>
          <a:p>
            <a:r>
              <a:rPr lang="en-US" sz="2000" dirty="0"/>
              <a:t>Sept/Oct: SI: Post-Quantum Cryptography for Internet-of-Things</a:t>
            </a:r>
          </a:p>
          <a:p>
            <a:r>
              <a:rPr lang="en-US" sz="2000" dirty="0"/>
              <a:t>Nov/Dec: </a:t>
            </a:r>
          </a:p>
        </p:txBody>
      </p:sp>
    </p:spTree>
    <p:extLst>
      <p:ext uri="{BB962C8B-B14F-4D97-AF65-F5344CB8AC3E}">
        <p14:creationId xmlns:p14="http://schemas.microsoft.com/office/powerpoint/2010/main" val="85151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7A7A-533B-327A-37EE-F9BDDCBF8376}"/>
              </a:ext>
            </a:extLst>
          </p:cNvPr>
          <p:cNvSpPr>
            <a:spLocks noGrp="1"/>
          </p:cNvSpPr>
          <p:nvPr>
            <p:ph type="title"/>
          </p:nvPr>
        </p:nvSpPr>
        <p:spPr>
          <a:xfrm>
            <a:off x="264621" y="0"/>
            <a:ext cx="10515600" cy="1325563"/>
          </a:xfrm>
        </p:spPr>
        <p:txBody>
          <a:bodyPr/>
          <a:lstStyle/>
          <a:p>
            <a:r>
              <a:rPr lang="en-US" dirty="0"/>
              <a:t>New Special Issues</a:t>
            </a:r>
          </a:p>
        </p:txBody>
      </p:sp>
      <p:sp>
        <p:nvSpPr>
          <p:cNvPr id="3" name="Content Placeholder 2">
            <a:extLst>
              <a:ext uri="{FF2B5EF4-FFF2-40B4-BE49-F238E27FC236}">
                <a16:creationId xmlns:a16="http://schemas.microsoft.com/office/drawing/2014/main" id="{BC98BFC8-AA68-B231-983C-FD9326FA1656}"/>
              </a:ext>
            </a:extLst>
          </p:cNvPr>
          <p:cNvSpPr>
            <a:spLocks noGrp="1"/>
          </p:cNvSpPr>
          <p:nvPr>
            <p:ph idx="1"/>
          </p:nvPr>
        </p:nvSpPr>
        <p:spPr>
          <a:xfrm>
            <a:off x="264621" y="1399320"/>
            <a:ext cx="10515600" cy="4059360"/>
          </a:xfrm>
        </p:spPr>
        <p:txBody>
          <a:bodyPr/>
          <a:lstStyle/>
          <a:p>
            <a:r>
              <a:rPr lang="en-US" dirty="0"/>
              <a:t>Open-Source Silicon</a:t>
            </a:r>
          </a:p>
          <a:p>
            <a:r>
              <a:rPr lang="en-US" dirty="0"/>
              <a:t>Wearable IoT Devices</a:t>
            </a:r>
          </a:p>
          <a:p>
            <a:r>
              <a:rPr lang="en-US" dirty="0"/>
              <a:t>Top Picks 2022</a:t>
            </a:r>
          </a:p>
          <a:p>
            <a:r>
              <a:rPr lang="en-US" dirty="0" err="1"/>
              <a:t>tinyML</a:t>
            </a:r>
            <a:endParaRPr lang="en-US" dirty="0"/>
          </a:p>
        </p:txBody>
      </p:sp>
    </p:spTree>
    <p:extLst>
      <p:ext uri="{BB962C8B-B14F-4D97-AF65-F5344CB8AC3E}">
        <p14:creationId xmlns:p14="http://schemas.microsoft.com/office/powerpoint/2010/main" val="242687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E545-F9D5-CD8E-A7E6-A425517343C6}"/>
              </a:ext>
            </a:extLst>
          </p:cNvPr>
          <p:cNvSpPr>
            <a:spLocks noGrp="1"/>
          </p:cNvSpPr>
          <p:nvPr>
            <p:ph type="title"/>
          </p:nvPr>
        </p:nvSpPr>
        <p:spPr>
          <a:xfrm>
            <a:off x="356062" y="140681"/>
            <a:ext cx="10515600" cy="1023527"/>
          </a:xfrm>
        </p:spPr>
        <p:txBody>
          <a:bodyPr/>
          <a:lstStyle/>
          <a:p>
            <a:r>
              <a:rPr lang="en-US" dirty="0"/>
              <a:t>New Initiatives</a:t>
            </a:r>
          </a:p>
        </p:txBody>
      </p:sp>
      <p:sp>
        <p:nvSpPr>
          <p:cNvPr id="3" name="Content Placeholder 2">
            <a:extLst>
              <a:ext uri="{FF2B5EF4-FFF2-40B4-BE49-F238E27FC236}">
                <a16:creationId xmlns:a16="http://schemas.microsoft.com/office/drawing/2014/main" id="{C31C8EA4-888E-3BDA-701B-2727A6CEF9B3}"/>
              </a:ext>
            </a:extLst>
          </p:cNvPr>
          <p:cNvSpPr>
            <a:spLocks noGrp="1"/>
          </p:cNvSpPr>
          <p:nvPr>
            <p:ph idx="1"/>
          </p:nvPr>
        </p:nvSpPr>
        <p:spPr>
          <a:xfrm>
            <a:off x="221364" y="1164208"/>
            <a:ext cx="10515600" cy="4059360"/>
          </a:xfrm>
        </p:spPr>
        <p:txBody>
          <a:bodyPr/>
          <a:lstStyle/>
          <a:p>
            <a:endParaRPr lang="en-US" dirty="0"/>
          </a:p>
          <a:p>
            <a:endParaRPr lang="en-US" dirty="0"/>
          </a:p>
        </p:txBody>
      </p:sp>
      <p:sp>
        <p:nvSpPr>
          <p:cNvPr id="4" name="Content Placeholder 2">
            <a:extLst>
              <a:ext uri="{FF2B5EF4-FFF2-40B4-BE49-F238E27FC236}">
                <a16:creationId xmlns:a16="http://schemas.microsoft.com/office/drawing/2014/main" id="{55291976-A0E1-4816-A6CD-829574E1E945}"/>
              </a:ext>
            </a:extLst>
          </p:cNvPr>
          <p:cNvSpPr txBox="1">
            <a:spLocks/>
          </p:cNvSpPr>
          <p:nvPr/>
        </p:nvSpPr>
        <p:spPr>
          <a:xfrm>
            <a:off x="264621" y="1399320"/>
            <a:ext cx="10515600" cy="40593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Top Pick on Reliability and Test</a:t>
            </a:r>
          </a:p>
          <a:p>
            <a:pPr lvl="1"/>
            <a:r>
              <a:rPr lang="en-US" dirty="0"/>
              <a:t>First edition was completed and selected </a:t>
            </a:r>
          </a:p>
          <a:p>
            <a:pPr lvl="2"/>
            <a:r>
              <a:rPr lang="en-US" dirty="0"/>
              <a:t>First round selected (12 out of 30+ submissions) and presented at Top Picks Workshop collocated with ITC 23</a:t>
            </a:r>
          </a:p>
          <a:p>
            <a:pPr lvl="2"/>
            <a:r>
              <a:rPr lang="en-US" dirty="0"/>
              <a:t>The top picks selected (6) and now invited for publication in SI</a:t>
            </a:r>
          </a:p>
          <a:p>
            <a:pPr lvl="1"/>
            <a:r>
              <a:rPr lang="en-US" dirty="0"/>
              <a:t>2</a:t>
            </a:r>
            <a:r>
              <a:rPr lang="en-US" baseline="30000" dirty="0"/>
              <a:t>nd</a:t>
            </a:r>
            <a:r>
              <a:rPr lang="en-US" dirty="0"/>
              <a:t> edition is being planned </a:t>
            </a:r>
          </a:p>
          <a:p>
            <a:r>
              <a:rPr lang="en-US" dirty="0"/>
              <a:t>New SIs related to Test</a:t>
            </a:r>
          </a:p>
          <a:p>
            <a:pPr lvl="1"/>
            <a:r>
              <a:rPr lang="en-US" dirty="0"/>
              <a:t>Silent Data Corruption (SDC): In planning</a:t>
            </a:r>
          </a:p>
          <a:p>
            <a:pPr lvl="2"/>
            <a:r>
              <a:rPr lang="en-US" dirty="0"/>
              <a:t>GEs: Dimitris </a:t>
            </a:r>
            <a:r>
              <a:rPr lang="en-US" dirty="0" err="1"/>
              <a:t>Gizopoulos</a:t>
            </a:r>
            <a:r>
              <a:rPr lang="en-US" dirty="0"/>
              <a:t> (U Athens), Sriram Sankar (Meta), Mehdi Tahoori (KIT), </a:t>
            </a:r>
            <a:r>
              <a:rPr lang="en-US" dirty="0" err="1"/>
              <a:t>Yervant</a:t>
            </a:r>
            <a:r>
              <a:rPr lang="en-US" dirty="0"/>
              <a:t> </a:t>
            </a:r>
            <a:r>
              <a:rPr lang="en-US" dirty="0" err="1"/>
              <a:t>Zorian</a:t>
            </a:r>
            <a:r>
              <a:rPr lang="en-US" dirty="0"/>
              <a:t> (Synopsys)</a:t>
            </a:r>
          </a:p>
          <a:p>
            <a:pPr lvl="1"/>
            <a:r>
              <a:rPr lang="en-US" dirty="0"/>
              <a:t>Design and test aspects of advanced packaging</a:t>
            </a:r>
          </a:p>
          <a:p>
            <a:pPr lvl="2"/>
            <a:r>
              <a:rPr lang="en-US" dirty="0"/>
              <a:t>In planning</a:t>
            </a:r>
          </a:p>
        </p:txBody>
      </p:sp>
    </p:spTree>
    <p:extLst>
      <p:ext uri="{BB962C8B-B14F-4D97-AF65-F5344CB8AC3E}">
        <p14:creationId xmlns:p14="http://schemas.microsoft.com/office/powerpoint/2010/main" val="139069285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2395</Words>
  <Application>Microsoft Office PowerPoint</Application>
  <PresentationFormat>Widescreen</PresentationFormat>
  <Paragraphs>288</Paragraphs>
  <Slides>39</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-apple-system</vt:lpstr>
      <vt:lpstr>Arial</vt:lpstr>
      <vt:lpstr>Calibri</vt:lpstr>
      <vt:lpstr>Calibri Light</vt:lpstr>
      <vt:lpstr>Roboto</vt:lpstr>
      <vt:lpstr>Wingdings</vt:lpstr>
      <vt:lpstr>Office Theme</vt:lpstr>
      <vt:lpstr>CEDA Publications - Report by VP Publications -</vt:lpstr>
      <vt:lpstr>Report Overview</vt:lpstr>
      <vt:lpstr>IEEE TCAS-AI Update  </vt:lpstr>
      <vt:lpstr>TCAS-AI</vt:lpstr>
      <vt:lpstr>IEEE Design&amp;Test Update  </vt:lpstr>
      <vt:lpstr>Overview</vt:lpstr>
      <vt:lpstr>Issues in 2024</vt:lpstr>
      <vt:lpstr>New Special Issues</vt:lpstr>
      <vt:lpstr>New Initiatives</vt:lpstr>
      <vt:lpstr>Submission Statistics</vt:lpstr>
      <vt:lpstr>Submission to Decision Time</vt:lpstr>
      <vt:lpstr>Challenges</vt:lpstr>
      <vt:lpstr>IEEE Design and Test (Video) Roundtables (Ramesh)</vt:lpstr>
      <vt:lpstr>IEEE Design and Test (Video) Roundtables (Ramesh)</vt:lpstr>
      <vt:lpstr>Perspectives (Mehdi) </vt:lpstr>
      <vt:lpstr>Interviews (Nicola)</vt:lpstr>
      <vt:lpstr>IEEE ESL Update  </vt:lpstr>
      <vt:lpstr>New Vision for IEEE ESL</vt:lpstr>
      <vt:lpstr>Current state and Targets</vt:lpstr>
      <vt:lpstr>Plan 1 – Change to bimonthly publication</vt:lpstr>
      <vt:lpstr>Plan 2 – Streamline the review process</vt:lpstr>
      <vt:lpstr>AE Diversity – Better matches the author diversity</vt:lpstr>
      <vt:lpstr>Submissions</vt:lpstr>
      <vt:lpstr>Processing</vt:lpstr>
      <vt:lpstr>Decisions</vt:lpstr>
      <vt:lpstr>Impact</vt:lpstr>
      <vt:lpstr>Top 10 Papers </vt:lpstr>
      <vt:lpstr>IEEE TCAD Update  </vt:lpstr>
      <vt:lpstr>Current Status (1/2) </vt:lpstr>
      <vt:lpstr>Current Status (2/2)</vt:lpstr>
      <vt:lpstr>Key Points to Discuss: New Review Process</vt:lpstr>
      <vt:lpstr>Key Points to Discuss: Revisions and Decisions</vt:lpstr>
      <vt:lpstr>Key Points to Discuss: Varia </vt:lpstr>
      <vt:lpstr>IEEE TSPI Update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Henkel, Jörg (ITEC)</cp:lastModifiedBy>
  <cp:revision>19</cp:revision>
  <dcterms:created xsi:type="dcterms:W3CDTF">2020-08-31T15:23:30Z</dcterms:created>
  <dcterms:modified xsi:type="dcterms:W3CDTF">2024-06-23T06:00:05Z</dcterms:modified>
</cp:coreProperties>
</file>