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1" r:id="rId6"/>
    <p:sldMasterId id="2147483684" r:id="rId7"/>
    <p:sldMasterId id="2147483688" r:id="rId8"/>
  </p:sldMasterIdLst>
  <p:notesMasterIdLst>
    <p:notesMasterId r:id="rId30"/>
  </p:notesMasterIdLst>
  <p:sldIdLst>
    <p:sldId id="549" r:id="rId9"/>
    <p:sldId id="259" r:id="rId10"/>
    <p:sldId id="26165" r:id="rId11"/>
    <p:sldId id="26166" r:id="rId12"/>
    <p:sldId id="26169" r:id="rId13"/>
    <p:sldId id="262" r:id="rId14"/>
    <p:sldId id="26170" r:id="rId15"/>
    <p:sldId id="2147376468" r:id="rId16"/>
    <p:sldId id="26171" r:id="rId17"/>
    <p:sldId id="2147376466" r:id="rId18"/>
    <p:sldId id="597" r:id="rId19"/>
    <p:sldId id="2147376467" r:id="rId20"/>
    <p:sldId id="26168" r:id="rId21"/>
    <p:sldId id="26167" r:id="rId22"/>
    <p:sldId id="586" r:id="rId23"/>
    <p:sldId id="589" r:id="rId24"/>
    <p:sldId id="595" r:id="rId25"/>
    <p:sldId id="1134" r:id="rId26"/>
    <p:sldId id="1138" r:id="rId27"/>
    <p:sldId id="1139"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77AF7-02F5-4D6B-AB3B-059BC1010EE6}" v="23" dt="2024-06-22T18:02:59.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0000" autoAdjust="0"/>
  </p:normalViewPr>
  <p:slideViewPr>
    <p:cSldViewPr snapToGrid="0">
      <p:cViewPr>
        <p:scale>
          <a:sx n="66" d="100"/>
          <a:sy n="66" d="100"/>
        </p:scale>
        <p:origin x="2310" y="5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wari, Vivek" userId="77bcd3d6-3fc3-412f-9e3e-763b7db5fa12" providerId="ADAL" clId="{D0C77AF7-02F5-4D6B-AB3B-059BC1010EE6}"/>
    <pc:docChg chg="undo custSel addSld delSld modSld sldOrd delMainMaster">
      <pc:chgData name="Tiwari, Vivek" userId="77bcd3d6-3fc3-412f-9e3e-763b7db5fa12" providerId="ADAL" clId="{D0C77AF7-02F5-4D6B-AB3B-059BC1010EE6}" dt="2024-06-22T18:02:59.561" v="2040"/>
      <pc:docMkLst>
        <pc:docMk/>
      </pc:docMkLst>
      <pc:sldChg chg="modSp mod">
        <pc:chgData name="Tiwari, Vivek" userId="77bcd3d6-3fc3-412f-9e3e-763b7db5fa12" providerId="ADAL" clId="{D0C77AF7-02F5-4D6B-AB3B-059BC1010EE6}" dt="2024-06-22T17:21:43.979" v="1697" actId="207"/>
        <pc:sldMkLst>
          <pc:docMk/>
          <pc:sldMk cId="2417829758" sldId="259"/>
        </pc:sldMkLst>
        <pc:spChg chg="mod">
          <ac:chgData name="Tiwari, Vivek" userId="77bcd3d6-3fc3-412f-9e3e-763b7db5fa12" providerId="ADAL" clId="{D0C77AF7-02F5-4D6B-AB3B-059BC1010EE6}" dt="2024-06-22T17:21:43.979" v="1697" actId="207"/>
          <ac:spMkLst>
            <pc:docMk/>
            <pc:sldMk cId="2417829758" sldId="259"/>
            <ac:spMk id="3" creationId="{419ED6B0-D200-47AB-934A-01EC7B20E4E2}"/>
          </ac:spMkLst>
        </pc:spChg>
      </pc:sldChg>
      <pc:sldChg chg="del">
        <pc:chgData name="Tiwari, Vivek" userId="77bcd3d6-3fc3-412f-9e3e-763b7db5fa12" providerId="ADAL" clId="{D0C77AF7-02F5-4D6B-AB3B-059BC1010EE6}" dt="2024-06-22T17:10:21.061" v="1328" actId="47"/>
        <pc:sldMkLst>
          <pc:docMk/>
          <pc:sldMk cId="851518085" sldId="260"/>
        </pc:sldMkLst>
      </pc:sldChg>
      <pc:sldChg chg="modSp mod modNotesTx">
        <pc:chgData name="Tiwari, Vivek" userId="77bcd3d6-3fc3-412f-9e3e-763b7db5fa12" providerId="ADAL" clId="{D0C77AF7-02F5-4D6B-AB3B-059BC1010EE6}" dt="2024-06-22T17:19:52.033" v="1657" actId="207"/>
        <pc:sldMkLst>
          <pc:docMk/>
          <pc:sldMk cId="1951081477" sldId="262"/>
        </pc:sldMkLst>
        <pc:spChg chg="mod">
          <ac:chgData name="Tiwari, Vivek" userId="77bcd3d6-3fc3-412f-9e3e-763b7db5fa12" providerId="ADAL" clId="{D0C77AF7-02F5-4D6B-AB3B-059BC1010EE6}" dt="2024-06-22T17:19:52.033" v="1657" actId="207"/>
          <ac:spMkLst>
            <pc:docMk/>
            <pc:sldMk cId="1951081477" sldId="262"/>
            <ac:spMk id="3" creationId="{419ED6B0-D200-47AB-934A-01EC7B20E4E2}"/>
          </ac:spMkLst>
        </pc:spChg>
      </pc:sldChg>
      <pc:sldChg chg="modSp mod">
        <pc:chgData name="Tiwari, Vivek" userId="77bcd3d6-3fc3-412f-9e3e-763b7db5fa12" providerId="ADAL" clId="{D0C77AF7-02F5-4D6B-AB3B-059BC1010EE6}" dt="2024-06-20T02:03:18.389" v="14" actId="20577"/>
        <pc:sldMkLst>
          <pc:docMk/>
          <pc:sldMk cId="3388600886" sldId="549"/>
        </pc:sldMkLst>
        <pc:spChg chg="mod">
          <ac:chgData name="Tiwari, Vivek" userId="77bcd3d6-3fc3-412f-9e3e-763b7db5fa12" providerId="ADAL" clId="{D0C77AF7-02F5-4D6B-AB3B-059BC1010EE6}" dt="2024-06-20T02:03:18.389" v="14" actId="20577"/>
          <ac:spMkLst>
            <pc:docMk/>
            <pc:sldMk cId="3388600886" sldId="549"/>
            <ac:spMk id="3" creationId="{471BA788-2CBF-445D-B9EB-E38B9540C087}"/>
          </ac:spMkLst>
        </pc:spChg>
      </pc:sldChg>
      <pc:sldChg chg="del">
        <pc:chgData name="Tiwari, Vivek" userId="77bcd3d6-3fc3-412f-9e3e-763b7db5fa12" providerId="ADAL" clId="{D0C77AF7-02F5-4D6B-AB3B-059BC1010EE6}" dt="2024-06-22T17:17:37.902" v="1650" actId="47"/>
        <pc:sldMkLst>
          <pc:docMk/>
          <pc:sldMk cId="1078820796" sldId="581"/>
        </pc:sldMkLst>
      </pc:sldChg>
      <pc:sldChg chg="del">
        <pc:chgData name="Tiwari, Vivek" userId="77bcd3d6-3fc3-412f-9e3e-763b7db5fa12" providerId="ADAL" clId="{D0C77AF7-02F5-4D6B-AB3B-059BC1010EE6}" dt="2024-06-22T17:18:06.642" v="1652" actId="47"/>
        <pc:sldMkLst>
          <pc:docMk/>
          <pc:sldMk cId="2164512953" sldId="592"/>
        </pc:sldMkLst>
      </pc:sldChg>
      <pc:sldChg chg="del">
        <pc:chgData name="Tiwari, Vivek" userId="77bcd3d6-3fc3-412f-9e3e-763b7db5fa12" providerId="ADAL" clId="{D0C77AF7-02F5-4D6B-AB3B-059BC1010EE6}" dt="2024-06-22T17:18:00.338" v="1651" actId="47"/>
        <pc:sldMkLst>
          <pc:docMk/>
          <pc:sldMk cId="542418343" sldId="593"/>
        </pc:sldMkLst>
      </pc:sldChg>
      <pc:sldChg chg="addSp modSp mod ord">
        <pc:chgData name="Tiwari, Vivek" userId="77bcd3d6-3fc3-412f-9e3e-763b7db5fa12" providerId="ADAL" clId="{D0C77AF7-02F5-4D6B-AB3B-059BC1010EE6}" dt="2024-06-22T17:29:59.380" v="1804"/>
        <pc:sldMkLst>
          <pc:docMk/>
          <pc:sldMk cId="1070444932" sldId="597"/>
        </pc:sldMkLst>
        <pc:spChg chg="add mod">
          <ac:chgData name="Tiwari, Vivek" userId="77bcd3d6-3fc3-412f-9e3e-763b7db5fa12" providerId="ADAL" clId="{D0C77AF7-02F5-4D6B-AB3B-059BC1010EE6}" dt="2024-06-22T17:29:59.380" v="1804"/>
          <ac:spMkLst>
            <pc:docMk/>
            <pc:sldMk cId="1070444932" sldId="597"/>
            <ac:spMk id="3" creationId="{8CE830F3-32CE-9AF6-15B3-FA70DC47AF7E}"/>
          </ac:spMkLst>
        </pc:spChg>
        <pc:spChg chg="mod">
          <ac:chgData name="Tiwari, Vivek" userId="77bcd3d6-3fc3-412f-9e3e-763b7db5fa12" providerId="ADAL" clId="{D0C77AF7-02F5-4D6B-AB3B-059BC1010EE6}" dt="2024-06-22T17:26:48.974" v="1796" actId="20577"/>
          <ac:spMkLst>
            <pc:docMk/>
            <pc:sldMk cId="1070444932" sldId="597"/>
            <ac:spMk id="4" creationId="{CBB7D198-4BF9-ED41-5F56-C70E0F7C9704}"/>
          </ac:spMkLst>
        </pc:spChg>
      </pc:sldChg>
      <pc:sldChg chg="del">
        <pc:chgData name="Tiwari, Vivek" userId="77bcd3d6-3fc3-412f-9e3e-763b7db5fa12" providerId="ADAL" clId="{D0C77AF7-02F5-4D6B-AB3B-059BC1010EE6}" dt="2024-06-22T17:20:59.830" v="1661" actId="47"/>
        <pc:sldMkLst>
          <pc:docMk/>
          <pc:sldMk cId="4279332919" sldId="2512"/>
        </pc:sldMkLst>
      </pc:sldChg>
      <pc:sldChg chg="del">
        <pc:chgData name="Tiwari, Vivek" userId="77bcd3d6-3fc3-412f-9e3e-763b7db5fa12" providerId="ADAL" clId="{D0C77AF7-02F5-4D6B-AB3B-059BC1010EE6}" dt="2024-06-22T17:20:58.770" v="1660" actId="47"/>
        <pc:sldMkLst>
          <pc:docMk/>
          <pc:sldMk cId="1299698765" sldId="2514"/>
        </pc:sldMkLst>
      </pc:sldChg>
      <pc:sldChg chg="del">
        <pc:chgData name="Tiwari, Vivek" userId="77bcd3d6-3fc3-412f-9e3e-763b7db5fa12" providerId="ADAL" clId="{D0C77AF7-02F5-4D6B-AB3B-059BC1010EE6}" dt="2024-06-22T17:20:48.659" v="1658" actId="47"/>
        <pc:sldMkLst>
          <pc:docMk/>
          <pc:sldMk cId="4145439818" sldId="26162"/>
        </pc:sldMkLst>
      </pc:sldChg>
      <pc:sldChg chg="del">
        <pc:chgData name="Tiwari, Vivek" userId="77bcd3d6-3fc3-412f-9e3e-763b7db5fa12" providerId="ADAL" clId="{D0C77AF7-02F5-4D6B-AB3B-059BC1010EE6}" dt="2024-06-22T17:20:57.169" v="1659" actId="47"/>
        <pc:sldMkLst>
          <pc:docMk/>
          <pc:sldMk cId="116650824" sldId="26163"/>
        </pc:sldMkLst>
      </pc:sldChg>
      <pc:sldChg chg="modSp mod modNotesTx">
        <pc:chgData name="Tiwari, Vivek" userId="77bcd3d6-3fc3-412f-9e3e-763b7db5fa12" providerId="ADAL" clId="{D0C77AF7-02F5-4D6B-AB3B-059BC1010EE6}" dt="2024-06-21T23:31:33.225" v="267" actId="20577"/>
        <pc:sldMkLst>
          <pc:docMk/>
          <pc:sldMk cId="3599501895" sldId="26166"/>
        </pc:sldMkLst>
        <pc:spChg chg="mod">
          <ac:chgData name="Tiwari, Vivek" userId="77bcd3d6-3fc3-412f-9e3e-763b7db5fa12" providerId="ADAL" clId="{D0C77AF7-02F5-4D6B-AB3B-059BC1010EE6}" dt="2024-06-21T23:25:57.705" v="126" actId="113"/>
          <ac:spMkLst>
            <pc:docMk/>
            <pc:sldMk cId="3599501895" sldId="26166"/>
            <ac:spMk id="3" creationId="{A9C8DCDB-8B0C-07E8-9D15-A0EC3FB93F9E}"/>
          </ac:spMkLst>
        </pc:spChg>
        <pc:spChg chg="mod">
          <ac:chgData name="Tiwari, Vivek" userId="77bcd3d6-3fc3-412f-9e3e-763b7db5fa12" providerId="ADAL" clId="{D0C77AF7-02F5-4D6B-AB3B-059BC1010EE6}" dt="2024-06-21T23:30:58.001" v="252" actId="14100"/>
          <ac:spMkLst>
            <pc:docMk/>
            <pc:sldMk cId="3599501895" sldId="26166"/>
            <ac:spMk id="12" creationId="{D66B7C09-5F36-85F8-8E3E-587C5F2A6BFD}"/>
          </ac:spMkLst>
        </pc:spChg>
        <pc:graphicFrameChg chg="mod modGraphic">
          <ac:chgData name="Tiwari, Vivek" userId="77bcd3d6-3fc3-412f-9e3e-763b7db5fa12" providerId="ADAL" clId="{D0C77AF7-02F5-4D6B-AB3B-059BC1010EE6}" dt="2024-06-21T23:29:10.605" v="155" actId="20577"/>
          <ac:graphicFrameMkLst>
            <pc:docMk/>
            <pc:sldMk cId="3599501895" sldId="26166"/>
            <ac:graphicFrameMk id="11" creationId="{A2A0C375-BACB-F21D-A300-98BF7C163689}"/>
          </ac:graphicFrameMkLst>
        </pc:graphicFrameChg>
      </pc:sldChg>
      <pc:sldChg chg="ord">
        <pc:chgData name="Tiwari, Vivek" userId="77bcd3d6-3fc3-412f-9e3e-763b7db5fa12" providerId="ADAL" clId="{D0C77AF7-02F5-4D6B-AB3B-059BC1010EE6}" dt="2024-06-22T17:25:52.104" v="1710"/>
        <pc:sldMkLst>
          <pc:docMk/>
          <pc:sldMk cId="1713082619" sldId="26167"/>
        </pc:sldMkLst>
      </pc:sldChg>
      <pc:sldChg chg="addSp modSp ord">
        <pc:chgData name="Tiwari, Vivek" userId="77bcd3d6-3fc3-412f-9e3e-763b7db5fa12" providerId="ADAL" clId="{D0C77AF7-02F5-4D6B-AB3B-059BC1010EE6}" dt="2024-06-22T17:30:03.516" v="1805"/>
        <pc:sldMkLst>
          <pc:docMk/>
          <pc:sldMk cId="449070043" sldId="26168"/>
        </pc:sldMkLst>
        <pc:spChg chg="add mod">
          <ac:chgData name="Tiwari, Vivek" userId="77bcd3d6-3fc3-412f-9e3e-763b7db5fa12" providerId="ADAL" clId="{D0C77AF7-02F5-4D6B-AB3B-059BC1010EE6}" dt="2024-06-22T17:30:03.516" v="1805"/>
          <ac:spMkLst>
            <pc:docMk/>
            <pc:sldMk cId="449070043" sldId="26168"/>
            <ac:spMk id="3" creationId="{8760504D-FE57-3F85-FEA3-45B413A4BDB9}"/>
          </ac:spMkLst>
        </pc:spChg>
      </pc:sldChg>
      <pc:sldChg chg="add del">
        <pc:chgData name="Tiwari, Vivek" userId="77bcd3d6-3fc3-412f-9e3e-763b7db5fa12" providerId="ADAL" clId="{D0C77AF7-02F5-4D6B-AB3B-059BC1010EE6}" dt="2024-06-21T23:32:12.673" v="268" actId="47"/>
        <pc:sldMkLst>
          <pc:docMk/>
          <pc:sldMk cId="329991660" sldId="26169"/>
        </pc:sldMkLst>
      </pc:sldChg>
      <pc:sldChg chg="modSp add mod ord">
        <pc:chgData name="Tiwari, Vivek" userId="77bcd3d6-3fc3-412f-9e3e-763b7db5fa12" providerId="ADAL" clId="{D0C77AF7-02F5-4D6B-AB3B-059BC1010EE6}" dt="2024-06-22T17:57:25.900" v="1984" actId="20577"/>
        <pc:sldMkLst>
          <pc:docMk/>
          <pc:sldMk cId="2369271410" sldId="26169"/>
        </pc:sldMkLst>
        <pc:spChg chg="mod">
          <ac:chgData name="Tiwari, Vivek" userId="77bcd3d6-3fc3-412f-9e3e-763b7db5fa12" providerId="ADAL" clId="{D0C77AF7-02F5-4D6B-AB3B-059BC1010EE6}" dt="2024-06-22T17:55:55.457" v="1924" actId="1076"/>
          <ac:spMkLst>
            <pc:docMk/>
            <pc:sldMk cId="2369271410" sldId="26169"/>
            <ac:spMk id="2" creationId="{88DAF842-03B3-45BA-8CB6-EE92EFEEFD19}"/>
          </ac:spMkLst>
        </pc:spChg>
        <pc:spChg chg="mod">
          <ac:chgData name="Tiwari, Vivek" userId="77bcd3d6-3fc3-412f-9e3e-763b7db5fa12" providerId="ADAL" clId="{D0C77AF7-02F5-4D6B-AB3B-059BC1010EE6}" dt="2024-06-22T17:57:25.900" v="1984" actId="20577"/>
          <ac:spMkLst>
            <pc:docMk/>
            <pc:sldMk cId="2369271410" sldId="26169"/>
            <ac:spMk id="3" creationId="{419ED6B0-D200-47AB-934A-01EC7B20E4E2}"/>
          </ac:spMkLst>
        </pc:spChg>
      </pc:sldChg>
      <pc:sldChg chg="addSp modSp mod">
        <pc:chgData name="Tiwari, Vivek" userId="77bcd3d6-3fc3-412f-9e3e-763b7db5fa12" providerId="ADAL" clId="{D0C77AF7-02F5-4D6B-AB3B-059BC1010EE6}" dt="2024-06-22T17:29:34.691" v="1800"/>
        <pc:sldMkLst>
          <pc:docMk/>
          <pc:sldMk cId="548518657" sldId="26170"/>
        </pc:sldMkLst>
        <pc:spChg chg="mod">
          <ac:chgData name="Tiwari, Vivek" userId="77bcd3d6-3fc3-412f-9e3e-763b7db5fa12" providerId="ADAL" clId="{D0C77AF7-02F5-4D6B-AB3B-059BC1010EE6}" dt="2024-06-21T23:36:45.900" v="390" actId="20577"/>
          <ac:spMkLst>
            <pc:docMk/>
            <pc:sldMk cId="548518657" sldId="26170"/>
            <ac:spMk id="3" creationId="{FBE37B52-6757-BA7F-D5B5-4792F814633C}"/>
          </ac:spMkLst>
        </pc:spChg>
        <pc:spChg chg="add mod">
          <ac:chgData name="Tiwari, Vivek" userId="77bcd3d6-3fc3-412f-9e3e-763b7db5fa12" providerId="ADAL" clId="{D0C77AF7-02F5-4D6B-AB3B-059BC1010EE6}" dt="2024-06-22T17:29:34.691" v="1800"/>
          <ac:spMkLst>
            <pc:docMk/>
            <pc:sldMk cId="548518657" sldId="26170"/>
            <ac:spMk id="4" creationId="{B6A7F10E-4EAA-FF8D-F253-DF485F5EFD7F}"/>
          </ac:spMkLst>
        </pc:spChg>
        <pc:spChg chg="mod">
          <ac:chgData name="Tiwari, Vivek" userId="77bcd3d6-3fc3-412f-9e3e-763b7db5fa12" providerId="ADAL" clId="{D0C77AF7-02F5-4D6B-AB3B-059BC1010EE6}" dt="2024-06-21T23:36:39.080" v="384" actId="313"/>
          <ac:spMkLst>
            <pc:docMk/>
            <pc:sldMk cId="548518657" sldId="26170"/>
            <ac:spMk id="6" creationId="{85CC7DBB-2517-F148-37D7-A6586834CF43}"/>
          </ac:spMkLst>
        </pc:spChg>
      </pc:sldChg>
      <pc:sldChg chg="addSp delSp modSp new mod">
        <pc:chgData name="Tiwari, Vivek" userId="77bcd3d6-3fc3-412f-9e3e-763b7db5fa12" providerId="ADAL" clId="{D0C77AF7-02F5-4D6B-AB3B-059BC1010EE6}" dt="2024-06-22T17:29:43.398" v="1801"/>
        <pc:sldMkLst>
          <pc:docMk/>
          <pc:sldMk cId="2107733609" sldId="26171"/>
        </pc:sldMkLst>
        <pc:spChg chg="mod">
          <ac:chgData name="Tiwari, Vivek" userId="77bcd3d6-3fc3-412f-9e3e-763b7db5fa12" providerId="ADAL" clId="{D0C77AF7-02F5-4D6B-AB3B-059BC1010EE6}" dt="2024-06-21T23:47:27.053" v="575" actId="20577"/>
          <ac:spMkLst>
            <pc:docMk/>
            <pc:sldMk cId="2107733609" sldId="26171"/>
            <ac:spMk id="2" creationId="{A0B0B758-8F7C-92AA-419B-C099E56E1CA0}"/>
          </ac:spMkLst>
        </pc:spChg>
        <pc:spChg chg="del">
          <ac:chgData name="Tiwari, Vivek" userId="77bcd3d6-3fc3-412f-9e3e-763b7db5fa12" providerId="ADAL" clId="{D0C77AF7-02F5-4D6B-AB3B-059BC1010EE6}" dt="2024-06-21T23:47:55.427" v="576" actId="478"/>
          <ac:spMkLst>
            <pc:docMk/>
            <pc:sldMk cId="2107733609" sldId="26171"/>
            <ac:spMk id="3" creationId="{1E1DD191-5DAB-BEBF-6089-C392C38398A8}"/>
          </ac:spMkLst>
        </pc:spChg>
        <pc:spChg chg="mod">
          <ac:chgData name="Tiwari, Vivek" userId="77bcd3d6-3fc3-412f-9e3e-763b7db5fa12" providerId="ADAL" clId="{D0C77AF7-02F5-4D6B-AB3B-059BC1010EE6}" dt="2024-06-21T23:48:02.567" v="577" actId="1076"/>
          <ac:spMkLst>
            <pc:docMk/>
            <pc:sldMk cId="2107733609" sldId="26171"/>
            <ac:spMk id="4" creationId="{AF2A2B46-0E42-DFC4-3599-FD962E715AD8}"/>
          </ac:spMkLst>
        </pc:spChg>
        <pc:spChg chg="add mod">
          <ac:chgData name="Tiwari, Vivek" userId="77bcd3d6-3fc3-412f-9e3e-763b7db5fa12" providerId="ADAL" clId="{D0C77AF7-02F5-4D6B-AB3B-059BC1010EE6}" dt="2024-06-22T17:29:43.398" v="1801"/>
          <ac:spMkLst>
            <pc:docMk/>
            <pc:sldMk cId="2107733609" sldId="26171"/>
            <ac:spMk id="5" creationId="{47F4526C-640E-34C5-9F53-C929DE49B34D}"/>
          </ac:spMkLst>
        </pc:spChg>
      </pc:sldChg>
      <pc:sldChg chg="addSp modSp mod ord">
        <pc:chgData name="Tiwari, Vivek" userId="77bcd3d6-3fc3-412f-9e3e-763b7db5fa12" providerId="ADAL" clId="{D0C77AF7-02F5-4D6B-AB3B-059BC1010EE6}" dt="2024-06-22T17:29:53.205" v="1803" actId="1076"/>
        <pc:sldMkLst>
          <pc:docMk/>
          <pc:sldMk cId="2949247714" sldId="2147376466"/>
        </pc:sldMkLst>
        <pc:spChg chg="add mod">
          <ac:chgData name="Tiwari, Vivek" userId="77bcd3d6-3fc3-412f-9e3e-763b7db5fa12" providerId="ADAL" clId="{D0C77AF7-02F5-4D6B-AB3B-059BC1010EE6}" dt="2024-06-22T17:29:53.205" v="1803" actId="1076"/>
          <ac:spMkLst>
            <pc:docMk/>
            <pc:sldMk cId="2949247714" sldId="2147376466"/>
            <ac:spMk id="4" creationId="{46701767-EE81-F3CF-4B0E-84CDE0FC7F12}"/>
          </ac:spMkLst>
        </pc:spChg>
      </pc:sldChg>
      <pc:sldChg chg="modSp add del mod">
        <pc:chgData name="Tiwari, Vivek" userId="77bcd3d6-3fc3-412f-9e3e-763b7db5fa12" providerId="ADAL" clId="{D0C77AF7-02F5-4D6B-AB3B-059BC1010EE6}" dt="2024-06-22T17:19:31.904" v="1653" actId="47"/>
        <pc:sldMkLst>
          <pc:docMk/>
          <pc:sldMk cId="473534084" sldId="2147376467"/>
        </pc:sldMkLst>
        <pc:spChg chg="mod">
          <ac:chgData name="Tiwari, Vivek" userId="77bcd3d6-3fc3-412f-9e3e-763b7db5fa12" providerId="ADAL" clId="{D0C77AF7-02F5-4D6B-AB3B-059BC1010EE6}" dt="2024-06-22T17:10:30.542" v="1338" actId="20577"/>
          <ac:spMkLst>
            <pc:docMk/>
            <pc:sldMk cId="473534084" sldId="2147376467"/>
            <ac:spMk id="2" creationId="{88DAF842-03B3-45BA-8CB6-EE92EFEEFD19}"/>
          </ac:spMkLst>
        </pc:spChg>
      </pc:sldChg>
      <pc:sldChg chg="addSp delSp modSp new mod">
        <pc:chgData name="Tiwari, Vivek" userId="77bcd3d6-3fc3-412f-9e3e-763b7db5fa12" providerId="ADAL" clId="{D0C77AF7-02F5-4D6B-AB3B-059BC1010EE6}" dt="2024-06-22T17:32:55.360" v="1813"/>
        <pc:sldMkLst>
          <pc:docMk/>
          <pc:sldMk cId="3045973900" sldId="2147376467"/>
        </pc:sldMkLst>
        <pc:spChg chg="del">
          <ac:chgData name="Tiwari, Vivek" userId="77bcd3d6-3fc3-412f-9e3e-763b7db5fa12" providerId="ADAL" clId="{D0C77AF7-02F5-4D6B-AB3B-059BC1010EE6}" dt="2024-06-22T17:32:26.658" v="1809" actId="478"/>
          <ac:spMkLst>
            <pc:docMk/>
            <pc:sldMk cId="3045973900" sldId="2147376467"/>
            <ac:spMk id="2" creationId="{39388494-9D12-DE8E-8471-8117A749CB38}"/>
          </ac:spMkLst>
        </pc:spChg>
        <pc:spChg chg="del">
          <ac:chgData name="Tiwari, Vivek" userId="77bcd3d6-3fc3-412f-9e3e-763b7db5fa12" providerId="ADAL" clId="{D0C77AF7-02F5-4D6B-AB3B-059BC1010EE6}" dt="2024-06-22T17:32:31.090" v="1810" actId="478"/>
          <ac:spMkLst>
            <pc:docMk/>
            <pc:sldMk cId="3045973900" sldId="2147376467"/>
            <ac:spMk id="3" creationId="{2DB6C3BD-6E81-CDE7-DFA4-C7D3BF910D57}"/>
          </ac:spMkLst>
        </pc:spChg>
        <pc:spChg chg="del">
          <ac:chgData name="Tiwari, Vivek" userId="77bcd3d6-3fc3-412f-9e3e-763b7db5fa12" providerId="ADAL" clId="{D0C77AF7-02F5-4D6B-AB3B-059BC1010EE6}" dt="2024-06-22T17:32:24.220" v="1808" actId="478"/>
          <ac:spMkLst>
            <pc:docMk/>
            <pc:sldMk cId="3045973900" sldId="2147376467"/>
            <ac:spMk id="4" creationId="{8395F7CA-1B71-F377-0467-4AB83FB25487}"/>
          </ac:spMkLst>
        </pc:spChg>
        <pc:spChg chg="add mod">
          <ac:chgData name="Tiwari, Vivek" userId="77bcd3d6-3fc3-412f-9e3e-763b7db5fa12" providerId="ADAL" clId="{D0C77AF7-02F5-4D6B-AB3B-059BC1010EE6}" dt="2024-06-22T17:32:55.360" v="1813"/>
          <ac:spMkLst>
            <pc:docMk/>
            <pc:sldMk cId="3045973900" sldId="2147376467"/>
            <ac:spMk id="7" creationId="{D8536DDA-D1EC-7920-6F89-04BE0EB9ABCE}"/>
          </ac:spMkLst>
        </pc:spChg>
        <pc:picChg chg="add mod">
          <ac:chgData name="Tiwari, Vivek" userId="77bcd3d6-3fc3-412f-9e3e-763b7db5fa12" providerId="ADAL" clId="{D0C77AF7-02F5-4D6B-AB3B-059BC1010EE6}" dt="2024-06-22T17:32:41.070" v="1812" actId="14100"/>
          <ac:picMkLst>
            <pc:docMk/>
            <pc:sldMk cId="3045973900" sldId="2147376467"/>
            <ac:picMk id="6" creationId="{FE916A6D-116D-4E20-21ED-23CF9210963F}"/>
          </ac:picMkLst>
        </pc:picChg>
      </pc:sldChg>
      <pc:sldChg chg="new del">
        <pc:chgData name="Tiwari, Vivek" userId="77bcd3d6-3fc3-412f-9e3e-763b7db5fa12" providerId="ADAL" clId="{D0C77AF7-02F5-4D6B-AB3B-059BC1010EE6}" dt="2024-06-22T17:44:31.768" v="1815" actId="680"/>
        <pc:sldMkLst>
          <pc:docMk/>
          <pc:sldMk cId="1057834778" sldId="2147376468"/>
        </pc:sldMkLst>
      </pc:sldChg>
      <pc:sldChg chg="addSp modSp new mod ord">
        <pc:chgData name="Tiwari, Vivek" userId="77bcd3d6-3fc3-412f-9e3e-763b7db5fa12" providerId="ADAL" clId="{D0C77AF7-02F5-4D6B-AB3B-059BC1010EE6}" dt="2024-06-22T18:02:59.561" v="2040"/>
        <pc:sldMkLst>
          <pc:docMk/>
          <pc:sldMk cId="3467592311" sldId="2147376468"/>
        </pc:sldMkLst>
        <pc:spChg chg="mod">
          <ac:chgData name="Tiwari, Vivek" userId="77bcd3d6-3fc3-412f-9e3e-763b7db5fa12" providerId="ADAL" clId="{D0C77AF7-02F5-4D6B-AB3B-059BC1010EE6}" dt="2024-06-22T17:54:27.210" v="1901" actId="20577"/>
          <ac:spMkLst>
            <pc:docMk/>
            <pc:sldMk cId="3467592311" sldId="2147376468"/>
            <ac:spMk id="2" creationId="{8DC04E4A-360D-E8BE-FD09-09005D3CD774}"/>
          </ac:spMkLst>
        </pc:spChg>
        <pc:spChg chg="mod">
          <ac:chgData name="Tiwari, Vivek" userId="77bcd3d6-3fc3-412f-9e3e-763b7db5fa12" providerId="ADAL" clId="{D0C77AF7-02F5-4D6B-AB3B-059BC1010EE6}" dt="2024-06-22T18:02:37.883" v="2038" actId="1076"/>
          <ac:spMkLst>
            <pc:docMk/>
            <pc:sldMk cId="3467592311" sldId="2147376468"/>
            <ac:spMk id="3" creationId="{916A5A51-D586-B902-4B82-2D510A91BB15}"/>
          </ac:spMkLst>
        </pc:spChg>
        <pc:spChg chg="add mod">
          <ac:chgData name="Tiwari, Vivek" userId="77bcd3d6-3fc3-412f-9e3e-763b7db5fa12" providerId="ADAL" clId="{D0C77AF7-02F5-4D6B-AB3B-059BC1010EE6}" dt="2024-06-22T18:02:45.207" v="2039" actId="14100"/>
          <ac:spMkLst>
            <pc:docMk/>
            <pc:sldMk cId="3467592311" sldId="2147376468"/>
            <ac:spMk id="4" creationId="{5729A385-A16A-06EC-2A8D-16A38C2CBD22}"/>
          </ac:spMkLst>
        </pc:spChg>
        <pc:spChg chg="add mod">
          <ac:chgData name="Tiwari, Vivek" userId="77bcd3d6-3fc3-412f-9e3e-763b7db5fa12" providerId="ADAL" clId="{D0C77AF7-02F5-4D6B-AB3B-059BC1010EE6}" dt="2024-06-22T18:02:59.561" v="2040"/>
          <ac:spMkLst>
            <pc:docMk/>
            <pc:sldMk cId="3467592311" sldId="2147376468"/>
            <ac:spMk id="5" creationId="{A19FA5C3-DF2B-7419-9C5E-9469533D80F0}"/>
          </ac:spMkLst>
        </pc:spChg>
      </pc:sldChg>
      <pc:sldMasterChg chg="del delSldLayout">
        <pc:chgData name="Tiwari, Vivek" userId="77bcd3d6-3fc3-412f-9e3e-763b7db5fa12" providerId="ADAL" clId="{D0C77AF7-02F5-4D6B-AB3B-059BC1010EE6}" dt="2024-06-22T17:20:59.830" v="1661" actId="47"/>
        <pc:sldMasterMkLst>
          <pc:docMk/>
          <pc:sldMasterMk cId="1182138435" sldId="2147483680"/>
        </pc:sldMasterMkLst>
        <pc:sldLayoutChg chg="del">
          <pc:chgData name="Tiwari, Vivek" userId="77bcd3d6-3fc3-412f-9e3e-763b7db5fa12" providerId="ADAL" clId="{D0C77AF7-02F5-4D6B-AB3B-059BC1010EE6}" dt="2024-06-22T17:20:59.830" v="1661" actId="47"/>
          <pc:sldLayoutMkLst>
            <pc:docMk/>
            <pc:sldMasterMk cId="1182138435" sldId="2147483680"/>
            <pc:sldLayoutMk cId="291797159" sldId="2147483662"/>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455939580" sldId="2147483663"/>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1946144754" sldId="2147483664"/>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831085085" sldId="2147483665"/>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489811634" sldId="2147483669"/>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428446471" sldId="2147483670"/>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1384672366" sldId="2147483671"/>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1880906385" sldId="2147483672"/>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997368900" sldId="2147483673"/>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1074413026" sldId="2147483674"/>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990317430" sldId="2147483675"/>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882518393" sldId="2147483676"/>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1435341387" sldId="2147483677"/>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2645615141" sldId="2147483681"/>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086369675" sldId="2147483682"/>
          </pc:sldLayoutMkLst>
        </pc:sldLayoutChg>
        <pc:sldLayoutChg chg="del">
          <pc:chgData name="Tiwari, Vivek" userId="77bcd3d6-3fc3-412f-9e3e-763b7db5fa12" providerId="ADAL" clId="{D0C77AF7-02F5-4D6B-AB3B-059BC1010EE6}" dt="2024-06-22T17:20:59.830" v="1661" actId="47"/>
          <pc:sldLayoutMkLst>
            <pc:docMk/>
            <pc:sldMasterMk cId="1182138435" sldId="2147483680"/>
            <pc:sldLayoutMk cId="3303380972"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416E6-549B-4745-9FA3-3F465170E5FE}"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8973C-0E51-4F02-B911-C3BEC877BDEF}" type="slidenum">
              <a:rPr lang="en-US" smtClean="0"/>
              <a:t>‹#›</a:t>
            </a:fld>
            <a:endParaRPr lang="en-US"/>
          </a:p>
        </p:txBody>
      </p:sp>
    </p:spTree>
    <p:extLst>
      <p:ext uri="{BB962C8B-B14F-4D97-AF65-F5344CB8AC3E}">
        <p14:creationId xmlns:p14="http://schemas.microsoft.com/office/powerpoint/2010/main" val="107658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Bryan's additional activities:</a:t>
            </a:r>
          </a:p>
          <a:p>
            <a:pPr marL="0" marR="0">
              <a:spcBef>
                <a:spcPts val="0"/>
              </a:spcBef>
              <a:spcAft>
                <a:spcPts val="0"/>
              </a:spcAft>
            </a:pPr>
            <a:r>
              <a:rPr lang="en-US" sz="1800" dirty="0">
                <a:effectLst/>
                <a:latin typeface="Calibri" panose="020F0502020204030204" pitchFamily="34" charset="0"/>
              </a:rPr>
              <a:t>Bryan was on the Fellow Committee &amp;  Constitution and Bylaws Committee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713C8-9495-4280-BD14-8A0B5D64EA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0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SSCS roughly same as CEDA last couple of years – 11K June 2023, 9757 June 2024</a:t>
            </a:r>
          </a:p>
          <a:p>
            <a:endParaRPr lang="en-US" dirty="0"/>
          </a:p>
          <a:p>
            <a:r>
              <a:rPr lang="en-US" dirty="0"/>
              <a:t>From Adam: June 2024</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OU Analytics shows 9757 SSCS members and 10,022 CEDA participants as of today.</a:t>
            </a:r>
          </a:p>
          <a:p>
            <a:r>
              <a:rPr lang="en-US" sz="1800" kern="0" dirty="0">
                <a:effectLst/>
                <a:latin typeface="Aptos" panose="020B0004020202020204" pitchFamily="34" charset="0"/>
                <a:ea typeface="Aptos" panose="020B0004020202020204" pitchFamily="34" charset="0"/>
                <a:cs typeface="Aptos" panose="020B0004020202020204" pitchFamily="34" charset="0"/>
              </a:rPr>
              <a:t>943 SSCS members participate in CEDA, so 9.67% of all SSCS members are CEDA participants and SSCS members account for roughly the same percentage (9.4%) of all CEDA participants.</a:t>
            </a:r>
            <a:endParaRPr lang="en-US" dirty="0"/>
          </a:p>
          <a:p>
            <a:endParaRPr lang="en-US" dirty="0"/>
          </a:p>
        </p:txBody>
      </p:sp>
      <p:sp>
        <p:nvSpPr>
          <p:cNvPr id="4" name="Slide Number Placeholder 3"/>
          <p:cNvSpPr>
            <a:spLocks noGrp="1"/>
          </p:cNvSpPr>
          <p:nvPr>
            <p:ph type="sldNum" sz="quarter" idx="5"/>
          </p:nvPr>
        </p:nvSpPr>
        <p:spPr/>
        <p:txBody>
          <a:bodyPr/>
          <a:lstStyle/>
          <a:p>
            <a:fld id="{1FD8973C-0E51-4F02-B911-C3BEC877BDEF}" type="slidenum">
              <a:rPr lang="en-US" smtClean="0"/>
              <a:t>4</a:t>
            </a:fld>
            <a:endParaRPr lang="en-US"/>
          </a:p>
        </p:txBody>
      </p:sp>
    </p:spTree>
    <p:extLst>
      <p:ext uri="{BB962C8B-B14F-4D97-AF65-F5344CB8AC3E}">
        <p14:creationId xmlns:p14="http://schemas.microsoft.com/office/powerpoint/2010/main" val="267995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rPr>
              <a:t>Alignment of MOUs for consistent engagement model.</a:t>
            </a:r>
            <a:endParaRPr lang="en-US" dirty="0"/>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As we are engaging with more conferences at TCS level, many of them ask to set-up SSCS sessions. We need to work on the mechanisms to make this possible. Here some ideas: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Have specific call for papers for special sessions distributed through the SSCS channels.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Understanding how we can have SSCS members as part of the conference TPC, at least to review the SSCS papers.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Possibly having a SSCS member chair the special session, as this will help contacting possible speakers.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Have a list of possible presenters (including topic) for either tutorials or invited papers (which will still have to go through the review process). This is important as many members of other societies may not have a strong network within the SSCS community.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TCS for DAC and DATE – Alessandro’s focus to increase the ROI of TCS for both conference and SSCS membership.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Discuss/brainstorm with CEDA leadership and help to get the conferences/collaboration fully engaged and plan to discuss further with SSCS.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Workshops/Contests on topics like AI/ML in design/production of designs resonated during our discussion as an interesting collaboration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the past had the Student Design Contest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other point to add we discussed – that once we get the engagement with DAC and DATE reinvigorate – we should consider consistency/collaboration across the CEDA portfolio of conferences  </a:t>
            </a:r>
            <a:r>
              <a:rPr lang="en-US" sz="1800" dirty="0" err="1">
                <a:effectLst/>
                <a:latin typeface="Calibri" panose="020F0502020204030204" pitchFamily="34" charset="0"/>
                <a:ea typeface="Calibri" panose="020F0502020204030204" pitchFamily="34" charset="0"/>
              </a:rPr>
              <a:t>eg</a:t>
            </a:r>
            <a:r>
              <a:rPr lang="en-US" sz="1800" dirty="0">
                <a:effectLst/>
                <a:latin typeface="Calibri" panose="020F0502020204030204" pitchFamily="34" charset="0"/>
                <a:ea typeface="Calibri" panose="020F0502020204030204" pitchFamily="34" charset="0"/>
              </a:rPr>
              <a:t> ASP-DAC</a:t>
            </a:r>
          </a:p>
          <a:p>
            <a:endParaRPr lang="en-US" dirty="0"/>
          </a:p>
        </p:txBody>
      </p:sp>
      <p:sp>
        <p:nvSpPr>
          <p:cNvPr id="4" name="Slide Number Placeholder 3"/>
          <p:cNvSpPr>
            <a:spLocks noGrp="1"/>
          </p:cNvSpPr>
          <p:nvPr>
            <p:ph type="sldNum" sz="quarter" idx="5"/>
          </p:nvPr>
        </p:nvSpPr>
        <p:spPr/>
        <p:txBody>
          <a:bodyPr/>
          <a:lstStyle/>
          <a:p>
            <a:fld id="{1FD8973C-0E51-4F02-B911-C3BEC877BDEF}" type="slidenum">
              <a:rPr lang="en-US" smtClean="0"/>
              <a:t>5</a:t>
            </a:fld>
            <a:endParaRPr lang="en-US"/>
          </a:p>
        </p:txBody>
      </p:sp>
    </p:spTree>
    <p:extLst>
      <p:ext uri="{BB962C8B-B14F-4D97-AF65-F5344CB8AC3E}">
        <p14:creationId xmlns:p14="http://schemas.microsoft.com/office/powerpoint/2010/main" val="262139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SSCS may adopt the newsletter archive idea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Generative AI: setup call with SSCD asap (Payam </a:t>
            </a:r>
            <a:r>
              <a:rPr lang="en-US" dirty="0" err="1"/>
              <a:t>Heydari</a:t>
            </a:r>
            <a:r>
              <a:rPr lang="en-US" dirty="0"/>
              <a:t>, Kaushik Sengupta) –</a:t>
            </a:r>
            <a:r>
              <a:rPr lang="en-US" i="1" dirty="0"/>
              <a:t>Looking for additional names from CEDA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FD8973C-0E51-4F02-B911-C3BEC877BDEF}" type="slidenum">
              <a:rPr lang="en-US" smtClean="0"/>
              <a:t>6</a:t>
            </a:fld>
            <a:endParaRPr lang="en-US"/>
          </a:p>
        </p:txBody>
      </p:sp>
    </p:spTree>
    <p:extLst>
      <p:ext uri="{BB962C8B-B14F-4D97-AF65-F5344CB8AC3E}">
        <p14:creationId xmlns:p14="http://schemas.microsoft.com/office/powerpoint/2010/main" val="409158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22222"/>
                </a:solidFill>
                <a:latin typeface="Roboto" panose="02000000000000000000" pitchFamily="2" charset="0"/>
              </a:rPr>
              <a:t>Revenues from periodicals and conference related publications</a:t>
            </a:r>
          </a:p>
          <a:p>
            <a:pPr rtl="0" fontAlgn="base">
              <a:spcBef>
                <a:spcPts val="1000"/>
              </a:spcBef>
              <a:spcAft>
                <a:spcPts val="0"/>
              </a:spcAft>
              <a:buFont typeface="Arial" panose="020B0604020202020204" pitchFamily="34" charset="0"/>
              <a:buNone/>
            </a:pPr>
            <a:r>
              <a:rPr lang="en-US" sz="2800" b="0" i="0" u="none" strike="noStrike" dirty="0">
                <a:solidFill>
                  <a:srgbClr val="000000"/>
                </a:solidFill>
                <a:effectLst/>
                <a:latin typeface="Calibri" panose="020F0502020204030204" pitchFamily="34" charset="0"/>
              </a:rPr>
              <a:t>Slowly recovering pre-COVID levels for meetings and conferences.</a:t>
            </a:r>
            <a:endParaRPr lang="en-US" sz="2800" b="0"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Still conferences sponsorship lower than normal</a:t>
            </a:r>
            <a:r>
              <a:rPr lang="en-US" sz="2400" b="0" i="0" u="none" strike="noStrike" dirty="0">
                <a:solidFill>
                  <a:srgbClr val="000000"/>
                </a:solidFill>
                <a:effectLst/>
                <a:latin typeface="Arial" panose="020B0604020202020204" pitchFamily="34" charset="0"/>
              </a:rPr>
              <a:t>, </a:t>
            </a:r>
            <a:r>
              <a:rPr lang="en-US" sz="2400" b="0" i="0" u="none" strike="noStrike" dirty="0">
                <a:solidFill>
                  <a:srgbClr val="000000"/>
                </a:solidFill>
                <a:effectLst/>
                <a:latin typeface="Calibri" panose="020F0502020204030204" pitchFamily="34" charset="0"/>
              </a:rPr>
              <a:t>We’ll see what happens 2nd half of the year</a:t>
            </a:r>
          </a:p>
          <a:p>
            <a:pPr marL="742950" lvl="1" indent="-285750" rtl="0" fontAlgn="base">
              <a:spcBef>
                <a:spcPts val="50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Periodicals – increased page counts to be managed</a:t>
            </a:r>
            <a:br>
              <a:rPr lang="en-US" b="0" dirty="0">
                <a:effectLst/>
              </a:rPr>
            </a:br>
            <a:r>
              <a:rPr lang="en-US" sz="2800" b="0" i="0" u="none" strike="noStrike" dirty="0">
                <a:solidFill>
                  <a:srgbClr val="000000"/>
                </a:solidFill>
                <a:effectLst/>
                <a:latin typeface="Calibri" panose="020F0502020204030204" pitchFamily="34" charset="0"/>
              </a:rPr>
              <a:t>Initiatives – Pending discussion on expected expenses for 2022 (and 2023)</a:t>
            </a:r>
            <a:endParaRPr lang="en-US" sz="2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latin typeface="Roboto" panose="02000000000000000000" pitchFamily="2" charset="0"/>
              </a:rPr>
              <a:t>Budget focus: Awards, Distinguished Lecturer Program, CEDA Luncheons, Local Chapters, Technical Committees, Contests, Young Professionals,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latin typeface="Roboto" panose="02000000000000000000" pitchFamily="2" charset="0"/>
              </a:rPr>
              <a:t>2023 Initiatives focus: Cyber-physical systems summer school, Design Automation for Power Electronics (DAPE) </a:t>
            </a:r>
            <a:r>
              <a:rPr lang="en-US" sz="1200" dirty="0" err="1">
                <a:solidFill>
                  <a:srgbClr val="222222"/>
                </a:solidFill>
                <a:latin typeface="Roboto" panose="02000000000000000000" pitchFamily="2" charset="0"/>
              </a:rPr>
              <a:t>wkshp</a:t>
            </a:r>
            <a:r>
              <a:rPr lang="en-US" sz="1200" dirty="0">
                <a:solidFill>
                  <a:srgbClr val="222222"/>
                </a:solidFill>
                <a:latin typeface="Roboto" panose="02000000000000000000" pitchFamily="2" charset="0"/>
              </a:rPr>
              <a:t> support, Diversity in EDA, ML-CAD workshop, Student Travel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latin typeface="Roboto" panose="02000000000000000000" pitchFamily="2" charset="0"/>
            </a:endParaRPr>
          </a:p>
          <a:p>
            <a:r>
              <a:rPr lang="en-US" dirty="0"/>
              <a:t>ASP-DAC'23 was hybrid. All sessions ran as in-person events, but they also provided live zoom sessions with live / pre-recorded presentations for authors who couldn't attend in-person (for example, presenters from China </a:t>
            </a:r>
            <a:r>
              <a:rPr lang="en-US" dirty="0" err="1"/>
              <a:t>etc</a:t>
            </a:r>
            <a:r>
              <a:rPr lang="en-US" dirty="0"/>
              <a:t>). </a:t>
            </a:r>
          </a:p>
          <a:p>
            <a:r>
              <a:rPr lang="en-US" dirty="0"/>
              <a:t>ASPDAC’23 Tokyo, DATE’23 Antwerp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ACM/IEEE International Conference on Computer-Aided Design was held in San Diego, California from 30 October-4 November. The event brought together over 500 attendees from around the world, both virtually and in-person. Attendees were able to witness three stimulating keynote talks, fifty-five technical sessions, seven different workshops, three different contests, the first ever job fair, and many other networking opportunities.</a:t>
            </a:r>
            <a:endParaRPr lang="en-US" sz="1800" b="0" i="0" u="none" strike="noStrike" dirty="0">
              <a:solidFill>
                <a:srgbClr val="000000"/>
              </a:solidFill>
              <a:effectLst/>
              <a:latin typeface="Arial" panose="020B0604020202020204" pitchFamily="34" charset="0"/>
            </a:endParaRPr>
          </a:p>
          <a:p>
            <a:endParaRPr lang="en-US" dirty="0"/>
          </a:p>
          <a:p>
            <a:r>
              <a:rPr lang="en-US" dirty="0"/>
              <a:t>Strategic Areas:</a:t>
            </a:r>
          </a:p>
          <a:p>
            <a:pPr marL="38100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RISC-V and open hardware – Architectures (HW and SW), tools, applications</a:t>
            </a:r>
            <a:endParaRPr lang="en-US" sz="2400" b="0"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Very hot in Europe</a:t>
            </a:r>
            <a:endParaRPr lang="en-US" sz="2000" b="0" i="0" u="none" strike="noStrike" dirty="0">
              <a:solidFill>
                <a:srgbClr val="000000"/>
              </a:solidFill>
              <a:effectLst/>
              <a:latin typeface="Arial" panose="020B0604020202020204" pitchFamily="34" charset="0"/>
            </a:endParaRPr>
          </a:p>
          <a:p>
            <a:pPr marL="38100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Edge AI – Toolchains for AI/ML automatic deployment of HW platforms</a:t>
            </a:r>
            <a:endParaRPr lang="en-US" sz="2400" b="0" i="0" u="none" strike="noStrike" dirty="0">
              <a:solidFill>
                <a:srgbClr val="000000"/>
              </a:solidFill>
              <a:effectLst/>
              <a:latin typeface="Arial" panose="020B0604020202020204" pitchFamily="34" charset="0"/>
            </a:endParaRPr>
          </a:p>
          <a:p>
            <a:pPr marL="38100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Industry 5.0 – Add social impact and sustainability to the I4.0 paradigm</a:t>
            </a:r>
            <a:endParaRPr lang="en-US" sz="2400" b="0" i="0" u="none" strike="noStrike" dirty="0">
              <a:solidFill>
                <a:srgbClr val="000000"/>
              </a:solidFill>
              <a:effectLst/>
              <a:latin typeface="Arial" panose="020B0604020202020204" pitchFamily="34" charset="0"/>
            </a:endParaRPr>
          </a:p>
          <a:p>
            <a:pPr marL="381000"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Digital Twins – From data to models and DTs (automatically)</a:t>
            </a:r>
            <a:endParaRPr lang="en-US" sz="2400" b="0" i="0" u="none" strike="noStrike" dirty="0">
              <a:solidFill>
                <a:srgbClr val="000000"/>
              </a:solidFill>
              <a:effectLst/>
              <a:latin typeface="Arial" panose="020B0604020202020204" pitchFamily="34" charset="0"/>
            </a:endParaRPr>
          </a:p>
          <a:p>
            <a:pPr marL="381000" rtl="0" fontAlgn="base">
              <a:spcBef>
                <a:spcPts val="50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marL="381000" rtl="0" fontAlgn="base">
              <a:spcBef>
                <a:spcPts val="50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92422-52A2-45A8-A4F1-5874D455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99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dirty="0">
                <a:solidFill>
                  <a:srgbClr val="000000"/>
                </a:solidFill>
                <a:effectLst/>
                <a:latin typeface="Arial" panose="020B0604020202020204" pitchFamily="34" charset="0"/>
              </a:rPr>
              <a:t>https://cadforassurance.org/</a:t>
            </a:r>
          </a:p>
          <a:p>
            <a:r>
              <a:rPr lang="en-US" sz="3600" b="0" i="0" dirty="0">
                <a:solidFill>
                  <a:srgbClr val="666666"/>
                </a:solidFill>
                <a:effectLst/>
                <a:latin typeface="Droid Sans"/>
              </a:rPr>
              <a:t>https://ieee-ceda.org/cad-assurance</a:t>
            </a:r>
          </a:p>
          <a:p>
            <a:endParaRPr lang="en-US" sz="3600" b="0" i="0" u="none" strike="noStrike" dirty="0">
              <a:solidFill>
                <a:srgbClr val="666666"/>
              </a:solidFill>
              <a:effectLst/>
              <a:latin typeface="Droid Sans"/>
            </a:endParaRPr>
          </a:p>
          <a:p>
            <a:r>
              <a:rPr lang="en-US" sz="2400" b="0" i="0" u="none" strike="noStrike" dirty="0">
                <a:solidFill>
                  <a:srgbClr val="000000"/>
                </a:solidFill>
                <a:effectLst/>
                <a:latin typeface="Arial" panose="020B0604020202020204" pitchFamily="34" charset="0"/>
              </a:rPr>
              <a:t>https://ieee-ceda.org/dawn-webinars</a:t>
            </a:r>
          </a:p>
          <a:p>
            <a:endParaRPr lang="en-US" sz="2400" b="0" i="0" u="none" strike="noStrike" dirty="0">
              <a:solidFill>
                <a:srgbClr val="000000"/>
              </a:solidFill>
              <a:effectLst/>
              <a:latin typeface="Arial" panose="020B0604020202020204" pitchFamily="34" charset="0"/>
            </a:endParaRPr>
          </a:p>
          <a:p>
            <a:r>
              <a:rPr lang="en-US" sz="2400" b="0" i="0" u="none" strike="noStrike" dirty="0">
                <a:solidFill>
                  <a:srgbClr val="000000"/>
                </a:solidFill>
                <a:effectLst/>
                <a:latin typeface="Arial" panose="020B0604020202020204" pitchFamily="34" charset="0"/>
              </a:rPr>
              <a:t>https://ieee-ceda.org/distinguished-lecturers-program</a:t>
            </a:r>
          </a:p>
          <a:p>
            <a:endParaRPr lang="en-US" sz="2400" b="0" i="0" u="none" strike="noStrike" dirty="0">
              <a:solidFill>
                <a:srgbClr val="000000"/>
              </a:solidFill>
              <a:effectLst/>
              <a:latin typeface="Arial" panose="020B0604020202020204" pitchFamily="34" charset="0"/>
            </a:endParaRPr>
          </a:p>
          <a:p>
            <a:r>
              <a:rPr lang="en-US" sz="2400" b="0" i="0" u="none" strike="noStrike" dirty="0">
                <a:solidFill>
                  <a:srgbClr val="000000"/>
                </a:solidFill>
                <a:effectLst/>
                <a:latin typeface="Arial" panose="020B0604020202020204" pitchFamily="34" charset="0"/>
              </a:rPr>
              <a:t>https://ieee-ceda.org/presentations/grid</a:t>
            </a:r>
          </a:p>
          <a:p>
            <a:r>
              <a:rPr lang="en-US" sz="2400" b="0" i="0" u="none" strike="noStrike" dirty="0">
                <a:solidFill>
                  <a:srgbClr val="000000"/>
                </a:solidFill>
                <a:effectLst/>
                <a:latin typeface="Arial" panose="020B0604020202020204" pitchFamily="34" charset="0"/>
              </a:rPr>
              <a:t>https://www.youtube.com/channel/UCtV0i4UH8cElzn4lgl7VrAw</a:t>
            </a:r>
          </a:p>
          <a:p>
            <a:endParaRPr lang="en-US" sz="2400" b="0" i="0" u="none" strike="noStrike" dirty="0">
              <a:solidFill>
                <a:srgbClr val="000000"/>
              </a:solidFill>
              <a:effectLst/>
              <a:latin typeface="Arial" panose="020B0604020202020204" pitchFamily="34" charset="0"/>
            </a:endParaRPr>
          </a:p>
          <a:p>
            <a:r>
              <a:rPr lang="en-US" sz="2400" b="0" i="0" u="none" strike="noStrike" dirty="0">
                <a:solidFill>
                  <a:srgbClr val="000000"/>
                </a:solidFill>
                <a:effectLst/>
                <a:latin typeface="Arial" panose="020B0604020202020204" pitchFamily="34" charset="0"/>
              </a:rPr>
              <a:t>https://www.ieee-hsttc.org/</a:t>
            </a:r>
          </a:p>
          <a:p>
            <a:endParaRPr lang="en-US" sz="2400" b="0" i="0" u="none" strike="noStrike" dirty="0">
              <a:solidFill>
                <a:srgbClr val="000000"/>
              </a:solidFill>
              <a:effectLst/>
              <a:latin typeface="Arial" panose="020B0604020202020204" pitchFamily="34" charset="0"/>
            </a:endParaRPr>
          </a:p>
          <a:p>
            <a:r>
              <a:rPr lang="en-US" sz="1800" b="0" i="0" u="none" strike="noStrike" dirty="0">
                <a:solidFill>
                  <a:srgbClr val="0070C0"/>
                </a:solidFill>
                <a:effectLst/>
                <a:latin typeface="Calibri" panose="020F0502020204030204" pitchFamily="34" charset="0"/>
              </a:rPr>
              <a:t> IEEE P2929 scan &amp; array debug standards</a:t>
            </a:r>
            <a:endParaRPr lang="en-US" sz="2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92422-52A2-45A8-A4F1-5874D455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7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DAC MOU is valid for 2024/25/26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92422-52A2-45A8-A4F1-5874D455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353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96816" y="565421"/>
            <a:ext cx="11374883" cy="521507"/>
          </a:xfrm>
          <a:prstGeom prst="rect">
            <a:avLst/>
          </a:prstGeom>
          <a:noFill/>
          <a:ln>
            <a:noFill/>
          </a:ln>
        </p:spPr>
        <p:txBody>
          <a:bodyPr wrap="square" lIns="68573" tIns="68573" rIns="68573" bIns="68573"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84" name="Shape 84"/>
          <p:cNvSpPr txBox="1">
            <a:spLocks noGrp="1"/>
          </p:cNvSpPr>
          <p:nvPr>
            <p:ph type="subTitle" idx="1"/>
          </p:nvPr>
        </p:nvSpPr>
        <p:spPr>
          <a:xfrm>
            <a:off x="396816" y="1199112"/>
            <a:ext cx="11374883" cy="422657"/>
          </a:xfrm>
          <a:prstGeom prst="rect">
            <a:avLst/>
          </a:prstGeom>
          <a:noFill/>
          <a:ln>
            <a:noFill/>
          </a:ln>
        </p:spPr>
        <p:txBody>
          <a:bodyPr wrap="square" lIns="68573" tIns="68573" rIns="68573" bIns="68573"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78"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54"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32"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09"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886"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062"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24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418"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396816" y="1825627"/>
            <a:ext cx="11374883" cy="4143855"/>
          </a:xfrm>
          <a:prstGeom prst="rect">
            <a:avLst/>
          </a:prstGeom>
          <a:noFill/>
          <a:ln>
            <a:noFill/>
          </a:ln>
        </p:spPr>
        <p:txBody>
          <a:bodyPr wrap="square" lIns="68573" tIns="68573" rIns="68573" bIns="68573" anchor="t" anchorCtr="0"/>
          <a:lstStyle>
            <a:lvl1pPr marL="457178" marR="0" lvl="0" indent="-372515"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827" marR="0" lvl="1" indent="-220122"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03" marR="0" lvl="2" indent="-237055"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384" marR="0" lvl="3" indent="-203190"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562" marR="0" lvl="4" indent="-203190"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2941" marR="0" lvl="5"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17" marR="0" lvl="6"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295" marR="0" lvl="7"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472" marR="0" lvl="8"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9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96816" y="565423"/>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dirty="0"/>
          </a:p>
        </p:txBody>
      </p:sp>
      <p:sp>
        <p:nvSpPr>
          <p:cNvPr id="84" name="Shape 84"/>
          <p:cNvSpPr txBox="1">
            <a:spLocks noGrp="1"/>
          </p:cNvSpPr>
          <p:nvPr>
            <p:ph type="subTitle" idx="1"/>
          </p:nvPr>
        </p:nvSpPr>
        <p:spPr>
          <a:xfrm>
            <a:off x="396816" y="1199112"/>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43"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286"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429"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571"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714"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2857"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00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143"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396816" y="1825628"/>
            <a:ext cx="11374883" cy="4143855"/>
          </a:xfrm>
          <a:prstGeom prst="rect">
            <a:avLst/>
          </a:prstGeom>
          <a:noFill/>
          <a:ln>
            <a:noFill/>
          </a:ln>
        </p:spPr>
        <p:txBody>
          <a:bodyPr wrap="square" lIns="68575" tIns="68575" rIns="68575" bIns="68575" anchor="t" anchorCtr="0"/>
          <a:lstStyle>
            <a:lvl1pPr marL="457143" marR="0" lvl="0" indent="-372487"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767" marR="0" lvl="1" indent="-220106"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2910" marR="0" lvl="2" indent="-237037"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259" marR="0" lvl="3"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402" marR="0" lvl="4"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2752" marR="0" lvl="5"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79894" marR="0" lvl="6"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037" marR="0" lvl="7"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180" marR="0" lvl="8"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5386765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Two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96816" y="565423"/>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84" name="Shape 84"/>
          <p:cNvSpPr txBox="1">
            <a:spLocks noGrp="1"/>
          </p:cNvSpPr>
          <p:nvPr>
            <p:ph type="subTitle" idx="1"/>
          </p:nvPr>
        </p:nvSpPr>
        <p:spPr>
          <a:xfrm>
            <a:off x="396816" y="1199112"/>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43"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286"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429"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571"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714"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2857"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00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143"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dirty="0"/>
          </a:p>
        </p:txBody>
      </p:sp>
      <p:sp>
        <p:nvSpPr>
          <p:cNvPr id="85" name="Shape 85"/>
          <p:cNvSpPr txBox="1">
            <a:spLocks noGrp="1"/>
          </p:cNvSpPr>
          <p:nvPr>
            <p:ph type="body" idx="2"/>
          </p:nvPr>
        </p:nvSpPr>
        <p:spPr>
          <a:xfrm>
            <a:off x="396815" y="1825628"/>
            <a:ext cx="5598871" cy="4143855"/>
          </a:xfrm>
          <a:prstGeom prst="rect">
            <a:avLst/>
          </a:prstGeom>
          <a:noFill/>
          <a:ln>
            <a:noFill/>
          </a:ln>
        </p:spPr>
        <p:txBody>
          <a:bodyPr wrap="square" lIns="68575" tIns="68575" rIns="68575" bIns="68575" anchor="t" anchorCtr="0"/>
          <a:lstStyle>
            <a:lvl1pPr marL="457143" marR="0" lvl="0" indent="-372487"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767" marR="0" lvl="1" indent="-220106"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2910" marR="0" lvl="2" indent="-237037"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259" marR="0" lvl="3"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402" marR="0" lvl="4"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2752" marR="0" lvl="5"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79894" marR="0" lvl="6"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037" marR="0" lvl="7"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180" marR="0" lvl="8"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4" name="Shape 85">
            <a:extLst>
              <a:ext uri="{FF2B5EF4-FFF2-40B4-BE49-F238E27FC236}">
                <a16:creationId xmlns:a16="http://schemas.microsoft.com/office/drawing/2014/main" id="{1F7195A2-B1D5-8984-51B0-B5F5BB09BB44}"/>
              </a:ext>
            </a:extLst>
          </p:cNvPr>
          <p:cNvSpPr txBox="1">
            <a:spLocks noGrp="1"/>
          </p:cNvSpPr>
          <p:nvPr>
            <p:ph type="body" idx="10"/>
          </p:nvPr>
        </p:nvSpPr>
        <p:spPr>
          <a:xfrm>
            <a:off x="6196315" y="1824383"/>
            <a:ext cx="5598871" cy="4143855"/>
          </a:xfrm>
          <a:prstGeom prst="rect">
            <a:avLst/>
          </a:prstGeom>
          <a:noFill/>
          <a:ln>
            <a:noFill/>
          </a:ln>
        </p:spPr>
        <p:txBody>
          <a:bodyPr wrap="square" lIns="68575" tIns="68575" rIns="68575" bIns="68575" anchor="t" anchorCtr="0"/>
          <a:lstStyle>
            <a:lvl1pPr marL="457143" marR="0" lvl="0" indent="-372487"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767" marR="0" lvl="1" indent="-220106"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2910" marR="0" lvl="2" indent="-237037"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259" marR="0" lvl="3"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402" marR="0" lvl="4" indent="-20317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2752" marR="0" lvl="5"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79894" marR="0" lvl="6"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037" marR="0" lvl="7"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180" marR="0" lvl="8" indent="-11851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60476358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762000" y="3429320"/>
            <a:ext cx="10557309" cy="90392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4400"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58" name="Shape 58"/>
          <p:cNvSpPr txBox="1">
            <a:spLocks noGrp="1"/>
          </p:cNvSpPr>
          <p:nvPr>
            <p:ph type="subTitle" idx="1"/>
          </p:nvPr>
        </p:nvSpPr>
        <p:spPr>
          <a:xfrm>
            <a:off x="762000" y="4425318"/>
            <a:ext cx="10557309" cy="1244283"/>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800" b="1" i="1" u="none" strike="noStrike" cap="none">
                <a:solidFill>
                  <a:srgbClr val="7F7F7F"/>
                </a:solidFill>
                <a:latin typeface="Calibri"/>
                <a:ea typeface="Calibri"/>
                <a:cs typeface="Calibri"/>
                <a:sym typeface="Calibri"/>
              </a:defRPr>
            </a:lvl1pPr>
            <a:lvl2pPr marL="457143"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286"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429"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571"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714"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2857"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00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143"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1" y="794605"/>
            <a:ext cx="12188099" cy="2447935"/>
            <a:chOff x="0" y="1074510"/>
            <a:chExt cx="9141074" cy="1835951"/>
          </a:xfrm>
        </p:grpSpPr>
        <p:pic>
          <p:nvPicPr>
            <p:cNvPr id="60" name="Shape 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spTree>
    <p:extLst>
      <p:ext uri="{BB962C8B-B14F-4D97-AF65-F5344CB8AC3E}">
        <p14:creationId xmlns:p14="http://schemas.microsoft.com/office/powerpoint/2010/main" val="32750265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4D76C-3CEF-9164-6A88-E26AEF0B90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11"/>
          <a:stretch>
            <a:fillRect/>
          </a:stretch>
        </p:blipFill>
        <p:spPr bwMode="auto">
          <a:xfrm>
            <a:off x="1" y="4787636"/>
            <a:ext cx="12205229" cy="207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7B23499-C93F-E4D8-583E-3A1541A72CBB}"/>
              </a:ext>
            </a:extLst>
          </p:cNvPr>
          <p:cNvSpPr/>
          <p:nvPr userDrawn="1"/>
        </p:nvSpPr>
        <p:spPr bwMode="auto">
          <a:xfrm>
            <a:off x="1" y="5292"/>
            <a:ext cx="12205229" cy="1291167"/>
          </a:xfrm>
          <a:prstGeom prst="rect">
            <a:avLst/>
          </a:prstGeom>
          <a:solidFill>
            <a:srgbClr val="2241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pic>
        <p:nvPicPr>
          <p:cNvPr id="4" name="Picture 10" descr="Background pattern&#10;&#10;Description automatically generated">
            <a:extLst>
              <a:ext uri="{FF2B5EF4-FFF2-40B4-BE49-F238E27FC236}">
                <a16:creationId xmlns:a16="http://schemas.microsoft.com/office/drawing/2014/main" id="{E486DF8B-33AD-BFFD-8A8F-67460EA9CF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2"/>
          <a:stretch>
            <a:fillRect/>
          </a:stretch>
        </p:blipFill>
        <p:spPr bwMode="auto">
          <a:xfrm>
            <a:off x="0" y="4786313"/>
            <a:ext cx="12192000" cy="207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914225" y="1818209"/>
            <a:ext cx="10363198" cy="1557923"/>
          </a:xfrm>
          <a:prstGeom prst="rect">
            <a:avLst/>
          </a:prstGeom>
        </p:spPr>
        <p:txBody>
          <a:bodyPr lIns="130622" tIns="65311" rIns="130622" bIns="65311">
            <a:normAutofit/>
          </a:bodyPr>
          <a:lstStyle>
            <a:lvl1pPr algn="l">
              <a:defRPr sz="3333" b="1">
                <a:solidFill>
                  <a:schemeClr val="accent2"/>
                </a:solidFill>
                <a:latin typeface="+mj-lt"/>
                <a:cs typeface="Roboto"/>
              </a:defRPr>
            </a:lvl1pPr>
          </a:lstStyle>
          <a:p>
            <a:r>
              <a:rPr lang="en-US" dirty="0"/>
              <a:t>Click to edit Master title style</a:t>
            </a:r>
          </a:p>
        </p:txBody>
      </p:sp>
      <p:sp>
        <p:nvSpPr>
          <p:cNvPr id="15" name="Text Placeholder 11"/>
          <p:cNvSpPr>
            <a:spLocks noGrp="1"/>
          </p:cNvSpPr>
          <p:nvPr>
            <p:ph type="body" sz="quarter" idx="13"/>
          </p:nvPr>
        </p:nvSpPr>
        <p:spPr>
          <a:xfrm>
            <a:off x="914223" y="3376132"/>
            <a:ext cx="10363200" cy="434228"/>
          </a:xfrm>
          <a:prstGeom prst="rect">
            <a:avLst/>
          </a:prstGeom>
        </p:spPr>
        <p:txBody>
          <a:bodyPr lIns="130622" tIns="65311" rIns="130622" bIns="65311">
            <a:normAutofit/>
          </a:bodyPr>
          <a:lstStyle>
            <a:lvl1pPr marL="0" indent="0">
              <a:buFontTx/>
              <a:buNone/>
              <a:defRPr sz="2417" b="1" baseline="0">
                <a:solidFill>
                  <a:schemeClr val="tx1"/>
                </a:solidFill>
                <a:latin typeface="+mj-lt"/>
                <a:cs typeface="Roboto"/>
              </a:defRPr>
            </a:lvl1pPr>
            <a:lvl2pPr marL="544215" indent="0">
              <a:buFontTx/>
              <a:buNone/>
              <a:defRPr>
                <a:solidFill>
                  <a:schemeClr val="bg1"/>
                </a:solidFill>
                <a:latin typeface="Roboto"/>
                <a:cs typeface="Roboto"/>
              </a:defRPr>
            </a:lvl2pPr>
            <a:lvl3pPr marL="1088430" indent="0">
              <a:buFontTx/>
              <a:buNone/>
              <a:defRPr>
                <a:solidFill>
                  <a:schemeClr val="bg1"/>
                </a:solidFill>
                <a:latin typeface="Roboto"/>
                <a:cs typeface="Roboto"/>
              </a:defRPr>
            </a:lvl3pPr>
            <a:lvl4pPr marL="1632646" indent="0">
              <a:buFontTx/>
              <a:buNone/>
              <a:defRPr>
                <a:solidFill>
                  <a:schemeClr val="bg1"/>
                </a:solidFill>
                <a:latin typeface="Roboto"/>
                <a:cs typeface="Roboto"/>
              </a:defRPr>
            </a:lvl4pPr>
            <a:lvl5pPr marL="2176860" indent="0">
              <a:buFontTx/>
              <a:buNone/>
              <a:defRPr>
                <a:solidFill>
                  <a:schemeClr val="bg1"/>
                </a:solidFill>
                <a:latin typeface="Roboto"/>
                <a:cs typeface="Roboto"/>
              </a:defRPr>
            </a:lvl5pPr>
          </a:lstStyle>
          <a:p>
            <a:pPr lvl="0"/>
            <a:r>
              <a:rPr lang="en-US" dirty="0"/>
              <a:t>Click to edit Master text styles</a:t>
            </a:r>
          </a:p>
        </p:txBody>
      </p:sp>
    </p:spTree>
    <p:extLst>
      <p:ext uri="{BB962C8B-B14F-4D97-AF65-F5344CB8AC3E}">
        <p14:creationId xmlns:p14="http://schemas.microsoft.com/office/powerpoint/2010/main" val="37993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3256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24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4.gif"/><Relationship Id="rId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p:nvPr/>
        </p:nvSpPr>
        <p:spPr>
          <a:xfrm>
            <a:off x="379879" y="6171167"/>
            <a:ext cx="2057400" cy="365125"/>
          </a:xfrm>
          <a:prstGeom prst="rect">
            <a:avLst/>
          </a:prstGeom>
          <a:noFill/>
          <a:ln>
            <a:noFill/>
          </a:ln>
        </p:spPr>
        <p:txBody>
          <a:bodyPr wrap="square" lIns="91433" tIns="45700" rIns="91433" bIns="45700" anchor="ctr" anchorCtr="0">
            <a:noAutofit/>
          </a:bodyPr>
          <a:lstStyle/>
          <a:p>
            <a:pPr marL="0" marR="0" lvl="0" indent="0" algn="l" rtl="0">
              <a:spcBef>
                <a:spcPts val="0"/>
              </a:spcBef>
              <a:buSzPct val="25000"/>
              <a:buNone/>
            </a:pPr>
            <a:fld id="{00000000-1234-1234-1234-123412341234}" type="slidenum">
              <a:rPr lang="en" sz="1200" b="0" i="0" u="none" strike="noStrike" cap="none">
                <a:solidFill>
                  <a:srgbClr val="0066A1"/>
                </a:solidFill>
                <a:latin typeface="Calibri"/>
                <a:ea typeface="Calibri"/>
                <a:cs typeface="Calibri"/>
                <a:sym typeface="Calibri"/>
              </a:rPr>
              <a:pPr marL="0" marR="0" lvl="0" indent="0" algn="l" rtl="0">
                <a:spcBef>
                  <a:spcPts val="0"/>
                </a:spcBef>
                <a:buSzPct val="25000"/>
                <a:buNone/>
              </a:pPr>
              <a:t>‹#›</a:t>
            </a:fld>
            <a:endParaRPr lang="en" sz="12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71132" y="6071713"/>
            <a:ext cx="1145704" cy="355587"/>
          </a:xfrm>
          <a:prstGeom prst="rect">
            <a:avLst/>
          </a:prstGeom>
          <a:noFill/>
          <a:ln>
            <a:noFill/>
          </a:ln>
        </p:spPr>
      </p:pic>
      <p:pic>
        <p:nvPicPr>
          <p:cNvPr id="80" name="Shape 8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87" y="1"/>
            <a:ext cx="12187111" cy="914033"/>
          </a:xfrm>
          <a:prstGeom prst="rect">
            <a:avLst/>
          </a:prstGeom>
          <a:noFill/>
          <a:ln>
            <a:noFill/>
          </a:ln>
        </p:spPr>
      </p:pic>
      <p:pic>
        <p:nvPicPr>
          <p:cNvPr id="81" name="Shape 8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 y="5943601"/>
            <a:ext cx="12187111" cy="914033"/>
          </a:xfrm>
          <a:prstGeom prst="rect">
            <a:avLst/>
          </a:prstGeom>
          <a:noFill/>
          <a:ln>
            <a:noFill/>
          </a:ln>
        </p:spPr>
      </p:pic>
      <p:pic>
        <p:nvPicPr>
          <p:cNvPr id="6" name="Picture 5">
            <a:extLst>
              <a:ext uri="{FF2B5EF4-FFF2-40B4-BE49-F238E27FC236}">
                <a16:creationId xmlns:a16="http://schemas.microsoft.com/office/drawing/2014/main" id="{AC709201-74EF-4306-B537-DD8FBEB6D32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406554" y="6036632"/>
            <a:ext cx="464577" cy="464577"/>
          </a:xfrm>
          <a:prstGeom prst="rect">
            <a:avLst/>
          </a:prstGeom>
        </p:spPr>
      </p:pic>
    </p:spTree>
    <p:extLst>
      <p:ext uri="{BB962C8B-B14F-4D97-AF65-F5344CB8AC3E}">
        <p14:creationId xmlns:p14="http://schemas.microsoft.com/office/powerpoint/2010/main" val="4032710342"/>
      </p:ext>
    </p:extLst>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81" name="Shape 81"/>
          <p:cNvPicPr preferRelativeResize="0"/>
          <p:nvPr userDrawn="1"/>
        </p:nvPicPr>
        <p:blipFill rotWithShape="1">
          <a:blip r:embed="rId3">
            <a:alphaModFix/>
          </a:blip>
          <a:srcRect/>
          <a:stretch/>
        </p:blipFill>
        <p:spPr>
          <a:xfrm>
            <a:off x="2" y="5943602"/>
            <a:ext cx="12187111" cy="914033"/>
          </a:xfrm>
          <a:prstGeom prst="rect">
            <a:avLst/>
          </a:prstGeom>
          <a:noFill/>
          <a:ln>
            <a:noFill/>
          </a:ln>
        </p:spPr>
      </p:pic>
      <p:pic>
        <p:nvPicPr>
          <p:cNvPr id="79" name="Shape 79"/>
          <p:cNvPicPr preferRelativeResize="0"/>
          <p:nvPr/>
        </p:nvPicPr>
        <p:blipFill rotWithShape="1">
          <a:blip r:embed="rId4">
            <a:alphaModFix/>
          </a:blip>
          <a:srcRect/>
          <a:stretch/>
        </p:blipFill>
        <p:spPr>
          <a:xfrm>
            <a:off x="10871132" y="6071713"/>
            <a:ext cx="1145704" cy="355587"/>
          </a:xfrm>
          <a:prstGeom prst="rect">
            <a:avLst/>
          </a:prstGeom>
          <a:noFill/>
          <a:ln>
            <a:noFill/>
          </a:ln>
        </p:spPr>
      </p:pic>
      <p:pic>
        <p:nvPicPr>
          <p:cNvPr id="80" name="Shape 80"/>
          <p:cNvPicPr preferRelativeResize="0"/>
          <p:nvPr/>
        </p:nvPicPr>
        <p:blipFill rotWithShape="1">
          <a:blip r:embed="rId5">
            <a:alphaModFix/>
          </a:blip>
          <a:srcRect/>
          <a:stretch/>
        </p:blipFill>
        <p:spPr>
          <a:xfrm>
            <a:off x="4889" y="2"/>
            <a:ext cx="12187111" cy="914033"/>
          </a:xfrm>
          <a:prstGeom prst="rect">
            <a:avLst/>
          </a:prstGeom>
          <a:noFill/>
          <a:ln>
            <a:noFill/>
          </a:ln>
        </p:spPr>
      </p:pic>
    </p:spTree>
    <p:extLst>
      <p:ext uri="{BB962C8B-B14F-4D97-AF65-F5344CB8AC3E}">
        <p14:creationId xmlns:p14="http://schemas.microsoft.com/office/powerpoint/2010/main" val="2028319048"/>
      </p:ext>
    </p:extLst>
  </p:cSld>
  <p:clrMap bg1="lt1" tx1="dk1" bg2="dk2" tx2="lt2" accent1="accent1" accent2="accent2" accent3="accent3" accent4="accent4" accent5="accent5" accent6="accent6" hlink="hlink" folHlink="folHlink"/>
  <p:sldLayoutIdLst>
    <p:sldLayoutId id="2147483679"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p:nvPr/>
        </p:nvSpPr>
        <p:spPr>
          <a:xfrm>
            <a:off x="379879" y="6171169"/>
            <a:ext cx="2057400" cy="365125"/>
          </a:xfrm>
          <a:prstGeom prst="rect">
            <a:avLst/>
          </a:prstGeom>
          <a:noFill/>
          <a:ln>
            <a:noFill/>
          </a:ln>
        </p:spPr>
        <p:txBody>
          <a:bodyPr wrap="square" lIns="91421" tIns="45694" rIns="91421" bIns="45694" anchor="ctr" anchorCtr="0">
            <a:noAutofit/>
          </a:bodyPr>
          <a:lstStyle/>
          <a:p>
            <a:pPr marL="0" marR="0" lvl="0" indent="0" algn="l" rtl="0">
              <a:spcBef>
                <a:spcPts val="0"/>
              </a:spcBef>
              <a:buSzPct val="25000"/>
              <a:buNone/>
            </a:pPr>
            <a:fld id="{00000000-1234-1234-1234-123412341234}" type="slidenum">
              <a:rPr lang="en" sz="1200" b="0" i="0" u="none" strike="noStrike" cap="none">
                <a:solidFill>
                  <a:srgbClr val="0066A1"/>
                </a:solidFill>
                <a:latin typeface="Calibri"/>
                <a:ea typeface="Calibri"/>
                <a:cs typeface="Calibri"/>
                <a:sym typeface="Calibri"/>
              </a:rPr>
              <a:pPr marL="0" marR="0" lvl="0" indent="0" algn="l" rtl="0">
                <a:spcBef>
                  <a:spcPts val="0"/>
                </a:spcBef>
                <a:buSzPct val="25000"/>
                <a:buNone/>
              </a:pPr>
              <a:t>‹#›</a:t>
            </a:fld>
            <a:endParaRPr lang="en" sz="12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871132" y="6071715"/>
            <a:ext cx="1145704" cy="355587"/>
          </a:xfrm>
          <a:prstGeom prst="rect">
            <a:avLst/>
          </a:prstGeom>
          <a:noFill/>
          <a:ln>
            <a:noFill/>
          </a:ln>
        </p:spPr>
      </p:pic>
      <p:pic>
        <p:nvPicPr>
          <p:cNvPr id="80" name="Shape 80"/>
          <p:cNvPicPr preferRelativeResize="0"/>
          <p:nvPr/>
        </p:nvPicPr>
        <p:blipFill rotWithShape="1">
          <a:blip r:embed="rId6">
            <a:alphaModFix/>
          </a:blip>
          <a:srcRect/>
          <a:stretch/>
        </p:blipFill>
        <p:spPr>
          <a:xfrm>
            <a:off x="4887" y="3"/>
            <a:ext cx="12187111" cy="914033"/>
          </a:xfrm>
          <a:prstGeom prst="rect">
            <a:avLst/>
          </a:prstGeom>
          <a:noFill/>
          <a:ln>
            <a:noFill/>
          </a:ln>
        </p:spPr>
      </p:pic>
      <p:pic>
        <p:nvPicPr>
          <p:cNvPr id="81" name="Shape 81"/>
          <p:cNvPicPr preferRelativeResize="0"/>
          <p:nvPr/>
        </p:nvPicPr>
        <p:blipFill rotWithShape="1">
          <a:blip r:embed="rId7">
            <a:alphaModFix/>
          </a:blip>
          <a:srcRect/>
          <a:stretch/>
        </p:blipFill>
        <p:spPr>
          <a:xfrm>
            <a:off x="2" y="5943603"/>
            <a:ext cx="12187111" cy="914033"/>
          </a:xfrm>
          <a:prstGeom prst="rect">
            <a:avLst/>
          </a:prstGeom>
          <a:noFill/>
          <a:ln>
            <a:noFill/>
          </a:ln>
        </p:spPr>
      </p:pic>
      <p:pic>
        <p:nvPicPr>
          <p:cNvPr id="6" name="Picture 5">
            <a:extLst>
              <a:ext uri="{FF2B5EF4-FFF2-40B4-BE49-F238E27FC236}">
                <a16:creationId xmlns:a16="http://schemas.microsoft.com/office/drawing/2014/main" id="{EDA5CBBC-5919-8C45-AAC3-FD359C0DE70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300030" y="6071713"/>
            <a:ext cx="1571102" cy="398206"/>
          </a:xfrm>
          <a:prstGeom prst="rect">
            <a:avLst/>
          </a:prstGeom>
        </p:spPr>
      </p:pic>
    </p:spTree>
    <p:extLst>
      <p:ext uri="{BB962C8B-B14F-4D97-AF65-F5344CB8AC3E}">
        <p14:creationId xmlns:p14="http://schemas.microsoft.com/office/powerpoint/2010/main" val="381550035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V_NthEast Master.jpg">
            <a:extLst>
              <a:ext uri="{FF2B5EF4-FFF2-40B4-BE49-F238E27FC236}">
                <a16:creationId xmlns:a16="http://schemas.microsoft.com/office/drawing/2014/main" id="{6977151C-F8A5-DF8D-D37D-27AC375987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0C091B7B-38DF-640B-E3CD-8CC1D0516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042" y="-15875"/>
            <a:ext cx="12229042" cy="76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49159"/>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542374" rtl="0" eaLnBrk="0" fontAlgn="base" hangingPunct="0">
        <a:spcBef>
          <a:spcPct val="0"/>
        </a:spcBef>
        <a:spcAft>
          <a:spcPct val="0"/>
        </a:spcAft>
        <a:defRPr sz="3333" kern="1200">
          <a:solidFill>
            <a:schemeClr val="tx1"/>
          </a:solidFill>
          <a:latin typeface="Roboto"/>
          <a:ea typeface="ＭＳ Ｐゴシック" pitchFamily="54" charset="-128"/>
          <a:cs typeface="Roboto"/>
        </a:defRPr>
      </a:lvl1pPr>
      <a:lvl2pPr algn="l" defTabSz="542374" rtl="0" eaLnBrk="0" fontAlgn="base" hangingPunct="0">
        <a:spcBef>
          <a:spcPct val="0"/>
        </a:spcBef>
        <a:spcAft>
          <a:spcPct val="0"/>
        </a:spcAft>
        <a:defRPr sz="3333">
          <a:solidFill>
            <a:schemeClr val="tx1"/>
          </a:solidFill>
          <a:latin typeface="Roboto" pitchFamily="54" charset="0"/>
          <a:ea typeface="ＭＳ Ｐゴシック" pitchFamily="54" charset="-128"/>
          <a:cs typeface="Roboto" panose="02000000000000000000" pitchFamily="2" charset="0"/>
        </a:defRPr>
      </a:lvl2pPr>
      <a:lvl3pPr algn="l" defTabSz="542374" rtl="0" eaLnBrk="0" fontAlgn="base" hangingPunct="0">
        <a:spcBef>
          <a:spcPct val="0"/>
        </a:spcBef>
        <a:spcAft>
          <a:spcPct val="0"/>
        </a:spcAft>
        <a:defRPr sz="3333">
          <a:solidFill>
            <a:schemeClr val="tx1"/>
          </a:solidFill>
          <a:latin typeface="Roboto" pitchFamily="54" charset="0"/>
          <a:ea typeface="ＭＳ Ｐゴシック" pitchFamily="54" charset="-128"/>
          <a:cs typeface="Roboto" panose="02000000000000000000" pitchFamily="2" charset="0"/>
        </a:defRPr>
      </a:lvl3pPr>
      <a:lvl4pPr algn="l" defTabSz="542374" rtl="0" eaLnBrk="0" fontAlgn="base" hangingPunct="0">
        <a:spcBef>
          <a:spcPct val="0"/>
        </a:spcBef>
        <a:spcAft>
          <a:spcPct val="0"/>
        </a:spcAft>
        <a:defRPr sz="3333">
          <a:solidFill>
            <a:schemeClr val="tx1"/>
          </a:solidFill>
          <a:latin typeface="Roboto" pitchFamily="54" charset="0"/>
          <a:ea typeface="ＭＳ Ｐゴシック" pitchFamily="54" charset="-128"/>
          <a:cs typeface="Roboto" panose="02000000000000000000" pitchFamily="2" charset="0"/>
        </a:defRPr>
      </a:lvl4pPr>
      <a:lvl5pPr algn="l" defTabSz="542374" rtl="0" eaLnBrk="0" fontAlgn="base" hangingPunct="0">
        <a:spcBef>
          <a:spcPct val="0"/>
        </a:spcBef>
        <a:spcAft>
          <a:spcPct val="0"/>
        </a:spcAft>
        <a:defRPr sz="3333">
          <a:solidFill>
            <a:schemeClr val="tx1"/>
          </a:solidFill>
          <a:latin typeface="Roboto" pitchFamily="54" charset="0"/>
          <a:ea typeface="ＭＳ Ｐゴシック" pitchFamily="54" charset="-128"/>
          <a:cs typeface="Roboto" panose="02000000000000000000" pitchFamily="2" charset="0"/>
        </a:defRPr>
      </a:lvl5pPr>
      <a:lvl6pPr marL="380970" algn="l" defTabSz="543675" rtl="0" fontAlgn="base">
        <a:spcBef>
          <a:spcPct val="0"/>
        </a:spcBef>
        <a:spcAft>
          <a:spcPct val="0"/>
        </a:spcAft>
        <a:defRPr sz="3333">
          <a:solidFill>
            <a:schemeClr val="tx1"/>
          </a:solidFill>
          <a:latin typeface="Roboto" pitchFamily="54" charset="0"/>
          <a:ea typeface="ＭＳ Ｐゴシック" pitchFamily="54" charset="-128"/>
        </a:defRPr>
      </a:lvl6pPr>
      <a:lvl7pPr marL="761940" algn="l" defTabSz="543675" rtl="0" fontAlgn="base">
        <a:spcBef>
          <a:spcPct val="0"/>
        </a:spcBef>
        <a:spcAft>
          <a:spcPct val="0"/>
        </a:spcAft>
        <a:defRPr sz="3333">
          <a:solidFill>
            <a:schemeClr val="tx1"/>
          </a:solidFill>
          <a:latin typeface="Roboto" pitchFamily="54" charset="0"/>
          <a:ea typeface="ＭＳ Ｐゴシック" pitchFamily="54" charset="-128"/>
        </a:defRPr>
      </a:lvl7pPr>
      <a:lvl8pPr marL="1142908" algn="l" defTabSz="543675" rtl="0" fontAlgn="base">
        <a:spcBef>
          <a:spcPct val="0"/>
        </a:spcBef>
        <a:spcAft>
          <a:spcPct val="0"/>
        </a:spcAft>
        <a:defRPr sz="3333">
          <a:solidFill>
            <a:schemeClr val="tx1"/>
          </a:solidFill>
          <a:latin typeface="Roboto" pitchFamily="54" charset="0"/>
          <a:ea typeface="ＭＳ Ｐゴシック" pitchFamily="54" charset="-128"/>
        </a:defRPr>
      </a:lvl8pPr>
      <a:lvl9pPr marL="1523878" algn="l" defTabSz="543675" rtl="0" fontAlgn="base">
        <a:spcBef>
          <a:spcPct val="0"/>
        </a:spcBef>
        <a:spcAft>
          <a:spcPct val="0"/>
        </a:spcAft>
        <a:defRPr sz="3333">
          <a:solidFill>
            <a:schemeClr val="tx1"/>
          </a:solidFill>
          <a:latin typeface="Roboto" pitchFamily="54" charset="0"/>
          <a:ea typeface="ＭＳ Ｐゴシック" pitchFamily="54" charset="-128"/>
        </a:defRPr>
      </a:lvl9pPr>
    </p:titleStyle>
    <p:bodyStyle>
      <a:lvl1pPr marL="406120" indent="-406120" algn="l" defTabSz="542374" rtl="0" eaLnBrk="0" fontAlgn="base" hangingPunct="0">
        <a:spcBef>
          <a:spcPts val="719"/>
        </a:spcBef>
        <a:spcAft>
          <a:spcPct val="0"/>
        </a:spcAft>
        <a:buFont typeface="Arial" panose="020B0604020202020204" pitchFamily="34" charset="0"/>
        <a:buChar char="•"/>
        <a:defRPr sz="2417" kern="1200">
          <a:solidFill>
            <a:srgbClr val="63A70A"/>
          </a:solidFill>
          <a:latin typeface="Roboto Medium"/>
          <a:ea typeface="ＭＳ Ｐゴシック" pitchFamily="54" charset="-128"/>
          <a:cs typeface="Roboto"/>
        </a:defRPr>
      </a:lvl1pPr>
      <a:lvl2pPr marL="882351" indent="-338653" algn="l" defTabSz="542374" rtl="0" eaLnBrk="0" fontAlgn="base" hangingPunct="0">
        <a:spcBef>
          <a:spcPts val="719"/>
        </a:spcBef>
        <a:spcAft>
          <a:spcPct val="0"/>
        </a:spcAft>
        <a:buFont typeface="Arial" panose="020B0604020202020204" pitchFamily="34" charset="0"/>
        <a:buChar char="–"/>
        <a:defRPr sz="2167" kern="1200">
          <a:solidFill>
            <a:schemeClr val="tx1"/>
          </a:solidFill>
          <a:latin typeface="Roboto Light"/>
          <a:ea typeface="ＭＳ Ｐゴシック" pitchFamily="54" charset="-128"/>
          <a:cs typeface="Roboto"/>
        </a:defRPr>
      </a:lvl2pPr>
      <a:lvl3pPr marL="1358581" indent="-269864" algn="l" defTabSz="542374" rtl="0" eaLnBrk="0" fontAlgn="base" hangingPunct="0">
        <a:spcBef>
          <a:spcPts val="719"/>
        </a:spcBef>
        <a:spcAft>
          <a:spcPct val="0"/>
        </a:spcAft>
        <a:buFont typeface="Arial" panose="020B0604020202020204" pitchFamily="34" charset="0"/>
        <a:buChar char="•"/>
        <a:defRPr sz="1917" kern="1200">
          <a:solidFill>
            <a:schemeClr val="tx1"/>
          </a:solidFill>
          <a:latin typeface="Roboto Light"/>
          <a:ea typeface="ＭＳ Ｐゴシック" pitchFamily="54" charset="-128"/>
          <a:cs typeface="Roboto"/>
        </a:defRPr>
      </a:lvl3pPr>
      <a:lvl4pPr marL="1902278" indent="-269864" algn="l" defTabSz="542374" rtl="0" eaLnBrk="0" fontAlgn="base" hangingPunct="0">
        <a:spcBef>
          <a:spcPts val="719"/>
        </a:spcBef>
        <a:spcAft>
          <a:spcPct val="0"/>
        </a:spcAft>
        <a:buFont typeface="Arial" panose="020B0604020202020204" pitchFamily="34" charset="0"/>
        <a:buChar char="–"/>
        <a:defRPr sz="1667" kern="1200">
          <a:solidFill>
            <a:schemeClr val="tx1"/>
          </a:solidFill>
          <a:latin typeface="Roboto Light"/>
          <a:ea typeface="ＭＳ Ｐゴシック" pitchFamily="54" charset="-128"/>
          <a:cs typeface="Roboto"/>
        </a:defRPr>
      </a:lvl4pPr>
      <a:lvl5pPr marL="2447298" indent="-269864" algn="l" defTabSz="542374" rtl="0" eaLnBrk="0" fontAlgn="base" hangingPunct="0">
        <a:spcBef>
          <a:spcPts val="719"/>
        </a:spcBef>
        <a:spcAft>
          <a:spcPct val="0"/>
        </a:spcAft>
        <a:buFont typeface="Arial" panose="020B0604020202020204" pitchFamily="34" charset="0"/>
        <a:buChar char="»"/>
        <a:defRPr sz="1667" kern="1200">
          <a:solidFill>
            <a:schemeClr val="tx1"/>
          </a:solidFill>
          <a:latin typeface="Roboto Light"/>
          <a:ea typeface="ＭＳ Ｐゴシック" pitchFamily="54" charset="-128"/>
          <a:cs typeface="Roboto"/>
        </a:defRPr>
      </a:lvl5pPr>
      <a:lvl6pPr marL="2993182" indent="-272107" algn="l" defTabSz="544215" rtl="0" eaLnBrk="1" latinLnBrk="0" hangingPunct="1">
        <a:spcBef>
          <a:spcPct val="20000"/>
        </a:spcBef>
        <a:buFont typeface="Arial"/>
        <a:buChar char="•"/>
        <a:defRPr sz="2417" kern="1200">
          <a:solidFill>
            <a:schemeClr val="tx1"/>
          </a:solidFill>
          <a:latin typeface="+mn-lt"/>
          <a:ea typeface="+mn-ea"/>
          <a:cs typeface="+mn-cs"/>
        </a:defRPr>
      </a:lvl6pPr>
      <a:lvl7pPr marL="3537397" indent="-272107" algn="l" defTabSz="544215" rtl="0" eaLnBrk="1" latinLnBrk="0" hangingPunct="1">
        <a:spcBef>
          <a:spcPct val="20000"/>
        </a:spcBef>
        <a:buFont typeface="Arial"/>
        <a:buChar char="•"/>
        <a:defRPr sz="2417" kern="1200">
          <a:solidFill>
            <a:schemeClr val="tx1"/>
          </a:solidFill>
          <a:latin typeface="+mn-lt"/>
          <a:ea typeface="+mn-ea"/>
          <a:cs typeface="+mn-cs"/>
        </a:defRPr>
      </a:lvl7pPr>
      <a:lvl8pPr marL="4081613" indent="-272107" algn="l" defTabSz="544215" rtl="0" eaLnBrk="1" latinLnBrk="0" hangingPunct="1">
        <a:spcBef>
          <a:spcPct val="20000"/>
        </a:spcBef>
        <a:buFont typeface="Arial"/>
        <a:buChar char="•"/>
        <a:defRPr sz="2417" kern="1200">
          <a:solidFill>
            <a:schemeClr val="tx1"/>
          </a:solidFill>
          <a:latin typeface="+mn-lt"/>
          <a:ea typeface="+mn-ea"/>
          <a:cs typeface="+mn-cs"/>
        </a:defRPr>
      </a:lvl8pPr>
      <a:lvl9pPr marL="4625827" indent="-272107" algn="l" defTabSz="544215"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15" rtl="0" eaLnBrk="1" latinLnBrk="0" hangingPunct="1">
        <a:defRPr sz="2167" kern="1200">
          <a:solidFill>
            <a:schemeClr val="tx1"/>
          </a:solidFill>
          <a:latin typeface="+mn-lt"/>
          <a:ea typeface="+mn-ea"/>
          <a:cs typeface="+mn-cs"/>
        </a:defRPr>
      </a:lvl1pPr>
      <a:lvl2pPr marL="544215" algn="l" defTabSz="544215" rtl="0" eaLnBrk="1" latinLnBrk="0" hangingPunct="1">
        <a:defRPr sz="2167" kern="1200">
          <a:solidFill>
            <a:schemeClr val="tx1"/>
          </a:solidFill>
          <a:latin typeface="+mn-lt"/>
          <a:ea typeface="+mn-ea"/>
          <a:cs typeface="+mn-cs"/>
        </a:defRPr>
      </a:lvl2pPr>
      <a:lvl3pPr marL="1088430" algn="l" defTabSz="544215" rtl="0" eaLnBrk="1" latinLnBrk="0" hangingPunct="1">
        <a:defRPr sz="2167" kern="1200">
          <a:solidFill>
            <a:schemeClr val="tx1"/>
          </a:solidFill>
          <a:latin typeface="+mn-lt"/>
          <a:ea typeface="+mn-ea"/>
          <a:cs typeface="+mn-cs"/>
        </a:defRPr>
      </a:lvl3pPr>
      <a:lvl4pPr marL="1632646" algn="l" defTabSz="544215" rtl="0" eaLnBrk="1" latinLnBrk="0" hangingPunct="1">
        <a:defRPr sz="2167" kern="1200">
          <a:solidFill>
            <a:schemeClr val="tx1"/>
          </a:solidFill>
          <a:latin typeface="+mn-lt"/>
          <a:ea typeface="+mn-ea"/>
          <a:cs typeface="+mn-cs"/>
        </a:defRPr>
      </a:lvl4pPr>
      <a:lvl5pPr marL="2176860" algn="l" defTabSz="544215" rtl="0" eaLnBrk="1" latinLnBrk="0" hangingPunct="1">
        <a:defRPr sz="2167" kern="1200">
          <a:solidFill>
            <a:schemeClr val="tx1"/>
          </a:solidFill>
          <a:latin typeface="+mn-lt"/>
          <a:ea typeface="+mn-ea"/>
          <a:cs typeface="+mn-cs"/>
        </a:defRPr>
      </a:lvl5pPr>
      <a:lvl6pPr marL="2721075" algn="l" defTabSz="544215" rtl="0" eaLnBrk="1" latinLnBrk="0" hangingPunct="1">
        <a:defRPr sz="2167" kern="1200">
          <a:solidFill>
            <a:schemeClr val="tx1"/>
          </a:solidFill>
          <a:latin typeface="+mn-lt"/>
          <a:ea typeface="+mn-ea"/>
          <a:cs typeface="+mn-cs"/>
        </a:defRPr>
      </a:lvl6pPr>
      <a:lvl7pPr marL="3265289" algn="l" defTabSz="544215" rtl="0" eaLnBrk="1" latinLnBrk="0" hangingPunct="1">
        <a:defRPr sz="2167" kern="1200">
          <a:solidFill>
            <a:schemeClr val="tx1"/>
          </a:solidFill>
          <a:latin typeface="+mn-lt"/>
          <a:ea typeface="+mn-ea"/>
          <a:cs typeface="+mn-cs"/>
        </a:defRPr>
      </a:lvl7pPr>
      <a:lvl8pPr marL="3809504" algn="l" defTabSz="544215" rtl="0" eaLnBrk="1" latinLnBrk="0" hangingPunct="1">
        <a:defRPr sz="2167" kern="1200">
          <a:solidFill>
            <a:schemeClr val="tx1"/>
          </a:solidFill>
          <a:latin typeface="+mn-lt"/>
          <a:ea typeface="+mn-ea"/>
          <a:cs typeface="+mn-cs"/>
        </a:defRPr>
      </a:lvl8pPr>
      <a:lvl9pPr marL="4353720" algn="l" defTabSz="544215"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scs.ieee.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islad.org/"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_SrjaOIUUM4" TargetMode="External"/><Relationship Id="rId13" Type="http://schemas.openxmlformats.org/officeDocument/2006/relationships/hyperlink" Target="https://www.semi.org/en/connect/events/phil-kaufman-award-banquet" TargetMode="External"/><Relationship Id="rId3" Type="http://schemas.openxmlformats.org/officeDocument/2006/relationships/hyperlink" Target="https://ieee-ceda.org/cad-assurance" TargetMode="External"/><Relationship Id="rId7" Type="http://schemas.openxmlformats.org/officeDocument/2006/relationships/hyperlink" Target="https://www.youtube.com/watch?v=AL1M9xkRQcg" TargetMode="External"/><Relationship Id="rId12" Type="http://schemas.openxmlformats.org/officeDocument/2006/relationships/hyperlink" Target="https://www.semi.org/en/communities/esda/phil-kaufman-award"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ieee-ceda.org/distinguished-lecturers-program" TargetMode="External"/><Relationship Id="rId11" Type="http://schemas.openxmlformats.org/officeDocument/2006/relationships/hyperlink" Target="https://www.youtube.com/channel/UCtV0i4UH8cElzn4lgl7VrAw" TargetMode="External"/><Relationship Id="rId5" Type="http://schemas.openxmlformats.org/officeDocument/2006/relationships/hyperlink" Target="https://ieee-ceda.org/dawn-webinars" TargetMode="External"/><Relationship Id="rId10" Type="http://schemas.openxmlformats.org/officeDocument/2006/relationships/hyperlink" Target="https://ieee-ceda.org/presentations/grid" TargetMode="External"/><Relationship Id="rId4" Type="http://schemas.openxmlformats.org/officeDocument/2006/relationships/hyperlink" Target="https://www.youtube.com/watch?v=-HSm_gdNy-w" TargetMode="External"/><Relationship Id="rId9" Type="http://schemas.openxmlformats.org/officeDocument/2006/relationships/hyperlink" Target="https://www.youtube.com/watch?v=vx2gWzAr85A" TargetMode="External"/><Relationship Id="rId14" Type="http://schemas.openxmlformats.org/officeDocument/2006/relationships/slide" Target="slide2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ceda.org/publication/currents-newsletter-archiv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ieee-ceda.org/sites/ieeeceda/files/2023-12/CEDA_Currents_October_2023.pdf" TargetMode="External"/><Relationship Id="rId4" Type="http://schemas.openxmlformats.org/officeDocument/2006/relationships/hyperlink" Target="https://sscsmentoring.chronu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mailto:SSCCONFCOMM-TCS@IEEE.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7.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hyperlink" Target="https://sscs.ieee.org/about/ieee-technical-councils-communities-and-initiatives" TargetMode="Externa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10410048/" TargetMode="External"/><Relationship Id="rId2" Type="http://schemas.openxmlformats.org/officeDocument/2006/relationships/hyperlink" Target="https://ieee-ceda.org/publication/currents-newsletter-archive" TargetMode="External"/><Relationship Id="rId1" Type="http://schemas.openxmlformats.org/officeDocument/2006/relationships/slideLayout" Target="../slideLayouts/slideLayout10.xml"/><Relationship Id="rId6" Type="http://schemas.openxmlformats.org/officeDocument/2006/relationships/slide" Target="slide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ieee-ceda.org/" TargetMode="External"/><Relationship Id="rId2" Type="http://schemas.openxmlformats.org/officeDocument/2006/relationships/hyperlink" Target="mailto:lpaul@conferencecatalysts.com" TargetMode="Externa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https://forms.gle/Gqetr2qczgJSReXE9" TargetMode="External"/><Relationship Id="rId4" Type="http://schemas.openxmlformats.org/officeDocument/2006/relationships/hyperlink" Target="https://ieee-ceda.org/conferences/about-conferences"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mailto:d.marinese@ieee.or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a:xfrm>
            <a:off x="1127760" y="4775200"/>
            <a:ext cx="10363200" cy="1012558"/>
          </a:xfrm>
        </p:spPr>
        <p:txBody>
          <a:bodyPr/>
          <a:lstStyle/>
          <a:p>
            <a:r>
              <a:rPr lang="en-US" sz="4800" dirty="0"/>
              <a:t>Solid State Circuits Society Report</a:t>
            </a:r>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239487" y="5791199"/>
            <a:ext cx="11952513" cy="467361"/>
          </a:xfrm>
        </p:spPr>
        <p:txBody>
          <a:bodyPr/>
          <a:lstStyle/>
          <a:p>
            <a:r>
              <a:rPr lang="en-US" sz="2800" dirty="0"/>
              <a:t>Vivek Tiwari</a:t>
            </a:r>
          </a:p>
          <a:p>
            <a:r>
              <a:rPr lang="en-US" sz="2800" dirty="0"/>
              <a:t>June 23, 2024</a:t>
            </a:r>
          </a:p>
          <a:p>
            <a:endParaRPr lang="en-US" sz="3600" dirty="0"/>
          </a:p>
        </p:txBody>
      </p:sp>
      <p:pic>
        <p:nvPicPr>
          <p:cNvPr id="5" name="Picture 4">
            <a:hlinkClick r:id="rId3"/>
            <a:extLst>
              <a:ext uri="{FF2B5EF4-FFF2-40B4-BE49-F238E27FC236}">
                <a16:creationId xmlns:a16="http://schemas.microsoft.com/office/drawing/2014/main" id="{C883B111-EB2A-CA13-8D08-10F2B3F053F7}"/>
              </a:ext>
            </a:extLst>
          </p:cNvPr>
          <p:cNvPicPr>
            <a:picLocks noChangeAspect="1"/>
          </p:cNvPicPr>
          <p:nvPr/>
        </p:nvPicPr>
        <p:blipFill>
          <a:blip r:embed="rId4"/>
          <a:stretch>
            <a:fillRect/>
          </a:stretch>
        </p:blipFill>
        <p:spPr>
          <a:xfrm>
            <a:off x="568500" y="589648"/>
            <a:ext cx="11136279" cy="3829584"/>
          </a:xfrm>
          <a:prstGeom prst="rect">
            <a:avLst/>
          </a:prstGeom>
        </p:spPr>
      </p:pic>
    </p:spTree>
    <p:extLst>
      <p:ext uri="{BB962C8B-B14F-4D97-AF65-F5344CB8AC3E}">
        <p14:creationId xmlns:p14="http://schemas.microsoft.com/office/powerpoint/2010/main" val="338860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948190B7-204A-C0F4-D4A1-BC3CEED0E3BB}"/>
              </a:ext>
            </a:extLst>
          </p:cNvPr>
          <p:cNvSpPr txBox="1">
            <a:spLocks noChangeArrowheads="1"/>
          </p:cNvSpPr>
          <p:nvPr/>
        </p:nvSpPr>
        <p:spPr bwMode="auto">
          <a:xfrm>
            <a:off x="275431" y="134938"/>
            <a:ext cx="4777847" cy="9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543697" rtl="0" eaLnBrk="0" fontAlgn="base" latinLnBrk="0" hangingPunct="0">
              <a:lnSpc>
                <a:spcPct val="110000"/>
              </a:lnSpc>
              <a:spcBef>
                <a:spcPct val="0"/>
              </a:spcBef>
              <a:spcAft>
                <a:spcPct val="0"/>
              </a:spcAft>
              <a:buClrTx/>
              <a:buSzTx/>
              <a:buFontTx/>
              <a:buNone/>
              <a:tabLst/>
              <a:defRPr/>
            </a:pPr>
            <a:r>
              <a:rPr kumimoji="0" lang="en-US" altLang="en-US" sz="2667" b="0" i="0" u="none" strike="noStrike" kern="1200" cap="none" spc="0" normalizeH="0" baseline="0" noProof="0">
                <a:ln>
                  <a:noFill/>
                </a:ln>
                <a:solidFill>
                  <a:prstClr val="white"/>
                </a:solidFill>
                <a:effectLst/>
                <a:uLnTx/>
                <a:uFillTx/>
                <a:latin typeface="Arial Black" panose="020B0A04020102020204" pitchFamily="34" charset="0"/>
                <a:ea typeface="ＭＳ Ｐゴシック" panose="020B0600070205080204" pitchFamily="34" charset="-128"/>
                <a:cs typeface="+mn-cs"/>
              </a:rPr>
              <a:t>PHIL KAUFMAN AWARD</a:t>
            </a:r>
          </a:p>
          <a:p>
            <a:pPr marL="0" marR="0" lvl="0" indent="0" algn="ctr" defTabSz="543697" rtl="0" eaLnBrk="0" fontAlgn="base" latinLnBrk="0" hangingPunct="0">
              <a:lnSpc>
                <a:spcPct val="110000"/>
              </a:lnSpc>
              <a:spcBef>
                <a:spcPct val="0"/>
              </a:spcBef>
              <a:spcAft>
                <a:spcPct val="0"/>
              </a:spcAft>
              <a:buClrTx/>
              <a:buSzTx/>
              <a:buFontTx/>
              <a:buNone/>
              <a:tabLst/>
              <a:defRPr/>
            </a:pPr>
            <a:r>
              <a:rPr kumimoji="0" lang="en-US" altLang="en-US" sz="2667" b="0" i="0" u="none" strike="noStrike" kern="1200" cap="none" spc="0" normalizeH="0" baseline="0" noProof="0">
                <a:ln>
                  <a:noFill/>
                </a:ln>
                <a:solidFill>
                  <a:prstClr val="white"/>
                </a:solidFill>
                <a:effectLst/>
                <a:uLnTx/>
                <a:uFillTx/>
                <a:latin typeface="Arial Black" panose="020B0A04020102020204" pitchFamily="34" charset="0"/>
                <a:ea typeface="ＭＳ Ｐゴシック" panose="020B0600070205080204" pitchFamily="34" charset="-128"/>
                <a:cs typeface="+mn-cs"/>
              </a:rPr>
              <a:t>CEREMONY &amp; BANQUET</a:t>
            </a:r>
          </a:p>
        </p:txBody>
      </p:sp>
      <p:sp>
        <p:nvSpPr>
          <p:cNvPr id="9" name="TextBox 8">
            <a:extLst>
              <a:ext uri="{FF2B5EF4-FFF2-40B4-BE49-F238E27FC236}">
                <a16:creationId xmlns:a16="http://schemas.microsoft.com/office/drawing/2014/main" id="{625A1508-838A-1772-5AEF-F8E76DE7467F}"/>
              </a:ext>
            </a:extLst>
          </p:cNvPr>
          <p:cNvSpPr txBox="1"/>
          <p:nvPr/>
        </p:nvSpPr>
        <p:spPr bwMode="auto">
          <a:xfrm>
            <a:off x="10036310" y="1602065"/>
            <a:ext cx="1580882" cy="502573"/>
          </a:xfrm>
          <a:prstGeom prst="rect">
            <a:avLst/>
          </a:prstGeom>
          <a:noFill/>
        </p:spPr>
        <p:txBody>
          <a:bodyPr wrap="none">
            <a:spAutoFit/>
          </a:bodyPr>
          <a:lstStyle/>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MORE INFO &amp; </a:t>
            </a:r>
          </a:p>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REGISTER HERE</a:t>
            </a:r>
          </a:p>
        </p:txBody>
      </p:sp>
      <p:sp>
        <p:nvSpPr>
          <p:cNvPr id="11268" name="TextBox 12">
            <a:extLst>
              <a:ext uri="{FF2B5EF4-FFF2-40B4-BE49-F238E27FC236}">
                <a16:creationId xmlns:a16="http://schemas.microsoft.com/office/drawing/2014/main" id="{BAC0263A-D83C-C7C7-D04D-C1D4FEB54CD9}"/>
              </a:ext>
            </a:extLst>
          </p:cNvPr>
          <p:cNvSpPr txBox="1">
            <a:spLocks noChangeArrowheads="1"/>
          </p:cNvSpPr>
          <p:nvPr/>
        </p:nvSpPr>
        <p:spPr bwMode="auto">
          <a:xfrm>
            <a:off x="1048441" y="5487459"/>
            <a:ext cx="10072630" cy="75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altLang="en-US" sz="2167"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anose="020B0600070205080204" pitchFamily="34" charset="-128"/>
                <a:cs typeface="+mn-cs"/>
              </a:rPr>
              <a:t>February 22, 2024 </a:t>
            </a:r>
            <a:r>
              <a:rPr kumimoji="0" lang="en-US" altLang="en-US" sz="2167" b="1" i="0" u="none" strike="noStrike" kern="1200" cap="none" spc="0" normalizeH="0" baseline="0" noProof="0" dirty="0">
                <a:ln>
                  <a:noFill/>
                </a:ln>
                <a:solidFill>
                  <a:srgbClr val="FFA200"/>
                </a:solidFill>
                <a:effectLst/>
                <a:uLnTx/>
                <a:uFillTx/>
                <a:latin typeface="Arial Black" panose="020B0A04020102020204" pitchFamily="34" charset="0"/>
                <a:ea typeface="ＭＳ Ｐゴシック" panose="020B0600070205080204" pitchFamily="34" charset="-128"/>
                <a:cs typeface="+mn-cs"/>
              </a:rPr>
              <a:t>|</a:t>
            </a:r>
            <a:r>
              <a:rPr kumimoji="0" lang="en-US" altLang="en-US" sz="2167"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anose="020B0600070205080204" pitchFamily="34" charset="-128"/>
                <a:cs typeface="+mn-cs"/>
              </a:rPr>
              <a:t> 6:30–9:30pm </a:t>
            </a:r>
            <a:r>
              <a:rPr kumimoji="0" lang="en-US" altLang="en-US" sz="2167" b="1" i="0" u="none" strike="noStrike" kern="1200" cap="none" spc="0" normalizeH="0" baseline="0" noProof="0" dirty="0">
                <a:ln>
                  <a:noFill/>
                </a:ln>
                <a:solidFill>
                  <a:srgbClr val="FFA200"/>
                </a:solidFill>
                <a:effectLst/>
                <a:uLnTx/>
                <a:uFillTx/>
                <a:latin typeface="Arial Black" panose="020B0A04020102020204" pitchFamily="34" charset="0"/>
                <a:ea typeface="ＭＳ Ｐゴシック" panose="020B0600070205080204" pitchFamily="34" charset="-128"/>
                <a:cs typeface="+mn-cs"/>
              </a:rPr>
              <a:t>|</a:t>
            </a:r>
            <a:r>
              <a:rPr kumimoji="0" lang="en-US" altLang="en-US" sz="2167"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anose="020B0600070205080204" pitchFamily="34" charset="-128"/>
                <a:cs typeface="+mn-cs"/>
              </a:rPr>
              <a:t> The Glasshouse </a:t>
            </a:r>
            <a:r>
              <a:rPr kumimoji="0" lang="en-US" altLang="en-US" sz="2167" b="1" i="0" u="none" strike="noStrike" kern="1200" cap="none" spc="0" normalizeH="0" baseline="0" noProof="0" dirty="0">
                <a:ln>
                  <a:noFill/>
                </a:ln>
                <a:solidFill>
                  <a:srgbClr val="FFA200"/>
                </a:solidFill>
                <a:effectLst/>
                <a:uLnTx/>
                <a:uFillTx/>
                <a:latin typeface="Arial Black" panose="020B0A04020102020204" pitchFamily="34" charset="0"/>
                <a:ea typeface="ＭＳ Ｐゴシック" panose="020B0600070205080204" pitchFamily="34" charset="-128"/>
                <a:cs typeface="+mn-cs"/>
              </a:rPr>
              <a:t>|</a:t>
            </a:r>
            <a:r>
              <a:rPr kumimoji="0" lang="en-US" altLang="en-US" sz="2167"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anose="020B0600070205080204" pitchFamily="34" charset="-128"/>
                <a:cs typeface="+mn-cs"/>
              </a:rPr>
              <a:t> San Jose, CA</a:t>
            </a:r>
          </a:p>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altLang="en-US" sz="2167"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anose="020B0600070205080204" pitchFamily="34" charset="-128"/>
                <a:cs typeface="+mn-cs"/>
              </a:rPr>
              <a:t>Immediately following ISSCC on Thursday Evening</a:t>
            </a:r>
          </a:p>
        </p:txBody>
      </p:sp>
      <p:grpSp>
        <p:nvGrpSpPr>
          <p:cNvPr id="11269" name="Group 14">
            <a:extLst>
              <a:ext uri="{FF2B5EF4-FFF2-40B4-BE49-F238E27FC236}">
                <a16:creationId xmlns:a16="http://schemas.microsoft.com/office/drawing/2014/main" id="{CA7E112D-763C-796B-C5A9-3ED6314EE0E8}"/>
              </a:ext>
            </a:extLst>
          </p:cNvPr>
          <p:cNvGrpSpPr>
            <a:grpSpLocks/>
          </p:cNvGrpSpPr>
          <p:nvPr/>
        </p:nvGrpSpPr>
        <p:grpSpPr bwMode="auto">
          <a:xfrm>
            <a:off x="5890949" y="432594"/>
            <a:ext cx="3214688" cy="433917"/>
            <a:chOff x="600075" y="477150"/>
            <a:chExt cx="3858074" cy="520997"/>
          </a:xfrm>
        </p:grpSpPr>
        <p:pic>
          <p:nvPicPr>
            <p:cNvPr id="11279" name="Picture 15" descr="Text&#10;&#10;Description automatically generated with medium confidence">
              <a:extLst>
                <a:ext uri="{FF2B5EF4-FFF2-40B4-BE49-F238E27FC236}">
                  <a16:creationId xmlns:a16="http://schemas.microsoft.com/office/drawing/2014/main" id="{6B29C69B-EFC1-EA1D-6C3A-9A45448C4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073" y="486560"/>
              <a:ext cx="1637076" cy="5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A picture containing text, clipart&#10;&#10;Description automatically generated">
              <a:extLst>
                <a:ext uri="{FF2B5EF4-FFF2-40B4-BE49-F238E27FC236}">
                  <a16:creationId xmlns:a16="http://schemas.microsoft.com/office/drawing/2014/main" id="{F1877929-7A23-F8EE-514D-FF7F24626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540628"/>
              <a:ext cx="1637076" cy="39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a:extLst>
                <a:ext uri="{FF2B5EF4-FFF2-40B4-BE49-F238E27FC236}">
                  <a16:creationId xmlns:a16="http://schemas.microsoft.com/office/drawing/2014/main" id="{B47F2FAE-C6DC-49EC-69D9-8AF2F9705DD9}"/>
                </a:ext>
              </a:extLst>
            </p:cNvPr>
            <p:cNvCxnSpPr/>
            <p:nvPr/>
          </p:nvCxnSpPr>
          <p:spPr>
            <a:xfrm>
              <a:off x="2497358" y="477150"/>
              <a:ext cx="0" cy="49399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270" name="Group 32">
            <a:extLst>
              <a:ext uri="{FF2B5EF4-FFF2-40B4-BE49-F238E27FC236}">
                <a16:creationId xmlns:a16="http://schemas.microsoft.com/office/drawing/2014/main" id="{8B6AF8C5-35FE-A959-AE04-5B6721AF389D}"/>
              </a:ext>
            </a:extLst>
          </p:cNvPr>
          <p:cNvGrpSpPr>
            <a:grpSpLocks/>
          </p:cNvGrpSpPr>
          <p:nvPr/>
        </p:nvGrpSpPr>
        <p:grpSpPr bwMode="auto">
          <a:xfrm>
            <a:off x="9400646" y="510646"/>
            <a:ext cx="2463271" cy="349250"/>
            <a:chOff x="11280353" y="612674"/>
            <a:chExt cx="2956356" cy="418722"/>
          </a:xfrm>
        </p:grpSpPr>
        <p:pic>
          <p:nvPicPr>
            <p:cNvPr id="11277" name="Picture 23" descr="A picture containing text, clipart&#10;&#10;Description automatically generated">
              <a:extLst>
                <a:ext uri="{FF2B5EF4-FFF2-40B4-BE49-F238E27FC236}">
                  <a16:creationId xmlns:a16="http://schemas.microsoft.com/office/drawing/2014/main" id="{C09BDD49-5287-5D54-E5BC-AD893D42C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0353" y="612674"/>
              <a:ext cx="1344238" cy="3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31" descr="A picture containing shape&#10;&#10;Description automatically generated">
              <a:extLst>
                <a:ext uri="{FF2B5EF4-FFF2-40B4-BE49-F238E27FC236}">
                  <a16:creationId xmlns:a16="http://schemas.microsoft.com/office/drawing/2014/main" id="{5428A48B-0799-D1B4-04CB-A12F5AE39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4576" y="653706"/>
              <a:ext cx="1442133" cy="3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8C3BE8D-4739-9915-8E6F-62EA0E2622A8}"/>
              </a:ext>
            </a:extLst>
          </p:cNvPr>
          <p:cNvSpPr txBox="1"/>
          <p:nvPr/>
        </p:nvSpPr>
        <p:spPr bwMode="auto">
          <a:xfrm>
            <a:off x="267230" y="3417092"/>
            <a:ext cx="3528219" cy="1439177"/>
          </a:xfrm>
          <a:prstGeom prst="rect">
            <a:avLst/>
          </a:prstGeom>
          <a:noFill/>
        </p:spPr>
        <p:txBody>
          <a:bodyPr>
            <a:spAutoFit/>
          </a:bodyPr>
          <a:lstStyle/>
          <a:p>
            <a:pPr marL="0" marR="0" lvl="0" indent="0" algn="ctr" defTabSz="543697" rtl="0" eaLnBrk="0" fontAlgn="base" latinLnBrk="0" hangingPunct="0">
              <a:lnSpc>
                <a:spcPct val="100000"/>
              </a:lnSpc>
              <a:spcBef>
                <a:spcPct val="0"/>
              </a:spcBef>
              <a:spcAft>
                <a:spcPts val="500"/>
              </a:spcAft>
              <a:buClrTx/>
              <a:buSzTx/>
              <a:buFontTx/>
              <a:buNone/>
              <a:tabLst/>
              <a:defRPr/>
            </a:pPr>
            <a:r>
              <a:rPr kumimoji="0" lang="en-US" sz="1667" b="0" i="0" u="none" strike="noStrike" kern="1200" cap="none" spc="0" normalizeH="0" baseline="0" noProof="0" dirty="0">
                <a:ln>
                  <a:noFill/>
                </a:ln>
                <a:solidFill>
                  <a:srgbClr val="004BBA"/>
                </a:solidFill>
                <a:effectLst/>
                <a:uLnTx/>
                <a:uFillTx/>
                <a:latin typeface="Arial Black" panose="020B0A04020102020204" pitchFamily="34" charset="0"/>
                <a:ea typeface="ＭＳ Ｐゴシック" panose="020B0600070205080204" pitchFamily="34" charset="-128"/>
                <a:cs typeface="Arial" panose="020B0604020202020204" pitchFamily="34" charset="0"/>
              </a:rPr>
              <a:t>Dr. Lawrence T. Pileggi</a:t>
            </a:r>
          </a:p>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sz="1667" b="0" i="0" u="none" strike="noStrike" kern="1200" cap="none" spc="0" normalizeH="0" baseline="0" noProof="0" dirty="0" err="1">
                <a:ln>
                  <a:noFill/>
                </a:ln>
                <a:solidFill>
                  <a:srgbClr val="404040"/>
                </a:solidFill>
                <a:effectLst/>
                <a:uLnTx/>
                <a:uFillTx/>
                <a:latin typeface="Arial"/>
                <a:ea typeface="ＭＳ Ｐゴシック" panose="020B0600070205080204" pitchFamily="34" charset="-128"/>
                <a:cs typeface="Arial" panose="020B0604020202020204" pitchFamily="34" charset="0"/>
              </a:rPr>
              <a:t>Coraluppi</a:t>
            </a:r>
            <a:r>
              <a:rPr kumimoji="0" lang="en-US" sz="1667"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rPr>
              <a:t> Head and </a:t>
            </a:r>
            <a:r>
              <a:rPr kumimoji="0" lang="en-US" sz="1667" b="0" i="0" u="none" strike="noStrike" kern="1200" cap="none" spc="0" normalizeH="0" baseline="0" noProof="0" dirty="0" err="1">
                <a:ln>
                  <a:noFill/>
                </a:ln>
                <a:solidFill>
                  <a:srgbClr val="404040"/>
                </a:solidFill>
                <a:effectLst/>
                <a:uLnTx/>
                <a:uFillTx/>
                <a:latin typeface="Arial"/>
                <a:ea typeface="ＭＳ Ｐゴシック" panose="020B0600070205080204" pitchFamily="34" charset="-128"/>
                <a:cs typeface="Arial" panose="020B0604020202020204" pitchFamily="34" charset="0"/>
              </a:rPr>
              <a:t>Tanoto</a:t>
            </a:r>
            <a:r>
              <a:rPr kumimoji="0" lang="en-US" sz="1667"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rPr>
              <a:t> Professor of Electrical and Computer Engineering</a:t>
            </a:r>
          </a:p>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sz="1667" b="0" i="0" u="none" strike="noStrike" kern="1200" cap="none" spc="0" normalizeH="0" baseline="0" noProof="0" dirty="0">
                <a:ln>
                  <a:noFill/>
                </a:ln>
                <a:solidFill>
                  <a:srgbClr val="004BBA"/>
                </a:solidFill>
                <a:effectLst/>
                <a:uLnTx/>
                <a:uFillTx/>
                <a:latin typeface="Arial Black" panose="020B0A04020102020204" pitchFamily="34" charset="0"/>
                <a:ea typeface="ＭＳ Ｐゴシック" panose="020B0600070205080204" pitchFamily="34" charset="-128"/>
                <a:cs typeface="Arial" panose="020B0604020202020204" pitchFamily="34" charset="0"/>
              </a:rPr>
              <a:t>Carnegie Mellon University</a:t>
            </a:r>
          </a:p>
        </p:txBody>
      </p:sp>
      <p:sp>
        <p:nvSpPr>
          <p:cNvPr id="43" name="TextBox 42">
            <a:extLst>
              <a:ext uri="{FF2B5EF4-FFF2-40B4-BE49-F238E27FC236}">
                <a16:creationId xmlns:a16="http://schemas.microsoft.com/office/drawing/2014/main" id="{EB11413B-D2C7-F904-AF5D-407BE5DD330E}"/>
              </a:ext>
            </a:extLst>
          </p:cNvPr>
          <p:cNvSpPr txBox="1"/>
          <p:nvPr/>
        </p:nvSpPr>
        <p:spPr bwMode="auto">
          <a:xfrm>
            <a:off x="1027634" y="1489604"/>
            <a:ext cx="2007409" cy="297454"/>
          </a:xfrm>
          <a:prstGeom prst="rect">
            <a:avLst/>
          </a:prstGeom>
          <a:noFill/>
        </p:spPr>
        <p:txBody>
          <a:bodyPr wrap="none">
            <a:spAutoFit/>
          </a:bodyPr>
          <a:lstStyle/>
          <a:p>
            <a:pPr marL="0" marR="0" lvl="0" indent="0" algn="ctr" defTabSz="543697"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JOIN US TO HONOR—</a:t>
            </a:r>
          </a:p>
        </p:txBody>
      </p:sp>
      <p:sp>
        <p:nvSpPr>
          <p:cNvPr id="2" name="TextBox 1">
            <a:extLst>
              <a:ext uri="{FF2B5EF4-FFF2-40B4-BE49-F238E27FC236}">
                <a16:creationId xmlns:a16="http://schemas.microsoft.com/office/drawing/2014/main" id="{5D5ADF49-43D6-5184-947F-3C8A00D94544}"/>
              </a:ext>
            </a:extLst>
          </p:cNvPr>
          <p:cNvSpPr txBox="1"/>
          <p:nvPr/>
        </p:nvSpPr>
        <p:spPr>
          <a:xfrm>
            <a:off x="4201584" y="1488282"/>
            <a:ext cx="5328708" cy="3042115"/>
          </a:xfrm>
          <a:prstGeom prst="rect">
            <a:avLst/>
          </a:prstGeom>
          <a:noFill/>
        </p:spPr>
        <p:txBody>
          <a:bodyPr>
            <a:spAutoFit/>
          </a:bodyPr>
          <a:lstStyle/>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ABOUT THE RECIPIENT</a:t>
            </a:r>
          </a:p>
          <a:p>
            <a:pPr marL="0" marR="0" lvl="0" indent="0" algn="l" defTabSz="543697" rtl="0" eaLnBrk="0" fontAlgn="base" latinLnBrk="0" hangingPunct="0">
              <a:lnSpc>
                <a:spcPct val="100000"/>
              </a:lnSpc>
              <a:spcBef>
                <a:spcPct val="0"/>
              </a:spcBef>
              <a:spcAft>
                <a:spcPct val="0"/>
              </a:spcAft>
              <a:buClrTx/>
              <a:buSzTx/>
              <a:buFontTx/>
              <a:buNone/>
              <a:tabLst/>
              <a:defRPr/>
            </a:pPr>
            <a:endParaRPr kumimoji="0" lang="en-US" sz="8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endParaRPr>
          </a:p>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1667"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rPr>
              <a:t>Dr. Pileggi is being recognized for his</a:t>
            </a:r>
          </a:p>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1667"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rPr>
              <a:t>significant contributions to the Electronic System Design Industry.</a:t>
            </a:r>
            <a:br>
              <a:rPr kumimoji="0" lang="en-US" sz="1500"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rPr>
            </a:br>
            <a:endParaRPr kumimoji="0" lang="en-US" sz="1500"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panose="020B0604020202020204" pitchFamily="34" charset="0"/>
            </a:endParaRPr>
          </a:p>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ABOUT THE AWARD</a:t>
            </a:r>
          </a:p>
          <a:p>
            <a:pPr marL="0" marR="0" lvl="0" indent="0" algn="l" defTabSz="543697" rtl="0" eaLnBrk="0" fontAlgn="base" latinLnBrk="0" hangingPunct="0">
              <a:lnSpc>
                <a:spcPct val="100000"/>
              </a:lnSpc>
              <a:spcBef>
                <a:spcPct val="0"/>
              </a:spcBef>
              <a:spcAft>
                <a:spcPct val="0"/>
              </a:spcAft>
              <a:buClrTx/>
              <a:buSzTx/>
              <a:buFontTx/>
              <a:buNone/>
              <a:tabLst/>
              <a:defRPr/>
            </a:pPr>
            <a:endParaRPr kumimoji="0" lang="en-US" sz="8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endParaRPr>
          </a:p>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1667"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mn-cs"/>
              </a:rPr>
              <a:t>The Phil Kaufman Award honors individuals who have had a demonstrable impact on the field of electronic system design through technology innovations, education/mentoring, or business or industry leadership. </a:t>
            </a:r>
            <a:endParaRPr kumimoji="0" lang="en-US" sz="2167"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1857C5EA-336A-8149-62D5-1AA8FA03CF64}"/>
              </a:ext>
            </a:extLst>
          </p:cNvPr>
          <p:cNvSpPr txBox="1"/>
          <p:nvPr/>
        </p:nvSpPr>
        <p:spPr>
          <a:xfrm>
            <a:off x="9974792" y="4199467"/>
            <a:ext cx="1707623" cy="348685"/>
          </a:xfrm>
          <a:prstGeom prst="rect">
            <a:avLst/>
          </a:prstGeom>
          <a:noFill/>
        </p:spPr>
        <p:txBody>
          <a:bodyPr wrap="square">
            <a:spAutoFit/>
          </a:bodyPr>
          <a:lstStyle/>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8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https://semiamericas.org/phil-</a:t>
            </a:r>
          </a:p>
          <a:p>
            <a:pPr marL="0" marR="0" lvl="0" indent="0" algn="l" defTabSz="543697" rtl="0" eaLnBrk="0" fontAlgn="base" latinLnBrk="0" hangingPunct="0">
              <a:lnSpc>
                <a:spcPct val="100000"/>
              </a:lnSpc>
              <a:spcBef>
                <a:spcPct val="0"/>
              </a:spcBef>
              <a:spcAft>
                <a:spcPct val="0"/>
              </a:spcAft>
              <a:buClrTx/>
              <a:buSzTx/>
              <a:buFontTx/>
              <a:buNone/>
              <a:tabLst/>
              <a:defRPr/>
            </a:pPr>
            <a:r>
              <a:rPr kumimoji="0" lang="en-US" sz="833" b="1" i="0" u="none" strike="noStrike" kern="1200" cap="none" spc="0" normalizeH="0" baseline="0" noProof="0" dirty="0" err="1">
                <a:ln>
                  <a:noFill/>
                </a:ln>
                <a:solidFill>
                  <a:srgbClr val="004BBA"/>
                </a:solidFill>
                <a:effectLst/>
                <a:uLnTx/>
                <a:uFillTx/>
                <a:latin typeface="Arial"/>
                <a:ea typeface="ＭＳ Ｐゴシック" panose="020B0600070205080204" pitchFamily="34" charset="-128"/>
                <a:cs typeface="+mn-cs"/>
              </a:rPr>
              <a:t>kaufman</a:t>
            </a:r>
            <a:r>
              <a:rPr kumimoji="0" lang="en-US" sz="833" b="1" i="0" u="none" strike="noStrike" kern="1200" cap="none" spc="0" normalizeH="0" baseline="0" noProof="0" dirty="0">
                <a:ln>
                  <a:noFill/>
                </a:ln>
                <a:solidFill>
                  <a:srgbClr val="004BBA"/>
                </a:solidFill>
                <a:effectLst/>
                <a:uLnTx/>
                <a:uFillTx/>
                <a:latin typeface="Arial"/>
                <a:ea typeface="ＭＳ Ｐゴシック" panose="020B0600070205080204" pitchFamily="34" charset="-128"/>
                <a:cs typeface="+mn-cs"/>
              </a:rPr>
              <a:t>-award-banquet</a:t>
            </a:r>
          </a:p>
        </p:txBody>
      </p:sp>
      <p:pic>
        <p:nvPicPr>
          <p:cNvPr id="10" name="Picture 9" descr="A person in a suit smiling&#10;&#10;Description automatically generated">
            <a:extLst>
              <a:ext uri="{FF2B5EF4-FFF2-40B4-BE49-F238E27FC236}">
                <a16:creationId xmlns:a16="http://schemas.microsoft.com/office/drawing/2014/main" id="{6BF37900-1BA9-CCC8-A5E2-790D5ABCB0D0}"/>
              </a:ext>
            </a:extLst>
          </p:cNvPr>
          <p:cNvPicPr>
            <a:picLocks noChangeAspect="1"/>
          </p:cNvPicPr>
          <p:nvPr/>
        </p:nvPicPr>
        <p:blipFill>
          <a:blip r:embed="rId6"/>
          <a:stretch>
            <a:fillRect/>
          </a:stretch>
        </p:blipFill>
        <p:spPr>
          <a:xfrm>
            <a:off x="1421738" y="1854743"/>
            <a:ext cx="1219200" cy="1512081"/>
          </a:xfrm>
          <a:prstGeom prst="rect">
            <a:avLst/>
          </a:prstGeom>
        </p:spPr>
      </p:pic>
      <p:pic>
        <p:nvPicPr>
          <p:cNvPr id="6" name="Picture 5" descr="A qr code with a blue square&#10;&#10;Description automatically generated">
            <a:extLst>
              <a:ext uri="{FF2B5EF4-FFF2-40B4-BE49-F238E27FC236}">
                <a16:creationId xmlns:a16="http://schemas.microsoft.com/office/drawing/2014/main" id="{AD3E6F2D-77C9-E63D-1F90-8505C704CA60}"/>
              </a:ext>
            </a:extLst>
          </p:cNvPr>
          <p:cNvPicPr>
            <a:picLocks noChangeAspect="1"/>
          </p:cNvPicPr>
          <p:nvPr/>
        </p:nvPicPr>
        <p:blipFill>
          <a:blip r:embed="rId7"/>
          <a:stretch>
            <a:fillRect/>
          </a:stretch>
        </p:blipFill>
        <p:spPr>
          <a:xfrm>
            <a:off x="9725660" y="2008188"/>
            <a:ext cx="2202180" cy="2202180"/>
          </a:xfrm>
          <a:prstGeom prst="rect">
            <a:avLst/>
          </a:prstGeom>
        </p:spPr>
      </p:pic>
      <p:sp>
        <p:nvSpPr>
          <p:cNvPr id="4" name="Arrow: Right 3">
            <a:hlinkClick r:id="rId8" action="ppaction://hlinksldjump"/>
            <a:extLst>
              <a:ext uri="{FF2B5EF4-FFF2-40B4-BE49-F238E27FC236}">
                <a16:creationId xmlns:a16="http://schemas.microsoft.com/office/drawing/2014/main" id="{46701767-EE81-F3CF-4B0E-84CDE0FC7F12}"/>
              </a:ext>
            </a:extLst>
          </p:cNvPr>
          <p:cNvSpPr/>
          <p:nvPr/>
        </p:nvSpPr>
        <p:spPr>
          <a:xfrm>
            <a:off x="11792857" y="4354287"/>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24771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93CC-BA39-08DA-F8C3-AD6302C896C9}"/>
              </a:ext>
            </a:extLst>
          </p:cNvPr>
          <p:cNvSpPr>
            <a:spLocks noGrp="1"/>
          </p:cNvSpPr>
          <p:nvPr>
            <p:ph type="ctrTitle"/>
          </p:nvPr>
        </p:nvSpPr>
        <p:spPr>
          <a:xfrm>
            <a:off x="396816" y="565421"/>
            <a:ext cx="11374883" cy="521507"/>
          </a:xfrm>
        </p:spPr>
        <p:txBody>
          <a:bodyPr/>
          <a:lstStyle/>
          <a:p>
            <a:r>
              <a:rPr lang="en-US" dirty="0"/>
              <a:t>Exploring collaboration on AI/ML for Circuit Design/EDA</a:t>
            </a:r>
          </a:p>
        </p:txBody>
      </p:sp>
      <p:sp>
        <p:nvSpPr>
          <p:cNvPr id="4" name="Text Placeholder 3">
            <a:extLst>
              <a:ext uri="{FF2B5EF4-FFF2-40B4-BE49-F238E27FC236}">
                <a16:creationId xmlns:a16="http://schemas.microsoft.com/office/drawing/2014/main" id="{CBB7D198-4BF9-ED41-5F56-C70E0F7C9704}"/>
              </a:ext>
            </a:extLst>
          </p:cNvPr>
          <p:cNvSpPr>
            <a:spLocks noGrp="1"/>
          </p:cNvSpPr>
          <p:nvPr>
            <p:ph type="body" idx="2"/>
          </p:nvPr>
        </p:nvSpPr>
        <p:spPr>
          <a:xfrm>
            <a:off x="396874" y="1234441"/>
            <a:ext cx="11682349" cy="4734560"/>
          </a:xfrm>
        </p:spPr>
        <p:txBody>
          <a:bodyPr/>
          <a:lstStyle/>
          <a:p>
            <a:r>
              <a:rPr lang="en-US" dirty="0"/>
              <a:t>In last </a:t>
            </a:r>
            <a:r>
              <a:rPr lang="en-US" dirty="0" err="1"/>
              <a:t>AdCom</a:t>
            </a:r>
            <a:r>
              <a:rPr lang="en-US" dirty="0"/>
              <a:t> we talked about “LLMs for Circuits” as a topic that would be of particular interest at the intersection of Circuits and EDA and had talked about exploring organizing a workshop for this</a:t>
            </a:r>
          </a:p>
          <a:p>
            <a:r>
              <a:rPr lang="en-US" dirty="0"/>
              <a:t>Upcoming CEDA sponsored first ever “International Workshop on LLM-Aided Design” </a:t>
            </a:r>
            <a:r>
              <a:rPr lang="en-US" dirty="0">
                <a:hlinkClick r:id="rId2"/>
              </a:rPr>
              <a:t>https://www.islad.org/</a:t>
            </a:r>
            <a:endParaRPr lang="en-US" dirty="0"/>
          </a:p>
          <a:p>
            <a:pPr lvl="1"/>
            <a:r>
              <a:rPr lang="en-US" dirty="0"/>
              <a:t>Appears to be the perfect venue for building SSCS interaction in this area with the EDA community</a:t>
            </a:r>
          </a:p>
          <a:p>
            <a:pPr lvl="1"/>
            <a:r>
              <a:rPr lang="en-US" dirty="0"/>
              <a:t>Expect this to continue and develop into a Symposium. Exploring TCS sponsorship for </a:t>
            </a:r>
            <a:r>
              <a:rPr lang="en-US" dirty="0" err="1"/>
              <a:t>Wkshp</a:t>
            </a:r>
            <a:r>
              <a:rPr lang="en-US" dirty="0"/>
              <a:t>/Symposium</a:t>
            </a:r>
          </a:p>
          <a:p>
            <a:pPr lvl="1"/>
            <a:r>
              <a:rPr lang="en-US" dirty="0"/>
              <a:t>Discussion with Prof Deming Cheng (CEDA VP of Awards) and Ruchir Puri General Chair of ISLAD</a:t>
            </a:r>
          </a:p>
          <a:p>
            <a:pPr lvl="1"/>
            <a:r>
              <a:rPr lang="en-US" dirty="0"/>
              <a:t>“ML use in design is a very interesting topic that is likely to significantly change the way we design and optimize circuits – please consider if there are opportunities for SSCS to collaborate and potently also be a sponsor of workshop.”</a:t>
            </a:r>
          </a:p>
          <a:p>
            <a:pPr lvl="1"/>
            <a:r>
              <a:rPr lang="en-US" dirty="0"/>
              <a:t>“CEDA welcomes SSCS's sponsorship toward this workshop too. ”</a:t>
            </a:r>
          </a:p>
          <a:p>
            <a:pPr marL="84663" indent="0">
              <a:buNone/>
            </a:pPr>
            <a:r>
              <a:rPr lang="en-US" dirty="0"/>
              <a:t>Other:</a:t>
            </a:r>
          </a:p>
          <a:p>
            <a:r>
              <a:rPr lang="en-US" dirty="0"/>
              <a:t>Collaboration with the CEDA Design Automation Technical Committee </a:t>
            </a:r>
          </a:p>
          <a:p>
            <a:pPr lvl="1"/>
            <a:r>
              <a:rPr lang="en-US" dirty="0"/>
              <a:t>See the DATC materials in backup for reference</a:t>
            </a:r>
          </a:p>
          <a:p>
            <a:r>
              <a:rPr lang="en-US" dirty="0"/>
              <a:t>Collaboration with System Validation and Debug Technical Committee</a:t>
            </a:r>
          </a:p>
          <a:p>
            <a:pPr lvl="1"/>
            <a:r>
              <a:rPr lang="en-US" dirty="0"/>
              <a:t>Active WG on AI/ML for Validation/Debug, White-paper is WIP</a:t>
            </a:r>
          </a:p>
        </p:txBody>
      </p:sp>
      <p:sp>
        <p:nvSpPr>
          <p:cNvPr id="3" name="Arrow: Right 2">
            <a:hlinkClick r:id="rId3" action="ppaction://hlinksldjump"/>
            <a:extLst>
              <a:ext uri="{FF2B5EF4-FFF2-40B4-BE49-F238E27FC236}">
                <a16:creationId xmlns:a16="http://schemas.microsoft.com/office/drawing/2014/main" id="{8CE830F3-32CE-9AF6-15B3-FA70DC47AF7E}"/>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4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16A6D-116D-4E20-21ED-23CF9210963F}"/>
              </a:ext>
            </a:extLst>
          </p:cNvPr>
          <p:cNvPicPr>
            <a:picLocks noChangeAspect="1"/>
          </p:cNvPicPr>
          <p:nvPr/>
        </p:nvPicPr>
        <p:blipFill>
          <a:blip r:embed="rId2"/>
          <a:stretch>
            <a:fillRect/>
          </a:stretch>
        </p:blipFill>
        <p:spPr>
          <a:xfrm>
            <a:off x="0" y="0"/>
            <a:ext cx="10871200" cy="6858000"/>
          </a:xfrm>
          <a:prstGeom prst="rect">
            <a:avLst/>
          </a:prstGeom>
        </p:spPr>
      </p:pic>
      <p:sp>
        <p:nvSpPr>
          <p:cNvPr id="7" name="Arrow: Right 6">
            <a:hlinkClick r:id="rId3" action="ppaction://hlinksldjump"/>
            <a:extLst>
              <a:ext uri="{FF2B5EF4-FFF2-40B4-BE49-F238E27FC236}">
                <a16:creationId xmlns:a16="http://schemas.microsoft.com/office/drawing/2014/main" id="{D8536DDA-D1EC-7920-6F89-04BE0EB9ABCE}"/>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97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64C4-C422-945D-4474-08B16666547F}"/>
              </a:ext>
            </a:extLst>
          </p:cNvPr>
          <p:cNvSpPr>
            <a:spLocks noGrp="1"/>
          </p:cNvSpPr>
          <p:nvPr>
            <p:ph type="ctrTitle"/>
          </p:nvPr>
        </p:nvSpPr>
        <p:spPr/>
        <p:txBody>
          <a:bodyPr/>
          <a:lstStyle/>
          <a:p>
            <a:r>
              <a:rPr lang="en-US" dirty="0"/>
              <a:t>Conference Engagement/Collaboration Thoughts</a:t>
            </a:r>
          </a:p>
        </p:txBody>
      </p:sp>
      <p:sp>
        <p:nvSpPr>
          <p:cNvPr id="6" name="Text Placeholder 5">
            <a:extLst>
              <a:ext uri="{FF2B5EF4-FFF2-40B4-BE49-F238E27FC236}">
                <a16:creationId xmlns:a16="http://schemas.microsoft.com/office/drawing/2014/main" id="{41434C7E-184D-A106-6CD4-FF34158B878C}"/>
              </a:ext>
            </a:extLst>
          </p:cNvPr>
          <p:cNvSpPr>
            <a:spLocks noGrp="1"/>
          </p:cNvSpPr>
          <p:nvPr>
            <p:ph type="body" idx="2"/>
          </p:nvPr>
        </p:nvSpPr>
        <p:spPr>
          <a:xfrm>
            <a:off x="396816" y="1297354"/>
            <a:ext cx="11374883" cy="4672129"/>
          </a:xfrm>
        </p:spPr>
        <p:txBody>
          <a:bodyPr/>
          <a:lstStyle/>
          <a:p>
            <a:r>
              <a:rPr lang="en-US" dirty="0"/>
              <a:t>As we are engaging with more conferences at TCS level, many of them ask to set-up SSCS sessions. We need to work on the mechanisms to make this possible. </a:t>
            </a:r>
          </a:p>
          <a:p>
            <a:r>
              <a:rPr lang="en-US" dirty="0"/>
              <a:t>Some ideas:</a:t>
            </a:r>
          </a:p>
          <a:p>
            <a:pPr lvl="1"/>
            <a:r>
              <a:rPr lang="en-US" dirty="0"/>
              <a:t>	Have specific call for papers for special sessions distributed through the SSCS channels</a:t>
            </a:r>
          </a:p>
          <a:p>
            <a:pPr lvl="1"/>
            <a:r>
              <a:rPr lang="en-US" dirty="0"/>
              <a:t>	Understanding how we can have SSCS members as part of the conference TPC, at least to review SSCS papers</a:t>
            </a:r>
          </a:p>
          <a:p>
            <a:pPr lvl="1"/>
            <a:r>
              <a:rPr lang="en-US" dirty="0"/>
              <a:t>	Possibly having a SSCS member chair the special session, as this will help contacting possible speakers</a:t>
            </a:r>
          </a:p>
          <a:p>
            <a:pPr lvl="1"/>
            <a:r>
              <a:rPr lang="en-US" dirty="0"/>
              <a:t>	Have a list of possible presenters (including topics) for either tutorials or invited papers (which will still have to go through the review process). This is important as many members of other societies may not have a strong network within the SSCS community.</a:t>
            </a:r>
          </a:p>
          <a:p>
            <a:r>
              <a:rPr lang="en-US" dirty="0"/>
              <a:t>Workshops/Contests on topics like AI/ML in design/production of designs resonated during our discussion as an interesting collaboration topic. In the past had the Student Design Contest</a:t>
            </a:r>
          </a:p>
          <a:p>
            <a:r>
              <a:rPr lang="en-US" dirty="0"/>
              <a:t>Once we get the engagement with DAC and DATE reinvigorated – we should consider consistency/collaboration across the CEDA portfolio of conferences  </a:t>
            </a:r>
            <a:r>
              <a:rPr lang="en-US" dirty="0" err="1"/>
              <a:t>eg</a:t>
            </a:r>
            <a:r>
              <a:rPr lang="en-US" dirty="0"/>
              <a:t> ASP-DAC</a:t>
            </a:r>
          </a:p>
          <a:p>
            <a:pPr lvl="1"/>
            <a:endParaRPr lang="en-US" dirty="0"/>
          </a:p>
        </p:txBody>
      </p:sp>
      <p:sp>
        <p:nvSpPr>
          <p:cNvPr id="3" name="Arrow: Right 2">
            <a:hlinkClick r:id="rId2" action="ppaction://hlinksldjump"/>
            <a:extLst>
              <a:ext uri="{FF2B5EF4-FFF2-40B4-BE49-F238E27FC236}">
                <a16:creationId xmlns:a16="http://schemas.microsoft.com/office/drawing/2014/main" id="{8760504D-FE57-3F85-FEA3-45B413A4BDB9}"/>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0700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C865-CD45-4DA9-477C-08E5E0072205}"/>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71308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348" y="308495"/>
            <a:ext cx="11374883" cy="521507"/>
          </a:xfrm>
        </p:spPr>
        <p:txBody>
          <a:bodyPr/>
          <a:lstStyle/>
          <a:p>
            <a:r>
              <a:rPr lang="en-US" sz="3200" dirty="0"/>
              <a:t>CEDA: Summary Update </a:t>
            </a:r>
            <a:r>
              <a:rPr lang="en-US" sz="3200" b="0" dirty="0"/>
              <a:t>(incremental update for Feb 2024)</a:t>
            </a:r>
          </a:p>
        </p:txBody>
      </p:sp>
      <p:sp>
        <p:nvSpPr>
          <p:cNvPr id="4" name="Text Placeholder 3"/>
          <p:cNvSpPr>
            <a:spLocks noGrp="1"/>
          </p:cNvSpPr>
          <p:nvPr>
            <p:ph type="body" idx="2"/>
          </p:nvPr>
        </p:nvSpPr>
        <p:spPr>
          <a:xfrm>
            <a:off x="0" y="941294"/>
            <a:ext cx="12075459" cy="5163670"/>
          </a:xfrm>
        </p:spPr>
        <p:txBody>
          <a:bodyPr/>
          <a:lstStyle/>
          <a:p>
            <a:pPr algn="l"/>
            <a:r>
              <a:rPr lang="en-US" sz="1800" b="0" i="0" dirty="0">
                <a:solidFill>
                  <a:srgbClr val="222222"/>
                </a:solidFill>
                <a:effectLst/>
                <a:latin typeface="Roboto" panose="02000000000000000000" pitchFamily="2" charset="0"/>
              </a:rPr>
              <a:t>Conferences – </a:t>
            </a:r>
            <a:r>
              <a:rPr lang="en-US" sz="1800" dirty="0">
                <a:solidFill>
                  <a:srgbClr val="222222"/>
                </a:solidFill>
                <a:latin typeface="Roboto" panose="02000000000000000000" pitchFamily="2" charset="0"/>
              </a:rPr>
              <a:t>R</a:t>
            </a:r>
            <a:r>
              <a:rPr lang="en-US" sz="1800" b="0" i="0" dirty="0">
                <a:solidFill>
                  <a:srgbClr val="222222"/>
                </a:solidFill>
                <a:effectLst/>
                <a:latin typeface="Roboto" panose="02000000000000000000" pitchFamily="2" charset="0"/>
              </a:rPr>
              <a:t>eturn to in-person</a:t>
            </a:r>
          </a:p>
          <a:p>
            <a:pPr lvl="1"/>
            <a:r>
              <a:rPr lang="en-US" sz="1800" i="1" dirty="0">
                <a:solidFill>
                  <a:schemeClr val="accent1">
                    <a:lumMod val="75000"/>
                  </a:schemeClr>
                </a:solidFill>
                <a:latin typeface="Roboto" panose="02000000000000000000" pitchFamily="2" charset="0"/>
              </a:rPr>
              <a:t>DATE March ’24; DAC Jun ’24; ICCAD Nov ’24; ASP-DAC Jan’24, ESWEEK Sep-Oct’24</a:t>
            </a:r>
          </a:p>
          <a:p>
            <a:pPr lvl="1"/>
            <a:r>
              <a:rPr lang="en-US" sz="1800" dirty="0">
                <a:solidFill>
                  <a:schemeClr val="accent1">
                    <a:lumMod val="75000"/>
                  </a:schemeClr>
                </a:solidFill>
                <a:latin typeface="Roboto" panose="02000000000000000000" pitchFamily="2" charset="0"/>
              </a:rPr>
              <a:t>Great effort to attract attendees with new formats, new activities, sponsored activities for young people</a:t>
            </a:r>
          </a:p>
          <a:p>
            <a:r>
              <a:rPr lang="en-US" sz="1800" dirty="0">
                <a:solidFill>
                  <a:srgbClr val="222222"/>
                </a:solidFill>
                <a:latin typeface="Roboto" panose="02000000000000000000" pitchFamily="2" charset="0"/>
              </a:rPr>
              <a:t>Publications: </a:t>
            </a:r>
            <a:r>
              <a:rPr lang="en-US" sz="1800" dirty="0">
                <a:solidFill>
                  <a:schemeClr val="accent1">
                    <a:lumMod val="75000"/>
                  </a:schemeClr>
                </a:solidFill>
                <a:latin typeface="Roboto" panose="02000000000000000000" pitchFamily="2" charset="0"/>
              </a:rPr>
              <a:t>Doing well, identified continued improvements being applied</a:t>
            </a:r>
          </a:p>
          <a:p>
            <a:pPr lvl="1"/>
            <a:r>
              <a:rPr lang="en-US" sz="1800" dirty="0">
                <a:solidFill>
                  <a:srgbClr val="222222"/>
                </a:solidFill>
                <a:latin typeface="Roboto" panose="02000000000000000000" pitchFamily="2" charset="0"/>
              </a:rPr>
              <a:t>TCAD: growth in submissions (Asia), focus on maintaining, improving metrics, EiB refreshed</a:t>
            </a:r>
          </a:p>
          <a:p>
            <a:pPr lvl="1"/>
            <a:r>
              <a:rPr lang="en-US" sz="1800" dirty="0">
                <a:solidFill>
                  <a:srgbClr val="222222"/>
                </a:solidFill>
                <a:latin typeface="Roboto" panose="02000000000000000000" pitchFamily="2" charset="0"/>
              </a:rPr>
              <a:t>D&amp;T magazine: increase general interest topics - special editions, conference tie-ins</a:t>
            </a:r>
          </a:p>
          <a:p>
            <a:pPr lvl="1"/>
            <a:r>
              <a:rPr lang="en-US" sz="1800" dirty="0" err="1">
                <a:solidFill>
                  <a:srgbClr val="222222"/>
                </a:solidFill>
                <a:latin typeface="Roboto" panose="02000000000000000000" pitchFamily="2" charset="0"/>
              </a:rPr>
              <a:t>JxDC</a:t>
            </a:r>
            <a:r>
              <a:rPr lang="en-US" sz="1800" dirty="0">
                <a:solidFill>
                  <a:srgbClr val="222222"/>
                </a:solidFill>
                <a:latin typeface="Roboto" panose="02000000000000000000" pitchFamily="2" charset="0"/>
              </a:rPr>
              <a:t>: awaiting Impact Factor in 2022; Paper solicitation is highest priority with focus on Special Topics  </a:t>
            </a:r>
          </a:p>
          <a:p>
            <a:pPr lvl="1"/>
            <a:r>
              <a:rPr lang="en-US" sz="1800" dirty="0">
                <a:solidFill>
                  <a:srgbClr val="222222"/>
                </a:solidFill>
                <a:latin typeface="Roboto" panose="02000000000000000000" pitchFamily="2" charset="0"/>
              </a:rPr>
              <a:t>HW Security, </a:t>
            </a:r>
            <a:r>
              <a:rPr lang="en-US" sz="1800" dirty="0">
                <a:solidFill>
                  <a:schemeClr val="accent1">
                    <a:lumMod val="75000"/>
                  </a:schemeClr>
                </a:solidFill>
                <a:latin typeface="Roboto" panose="02000000000000000000" pitchFamily="2" charset="0"/>
              </a:rPr>
              <a:t>AI/ML interest accelerating</a:t>
            </a:r>
            <a:r>
              <a:rPr lang="en-US" sz="1800" dirty="0">
                <a:solidFill>
                  <a:srgbClr val="222222"/>
                </a:solidFill>
                <a:latin typeface="Roboto" panose="02000000000000000000" pitchFamily="2" charset="0"/>
              </a:rPr>
              <a:t>, Manufacturing, Semi Life Cycle – in line with prior strategic areas</a:t>
            </a:r>
          </a:p>
          <a:p>
            <a:r>
              <a:rPr lang="en-US" sz="1800" b="0" i="0" dirty="0">
                <a:solidFill>
                  <a:srgbClr val="222222"/>
                </a:solidFill>
                <a:effectLst/>
                <a:latin typeface="Roboto" panose="02000000000000000000" pitchFamily="2" charset="0"/>
              </a:rPr>
              <a:t>Financials: </a:t>
            </a:r>
          </a:p>
          <a:p>
            <a:pPr lvl="1"/>
            <a:r>
              <a:rPr lang="en-US" sz="1667" dirty="0">
                <a:solidFill>
                  <a:srgbClr val="222222"/>
                </a:solidFill>
                <a:latin typeface="Roboto" panose="02000000000000000000" pitchFamily="2" charset="0"/>
              </a:rPr>
              <a:t>Expenses in 2022 slowly ramping-up to pre-COVID levels, some uncertainty about winter</a:t>
            </a:r>
          </a:p>
          <a:p>
            <a:pPr lvl="1"/>
            <a:r>
              <a:rPr lang="en-US" sz="1800" dirty="0">
                <a:solidFill>
                  <a:srgbClr val="222222"/>
                </a:solidFill>
                <a:latin typeface="Roboto" panose="02000000000000000000" pitchFamily="2" charset="0"/>
              </a:rPr>
              <a:t>Budget 2023 - conservatively going back to pre-COVID budgets</a:t>
            </a:r>
          </a:p>
          <a:p>
            <a:pPr lvl="1"/>
            <a:r>
              <a:rPr lang="en-US" sz="1800" dirty="0">
                <a:solidFill>
                  <a:srgbClr val="222222"/>
                </a:solidFill>
                <a:latin typeface="Roboto" panose="02000000000000000000" pitchFamily="2" charset="0"/>
              </a:rPr>
              <a:t>Priority for changes:  Initiatives; Periodicals increased page counts</a:t>
            </a:r>
          </a:p>
          <a:p>
            <a:r>
              <a:rPr lang="en-US" sz="1800" dirty="0">
                <a:solidFill>
                  <a:srgbClr val="222222"/>
                </a:solidFill>
                <a:latin typeface="Roboto" panose="02000000000000000000" pitchFamily="2" charset="0"/>
              </a:rPr>
              <a:t>Strategy discussions:</a:t>
            </a:r>
          </a:p>
          <a:p>
            <a:pPr lvl="1"/>
            <a:r>
              <a:rPr lang="en-US" sz="1800" dirty="0">
                <a:solidFill>
                  <a:schemeClr val="accent1">
                    <a:lumMod val="75000"/>
                  </a:schemeClr>
                </a:solidFill>
                <a:latin typeface="Roboto" panose="02000000000000000000" pitchFamily="2" charset="0"/>
              </a:rPr>
              <a:t>Government investments across the world in Semiconductor Design and Tools</a:t>
            </a:r>
          </a:p>
          <a:p>
            <a:pPr lvl="1"/>
            <a:r>
              <a:rPr lang="en-US" sz="1800" dirty="0">
                <a:solidFill>
                  <a:schemeClr val="accent1">
                    <a:lumMod val="75000"/>
                  </a:schemeClr>
                </a:solidFill>
                <a:latin typeface="Roboto" panose="02000000000000000000" pitchFamily="2" charset="0"/>
              </a:rPr>
              <a:t>The world is facing an electronics “vocational” crisis, interest in EE curricula is steadily declining, not as appealing as other subjects (e.g., AI, Data Science, Could, IoT) – create outreach to high school students</a:t>
            </a:r>
          </a:p>
          <a:p>
            <a:pPr lvl="1"/>
            <a:r>
              <a:rPr lang="en-US" sz="1800" dirty="0">
                <a:solidFill>
                  <a:schemeClr val="accent1">
                    <a:lumMod val="75000"/>
                  </a:schemeClr>
                </a:solidFill>
                <a:latin typeface="Roboto" panose="02000000000000000000" pitchFamily="2" charset="0"/>
              </a:rPr>
              <a:t>Leverage the fact that AI/ML/Data Analytics can offer a “modern” look to design</a:t>
            </a:r>
          </a:p>
          <a:p>
            <a:pPr lvl="1"/>
            <a:endParaRPr lang="en-US" sz="2000" dirty="0">
              <a:solidFill>
                <a:srgbClr val="222222"/>
              </a:solidFill>
              <a:latin typeface="Roboto" panose="02000000000000000000" pitchFamily="2" charset="0"/>
            </a:endParaRPr>
          </a:p>
          <a:p>
            <a:endParaRPr lang="en-US" sz="2400" dirty="0">
              <a:solidFill>
                <a:srgbClr val="222222"/>
              </a:solidFill>
              <a:latin typeface="Roboto" panose="02000000000000000000" pitchFamily="2" charset="0"/>
            </a:endParaRPr>
          </a:p>
          <a:p>
            <a:pPr marL="575705" lvl="1" indent="0">
              <a:buNone/>
            </a:pPr>
            <a:endParaRPr lang="en-US" sz="1800" b="0" i="0" u="none" strike="noStrike" dirty="0">
              <a:solidFill>
                <a:srgbClr val="000000"/>
              </a:solidFill>
              <a:effectLst/>
              <a:latin typeface="Arial" panose="020B0604020202020204" pitchFamily="34" charset="0"/>
            </a:endParaRPr>
          </a:p>
          <a:p>
            <a:pPr lvl="1"/>
            <a:endParaRPr lang="en-US" sz="2000" dirty="0">
              <a:solidFill>
                <a:srgbClr val="222222"/>
              </a:solidFill>
              <a:latin typeface="Roboto" panose="02000000000000000000" pitchFamily="2" charset="0"/>
            </a:endParaRPr>
          </a:p>
        </p:txBody>
      </p:sp>
    </p:spTree>
    <p:extLst>
      <p:ext uri="{BB962C8B-B14F-4D97-AF65-F5344CB8AC3E}">
        <p14:creationId xmlns:p14="http://schemas.microsoft.com/office/powerpoint/2010/main" val="244989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348" y="308495"/>
            <a:ext cx="11374883" cy="521507"/>
          </a:xfrm>
        </p:spPr>
        <p:txBody>
          <a:bodyPr/>
          <a:lstStyle/>
          <a:p>
            <a:r>
              <a:rPr lang="en-US" sz="3200" dirty="0"/>
              <a:t>CEDA: Summary Update Feb 2024</a:t>
            </a:r>
          </a:p>
        </p:txBody>
      </p:sp>
      <p:sp>
        <p:nvSpPr>
          <p:cNvPr id="4" name="Text Placeholder 3"/>
          <p:cNvSpPr>
            <a:spLocks noGrp="1"/>
          </p:cNvSpPr>
          <p:nvPr>
            <p:ph type="body" idx="2"/>
          </p:nvPr>
        </p:nvSpPr>
        <p:spPr>
          <a:xfrm>
            <a:off x="0" y="774144"/>
            <a:ext cx="12075459" cy="5379767"/>
          </a:xfrm>
        </p:spPr>
        <p:txBody>
          <a:bodyPr/>
          <a:lstStyle/>
          <a:p>
            <a:r>
              <a:rPr lang="en-US" sz="1600" dirty="0">
                <a:solidFill>
                  <a:srgbClr val="222222"/>
                </a:solidFill>
                <a:latin typeface="Roboto" panose="02000000000000000000" pitchFamily="2" charset="0"/>
              </a:rPr>
              <a:t>Activities Summary:</a:t>
            </a:r>
          </a:p>
          <a:p>
            <a:pPr lvl="1"/>
            <a:r>
              <a:rPr lang="en-US" sz="1600" dirty="0">
                <a:solidFill>
                  <a:srgbClr val="222222"/>
                </a:solidFill>
                <a:latin typeface="Roboto" panose="02000000000000000000" pitchFamily="2" charset="0"/>
              </a:rPr>
              <a:t>Awards, Tools, Standards, Outreach through the Technical Committees; Goal to increase engagement and participation of Member Societies and representatives </a:t>
            </a:r>
          </a:p>
          <a:p>
            <a:pPr lvl="1"/>
            <a:r>
              <a:rPr lang="en-US" sz="1600" dirty="0">
                <a:solidFill>
                  <a:srgbClr val="222222"/>
                </a:solidFill>
                <a:latin typeface="Roboto" panose="02000000000000000000" pitchFamily="2" charset="0"/>
              </a:rPr>
              <a:t>Some highlights:</a:t>
            </a:r>
          </a:p>
          <a:p>
            <a:pPr lvl="2"/>
            <a:r>
              <a:rPr lang="en-US" dirty="0">
                <a:solidFill>
                  <a:schemeClr val="tx1"/>
                </a:solidFill>
                <a:latin typeface="Roboto" panose="02000000000000000000" pitchFamily="2" charset="0"/>
                <a:hlinkClick r:id="rId3">
                  <a:extLst>
                    <a:ext uri="{A12FA001-AC4F-418D-AE19-62706E023703}">
                      <ahyp:hlinkClr xmlns:ahyp="http://schemas.microsoft.com/office/drawing/2018/hyperlinkcolor" val="tx"/>
                    </a:ext>
                  </a:extLst>
                </a:hlinkClick>
              </a:rPr>
              <a:t>CAD for Assurance Webinar </a:t>
            </a:r>
            <a:r>
              <a:rPr lang="en-US" dirty="0">
                <a:solidFill>
                  <a:schemeClr val="tx1"/>
                </a:solidFill>
                <a:latin typeface="Roboto" panose="02000000000000000000" pitchFamily="2" charset="0"/>
              </a:rPr>
              <a:t>– initiated Feb’21; Two panels in ‘23 series.</a:t>
            </a:r>
          </a:p>
          <a:p>
            <a:pPr marL="1015948" lvl="2" indent="0">
              <a:buNone/>
            </a:pPr>
            <a:r>
              <a:rPr lang="en-US" dirty="0">
                <a:solidFill>
                  <a:schemeClr val="tx1"/>
                </a:solidFill>
                <a:latin typeface="Roboto" panose="02000000000000000000" pitchFamily="2" charset="0"/>
              </a:rPr>
              <a:t>	May’23 panel “</a:t>
            </a:r>
            <a:r>
              <a:rPr lang="en-US" dirty="0">
                <a:solidFill>
                  <a:schemeClr val="tx1"/>
                </a:solidFill>
                <a:latin typeface="Roboto" panose="02000000000000000000" pitchFamily="2" charset="0"/>
                <a:hlinkClick r:id="rId4">
                  <a:extLst>
                    <a:ext uri="{A12FA001-AC4F-418D-AE19-62706E023703}">
                      <ahyp:hlinkClr xmlns:ahyp="http://schemas.microsoft.com/office/drawing/2018/hyperlinkcolor" val="tx"/>
                    </a:ext>
                  </a:extLst>
                </a:hlinkClick>
              </a:rPr>
              <a:t>Microelectronics Supply Chain Security: What Can Save Us</a:t>
            </a:r>
            <a:r>
              <a:rPr lang="en-US" dirty="0">
                <a:solidFill>
                  <a:schemeClr val="tx1"/>
                </a:solidFill>
                <a:latin typeface="Roboto" panose="02000000000000000000" pitchFamily="2" charset="0"/>
              </a:rPr>
              <a:t>?” </a:t>
            </a:r>
          </a:p>
          <a:p>
            <a:pPr lvl="2"/>
            <a:r>
              <a:rPr lang="en-US" dirty="0">
                <a:solidFill>
                  <a:schemeClr val="tx1"/>
                </a:solidFill>
                <a:latin typeface="Roboto" panose="02000000000000000000" pitchFamily="2" charset="0"/>
                <a:hlinkClick r:id="rId5">
                  <a:extLst>
                    <a:ext uri="{A12FA001-AC4F-418D-AE19-62706E023703}">
                      <ahyp:hlinkClr xmlns:ahyp="http://schemas.microsoft.com/office/drawing/2018/hyperlinkcolor" val="tx"/>
                    </a:ext>
                  </a:extLst>
                </a:hlinkClick>
              </a:rPr>
              <a:t>Design Automation Webinars (DAWN) </a:t>
            </a:r>
            <a:r>
              <a:rPr lang="en-US" dirty="0">
                <a:solidFill>
                  <a:schemeClr val="tx1"/>
                </a:solidFill>
                <a:latin typeface="Roboto" panose="02000000000000000000" pitchFamily="2" charset="0"/>
              </a:rPr>
              <a:t>– initiated 2020 during COVID. April 11-12 2022, on website, </a:t>
            </a:r>
            <a:r>
              <a:rPr lang="en-US" dirty="0" err="1">
                <a:solidFill>
                  <a:schemeClr val="tx1"/>
                </a:solidFill>
                <a:latin typeface="Roboto" panose="02000000000000000000" pitchFamily="2" charset="0"/>
              </a:rPr>
              <a:t>Youtube</a:t>
            </a:r>
            <a:endParaRPr lang="en-US" dirty="0">
              <a:solidFill>
                <a:schemeClr val="tx1"/>
              </a:solidFill>
              <a:latin typeface="Roboto" panose="02000000000000000000" pitchFamily="2" charset="0"/>
            </a:endParaRPr>
          </a:p>
          <a:p>
            <a:pPr lvl="2"/>
            <a:r>
              <a:rPr lang="en-US" dirty="0">
                <a:solidFill>
                  <a:schemeClr val="tx1"/>
                </a:solidFill>
                <a:latin typeface="Roboto" panose="02000000000000000000" pitchFamily="2" charset="0"/>
                <a:hlinkClick r:id="rId6">
                  <a:extLst>
                    <a:ext uri="{A12FA001-AC4F-418D-AE19-62706E023703}">
                      <ahyp:hlinkClr xmlns:ahyp="http://schemas.microsoft.com/office/drawing/2018/hyperlinkcolor" val="tx"/>
                    </a:ext>
                  </a:extLst>
                </a:hlinkClick>
              </a:rPr>
              <a:t>Distinguished Lecturer Program </a:t>
            </a:r>
            <a:endParaRPr lang="en-US" sz="1200" dirty="0">
              <a:solidFill>
                <a:schemeClr val="tx1"/>
              </a:solidFill>
              <a:latin typeface="Roboto" panose="02000000000000000000" pitchFamily="2" charset="0"/>
            </a:endParaRPr>
          </a:p>
          <a:p>
            <a:pPr lvl="3"/>
            <a:r>
              <a:rPr lang="en-US" sz="1200" dirty="0">
                <a:solidFill>
                  <a:schemeClr val="tx1"/>
                </a:solidFill>
                <a:latin typeface="Roboto" panose="02000000000000000000" pitchFamily="2" charset="0"/>
              </a:rPr>
              <a:t>Feb’23: Dr. Sheldon Tan </a:t>
            </a:r>
            <a:r>
              <a:rPr lang="en-US" sz="1200" b="1" dirty="0">
                <a:solidFill>
                  <a:schemeClr val="tx1"/>
                </a:solidFill>
                <a:latin typeface="Roboto" panose="02000000000000000000" pitchFamily="2" charset="0"/>
              </a:rPr>
              <a:t>Title</a:t>
            </a:r>
            <a:r>
              <a:rPr lang="en-US" sz="1200" dirty="0">
                <a:solidFill>
                  <a:schemeClr val="tx1"/>
                </a:solidFill>
                <a:latin typeface="Roboto" panose="02000000000000000000" pitchFamily="2" charset="0"/>
              </a:rPr>
              <a:t>: </a:t>
            </a:r>
            <a:r>
              <a:rPr lang="en-US" sz="1200" dirty="0">
                <a:solidFill>
                  <a:schemeClr val="tx1"/>
                </a:solidFill>
                <a:latin typeface="Roboto" panose="02000000000000000000" pitchFamily="2" charset="0"/>
                <a:hlinkClick r:id="rId7">
                  <a:extLst>
                    <a:ext uri="{A12FA001-AC4F-418D-AE19-62706E023703}">
                      <ahyp:hlinkClr xmlns:ahyp="http://schemas.microsoft.com/office/drawing/2018/hyperlinkcolor" val="tx"/>
                    </a:ext>
                  </a:extLst>
                </a:hlinkClick>
              </a:rPr>
              <a:t>Data-Driven Deep Learning for Full-Chip Thermal &amp; Power Estimation </a:t>
            </a:r>
            <a:r>
              <a:rPr lang="en-US" sz="1200" dirty="0">
                <a:solidFill>
                  <a:schemeClr val="tx1"/>
                </a:solidFill>
                <a:latin typeface="Roboto" panose="02000000000000000000" pitchFamily="2" charset="0"/>
              </a:rPr>
              <a:t>…”</a:t>
            </a:r>
          </a:p>
          <a:p>
            <a:pPr lvl="3"/>
            <a:r>
              <a:rPr lang="en-US" sz="1200" dirty="0">
                <a:solidFill>
                  <a:schemeClr val="tx1"/>
                </a:solidFill>
                <a:latin typeface="Roboto" panose="02000000000000000000" pitchFamily="2" charset="0"/>
              </a:rPr>
              <a:t>Mar’23: Dr. Mohammad Abdullah Al </a:t>
            </a:r>
            <a:r>
              <a:rPr lang="en-US" sz="1200" dirty="0" err="1">
                <a:solidFill>
                  <a:schemeClr val="tx1"/>
                </a:solidFill>
                <a:latin typeface="Roboto" panose="02000000000000000000" pitchFamily="2" charset="0"/>
              </a:rPr>
              <a:t>Faruque</a:t>
            </a:r>
            <a:r>
              <a:rPr lang="en-US" sz="1200" dirty="0">
                <a:solidFill>
                  <a:schemeClr val="tx1"/>
                </a:solidFill>
                <a:latin typeface="Roboto" panose="02000000000000000000" pitchFamily="2" charset="0"/>
              </a:rPr>
              <a:t> </a:t>
            </a:r>
            <a:r>
              <a:rPr lang="en-US" sz="1200" b="1" dirty="0">
                <a:solidFill>
                  <a:schemeClr val="tx1"/>
                </a:solidFill>
                <a:latin typeface="Roboto" panose="02000000000000000000" pitchFamily="2" charset="0"/>
              </a:rPr>
              <a:t>Title</a:t>
            </a:r>
            <a:r>
              <a:rPr lang="en-US" sz="1200" dirty="0">
                <a:solidFill>
                  <a:schemeClr val="tx1"/>
                </a:solidFill>
                <a:latin typeface="Roboto" panose="02000000000000000000" pitchFamily="2" charset="0"/>
              </a:rPr>
              <a:t>: </a:t>
            </a:r>
            <a:r>
              <a:rPr lang="en-US" sz="1200" dirty="0">
                <a:solidFill>
                  <a:schemeClr val="tx1"/>
                </a:solidFill>
                <a:latin typeface="Roboto" panose="02000000000000000000" pitchFamily="2" charset="0"/>
                <a:hlinkClick r:id="rId8">
                  <a:extLst>
                    <a:ext uri="{A12FA001-AC4F-418D-AE19-62706E023703}">
                      <ahyp:hlinkClr xmlns:ahyp="http://schemas.microsoft.com/office/drawing/2018/hyperlinkcolor" val="tx"/>
                    </a:ext>
                  </a:extLst>
                </a:hlinkClick>
              </a:rPr>
              <a:t>Cross-Layer Security of Embedded and Cyber-Physical Systems</a:t>
            </a:r>
            <a:endParaRPr lang="en-US" sz="1200" dirty="0">
              <a:solidFill>
                <a:schemeClr val="tx1"/>
              </a:solidFill>
              <a:latin typeface="Roboto" panose="02000000000000000000" pitchFamily="2" charset="0"/>
            </a:endParaRPr>
          </a:p>
          <a:p>
            <a:pPr lvl="3"/>
            <a:r>
              <a:rPr lang="en-US" sz="1200" dirty="0">
                <a:solidFill>
                  <a:schemeClr val="tx1"/>
                </a:solidFill>
                <a:latin typeface="Roboto" panose="02000000000000000000" pitchFamily="2" charset="0"/>
              </a:rPr>
              <a:t>April’23: Dr. Hai Li </a:t>
            </a:r>
            <a:r>
              <a:rPr lang="en-US" sz="1200" b="1" dirty="0">
                <a:solidFill>
                  <a:schemeClr val="tx1"/>
                </a:solidFill>
                <a:latin typeface="Roboto" panose="02000000000000000000" pitchFamily="2" charset="0"/>
              </a:rPr>
              <a:t>Title</a:t>
            </a:r>
            <a:r>
              <a:rPr lang="en-US" sz="1200" dirty="0">
                <a:solidFill>
                  <a:schemeClr val="tx1"/>
                </a:solidFill>
                <a:latin typeface="Roboto" panose="02000000000000000000" pitchFamily="2" charset="0"/>
              </a:rPr>
              <a:t>: </a:t>
            </a:r>
            <a:r>
              <a:rPr lang="en-US" sz="1200" dirty="0">
                <a:solidFill>
                  <a:schemeClr val="tx1"/>
                </a:solidFill>
                <a:latin typeface="Roboto" panose="02000000000000000000" pitchFamily="2" charset="0"/>
                <a:hlinkClick r:id="rId9">
                  <a:extLst>
                    <a:ext uri="{A12FA001-AC4F-418D-AE19-62706E023703}">
                      <ahyp:hlinkClr xmlns:ahyp="http://schemas.microsoft.com/office/drawing/2018/hyperlinkcolor" val="tx"/>
                    </a:ext>
                  </a:extLst>
                </a:hlinkClick>
              </a:rPr>
              <a:t>On Device AI to Better Mobile and Implantable Devices in Healthcare</a:t>
            </a:r>
            <a:endParaRPr lang="en-US" sz="1200" dirty="0">
              <a:solidFill>
                <a:schemeClr val="tx1"/>
              </a:solidFill>
              <a:latin typeface="Roboto" panose="02000000000000000000" pitchFamily="2" charset="0"/>
            </a:endParaRPr>
          </a:p>
          <a:p>
            <a:pPr lvl="3"/>
            <a:r>
              <a:rPr lang="en-US" dirty="0">
                <a:solidFill>
                  <a:schemeClr val="tx1"/>
                </a:solidFill>
                <a:latin typeface="Roboto" panose="02000000000000000000" pitchFamily="2" charset="0"/>
              </a:rPr>
              <a:t>Registration is free for all webinars. If you are unable to attend the "live" virtual events, the presentations are available on the </a:t>
            </a:r>
            <a:r>
              <a:rPr lang="en-US" dirty="0">
                <a:solidFill>
                  <a:schemeClr val="tx1"/>
                </a:solidFill>
                <a:latin typeface="Roboto" panose="02000000000000000000" pitchFamily="2" charset="0"/>
                <a:hlinkClick r:id="rId10">
                  <a:extLst>
                    <a:ext uri="{A12FA001-AC4F-418D-AE19-62706E023703}">
                      <ahyp:hlinkClr xmlns:ahyp="http://schemas.microsoft.com/office/drawing/2018/hyperlinkcolor" val="tx"/>
                    </a:ext>
                  </a:extLst>
                </a:hlinkClick>
              </a:rPr>
              <a:t>Presentation Library </a:t>
            </a:r>
            <a:r>
              <a:rPr lang="en-US" dirty="0">
                <a:solidFill>
                  <a:schemeClr val="tx1"/>
                </a:solidFill>
                <a:latin typeface="Roboto" panose="02000000000000000000" pitchFamily="2" charset="0"/>
              </a:rPr>
              <a:t> (as part of Virtual DL webinar series) and the </a:t>
            </a:r>
            <a:r>
              <a:rPr lang="en-US" dirty="0">
                <a:solidFill>
                  <a:schemeClr val="tx1"/>
                </a:solidFill>
                <a:latin typeface="Roboto" panose="02000000000000000000" pitchFamily="2" charset="0"/>
                <a:hlinkClick r:id="rId11">
                  <a:extLst>
                    <a:ext uri="{A12FA001-AC4F-418D-AE19-62706E023703}">
                      <ahyp:hlinkClr xmlns:ahyp="http://schemas.microsoft.com/office/drawing/2018/hyperlinkcolor" val="tx"/>
                    </a:ext>
                  </a:extLst>
                </a:hlinkClick>
              </a:rPr>
              <a:t>CEDA YouTube channel </a:t>
            </a:r>
            <a:r>
              <a:rPr lang="en-US" dirty="0">
                <a:solidFill>
                  <a:schemeClr val="tx1"/>
                </a:solidFill>
                <a:latin typeface="Roboto" panose="02000000000000000000" pitchFamily="2" charset="0"/>
              </a:rPr>
              <a:t>after the event.</a:t>
            </a:r>
          </a:p>
          <a:p>
            <a:pPr lvl="2"/>
            <a:r>
              <a:rPr lang="en-US" dirty="0">
                <a:solidFill>
                  <a:schemeClr val="tx1"/>
                </a:solidFill>
                <a:latin typeface="Roboto" panose="02000000000000000000" pitchFamily="2" charset="0"/>
                <a:hlinkClick r:id="rId12">
                  <a:extLst>
                    <a:ext uri="{A12FA001-AC4F-418D-AE19-62706E023703}">
                      <ahyp:hlinkClr xmlns:ahyp="http://schemas.microsoft.com/office/drawing/2018/hyperlinkcolor" val="tx"/>
                    </a:ext>
                  </a:extLst>
                </a:hlinkClick>
              </a:rPr>
              <a:t>Philip Kaufman Award </a:t>
            </a:r>
            <a:r>
              <a:rPr lang="en-US" dirty="0">
                <a:solidFill>
                  <a:schemeClr val="tx1"/>
                </a:solidFill>
                <a:latin typeface="Roboto" panose="02000000000000000000" pitchFamily="2" charset="0"/>
              </a:rPr>
              <a:t> – </a:t>
            </a:r>
            <a:r>
              <a:rPr lang="en-US" dirty="0">
                <a:solidFill>
                  <a:schemeClr val="accent1">
                    <a:lumMod val="75000"/>
                  </a:schemeClr>
                </a:solidFill>
                <a:latin typeface="Roboto" panose="02000000000000000000" pitchFamily="2" charset="0"/>
              </a:rPr>
              <a:t>2023: Dr. Lawrence T Pileggi– </a:t>
            </a:r>
            <a:r>
              <a:rPr lang="en-US" dirty="0">
                <a:solidFill>
                  <a:schemeClr val="accent1">
                    <a:lumMod val="75000"/>
                  </a:schemeClr>
                </a:solidFill>
                <a:latin typeface="Roboto" panose="02000000000000000000" pitchFamily="2" charset="0"/>
                <a:hlinkClick r:id="rId13">
                  <a:extLst>
                    <a:ext uri="{A12FA001-AC4F-418D-AE19-62706E023703}">
                      <ahyp:hlinkClr xmlns:ahyp="http://schemas.microsoft.com/office/drawing/2018/hyperlinkcolor" val="tx"/>
                    </a:ext>
                  </a:extLst>
                </a:hlinkClick>
              </a:rPr>
              <a:t>Ceremony Feb </a:t>
            </a:r>
            <a:r>
              <a:rPr lang="en-US" dirty="0">
                <a:solidFill>
                  <a:schemeClr val="accent1">
                    <a:lumMod val="75000"/>
                  </a:schemeClr>
                </a:solidFill>
                <a:latin typeface="Roboto" panose="02000000000000000000" pitchFamily="2" charset="0"/>
              </a:rPr>
              <a:t>22, San Jose. Wally </a:t>
            </a:r>
            <a:r>
              <a:rPr lang="en-US" dirty="0" err="1">
                <a:solidFill>
                  <a:schemeClr val="accent1">
                    <a:lumMod val="75000"/>
                  </a:schemeClr>
                </a:solidFill>
                <a:latin typeface="Roboto" panose="02000000000000000000" pitchFamily="2" charset="0"/>
              </a:rPr>
              <a:t>Rhines</a:t>
            </a:r>
            <a:r>
              <a:rPr lang="en-US" dirty="0">
                <a:solidFill>
                  <a:schemeClr val="accent1">
                    <a:lumMod val="75000"/>
                  </a:schemeClr>
                </a:solidFill>
                <a:latin typeface="Roboto" panose="02000000000000000000" pitchFamily="2" charset="0"/>
              </a:rPr>
              <a:t> Moderator</a:t>
            </a:r>
          </a:p>
          <a:p>
            <a:pPr marL="1015948" lvl="2" indent="0">
              <a:buNone/>
            </a:pPr>
            <a:r>
              <a:rPr lang="en-US" dirty="0">
                <a:solidFill>
                  <a:schemeClr val="accent1">
                    <a:lumMod val="75000"/>
                  </a:schemeClr>
                </a:solidFill>
                <a:latin typeface="Roboto" panose="02000000000000000000" pitchFamily="2" charset="0"/>
              </a:rPr>
              <a:t>	Requesting publicity at ISSCC like in 2023</a:t>
            </a:r>
          </a:p>
          <a:p>
            <a:pPr lvl="2"/>
            <a:r>
              <a:rPr lang="en-US" dirty="0">
                <a:solidFill>
                  <a:srgbClr val="222222"/>
                </a:solidFill>
                <a:latin typeface="Roboto" panose="02000000000000000000" pitchFamily="2" charset="0"/>
              </a:rPr>
              <a:t>Young Professionals – DAC Early Career Workshops, PhD Forums, Univ Demos; Planning Contests, ICCAD events</a:t>
            </a:r>
          </a:p>
          <a:p>
            <a:pPr lvl="2"/>
            <a:r>
              <a:rPr lang="en-US" dirty="0">
                <a:solidFill>
                  <a:schemeClr val="accent1">
                    <a:lumMod val="75000"/>
                  </a:schemeClr>
                </a:solidFill>
                <a:latin typeface="Roboto" panose="02000000000000000000" pitchFamily="2" charset="0"/>
              </a:rPr>
              <a:t>Design Automation Technical Committee updated goals - Research foundations for IC Physical Design and ML-Enabled EDA (</a:t>
            </a:r>
            <a:r>
              <a:rPr lang="en-US" dirty="0">
                <a:solidFill>
                  <a:schemeClr val="accent1">
                    <a:lumMod val="75000"/>
                  </a:schemeClr>
                </a:solidFill>
                <a:latin typeface="Roboto" panose="02000000000000000000" pitchFamily="2" charset="0"/>
                <a:hlinkClick r:id="rId14" action="ppaction://hlinksldjump">
                  <a:extLst>
                    <a:ext uri="{A12FA001-AC4F-418D-AE19-62706E023703}">
                      <ahyp:hlinkClr xmlns:ahyp="http://schemas.microsoft.com/office/drawing/2018/hyperlinkcolor" val="tx"/>
                    </a:ext>
                  </a:extLst>
                </a:hlinkClick>
              </a:rPr>
              <a:t>slides in backup</a:t>
            </a:r>
            <a:r>
              <a:rPr lang="en-US" dirty="0">
                <a:solidFill>
                  <a:schemeClr val="accent1">
                    <a:lumMod val="75000"/>
                  </a:schemeClr>
                </a:solidFill>
                <a:latin typeface="Roboto" panose="02000000000000000000" pitchFamily="2" charset="0"/>
              </a:rPr>
              <a:t>)</a:t>
            </a:r>
          </a:p>
          <a:p>
            <a:pPr lvl="2"/>
            <a:r>
              <a:rPr lang="en-US" dirty="0">
                <a:solidFill>
                  <a:srgbClr val="222222"/>
                </a:solidFill>
                <a:latin typeface="Roboto" panose="02000000000000000000" pitchFamily="2" charset="0"/>
              </a:rPr>
              <a:t>System Validation and Debug TC – focus and progress on IEEE P2929; </a:t>
            </a:r>
            <a:r>
              <a:rPr lang="en-US" dirty="0">
                <a:solidFill>
                  <a:schemeClr val="accent1">
                    <a:lumMod val="75000"/>
                  </a:schemeClr>
                </a:solidFill>
                <a:latin typeface="Roboto" panose="02000000000000000000" pitchFamily="2" charset="0"/>
              </a:rPr>
              <a:t>AI/ML for Validation WG and White-paper</a:t>
            </a:r>
          </a:p>
          <a:p>
            <a:pPr lvl="2"/>
            <a:r>
              <a:rPr lang="en-US" dirty="0">
                <a:solidFill>
                  <a:srgbClr val="222222"/>
                </a:solidFill>
                <a:latin typeface="Roboto" panose="02000000000000000000" pitchFamily="2" charset="0"/>
              </a:rPr>
              <a:t>Hardware Security and Trust Technical Committee – Asian HOST Singapore’22 (hybrid), Top Picks </a:t>
            </a:r>
            <a:r>
              <a:rPr lang="en-US" dirty="0" err="1">
                <a:solidFill>
                  <a:srgbClr val="222222"/>
                </a:solidFill>
                <a:latin typeface="Roboto" panose="02000000000000000000" pitchFamily="2" charset="0"/>
              </a:rPr>
              <a:t>Wkshp</a:t>
            </a:r>
            <a:r>
              <a:rPr lang="en-US" dirty="0">
                <a:solidFill>
                  <a:srgbClr val="222222"/>
                </a:solidFill>
                <a:latin typeface="Roboto" panose="02000000000000000000" pitchFamily="2" charset="0"/>
              </a:rPr>
              <a:t> ICCAD’22 </a:t>
            </a:r>
          </a:p>
          <a:p>
            <a:pPr lvl="2"/>
            <a:endParaRPr lang="en-US" dirty="0">
              <a:solidFill>
                <a:srgbClr val="222222"/>
              </a:solidFill>
              <a:latin typeface="Roboto" panose="02000000000000000000" pitchFamily="2" charset="0"/>
            </a:endParaRPr>
          </a:p>
          <a:p>
            <a:pPr lvl="1"/>
            <a:endParaRPr lang="en-US" sz="1800" dirty="0">
              <a:solidFill>
                <a:srgbClr val="222222"/>
              </a:solidFill>
              <a:latin typeface="Roboto" panose="02000000000000000000" pitchFamily="2" charset="0"/>
            </a:endParaRPr>
          </a:p>
          <a:p>
            <a:pPr lvl="1"/>
            <a:endParaRPr lang="en-US" sz="1800" dirty="0">
              <a:solidFill>
                <a:srgbClr val="222222"/>
              </a:solidFill>
              <a:latin typeface="Roboto" panose="02000000000000000000" pitchFamily="2" charset="0"/>
            </a:endParaRPr>
          </a:p>
          <a:p>
            <a:endParaRPr lang="en-US" dirty="0">
              <a:solidFill>
                <a:srgbClr val="222222"/>
              </a:solidFill>
              <a:latin typeface="Roboto" panose="02000000000000000000" pitchFamily="2" charset="0"/>
            </a:endParaRPr>
          </a:p>
          <a:p>
            <a:pPr marL="575705" lvl="1" indent="0">
              <a:buNone/>
            </a:pPr>
            <a:endParaRPr lang="en-US" sz="1600" b="0" i="0" u="none" strike="noStrike" dirty="0">
              <a:solidFill>
                <a:srgbClr val="000000"/>
              </a:solidFill>
              <a:effectLst/>
              <a:latin typeface="Arial" panose="020B0604020202020204" pitchFamily="34" charset="0"/>
            </a:endParaRPr>
          </a:p>
          <a:p>
            <a:pPr lvl="1"/>
            <a:endParaRPr lang="en-US" sz="1800" dirty="0">
              <a:solidFill>
                <a:srgbClr val="222222"/>
              </a:solidFill>
              <a:latin typeface="Roboto" panose="02000000000000000000" pitchFamily="2" charset="0"/>
            </a:endParaRPr>
          </a:p>
        </p:txBody>
      </p:sp>
    </p:spTree>
    <p:extLst>
      <p:ext uri="{BB962C8B-B14F-4D97-AF65-F5344CB8AC3E}">
        <p14:creationId xmlns:p14="http://schemas.microsoft.com/office/powerpoint/2010/main" val="220568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415925"/>
            <a:ext cx="11374438" cy="522288"/>
          </a:xfrm>
        </p:spPr>
        <p:txBody>
          <a:bodyPr/>
          <a:lstStyle/>
          <a:p>
            <a:r>
              <a:rPr lang="en-US" dirty="0"/>
              <a:t>CEDA and SSCS Joint Activities</a:t>
            </a:r>
          </a:p>
        </p:txBody>
      </p:sp>
      <p:sp>
        <p:nvSpPr>
          <p:cNvPr id="10" name="Text Placeholder 9">
            <a:extLst>
              <a:ext uri="{FF2B5EF4-FFF2-40B4-BE49-F238E27FC236}">
                <a16:creationId xmlns:a16="http://schemas.microsoft.com/office/drawing/2014/main" id="{748AC2A0-E3D5-431E-A028-65E1585CBB60}"/>
              </a:ext>
            </a:extLst>
          </p:cNvPr>
          <p:cNvSpPr>
            <a:spLocks noGrp="1"/>
          </p:cNvSpPr>
          <p:nvPr>
            <p:ph type="body" idx="2"/>
          </p:nvPr>
        </p:nvSpPr>
        <p:spPr>
          <a:xfrm>
            <a:off x="204186" y="898586"/>
            <a:ext cx="11700769" cy="5511358"/>
          </a:xfrm>
        </p:spPr>
        <p:txBody>
          <a:bodyPr/>
          <a:lstStyle/>
          <a:p>
            <a:pPr marL="84663" indent="0">
              <a:lnSpc>
                <a:spcPct val="70000"/>
              </a:lnSpc>
              <a:buNone/>
            </a:pPr>
            <a:r>
              <a:rPr lang="en-US" sz="1200" u="sng" dirty="0"/>
              <a:t>Current Formal Engagements:</a:t>
            </a:r>
          </a:p>
          <a:p>
            <a:pPr>
              <a:lnSpc>
                <a:spcPct val="70000"/>
              </a:lnSpc>
            </a:pPr>
            <a:r>
              <a:rPr lang="en-US" sz="1200" dirty="0"/>
              <a:t>Design &amp; Test Magazine</a:t>
            </a:r>
          </a:p>
          <a:p>
            <a:pPr>
              <a:lnSpc>
                <a:spcPct val="70000"/>
              </a:lnSpc>
            </a:pPr>
            <a:r>
              <a:rPr lang="en-US" sz="1200" dirty="0"/>
              <a:t>Journal on Exploratory Solid-State Computational Devices and Circuits (</a:t>
            </a:r>
            <a:r>
              <a:rPr lang="en-US" sz="1200" dirty="0" err="1"/>
              <a:t>JxCDC</a:t>
            </a:r>
            <a:r>
              <a:rPr lang="en-US" sz="1200" dirty="0"/>
              <a:t>)</a:t>
            </a:r>
          </a:p>
          <a:p>
            <a:pPr>
              <a:lnSpc>
                <a:spcPct val="70000"/>
              </a:lnSpc>
            </a:pPr>
            <a:r>
              <a:rPr lang="en-US" sz="1200" dirty="0">
                <a:solidFill>
                  <a:schemeClr val="tx1"/>
                </a:solidFill>
                <a:hlinkClick r:id="rId3">
                  <a:extLst>
                    <a:ext uri="{A12FA001-AC4F-418D-AE19-62706E023703}">
                      <ahyp:hlinkClr xmlns:ahyp="http://schemas.microsoft.com/office/drawing/2018/hyperlinkcolor" val="tx"/>
                    </a:ext>
                  </a:extLst>
                </a:hlinkClick>
              </a:rPr>
              <a:t>CEDA Currents Newsletter </a:t>
            </a:r>
            <a:r>
              <a:rPr lang="en-US" sz="1200" dirty="0"/>
              <a:t>in Solid State Circuits Magazine</a:t>
            </a:r>
          </a:p>
          <a:p>
            <a:pPr lvl="1">
              <a:lnSpc>
                <a:spcPct val="70000"/>
              </a:lnSpc>
            </a:pPr>
            <a:r>
              <a:rPr lang="en-US" sz="1200" dirty="0">
                <a:solidFill>
                  <a:schemeClr val="accent1">
                    <a:lumMod val="75000"/>
                  </a:schemeClr>
                </a:solidFill>
              </a:rPr>
              <a:t>CEDA publishes SSSC news/conferences in Currents and monthly Community Calls upon request</a:t>
            </a:r>
          </a:p>
          <a:p>
            <a:pPr>
              <a:lnSpc>
                <a:spcPct val="70000"/>
              </a:lnSpc>
            </a:pPr>
            <a:r>
              <a:rPr lang="en-US" sz="1200" dirty="0"/>
              <a:t>Initiatives: Rebooting Computing Initiatives (&amp; IOT and Brain Initiatives)</a:t>
            </a:r>
            <a:endParaRPr lang="en-US" sz="1000" dirty="0"/>
          </a:p>
          <a:p>
            <a:pPr marL="0" indent="0">
              <a:spcBef>
                <a:spcPts val="0"/>
              </a:spcBef>
              <a:buNone/>
            </a:pPr>
            <a:endParaRPr lang="en-US" sz="1200" u="sng" dirty="0"/>
          </a:p>
          <a:p>
            <a:pPr marL="0" indent="0">
              <a:spcBef>
                <a:spcPts val="0"/>
              </a:spcBef>
              <a:buNone/>
            </a:pPr>
            <a:r>
              <a:rPr lang="en-US" sz="1200" u="sng" dirty="0"/>
              <a:t>On-going/Future explorations:</a:t>
            </a:r>
            <a:endParaRPr lang="en-US" sz="1200" dirty="0">
              <a:solidFill>
                <a:schemeClr val="accent1">
                  <a:lumMod val="75000"/>
                </a:schemeClr>
              </a:solidFill>
            </a:endParaRPr>
          </a:p>
          <a:p>
            <a:pPr>
              <a:lnSpc>
                <a:spcPct val="70000"/>
              </a:lnSpc>
            </a:pPr>
            <a:r>
              <a:rPr lang="en-US" sz="1200" dirty="0"/>
              <a:t>Webcasts and Webinars</a:t>
            </a:r>
          </a:p>
          <a:p>
            <a:pPr lvl="1">
              <a:lnSpc>
                <a:spcPct val="70000"/>
              </a:lnSpc>
            </a:pPr>
            <a:r>
              <a:rPr lang="en-US" sz="1100" dirty="0"/>
              <a:t>Cross-publicity of respective Webinars (utilize offline/archived viewing opportunities – accelerated by COVID era; free online content competition from ad-hoc sources); </a:t>
            </a:r>
          </a:p>
          <a:p>
            <a:pPr lvl="1">
              <a:lnSpc>
                <a:spcPct val="70000"/>
              </a:lnSpc>
            </a:pPr>
            <a:r>
              <a:rPr lang="en-US" sz="1100" dirty="0"/>
              <a:t>Joint Webcasts on special topics (e.g. “Design challenges for advanced notes”);</a:t>
            </a:r>
          </a:p>
          <a:p>
            <a:pPr lvl="1">
              <a:lnSpc>
                <a:spcPct val="70000"/>
              </a:lnSpc>
            </a:pPr>
            <a:r>
              <a:rPr lang="en-US" sz="1100" dirty="0"/>
              <a:t>SSCS Distinguished Lecturer Series - Currently EDA representation is low. Should we nominate some EDA speakers from CEDA and vice-versa?)</a:t>
            </a:r>
          </a:p>
          <a:p>
            <a:pPr>
              <a:lnSpc>
                <a:spcPct val="70000"/>
              </a:lnSpc>
            </a:pPr>
            <a:r>
              <a:rPr lang="en-US" sz="1200" dirty="0"/>
              <a:t>Leveraging publications like D&amp;T Magazine and </a:t>
            </a:r>
            <a:r>
              <a:rPr lang="en-US" sz="1200" dirty="0" err="1"/>
              <a:t>JxCDC</a:t>
            </a:r>
            <a:r>
              <a:rPr lang="en-US" sz="1200" dirty="0"/>
              <a:t> better between the two communities</a:t>
            </a:r>
          </a:p>
          <a:p>
            <a:pPr>
              <a:lnSpc>
                <a:spcPct val="70000"/>
              </a:lnSpc>
            </a:pPr>
            <a:r>
              <a:rPr lang="en-US" sz="1200" dirty="0"/>
              <a:t>Increase cross-engagement on technical activities (DATC – benchmarks, datasets; HW Security, Semiconductors Device Modelling and Measurements)</a:t>
            </a:r>
          </a:p>
          <a:p>
            <a:pPr>
              <a:lnSpc>
                <a:spcPct val="70000"/>
              </a:lnSpc>
            </a:pPr>
            <a:r>
              <a:rPr lang="en-US" sz="1200" dirty="0"/>
              <a:t>CEDA members as Mentors in </a:t>
            </a:r>
            <a:r>
              <a:rPr lang="en-US" sz="1200" dirty="0">
                <a:solidFill>
                  <a:schemeClr val="tx1"/>
                </a:solidFill>
                <a:hlinkClick r:id="rId4">
                  <a:extLst>
                    <a:ext uri="{A12FA001-AC4F-418D-AE19-62706E023703}">
                      <ahyp:hlinkClr xmlns:ahyp="http://schemas.microsoft.com/office/drawing/2018/hyperlinkcolor" val="tx"/>
                    </a:ext>
                  </a:extLst>
                </a:hlinkClick>
              </a:rPr>
              <a:t>SSCS Mentoring Program</a:t>
            </a:r>
            <a:endParaRPr lang="en-US" sz="1200" dirty="0">
              <a:solidFill>
                <a:schemeClr val="tx1"/>
              </a:solidFill>
            </a:endParaRPr>
          </a:p>
          <a:p>
            <a:pPr>
              <a:lnSpc>
                <a:spcPct val="70000"/>
              </a:lnSpc>
            </a:pPr>
            <a:r>
              <a:rPr lang="en-US" sz="1400" dirty="0">
                <a:solidFill>
                  <a:schemeClr val="accent1">
                    <a:lumMod val="75000"/>
                  </a:schemeClr>
                </a:solidFill>
              </a:rPr>
              <a:t>Strengthening cross-engagement in conferences. E.g. “Sponsored” special sessions/invited talks in conferences</a:t>
            </a:r>
          </a:p>
          <a:p>
            <a:pPr lvl="1">
              <a:lnSpc>
                <a:spcPct val="70000"/>
              </a:lnSpc>
            </a:pPr>
            <a:r>
              <a:rPr lang="en-US" sz="1267" dirty="0">
                <a:solidFill>
                  <a:schemeClr val="accent1">
                    <a:lumMod val="75000"/>
                  </a:schemeClr>
                </a:solidFill>
              </a:rPr>
              <a:t>Continue support for Intl Symposium on Low Power Electronics and Design – ISLPED for next 5 years (2025-2029). SSCS Conference Committee approved unanimously. I will be the ISPLED contact for SSCS. </a:t>
            </a:r>
          </a:p>
          <a:p>
            <a:pPr lvl="1">
              <a:lnSpc>
                <a:spcPct val="70000"/>
              </a:lnSpc>
            </a:pPr>
            <a:r>
              <a:rPr lang="en-US" sz="1267" dirty="0">
                <a:solidFill>
                  <a:schemeClr val="accent1">
                    <a:lumMod val="75000"/>
                  </a:schemeClr>
                </a:solidFill>
              </a:rPr>
              <a:t>Continue support for DAC and DATE as SSCS Technical Co-Sponsorship conferences. Any help needed to make contacts?</a:t>
            </a:r>
          </a:p>
          <a:p>
            <a:pPr lvl="1">
              <a:lnSpc>
                <a:spcPct val="70000"/>
              </a:lnSpc>
            </a:pPr>
            <a:endParaRPr lang="en-US" sz="1400" dirty="0">
              <a:solidFill>
                <a:schemeClr val="accent1">
                  <a:lumMod val="75000"/>
                </a:schemeClr>
              </a:solidFill>
              <a:ea typeface="Calibri" panose="020F0502020204030204" pitchFamily="34" charset="0"/>
            </a:endParaRPr>
          </a:p>
          <a:p>
            <a:pPr marL="285750" indent="-285750">
              <a:spcBef>
                <a:spcPts val="0"/>
              </a:spcBef>
            </a:pPr>
            <a:r>
              <a:rPr lang="en-US" sz="1400" dirty="0">
                <a:solidFill>
                  <a:schemeClr val="accent1">
                    <a:lumMod val="75000"/>
                  </a:schemeClr>
                </a:solidFill>
                <a:effectLst/>
                <a:latin typeface="Calibri" panose="020F0502020204030204" pitchFamily="34" charset="0"/>
                <a:ea typeface="Calibri" panose="020F0502020204030204" pitchFamily="34" charset="0"/>
              </a:rPr>
              <a:t>In the last SSCS Ad-com meetings we were discussing ways to increase awareness among Society members about the Councils</a:t>
            </a:r>
          </a:p>
          <a:p>
            <a:pPr marL="624399" lvl="1" indent="-285750">
              <a:spcBef>
                <a:spcPts val="0"/>
              </a:spcBef>
            </a:pPr>
            <a:r>
              <a:rPr lang="en-US" sz="1400" dirty="0">
                <a:solidFill>
                  <a:schemeClr val="accent1">
                    <a:lumMod val="75000"/>
                  </a:schemeClr>
                </a:solidFill>
                <a:latin typeface="Calibri" panose="020F0502020204030204" pitchFamily="34" charset="0"/>
                <a:ea typeface="Calibri" panose="020F0502020204030204" pitchFamily="34" charset="0"/>
              </a:rPr>
              <a:t>Phil Kaufman Award call-out at ISSCC</a:t>
            </a:r>
          </a:p>
          <a:p>
            <a:pPr marL="624399" lvl="1" indent="-285750">
              <a:spcBef>
                <a:spcPts val="0"/>
              </a:spcBef>
            </a:pPr>
            <a:r>
              <a:rPr lang="en-US" sz="1400" dirty="0">
                <a:solidFill>
                  <a:schemeClr val="accent1">
                    <a:lumMod val="75000"/>
                  </a:schemeClr>
                </a:solidFill>
                <a:latin typeface="Calibri" panose="020F0502020204030204" pitchFamily="34" charset="0"/>
                <a:ea typeface="Calibri" panose="020F0502020204030204" pitchFamily="34" charset="0"/>
              </a:rPr>
              <a:t>CEDA overview in SSCS Magazine</a:t>
            </a:r>
          </a:p>
          <a:p>
            <a:pPr marL="624399" lvl="1" indent="-285750">
              <a:spcBef>
                <a:spcPts val="0"/>
              </a:spcBef>
            </a:pPr>
            <a:r>
              <a:rPr lang="en-US" sz="1400" dirty="0">
                <a:solidFill>
                  <a:schemeClr val="accent1">
                    <a:lumMod val="75000"/>
                  </a:schemeClr>
                </a:solidFill>
                <a:latin typeface="Calibri" panose="020F0502020204030204" pitchFamily="34" charset="0"/>
                <a:ea typeface="Calibri" panose="020F0502020204030204" pitchFamily="34" charset="0"/>
              </a:rPr>
              <a:t>SSCS Workshop announcements on CEDA Current Newsletter and CEDA Workshop announcements on SSCS newsletter</a:t>
            </a:r>
          </a:p>
          <a:p>
            <a:pPr marL="624399" lvl="1" indent="-285750">
              <a:spcBef>
                <a:spcPts val="0"/>
              </a:spcBef>
            </a:pPr>
            <a:r>
              <a:rPr lang="en-US" sz="1400" dirty="0">
                <a:solidFill>
                  <a:schemeClr val="accent1">
                    <a:lumMod val="75000"/>
                  </a:schemeClr>
                </a:solidFill>
                <a:latin typeface="Calibri" panose="020F0502020204030204" pitchFamily="34" charset="0"/>
                <a:ea typeface="Calibri" panose="020F0502020204030204" pitchFamily="34" charset="0"/>
              </a:rPr>
              <a:t>E.g. </a:t>
            </a:r>
            <a:r>
              <a:rPr lang="en-US" sz="1200" i="1" dirty="0">
                <a:solidFill>
                  <a:schemeClr val="accent1">
                    <a:lumMod val="75000"/>
                  </a:schemeClr>
                </a:solidFill>
              </a:rPr>
              <a:t>IEEE SSCS Non-Traditional Computing Paradigms with Emerging Technologies for Energy Efficiency Workshop </a:t>
            </a:r>
            <a:r>
              <a:rPr lang="en-US" sz="1400" dirty="0">
                <a:solidFill>
                  <a:schemeClr val="accent1">
                    <a:lumMod val="75000"/>
                  </a:schemeClr>
                </a:solidFill>
                <a:latin typeface="Calibri" panose="020F0502020204030204" pitchFamily="34" charset="0"/>
                <a:ea typeface="Calibri" panose="020F0502020204030204" pitchFamily="34" charset="0"/>
              </a:rPr>
              <a:t>included</a:t>
            </a:r>
            <a:r>
              <a:rPr lang="en-US" sz="1400" i="1" dirty="0">
                <a:solidFill>
                  <a:schemeClr val="accent1">
                    <a:lumMod val="75000"/>
                  </a:schemeClr>
                </a:solidFill>
                <a:latin typeface="Calibri" panose="020F0502020204030204" pitchFamily="34" charset="0"/>
                <a:ea typeface="Calibri" panose="020F0502020204030204" pitchFamily="34" charset="0"/>
              </a:rPr>
              <a:t> </a:t>
            </a:r>
            <a:r>
              <a:rPr lang="en-US" sz="1400" dirty="0">
                <a:solidFill>
                  <a:schemeClr val="accent1">
                    <a:lumMod val="75000"/>
                  </a:schemeClr>
                </a:solidFill>
                <a:latin typeface="Calibri" panose="020F0502020204030204" pitchFamily="34" charset="0"/>
                <a:ea typeface="Calibri" panose="020F0502020204030204" pitchFamily="34" charset="0"/>
              </a:rPr>
              <a:t>in </a:t>
            </a:r>
            <a:r>
              <a:rPr lang="en-US" sz="1400" dirty="0">
                <a:solidFill>
                  <a:schemeClr val="accent1">
                    <a:lumMod val="75000"/>
                  </a:schemeClr>
                </a:solidFill>
                <a:latin typeface="Calibri" panose="020F0502020204030204" pitchFamily="34" charset="0"/>
                <a:ea typeface="Calibri" panose="020F0502020204030204" pitchFamily="34" charset="0"/>
                <a:hlinkClick r:id="rId5"/>
              </a:rPr>
              <a:t>CEDA Currents October ’23</a:t>
            </a:r>
            <a:endParaRPr lang="en-US" sz="1400" dirty="0">
              <a:solidFill>
                <a:schemeClr val="accent1">
                  <a:lumMod val="75000"/>
                </a:schemeClr>
              </a:solidFill>
              <a:latin typeface="Calibri" panose="020F0502020204030204" pitchFamily="34" charset="0"/>
              <a:ea typeface="Calibri" panose="020F0502020204030204" pitchFamily="34" charset="0"/>
            </a:endParaRPr>
          </a:p>
          <a:p>
            <a:pPr marL="624399" lvl="1" indent="-285750">
              <a:spcBef>
                <a:spcPts val="0"/>
              </a:spcBef>
            </a:pPr>
            <a:r>
              <a:rPr lang="en-US" sz="1400" dirty="0">
                <a:solidFill>
                  <a:schemeClr val="accent1">
                    <a:lumMod val="75000"/>
                  </a:schemeClr>
                </a:solidFill>
                <a:latin typeface="Calibri" panose="020F0502020204030204" pitchFamily="34" charset="0"/>
                <a:ea typeface="Calibri" panose="020F0502020204030204" pitchFamily="34" charset="0"/>
              </a:rPr>
              <a:t>Requesting CEDA to consider sending these out via email</a:t>
            </a:r>
          </a:p>
          <a:p>
            <a:pPr marL="624399" lvl="1" indent="-285750">
              <a:spcBef>
                <a:spcPts val="0"/>
              </a:spcBef>
            </a:pPr>
            <a:endParaRPr lang="en-US" sz="1400" dirty="0">
              <a:solidFill>
                <a:schemeClr val="accent1">
                  <a:lumMod val="75000"/>
                </a:schemeClr>
              </a:solidFill>
              <a:latin typeface="Calibri" panose="020F0502020204030204" pitchFamily="34" charset="0"/>
              <a:ea typeface="Calibri" panose="020F0502020204030204" pitchFamily="34" charset="0"/>
            </a:endParaRPr>
          </a:p>
          <a:p>
            <a:pPr marL="624399" lvl="1" indent="-285750">
              <a:spcBef>
                <a:spcPts val="0"/>
              </a:spcBef>
            </a:pPr>
            <a:endParaRPr lang="en-US" sz="866" dirty="0">
              <a:solidFill>
                <a:schemeClr val="accent1">
                  <a:lumMod val="75000"/>
                </a:schemeClr>
              </a:solidFill>
              <a:latin typeface="Calibri" panose="020F0502020204030204" pitchFamily="34" charset="0"/>
              <a:ea typeface="Calibri" panose="020F0502020204030204" pitchFamily="34" charset="0"/>
            </a:endParaRPr>
          </a:p>
          <a:p>
            <a:pPr marL="84663" indent="0">
              <a:lnSpc>
                <a:spcPct val="70000"/>
              </a:lnSpc>
              <a:buNone/>
            </a:pPr>
            <a:endParaRPr lang="en-US" sz="1200" dirty="0"/>
          </a:p>
        </p:txBody>
      </p:sp>
    </p:spTree>
    <p:extLst>
      <p:ext uri="{BB962C8B-B14F-4D97-AF65-F5344CB8AC3E}">
        <p14:creationId xmlns:p14="http://schemas.microsoft.com/office/powerpoint/2010/main" val="297073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64C4-C422-945D-4474-08B16666547F}"/>
              </a:ext>
            </a:extLst>
          </p:cNvPr>
          <p:cNvSpPr>
            <a:spLocks noGrp="1"/>
          </p:cNvSpPr>
          <p:nvPr>
            <p:ph type="ctrTitle"/>
          </p:nvPr>
        </p:nvSpPr>
        <p:spPr/>
        <p:txBody>
          <a:bodyPr/>
          <a:lstStyle/>
          <a:p>
            <a:r>
              <a:rPr lang="en-US" dirty="0"/>
              <a:t>SSCS TCS Conferences</a:t>
            </a:r>
          </a:p>
        </p:txBody>
      </p:sp>
      <p:sp>
        <p:nvSpPr>
          <p:cNvPr id="3" name="Subtitle 2">
            <a:extLst>
              <a:ext uri="{FF2B5EF4-FFF2-40B4-BE49-F238E27FC236}">
                <a16:creationId xmlns:a16="http://schemas.microsoft.com/office/drawing/2014/main" id="{545EE7F7-577D-9EFE-30ED-C694D7F672AA}"/>
              </a:ext>
            </a:extLst>
          </p:cNvPr>
          <p:cNvSpPr>
            <a:spLocks noGrp="1"/>
          </p:cNvSpPr>
          <p:nvPr>
            <p:ph type="subTitle" idx="1"/>
          </p:nvPr>
        </p:nvSpPr>
        <p:spPr/>
        <p:txBody>
          <a:bodyPr/>
          <a:lstStyle/>
          <a:p>
            <a:r>
              <a:rPr lang="en-US" dirty="0"/>
              <a:t>Goals</a:t>
            </a:r>
          </a:p>
        </p:txBody>
      </p:sp>
      <p:sp>
        <p:nvSpPr>
          <p:cNvPr id="6" name="Text Placeholder 5">
            <a:extLst>
              <a:ext uri="{FF2B5EF4-FFF2-40B4-BE49-F238E27FC236}">
                <a16:creationId xmlns:a16="http://schemas.microsoft.com/office/drawing/2014/main" id="{41434C7E-184D-A106-6CD4-FF34158B878C}"/>
              </a:ext>
            </a:extLst>
          </p:cNvPr>
          <p:cNvSpPr>
            <a:spLocks noGrp="1"/>
          </p:cNvSpPr>
          <p:nvPr>
            <p:ph type="body" idx="2"/>
          </p:nvPr>
        </p:nvSpPr>
        <p:spPr/>
        <p:txBody>
          <a:bodyPr/>
          <a:lstStyle/>
          <a:p>
            <a:r>
              <a:rPr lang="en-US" dirty="0"/>
              <a:t>Highlight and publicize leading topic forums to SSCS community: logo, magazine, newsletter, mail list</a:t>
            </a:r>
          </a:p>
          <a:p>
            <a:r>
              <a:rPr lang="en-US" dirty="0"/>
              <a:t>Widen participation from SSCS members: organizing, authoring, and attendance; registration discount</a:t>
            </a:r>
          </a:p>
          <a:p>
            <a:r>
              <a:rPr lang="en-US" dirty="0"/>
              <a:t>Increase cooperation with other IEEE Societies working on SSCS related topics</a:t>
            </a:r>
          </a:p>
          <a:p>
            <a:pPr lvl="1"/>
            <a:r>
              <a:rPr lang="en-US" dirty="0"/>
              <a:t>Continue great cooperation with EDS and MTTS; Improve cooperation with CASS and CS</a:t>
            </a:r>
          </a:p>
          <a:p>
            <a:pPr lvl="1"/>
            <a:r>
              <a:rPr lang="en-US" dirty="0"/>
              <a:t>Establish relationship with RS, PES, CS, COMM</a:t>
            </a:r>
          </a:p>
          <a:p>
            <a:r>
              <a:rPr lang="en-US" dirty="0"/>
              <a:t>Increase outreach of SSCS in underserved geographical areas and communities</a:t>
            </a:r>
          </a:p>
          <a:p>
            <a:pPr lvl="1"/>
            <a:r>
              <a:rPr lang="en-US" dirty="0"/>
              <a:t>Latin America (Region 9), Africa and Middle-East (Region 8), India, South Asia, Australia (Region 10)</a:t>
            </a:r>
          </a:p>
          <a:p>
            <a:r>
              <a:rPr lang="en-US" dirty="0"/>
              <a:t>Have SSCS contribute to the development of new interesting topics and emerging technologies</a:t>
            </a:r>
          </a:p>
          <a:p>
            <a:pPr lvl="1"/>
            <a:r>
              <a:rPr lang="en-US" dirty="0"/>
              <a:t>Energy, Sustainability, Smart Agriculture and Food Industry, Brain-Circuit Interface, …</a:t>
            </a:r>
          </a:p>
          <a:p>
            <a:r>
              <a:rPr lang="en-US" dirty="0"/>
              <a:t>Promote and exchange technical content</a:t>
            </a:r>
          </a:p>
          <a:p>
            <a:pPr lvl="1"/>
            <a:r>
              <a:rPr lang="en-US" dirty="0"/>
              <a:t>Tutorials, Educational Sessions, Invited papers, Student Best Paper exchange, Conference Highlights</a:t>
            </a:r>
          </a:p>
        </p:txBody>
      </p:sp>
    </p:spTree>
    <p:extLst>
      <p:ext uri="{BB962C8B-B14F-4D97-AF65-F5344CB8AC3E}">
        <p14:creationId xmlns:p14="http://schemas.microsoft.com/office/powerpoint/2010/main" val="17577599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BBFB-FF02-DC79-9AFB-B068B5BF3C17}"/>
              </a:ext>
            </a:extLst>
          </p:cNvPr>
          <p:cNvSpPr>
            <a:spLocks noGrp="1"/>
          </p:cNvSpPr>
          <p:nvPr>
            <p:ph type="ctrTitle"/>
          </p:nvPr>
        </p:nvSpPr>
        <p:spPr/>
        <p:txBody>
          <a:bodyPr/>
          <a:lstStyle/>
          <a:p>
            <a:r>
              <a:rPr lang="en-US" dirty="0"/>
              <a:t>TCS Conferences – Current Portfolio</a:t>
            </a:r>
          </a:p>
        </p:txBody>
      </p:sp>
      <p:pic>
        <p:nvPicPr>
          <p:cNvPr id="9" name="Picture 8">
            <a:extLst>
              <a:ext uri="{FF2B5EF4-FFF2-40B4-BE49-F238E27FC236}">
                <a16:creationId xmlns:a16="http://schemas.microsoft.com/office/drawing/2014/main" id="{E608636D-F229-7937-B3CB-B60E214048DD}"/>
              </a:ext>
            </a:extLst>
          </p:cNvPr>
          <p:cNvPicPr>
            <a:picLocks noChangeAspect="1"/>
          </p:cNvPicPr>
          <p:nvPr/>
        </p:nvPicPr>
        <p:blipFill>
          <a:blip r:embed="rId2"/>
          <a:stretch>
            <a:fillRect/>
          </a:stretch>
        </p:blipFill>
        <p:spPr>
          <a:xfrm>
            <a:off x="744585" y="1143297"/>
            <a:ext cx="8047373" cy="5248287"/>
          </a:xfrm>
          <a:prstGeom prst="rect">
            <a:avLst/>
          </a:prstGeom>
        </p:spPr>
      </p:pic>
      <p:pic>
        <p:nvPicPr>
          <p:cNvPr id="13" name="Picture 1" descr="page5image30189936">
            <a:extLst>
              <a:ext uri="{FF2B5EF4-FFF2-40B4-BE49-F238E27FC236}">
                <a16:creationId xmlns:a16="http://schemas.microsoft.com/office/drawing/2014/main" id="{BE817D69-FFEF-38AD-BA0D-5DD08BC4A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918" y="3279079"/>
            <a:ext cx="1968498" cy="16600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021025A-200A-2D35-2BDC-BD8893613A3B}"/>
              </a:ext>
            </a:extLst>
          </p:cNvPr>
          <p:cNvSpPr txBox="1"/>
          <p:nvPr/>
        </p:nvSpPr>
        <p:spPr>
          <a:xfrm>
            <a:off x="8984683" y="5017265"/>
            <a:ext cx="2954807" cy="707794"/>
          </a:xfrm>
          <a:prstGeom prst="rect">
            <a:avLst/>
          </a:prstGeom>
          <a:noFill/>
        </p:spPr>
        <p:txBody>
          <a:bodyPr wrap="square">
            <a:spAutoFit/>
          </a:bodyPr>
          <a:lstStyle/>
          <a:p>
            <a:pPr algn="ctr" defTabSz="914309"/>
            <a:r>
              <a:rPr lang="en-US" sz="2000" b="1" dirty="0">
                <a:solidFill>
                  <a:srgbClr val="000000"/>
                </a:solidFill>
                <a:latin typeface="Calibri" panose="020F0502020204030204" pitchFamily="34" charset="0"/>
                <a:cs typeface="Calibri" panose="020F0502020204030204" pitchFamily="34" charset="0"/>
              </a:rPr>
              <a:t>Society</a:t>
            </a:r>
          </a:p>
          <a:p>
            <a:pPr algn="ctr" defTabSz="914309"/>
            <a:r>
              <a:rPr lang="en-US" sz="2000" b="1" dirty="0">
                <a:solidFill>
                  <a:srgbClr val="000000"/>
                </a:solidFill>
                <a:latin typeface="Calibri" panose="020F0502020204030204" pitchFamily="34" charset="0"/>
                <a:cs typeface="Calibri" panose="020F0502020204030204" pitchFamily="34" charset="0"/>
              </a:rPr>
              <a:t>Technical Co-Sponsor </a:t>
            </a:r>
            <a:endParaRPr lang="en-US" sz="2000" dirty="0">
              <a:solidFill>
                <a:srgbClr val="00000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C4BD47F3-A3DD-B2E8-8A23-5A837EFA80F5}"/>
              </a:ext>
            </a:extLst>
          </p:cNvPr>
          <p:cNvSpPr/>
          <p:nvPr/>
        </p:nvSpPr>
        <p:spPr>
          <a:xfrm>
            <a:off x="9273594" y="1668162"/>
            <a:ext cx="2376987" cy="95398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28" tIns="45714" rIns="91428" bIns="45714">
            <a:spAutoFit/>
          </a:bodyPr>
          <a:lstStyle/>
          <a:p>
            <a:pPr algn="ctr" defTabSz="914309"/>
            <a:r>
              <a:rPr lang="en-US" sz="2800" b="1" dirty="0">
                <a:ln w="22225">
                  <a:solidFill>
                    <a:srgbClr val="ED7D31"/>
                  </a:solidFill>
                  <a:prstDash val="solid"/>
                </a:ln>
                <a:solidFill>
                  <a:srgbClr val="ED7D31">
                    <a:lumMod val="40000"/>
                    <a:lumOff val="60000"/>
                  </a:srgbClr>
                </a:solidFill>
                <a:latin typeface="Arial"/>
              </a:rPr>
              <a:t>9 TCS Conferences</a:t>
            </a:r>
          </a:p>
        </p:txBody>
      </p:sp>
    </p:spTree>
    <p:extLst>
      <p:ext uri="{BB962C8B-B14F-4D97-AF65-F5344CB8AC3E}">
        <p14:creationId xmlns:p14="http://schemas.microsoft.com/office/powerpoint/2010/main" val="26228195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Report Overview</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9649580" cy="4556511"/>
          </a:xfrm>
        </p:spPr>
        <p:txBody>
          <a:bodyPr/>
          <a:lstStyle/>
          <a:p>
            <a:r>
              <a:rPr lang="en-US" dirty="0"/>
              <a:t>Joint Membership Stats</a:t>
            </a:r>
          </a:p>
          <a:p>
            <a:r>
              <a:rPr lang="en-US" b="1" dirty="0">
                <a:solidFill>
                  <a:schemeClr val="accent1"/>
                </a:solidFill>
              </a:rPr>
              <a:t>Quick summary of some key areas of focus</a:t>
            </a:r>
          </a:p>
          <a:p>
            <a:r>
              <a:rPr lang="en-US" dirty="0"/>
              <a:t>Backup material for reference – SSCS/CEDA joint activities</a:t>
            </a:r>
          </a:p>
        </p:txBody>
      </p:sp>
    </p:spTree>
    <p:extLst>
      <p:ext uri="{BB962C8B-B14F-4D97-AF65-F5344CB8AC3E}">
        <p14:creationId xmlns:p14="http://schemas.microsoft.com/office/powerpoint/2010/main" val="241782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BBFB-FF02-DC79-9AFB-B068B5BF3C17}"/>
              </a:ext>
            </a:extLst>
          </p:cNvPr>
          <p:cNvSpPr>
            <a:spLocks noGrp="1"/>
          </p:cNvSpPr>
          <p:nvPr>
            <p:ph type="ctrTitle"/>
          </p:nvPr>
        </p:nvSpPr>
        <p:spPr/>
        <p:txBody>
          <a:bodyPr/>
          <a:lstStyle/>
          <a:p>
            <a:r>
              <a:rPr lang="en-US" dirty="0"/>
              <a:t>TCS Conferences – Future Portfolio</a:t>
            </a:r>
          </a:p>
        </p:txBody>
      </p:sp>
      <p:sp>
        <p:nvSpPr>
          <p:cNvPr id="11" name="TextBox 10">
            <a:extLst>
              <a:ext uri="{FF2B5EF4-FFF2-40B4-BE49-F238E27FC236}">
                <a16:creationId xmlns:a16="http://schemas.microsoft.com/office/drawing/2014/main" id="{B6CE5264-EAB7-D860-08D7-376DFD657E62}"/>
              </a:ext>
            </a:extLst>
          </p:cNvPr>
          <p:cNvSpPr txBox="1"/>
          <p:nvPr/>
        </p:nvSpPr>
        <p:spPr>
          <a:xfrm>
            <a:off x="8668203" y="4173318"/>
            <a:ext cx="2954807" cy="707794"/>
          </a:xfrm>
          <a:prstGeom prst="rect">
            <a:avLst/>
          </a:prstGeom>
          <a:noFill/>
        </p:spPr>
        <p:txBody>
          <a:bodyPr wrap="square">
            <a:spAutoFit/>
          </a:bodyPr>
          <a:lstStyle/>
          <a:p>
            <a:pPr algn="ctr" defTabSz="914309"/>
            <a:r>
              <a:rPr lang="en-US" sz="2000" b="1" dirty="0">
                <a:solidFill>
                  <a:srgbClr val="000000"/>
                </a:solidFill>
                <a:latin typeface="Calibri" panose="020F0502020204030204" pitchFamily="34" charset="0"/>
                <a:cs typeface="Calibri" panose="020F0502020204030204" pitchFamily="34" charset="0"/>
              </a:rPr>
              <a:t>Society</a:t>
            </a:r>
          </a:p>
          <a:p>
            <a:pPr algn="ctr" defTabSz="914309"/>
            <a:r>
              <a:rPr lang="en-US" sz="2000" b="1" dirty="0">
                <a:solidFill>
                  <a:srgbClr val="000000"/>
                </a:solidFill>
                <a:latin typeface="Calibri" panose="020F0502020204030204" pitchFamily="34" charset="0"/>
                <a:cs typeface="Calibri" panose="020F0502020204030204" pitchFamily="34" charset="0"/>
              </a:rPr>
              <a:t>Technical Co-Sponsor </a:t>
            </a:r>
            <a:endParaRPr lang="en-US" sz="2000"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BE5100-F42E-4AF2-2A74-80935C0B8314}"/>
              </a:ext>
            </a:extLst>
          </p:cNvPr>
          <p:cNvPicPr>
            <a:picLocks noChangeAspect="1"/>
          </p:cNvPicPr>
          <p:nvPr/>
        </p:nvPicPr>
        <p:blipFill>
          <a:blip r:embed="rId2"/>
          <a:stretch>
            <a:fillRect/>
          </a:stretch>
        </p:blipFill>
        <p:spPr>
          <a:xfrm>
            <a:off x="1044012" y="1087233"/>
            <a:ext cx="6599233" cy="5308079"/>
          </a:xfrm>
          <a:prstGeom prst="rect">
            <a:avLst/>
          </a:prstGeom>
        </p:spPr>
      </p:pic>
      <p:pic>
        <p:nvPicPr>
          <p:cNvPr id="5" name="Picture 1" descr="page5image30189936">
            <a:extLst>
              <a:ext uri="{FF2B5EF4-FFF2-40B4-BE49-F238E27FC236}">
                <a16:creationId xmlns:a16="http://schemas.microsoft.com/office/drawing/2014/main" id="{1745E91D-A7D8-E9F9-50A4-C784AE4D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358" y="2513251"/>
            <a:ext cx="1968498" cy="166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465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2BC7-ABFC-F84A-B111-ECDFAD6D16D5}"/>
              </a:ext>
            </a:extLst>
          </p:cNvPr>
          <p:cNvSpPr>
            <a:spLocks noGrp="1"/>
          </p:cNvSpPr>
          <p:nvPr>
            <p:ph type="ctrTitle"/>
          </p:nvPr>
        </p:nvSpPr>
        <p:spPr/>
        <p:txBody>
          <a:bodyPr>
            <a:normAutofit fontScale="90000"/>
          </a:bodyPr>
          <a:lstStyle/>
          <a:p>
            <a:r>
              <a:rPr lang="en-US" dirty="0"/>
              <a:t>SSCS TCS Conferences Mail Lists</a:t>
            </a:r>
          </a:p>
        </p:txBody>
      </p:sp>
      <p:sp>
        <p:nvSpPr>
          <p:cNvPr id="3" name="Subtitle 2">
            <a:extLst>
              <a:ext uri="{FF2B5EF4-FFF2-40B4-BE49-F238E27FC236}">
                <a16:creationId xmlns:a16="http://schemas.microsoft.com/office/drawing/2014/main" id="{2B35B359-D5D3-764A-918A-A4545502BEC4}"/>
              </a:ext>
            </a:extLst>
          </p:cNvPr>
          <p:cNvSpPr>
            <a:spLocks noGrp="1"/>
          </p:cNvSpPr>
          <p:nvPr>
            <p:ph type="subTitle" idx="1"/>
          </p:nvPr>
        </p:nvSpPr>
        <p:spPr/>
        <p:txBody>
          <a:bodyPr/>
          <a:lstStyle/>
          <a:p>
            <a:r>
              <a:rPr lang="en-US" altLang="en-US" dirty="0">
                <a:hlinkClick r:id="rId2"/>
              </a:rPr>
              <a:t>SSCCONFCOMM-TCS@IEEE.org</a:t>
            </a:r>
            <a:r>
              <a:rPr lang="en-US" altLang="en-US" dirty="0"/>
              <a:t> – Technically Co-Sponsored Conferences (TCS) Attendees</a:t>
            </a:r>
          </a:p>
          <a:p>
            <a:endParaRPr lang="en-US" altLang="en-US" dirty="0"/>
          </a:p>
          <a:p>
            <a:endParaRPr lang="en-US" dirty="0"/>
          </a:p>
        </p:txBody>
      </p:sp>
      <p:pic>
        <p:nvPicPr>
          <p:cNvPr id="4" name="Picture 3">
            <a:extLst>
              <a:ext uri="{FF2B5EF4-FFF2-40B4-BE49-F238E27FC236}">
                <a16:creationId xmlns:a16="http://schemas.microsoft.com/office/drawing/2014/main" id="{7C851D8D-EB26-C711-62C2-7E6BBFBF9CE8}"/>
              </a:ext>
            </a:extLst>
          </p:cNvPr>
          <p:cNvPicPr>
            <a:picLocks noChangeAspect="1"/>
          </p:cNvPicPr>
          <p:nvPr/>
        </p:nvPicPr>
        <p:blipFill>
          <a:blip r:embed="rId3"/>
          <a:stretch>
            <a:fillRect/>
          </a:stretch>
        </p:blipFill>
        <p:spPr>
          <a:xfrm>
            <a:off x="761838" y="2099483"/>
            <a:ext cx="8621776" cy="3610038"/>
          </a:xfrm>
          <a:prstGeom prst="rect">
            <a:avLst/>
          </a:prstGeom>
        </p:spPr>
      </p:pic>
      <p:sp>
        <p:nvSpPr>
          <p:cNvPr id="6" name="Rectangle 5">
            <a:extLst>
              <a:ext uri="{FF2B5EF4-FFF2-40B4-BE49-F238E27FC236}">
                <a16:creationId xmlns:a16="http://schemas.microsoft.com/office/drawing/2014/main" id="{8A9A0EC9-35FB-CA4D-7EE5-9FACF473C955}"/>
              </a:ext>
            </a:extLst>
          </p:cNvPr>
          <p:cNvSpPr/>
          <p:nvPr/>
        </p:nvSpPr>
        <p:spPr>
          <a:xfrm>
            <a:off x="9743140" y="2950521"/>
            <a:ext cx="2027821" cy="95398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28" tIns="45714" rIns="91428" bIns="45714">
            <a:spAutoFit/>
          </a:bodyPr>
          <a:lstStyle/>
          <a:p>
            <a:pPr algn="ctr" defTabSz="914309"/>
            <a:r>
              <a:rPr lang="en-US" sz="2800" b="1" dirty="0">
                <a:ln w="22225">
                  <a:solidFill>
                    <a:srgbClr val="ED7D31"/>
                  </a:solidFill>
                  <a:prstDash val="solid"/>
                </a:ln>
                <a:solidFill>
                  <a:srgbClr val="ED7D31">
                    <a:lumMod val="40000"/>
                    <a:lumOff val="60000"/>
                  </a:srgbClr>
                </a:solidFill>
                <a:latin typeface="Arial"/>
              </a:rPr>
              <a:t>Needs Update!</a:t>
            </a:r>
          </a:p>
        </p:txBody>
      </p:sp>
    </p:spTree>
    <p:extLst>
      <p:ext uri="{BB962C8B-B14F-4D97-AF65-F5344CB8AC3E}">
        <p14:creationId xmlns:p14="http://schemas.microsoft.com/office/powerpoint/2010/main" val="38728017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5ADD-4341-C70D-97CA-64A2B9282786}"/>
              </a:ext>
            </a:extLst>
          </p:cNvPr>
          <p:cNvSpPr>
            <a:spLocks noGrp="1"/>
          </p:cNvSpPr>
          <p:nvPr>
            <p:ph type="title"/>
          </p:nvPr>
        </p:nvSpPr>
        <p:spPr>
          <a:xfrm>
            <a:off x="760709" y="504611"/>
            <a:ext cx="10515600" cy="743004"/>
          </a:xfrm>
        </p:spPr>
        <p:txBody>
          <a:bodyPr/>
          <a:lstStyle/>
          <a:p>
            <a:r>
              <a:rPr lang="en-US" dirty="0"/>
              <a:t>CEDA and SSCS - Background</a:t>
            </a:r>
          </a:p>
        </p:txBody>
      </p:sp>
      <p:sp>
        <p:nvSpPr>
          <p:cNvPr id="3" name="Content Placeholder 2">
            <a:extLst>
              <a:ext uri="{FF2B5EF4-FFF2-40B4-BE49-F238E27FC236}">
                <a16:creationId xmlns:a16="http://schemas.microsoft.com/office/drawing/2014/main" id="{1BF9B2FB-E953-283D-84AE-EB90D519EADF}"/>
              </a:ext>
            </a:extLst>
          </p:cNvPr>
          <p:cNvSpPr>
            <a:spLocks noGrp="1"/>
          </p:cNvSpPr>
          <p:nvPr>
            <p:ph idx="1"/>
          </p:nvPr>
        </p:nvSpPr>
        <p:spPr>
          <a:xfrm>
            <a:off x="745211" y="1306431"/>
            <a:ext cx="10515600" cy="4722409"/>
          </a:xfrm>
        </p:spPr>
        <p:txBody>
          <a:bodyPr>
            <a:normAutofit fontScale="77500" lnSpcReduction="20000"/>
          </a:bodyPr>
          <a:lstStyle/>
          <a:p>
            <a:pPr marL="0" indent="0">
              <a:buNone/>
            </a:pPr>
            <a:r>
              <a:rPr lang="en-US" dirty="0"/>
              <a:t>Purpose of Engagement:</a:t>
            </a:r>
          </a:p>
          <a:p>
            <a:r>
              <a:rPr lang="en-US" dirty="0"/>
              <a:t>Solid state circuit design and electronic design automation are so interdependent that they rely on each other for their very existence. Engagement allows the latest knowledge to be shared at both the organizational and the individual contributor level</a:t>
            </a:r>
          </a:p>
          <a:p>
            <a:r>
              <a:rPr lang="en-US" dirty="0"/>
              <a:t>An opportunity for CEDA and SSCS members to share:</a:t>
            </a:r>
          </a:p>
          <a:p>
            <a:pPr lvl="1"/>
            <a:r>
              <a:rPr lang="en-US" dirty="0"/>
              <a:t>Most troublesome design methodology challenges faced by designers</a:t>
            </a:r>
          </a:p>
          <a:p>
            <a:pPr lvl="1"/>
            <a:r>
              <a:rPr lang="en-US" dirty="0"/>
              <a:t>Design opportunities created by latest tool developments</a:t>
            </a:r>
          </a:p>
          <a:p>
            <a:pPr marL="0" indent="0">
              <a:buNone/>
            </a:pPr>
            <a:r>
              <a:rPr lang="en-US" dirty="0"/>
              <a:t>       i.e.</a:t>
            </a:r>
          </a:p>
          <a:p>
            <a:pPr lvl="1"/>
            <a:r>
              <a:rPr lang="en-US" dirty="0"/>
              <a:t>What do designers need from toolmakers, What do toolmakers need from designers</a:t>
            </a:r>
          </a:p>
          <a:p>
            <a:pPr lvl="8"/>
            <a:endParaRPr lang="en-US" dirty="0"/>
          </a:p>
          <a:p>
            <a:r>
              <a:rPr lang="en-US" dirty="0"/>
              <a:t>Implement using: Co-sponsored Conferences, Publications and cross-visibility and cross-engagement for Workshop/forums, Webinars, Activities, Initiatives</a:t>
            </a:r>
          </a:p>
          <a:p>
            <a:endParaRPr lang="en-US" dirty="0"/>
          </a:p>
          <a:p>
            <a:r>
              <a:rPr lang="en-US" dirty="0"/>
              <a:t>CEDA membership is free of cost for SSCS members</a:t>
            </a:r>
          </a:p>
          <a:p>
            <a:r>
              <a:rPr lang="en-US" dirty="0"/>
              <a:t>Explore opportunities to increase benefits for SSCS members through CEDA</a:t>
            </a:r>
          </a:p>
          <a:p>
            <a:endParaRPr lang="en-US" dirty="0"/>
          </a:p>
        </p:txBody>
      </p:sp>
    </p:spTree>
    <p:extLst>
      <p:ext uri="{BB962C8B-B14F-4D97-AF65-F5344CB8AC3E}">
        <p14:creationId xmlns:p14="http://schemas.microsoft.com/office/powerpoint/2010/main" val="222350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A9A8-FA91-8855-E0EA-94146D208E9E}"/>
              </a:ext>
            </a:extLst>
          </p:cNvPr>
          <p:cNvSpPr>
            <a:spLocks noGrp="1"/>
          </p:cNvSpPr>
          <p:nvPr>
            <p:ph type="title"/>
          </p:nvPr>
        </p:nvSpPr>
        <p:spPr/>
        <p:txBody>
          <a:bodyPr/>
          <a:lstStyle/>
          <a:p>
            <a:r>
              <a:rPr lang="en-US" dirty="0"/>
              <a:t>CEDA-SSCS Joint Membership Stats</a:t>
            </a:r>
          </a:p>
        </p:txBody>
      </p:sp>
      <p:sp>
        <p:nvSpPr>
          <p:cNvPr id="3" name="Content Placeholder 2">
            <a:extLst>
              <a:ext uri="{FF2B5EF4-FFF2-40B4-BE49-F238E27FC236}">
                <a16:creationId xmlns:a16="http://schemas.microsoft.com/office/drawing/2014/main" id="{A9C8DCDB-8B0C-07E8-9D15-A0EC3FB93F9E}"/>
              </a:ext>
            </a:extLst>
          </p:cNvPr>
          <p:cNvSpPr>
            <a:spLocks noGrp="1"/>
          </p:cNvSpPr>
          <p:nvPr>
            <p:ph idx="1"/>
          </p:nvPr>
        </p:nvSpPr>
        <p:spPr>
          <a:xfrm>
            <a:off x="729712" y="4413842"/>
            <a:ext cx="10515600" cy="367385"/>
          </a:xfrm>
        </p:spPr>
        <p:txBody>
          <a:bodyPr>
            <a:noAutofit/>
          </a:bodyPr>
          <a:lstStyle/>
          <a:p>
            <a:r>
              <a:rPr lang="en-US" sz="2000" dirty="0"/>
              <a:t>SSCS </a:t>
            </a:r>
            <a:r>
              <a:rPr lang="en-US" sz="2000" dirty="0" err="1"/>
              <a:t>AdCom</a:t>
            </a:r>
            <a:r>
              <a:rPr lang="en-US" sz="2000" dirty="0"/>
              <a:t> will regularly track joint membership stats for partner Councils and Initiatives</a:t>
            </a:r>
          </a:p>
          <a:p>
            <a:r>
              <a:rPr lang="en-US" sz="2000" dirty="0"/>
              <a:t>Looking for ideas for increasing joint membership</a:t>
            </a:r>
          </a:p>
          <a:p>
            <a:r>
              <a:rPr lang="en-US" sz="2000" b="1" dirty="0"/>
              <a:t>Increasing visibility about Councils with the SSCS members is an area of focus for the </a:t>
            </a:r>
            <a:r>
              <a:rPr lang="en-US" sz="2000" b="1" dirty="0" err="1"/>
              <a:t>AdCom</a:t>
            </a:r>
            <a:endParaRPr lang="en-US" sz="2000" b="1" dirty="0"/>
          </a:p>
        </p:txBody>
      </p:sp>
      <p:sp>
        <p:nvSpPr>
          <p:cNvPr id="10" name="TextBox 9">
            <a:extLst>
              <a:ext uri="{FF2B5EF4-FFF2-40B4-BE49-F238E27FC236}">
                <a16:creationId xmlns:a16="http://schemas.microsoft.com/office/drawing/2014/main" id="{A201F858-8657-3C28-5958-609BC5DE4B5D}"/>
              </a:ext>
            </a:extLst>
          </p:cNvPr>
          <p:cNvSpPr txBox="1"/>
          <p:nvPr/>
        </p:nvSpPr>
        <p:spPr>
          <a:xfrm>
            <a:off x="209794" y="1752456"/>
            <a:ext cx="42810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dirty="0">
                <a:ln>
                  <a:noFill/>
                </a:ln>
                <a:solidFill>
                  <a:srgbClr val="000000"/>
                </a:solidFill>
                <a:effectLst/>
                <a:uLnTx/>
                <a:uFillTx/>
                <a:latin typeface="Arial"/>
                <a:ea typeface="+mn-ea"/>
                <a:cs typeface="+mn-cs"/>
              </a:rPr>
              <a:t>Joint Membership Stats</a:t>
            </a:r>
          </a:p>
        </p:txBody>
      </p:sp>
      <p:graphicFrame>
        <p:nvGraphicFramePr>
          <p:cNvPr id="11" name="Table 10">
            <a:extLst>
              <a:ext uri="{FF2B5EF4-FFF2-40B4-BE49-F238E27FC236}">
                <a16:creationId xmlns:a16="http://schemas.microsoft.com/office/drawing/2014/main" id="{A2A0C375-BACB-F21D-A300-98BF7C163689}"/>
              </a:ext>
            </a:extLst>
          </p:cNvPr>
          <p:cNvGraphicFramePr>
            <a:graphicFrameLocks noGrp="1"/>
          </p:cNvGraphicFramePr>
          <p:nvPr>
            <p:extLst>
              <p:ext uri="{D42A27DB-BD31-4B8C-83A1-F6EECF244321}">
                <p14:modId xmlns:p14="http://schemas.microsoft.com/office/powerpoint/2010/main" val="2703942515"/>
              </p:ext>
            </p:extLst>
          </p:nvPr>
        </p:nvGraphicFramePr>
        <p:xfrm>
          <a:off x="1566607" y="2295093"/>
          <a:ext cx="7372421" cy="2023900"/>
        </p:xfrm>
        <a:graphic>
          <a:graphicData uri="http://schemas.openxmlformats.org/drawingml/2006/table">
            <a:tbl>
              <a:tblPr firstRow="1" firstCol="1" bandRow="1"/>
              <a:tblGrid>
                <a:gridCol w="2352430">
                  <a:extLst>
                    <a:ext uri="{9D8B030D-6E8A-4147-A177-3AD203B41FA5}">
                      <a16:colId xmlns:a16="http://schemas.microsoft.com/office/drawing/2014/main" val="2483076587"/>
                    </a:ext>
                  </a:extLst>
                </a:gridCol>
                <a:gridCol w="1526069">
                  <a:extLst>
                    <a:ext uri="{9D8B030D-6E8A-4147-A177-3AD203B41FA5}">
                      <a16:colId xmlns:a16="http://schemas.microsoft.com/office/drawing/2014/main" val="4166708078"/>
                    </a:ext>
                  </a:extLst>
                </a:gridCol>
                <a:gridCol w="1816512">
                  <a:extLst>
                    <a:ext uri="{9D8B030D-6E8A-4147-A177-3AD203B41FA5}">
                      <a16:colId xmlns:a16="http://schemas.microsoft.com/office/drawing/2014/main" val="2624040920"/>
                    </a:ext>
                  </a:extLst>
                </a:gridCol>
                <a:gridCol w="1677410">
                  <a:extLst>
                    <a:ext uri="{9D8B030D-6E8A-4147-A177-3AD203B41FA5}">
                      <a16:colId xmlns:a16="http://schemas.microsoft.com/office/drawing/2014/main" val="1622173824"/>
                    </a:ext>
                  </a:extLst>
                </a:gridCol>
              </a:tblGrid>
              <a:tr h="572416">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Council on EDA</a:t>
                      </a:r>
                      <a:endParaRPr lang="en-US" sz="14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solidFill>
                      <a:srgbClr val="E7E6E6"/>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Active Members</a:t>
                      </a:r>
                      <a:endParaRPr lang="en-US" sz="14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solidFill>
                      <a:srgbClr val="E7E6E6"/>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Total Active SSCS Members</a:t>
                      </a:r>
                      <a:endParaRPr lang="en-US" sz="14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solidFill>
                      <a:srgbClr val="E7E6E6"/>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Pct. Active SSCS Members</a:t>
                      </a:r>
                      <a:endParaRPr lang="en-US" sz="14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solidFill>
                      <a:srgbClr val="E7E6E6"/>
                    </a:solidFill>
                  </a:tcPr>
                </a:tc>
                <a:extLst>
                  <a:ext uri="{0D108BD9-81ED-4DB2-BD59-A6C34878D82A}">
                    <a16:rowId xmlns:a16="http://schemas.microsoft.com/office/drawing/2014/main" val="563671291"/>
                  </a:ext>
                </a:extLst>
              </a:tr>
              <a:tr h="327095">
                <a:tc>
                  <a:txBody>
                    <a:bodyPr/>
                    <a:lstStyle/>
                    <a:p>
                      <a:pPr marL="1371600" marR="0" lvl="3" algn="r">
                        <a:spcBef>
                          <a:spcPts val="0"/>
                        </a:spcBef>
                        <a:spcAft>
                          <a:spcPts val="0"/>
                        </a:spcAft>
                      </a:pPr>
                      <a:r>
                        <a:rPr lang="en-US" sz="1200" b="1" dirty="0">
                          <a:effectLst/>
                          <a:latin typeface="Calibri" panose="020F0502020204030204" pitchFamily="34" charset="0"/>
                          <a:ea typeface="Calibri" panose="020F0502020204030204" pitchFamily="34" charset="0"/>
                        </a:rPr>
                        <a:t>June 2024</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rPr>
                        <a:t>10,022</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rPr>
                        <a:t>943</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rPr>
                        <a:t>9.67%</a:t>
                      </a:r>
                    </a:p>
                  </a:txBody>
                  <a:tcPr marL="68580" marR="68580" marT="0" marB="0" anchor="b">
                    <a:lnL>
                      <a:noFill/>
                    </a:lnL>
                    <a:lnR>
                      <a:noFill/>
                    </a:lnR>
                    <a:lnT>
                      <a:noFill/>
                    </a:lnT>
                    <a:lnB>
                      <a:noFill/>
                    </a:lnB>
                  </a:tcPr>
                </a:tc>
                <a:extLst>
                  <a:ext uri="{0D108BD9-81ED-4DB2-BD59-A6C34878D82A}">
                    <a16:rowId xmlns:a16="http://schemas.microsoft.com/office/drawing/2014/main" val="922790861"/>
                  </a:ext>
                </a:extLst>
              </a:tr>
              <a:tr h="327095">
                <a:tc>
                  <a:txBody>
                    <a:bodyPr/>
                    <a:lstStyle/>
                    <a:p>
                      <a:pPr marL="1371600" marR="0" lvl="3" algn="r">
                        <a:spcBef>
                          <a:spcPts val="0"/>
                        </a:spcBef>
                        <a:spcAft>
                          <a:spcPts val="0"/>
                        </a:spcAft>
                      </a:pPr>
                      <a:r>
                        <a:rPr lang="en-US" sz="1200" b="0" dirty="0">
                          <a:solidFill>
                            <a:srgbClr val="000000"/>
                          </a:solidFill>
                          <a:effectLst/>
                          <a:latin typeface="+mn-lt"/>
                          <a:ea typeface="Calibri" panose="020F0502020204030204" pitchFamily="34" charset="0"/>
                        </a:rPr>
                        <a:t>(Feb 2024)</a:t>
                      </a:r>
                      <a:endParaRPr lang="en-US" sz="1200" b="0" dirty="0">
                        <a:effectLst/>
                        <a:latin typeface="+mn-lt"/>
                        <a:ea typeface="Calibri" panose="020F0502020204030204" pitchFamily="34"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0" dirty="0">
                          <a:solidFill>
                            <a:schemeClr val="tx1"/>
                          </a:solidFill>
                          <a:effectLst/>
                          <a:latin typeface="+mn-lt"/>
                          <a:ea typeface="Calibri" panose="020F0502020204030204" pitchFamily="34" charset="0"/>
                        </a:rPr>
                        <a:t>11,542</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200" b="0" dirty="0">
                          <a:solidFill>
                            <a:schemeClr val="tx1"/>
                          </a:solidFill>
                          <a:effectLst/>
                          <a:latin typeface="+mn-lt"/>
                          <a:ea typeface="Calibri" panose="020F0502020204030204" pitchFamily="34" charset="0"/>
                        </a:rPr>
                        <a:t>1,143</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0" dirty="0">
                          <a:solidFill>
                            <a:schemeClr val="tx1"/>
                          </a:solidFill>
                          <a:effectLst/>
                          <a:latin typeface="+mn-lt"/>
                          <a:ea typeface="Calibri" panose="020F0502020204030204" pitchFamily="34" charset="0"/>
                        </a:rPr>
                        <a:t>9.9%</a:t>
                      </a:r>
                    </a:p>
                  </a:txBody>
                  <a:tcPr marL="68580" marR="68580" marT="0" marB="0" anchor="b">
                    <a:lnL>
                      <a:noFill/>
                    </a:lnL>
                    <a:lnR>
                      <a:noFill/>
                    </a:lnR>
                    <a:lnT>
                      <a:noFill/>
                    </a:lnT>
                    <a:lnB>
                      <a:noFill/>
                    </a:lnB>
                  </a:tcPr>
                </a:tc>
                <a:extLst>
                  <a:ext uri="{0D108BD9-81ED-4DB2-BD59-A6C34878D82A}">
                    <a16:rowId xmlns:a16="http://schemas.microsoft.com/office/drawing/2014/main" val="2641685482"/>
                  </a:ext>
                </a:extLst>
              </a:tr>
              <a:tr h="286208">
                <a:tc>
                  <a:txBody>
                    <a:bodyPr/>
                    <a:lstStyle/>
                    <a:p>
                      <a:pPr marL="0" marR="0" algn="r">
                        <a:spcBef>
                          <a:spcPts val="0"/>
                        </a:spcBef>
                        <a:spcAft>
                          <a:spcPts val="0"/>
                        </a:spcAft>
                      </a:pPr>
                      <a:r>
                        <a:rPr lang="en-US" sz="1200" dirty="0">
                          <a:effectLst/>
                          <a:latin typeface="+mn-lt"/>
                          <a:ea typeface="Calibri" panose="020F0502020204030204" pitchFamily="34" charset="0"/>
                        </a:rPr>
                        <a:t>(June 2023)</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rPr>
                        <a:t>18,425</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200" dirty="0">
                          <a:effectLst/>
                          <a:latin typeface="+mn-lt"/>
                          <a:ea typeface="Calibri" panose="020F0502020204030204" pitchFamily="34" charset="0"/>
                        </a:rPr>
                        <a:t>997</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rPr>
                        <a:t>5.4%</a:t>
                      </a:r>
                    </a:p>
                  </a:txBody>
                  <a:tcPr marL="68580" marR="68580" marT="0" marB="0" anchor="b">
                    <a:lnL>
                      <a:noFill/>
                    </a:lnL>
                    <a:lnR>
                      <a:noFill/>
                    </a:lnR>
                    <a:lnT>
                      <a:noFill/>
                    </a:lnT>
                    <a:lnB>
                      <a:noFill/>
                    </a:lnB>
                  </a:tcPr>
                </a:tc>
                <a:extLst>
                  <a:ext uri="{0D108BD9-81ED-4DB2-BD59-A6C34878D82A}">
                    <a16:rowId xmlns:a16="http://schemas.microsoft.com/office/drawing/2014/main" val="3270143398"/>
                  </a:ext>
                </a:extLst>
              </a:tr>
              <a:tr h="255543">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rPr>
                        <a:t>(Feb 2023)</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rPr>
                        <a:t>16,594</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rPr>
                        <a:t>1055</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rPr>
                        <a:t>6.4%</a:t>
                      </a:r>
                    </a:p>
                  </a:txBody>
                  <a:tcPr marL="68580" marR="68580" marT="0" marB="0" anchor="b">
                    <a:lnL>
                      <a:noFill/>
                    </a:lnL>
                    <a:lnR>
                      <a:noFill/>
                    </a:lnR>
                    <a:lnT>
                      <a:noFill/>
                    </a:lnT>
                    <a:lnB>
                      <a:noFill/>
                    </a:lnB>
                  </a:tcPr>
                </a:tc>
                <a:extLst>
                  <a:ext uri="{0D108BD9-81ED-4DB2-BD59-A6C34878D82A}">
                    <a16:rowId xmlns:a16="http://schemas.microsoft.com/office/drawing/2014/main" val="1157890160"/>
                  </a:ext>
                </a:extLst>
              </a:tr>
              <a:tr h="255543">
                <a:tc>
                  <a:txBody>
                    <a:bodyPr/>
                    <a:lstStyle/>
                    <a:p>
                      <a:pPr marL="0" marR="0" algn="r">
                        <a:spcBef>
                          <a:spcPts val="0"/>
                        </a:spcBef>
                        <a:spcAft>
                          <a:spcPts val="0"/>
                        </a:spcAft>
                      </a:pPr>
                      <a:r>
                        <a:rPr lang="en-US" sz="1200" b="0" dirty="0">
                          <a:effectLst/>
                          <a:latin typeface="Calibri" panose="020F0502020204030204" pitchFamily="34" charset="0"/>
                          <a:ea typeface="Calibri" panose="020F0502020204030204" pitchFamily="34" charset="0"/>
                        </a:rPr>
                        <a:t>(Dec 2021)</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0" dirty="0">
                          <a:effectLst/>
                          <a:latin typeface="Calibri" panose="020F0502020204030204" pitchFamily="34" charset="0"/>
                          <a:ea typeface="Calibri" panose="020F0502020204030204" pitchFamily="34" charset="0"/>
                        </a:rPr>
                        <a:t>10,500</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200" b="0" dirty="0">
                          <a:effectLst/>
                          <a:latin typeface="Calibri" panose="020F0502020204030204" pitchFamily="34" charset="0"/>
                          <a:ea typeface="Calibri" panose="020F0502020204030204" pitchFamily="34" charset="0"/>
                        </a:rPr>
                        <a:t>693</a:t>
                      </a: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200" b="0" dirty="0">
                          <a:effectLst/>
                          <a:latin typeface="Calibri" panose="020F0502020204030204" pitchFamily="34" charset="0"/>
                          <a:ea typeface="Calibri" panose="020F0502020204030204" pitchFamily="34" charset="0"/>
                        </a:rPr>
                        <a:t>6.6%</a:t>
                      </a:r>
                    </a:p>
                  </a:txBody>
                  <a:tcPr marL="68580" marR="68580" marT="0" marB="0" anchor="b">
                    <a:lnL>
                      <a:noFill/>
                    </a:lnL>
                    <a:lnR>
                      <a:noFill/>
                    </a:lnR>
                    <a:lnT>
                      <a:noFill/>
                    </a:lnT>
                    <a:lnB>
                      <a:noFill/>
                    </a:lnB>
                  </a:tcPr>
                </a:tc>
                <a:extLst>
                  <a:ext uri="{0D108BD9-81ED-4DB2-BD59-A6C34878D82A}">
                    <a16:rowId xmlns:a16="http://schemas.microsoft.com/office/drawing/2014/main" val="3856466206"/>
                  </a:ext>
                </a:extLst>
              </a:tr>
            </a:tbl>
          </a:graphicData>
        </a:graphic>
      </p:graphicFrame>
      <p:sp>
        <p:nvSpPr>
          <p:cNvPr id="12" name="TextBox 11">
            <a:extLst>
              <a:ext uri="{FF2B5EF4-FFF2-40B4-BE49-F238E27FC236}">
                <a16:creationId xmlns:a16="http://schemas.microsoft.com/office/drawing/2014/main" id="{D66B7C09-5F36-85F8-8E3E-587C5F2A6BFD}"/>
              </a:ext>
            </a:extLst>
          </p:cNvPr>
          <p:cNvSpPr txBox="1"/>
          <p:nvPr/>
        </p:nvSpPr>
        <p:spPr>
          <a:xfrm>
            <a:off x="8826284" y="1898543"/>
            <a:ext cx="2690525" cy="307777"/>
          </a:xfrm>
          <a:prstGeom prst="rect">
            <a:avLst/>
          </a:prstGeom>
          <a:noFill/>
        </p:spPr>
        <p:txBody>
          <a:bodyPr wrap="square" rtlCol="0">
            <a:spAutoFit/>
          </a:bodyPr>
          <a:lstStyle/>
          <a:p>
            <a:r>
              <a:rPr lang="en-US" sz="1400" dirty="0"/>
              <a:t>Source: Adam Greenberg</a:t>
            </a:r>
          </a:p>
        </p:txBody>
      </p:sp>
    </p:spTree>
    <p:extLst>
      <p:ext uri="{BB962C8B-B14F-4D97-AF65-F5344CB8AC3E}">
        <p14:creationId xmlns:p14="http://schemas.microsoft.com/office/powerpoint/2010/main" val="359950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a:xfrm>
            <a:off x="457612" y="114065"/>
            <a:ext cx="11407816" cy="557742"/>
          </a:xfrm>
        </p:spPr>
        <p:txBody>
          <a:bodyPr>
            <a:noAutofit/>
          </a:bodyPr>
          <a:lstStyle/>
          <a:p>
            <a:r>
              <a:rPr lang="en-US" sz="3600" dirty="0">
                <a:solidFill>
                  <a:schemeClr val="tx1"/>
                </a:solidFill>
              </a:rPr>
              <a:t>Summary of Key Topics of Discussion </a:t>
            </a:r>
            <a:r>
              <a:rPr lang="en-US" sz="3600" dirty="0">
                <a:solidFill>
                  <a:schemeClr val="accent1"/>
                </a:solidFill>
              </a:rPr>
              <a:t>(Updates from last </a:t>
            </a:r>
            <a:r>
              <a:rPr lang="en-US" sz="3600" dirty="0" err="1">
                <a:solidFill>
                  <a:schemeClr val="accent1"/>
                </a:solidFill>
              </a:rPr>
              <a:t>BoG</a:t>
            </a:r>
            <a:r>
              <a:rPr lang="en-US" sz="3600" dirty="0">
                <a:solidFill>
                  <a:schemeClr val="accent1"/>
                </a:solidFill>
              </a:rPr>
              <a:t>)</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173620" y="885371"/>
            <a:ext cx="12018379" cy="5113495"/>
          </a:xfrm>
        </p:spPr>
        <p:txBody>
          <a:bodyPr>
            <a:normAutofit fontScale="62500" lnSpcReduction="20000"/>
          </a:bodyPr>
          <a:lstStyle/>
          <a:p>
            <a:pPr marL="0" indent="0">
              <a:buNone/>
            </a:pPr>
            <a:r>
              <a:rPr lang="en-US" dirty="0"/>
              <a:t>1. </a:t>
            </a:r>
            <a:r>
              <a:rPr lang="en-US" b="1" dirty="0"/>
              <a:t>Increasing visibility of CEDA within SSCS community, leveraging various channels</a:t>
            </a:r>
          </a:p>
          <a:p>
            <a:r>
              <a:rPr lang="en-US" noProof="0" dirty="0"/>
              <a:t>SSCS magazine: Enhance the CEDA Newsletter insert with an introductory statement </a:t>
            </a:r>
            <a:r>
              <a:rPr lang="en-US" noProof="0" dirty="0">
                <a:solidFill>
                  <a:schemeClr val="accent1"/>
                </a:solidFill>
              </a:rPr>
              <a:t>– Done. Starting Spring ‘24</a:t>
            </a:r>
          </a:p>
          <a:p>
            <a:r>
              <a:rPr lang="en-US" dirty="0"/>
              <a:t>SSCS magazine: Submit introductory article on CEDA and CEDA/SSCS collaboration </a:t>
            </a:r>
            <a:r>
              <a:rPr lang="en-US" dirty="0">
                <a:solidFill>
                  <a:schemeClr val="accent1"/>
                </a:solidFill>
              </a:rPr>
              <a:t>– Done. </a:t>
            </a:r>
            <a:r>
              <a:rPr lang="en-US" dirty="0">
                <a:solidFill>
                  <a:schemeClr val="accent1"/>
                </a:solidFill>
                <a:hlinkClick r:id="rId3" action="ppaction://hlinksldjump"/>
              </a:rPr>
              <a:t>Winter’23 Magazine</a:t>
            </a:r>
            <a:endParaRPr lang="en-US" noProof="0" dirty="0">
              <a:solidFill>
                <a:schemeClr val="accent1"/>
              </a:solidFill>
            </a:endParaRPr>
          </a:p>
          <a:p>
            <a:r>
              <a:rPr lang="en-US" dirty="0"/>
              <a:t>“News from Councils”</a:t>
            </a:r>
            <a:r>
              <a:rPr lang="en-US" noProof="0" dirty="0"/>
              <a:t>: Looking to add a “news from Councils” sub-</a:t>
            </a:r>
            <a:r>
              <a:rPr lang="en-US" dirty="0"/>
              <a:t>page to the </a:t>
            </a:r>
            <a:r>
              <a:rPr lang="en-US" dirty="0">
                <a:hlinkClick r:id="rId4"/>
              </a:rPr>
              <a:t>SSCS CCI </a:t>
            </a:r>
            <a:r>
              <a:rPr lang="en-US" dirty="0"/>
              <a:t>webpage – </a:t>
            </a:r>
            <a:r>
              <a:rPr lang="en-US" dirty="0">
                <a:solidFill>
                  <a:schemeClr val="accent1"/>
                </a:solidFill>
              </a:rPr>
              <a:t>Dropped, for now</a:t>
            </a:r>
          </a:p>
          <a:p>
            <a:r>
              <a:rPr lang="en-US" dirty="0">
                <a:solidFill>
                  <a:schemeClr val="accent1"/>
                </a:solidFill>
              </a:rPr>
              <a:t>New: Increase publicity for member society conferences via a section on the Conferences page – </a:t>
            </a:r>
            <a:r>
              <a:rPr lang="en-US" dirty="0">
                <a:solidFill>
                  <a:schemeClr val="accent1"/>
                </a:solidFill>
                <a:hlinkClick r:id="rId5" action="ppaction://hlinksldjump"/>
              </a:rPr>
              <a:t>SSCS will follow-up</a:t>
            </a:r>
            <a:endParaRPr lang="en-US" dirty="0">
              <a:solidFill>
                <a:schemeClr val="accent1"/>
              </a:solidFill>
            </a:endParaRPr>
          </a:p>
          <a:p>
            <a:r>
              <a:rPr lang="en-US" dirty="0">
                <a:solidFill>
                  <a:schemeClr val="accent1"/>
                </a:solidFill>
              </a:rPr>
              <a:t>New: </a:t>
            </a:r>
            <a:r>
              <a:rPr lang="en-US" noProof="0" dirty="0">
                <a:solidFill>
                  <a:schemeClr val="accent1"/>
                </a:solidFill>
              </a:rPr>
              <a:t>Submit updates to be featured in the news section of Solid-State Circuits Magazine each issue – </a:t>
            </a:r>
            <a:r>
              <a:rPr lang="en-US" b="1" noProof="0" dirty="0">
                <a:solidFill>
                  <a:schemeClr val="accent1"/>
                </a:solidFill>
                <a:hlinkClick r:id="rId6" action="ppaction://hlinksldjump"/>
              </a:rPr>
              <a:t>Need contact/help</a:t>
            </a:r>
            <a:endParaRPr lang="en-US" b="1" dirty="0">
              <a:solidFill>
                <a:schemeClr val="accent1"/>
              </a:solidFill>
            </a:endParaRPr>
          </a:p>
          <a:p>
            <a:r>
              <a:rPr lang="en-US" dirty="0"/>
              <a:t>Conferences: good example: CEDA Phil Kaufman award announcement at ISSCC’23/</a:t>
            </a:r>
            <a:r>
              <a:rPr lang="en-US" dirty="0">
                <a:solidFill>
                  <a:schemeClr val="accent1"/>
                </a:solidFill>
                <a:hlinkClick r:id="rId7" action="ppaction://hlinksldjump"/>
              </a:rPr>
              <a:t>’24</a:t>
            </a:r>
            <a:r>
              <a:rPr lang="en-US" dirty="0">
                <a:hlinkClick r:id="rId7" action="ppaction://hlinksldjump"/>
              </a:rPr>
              <a:t> Opening Session </a:t>
            </a:r>
            <a:r>
              <a:rPr lang="en-US" dirty="0">
                <a:solidFill>
                  <a:schemeClr val="accent1"/>
                </a:solidFill>
              </a:rPr>
              <a:t>- Sustain</a:t>
            </a:r>
          </a:p>
          <a:p>
            <a:pPr lvl="1"/>
            <a:endParaRPr lang="en-US" noProof="0" dirty="0"/>
          </a:p>
          <a:p>
            <a:pPr marL="0" lvl="0" indent="0">
              <a:buNone/>
            </a:pPr>
            <a:r>
              <a:rPr lang="en-US" noProof="0" dirty="0"/>
              <a:t>2. Technical collaboration in strategic areas for Circuits/EDA – Focused opportunity </a:t>
            </a:r>
            <a:r>
              <a:rPr lang="en-US" b="1" dirty="0"/>
              <a:t>“</a:t>
            </a:r>
            <a:r>
              <a:rPr lang="en-US" b="1" dirty="0">
                <a:hlinkClick r:id="rId8" action="ppaction://hlinksldjump"/>
              </a:rPr>
              <a:t>Generative AI for Circuits</a:t>
            </a:r>
            <a:r>
              <a:rPr lang="en-US" b="1" dirty="0"/>
              <a:t>”</a:t>
            </a:r>
          </a:p>
          <a:p>
            <a:r>
              <a:rPr lang="en-US" noProof="0" dirty="0">
                <a:solidFill>
                  <a:schemeClr val="accent1"/>
                </a:solidFill>
              </a:rPr>
              <a:t>Engagement and support </a:t>
            </a:r>
            <a:r>
              <a:rPr lang="en-US" noProof="0" dirty="0" err="1">
                <a:solidFill>
                  <a:schemeClr val="accent1"/>
                </a:solidFill>
              </a:rPr>
              <a:t>fo</a:t>
            </a:r>
            <a:r>
              <a:rPr lang="en-US" dirty="0">
                <a:solidFill>
                  <a:schemeClr val="accent1"/>
                </a:solidFill>
              </a:rPr>
              <a:t>r IEEE “LLM Aided Design” - SSCS very supportive. </a:t>
            </a:r>
            <a:r>
              <a:rPr lang="en-US" b="1" dirty="0">
                <a:solidFill>
                  <a:schemeClr val="accent1"/>
                </a:solidFill>
              </a:rPr>
              <a:t>WIP on next steps</a:t>
            </a:r>
            <a:endParaRPr lang="en-US" b="1" noProof="0" dirty="0">
              <a:solidFill>
                <a:schemeClr val="accent1"/>
              </a:solidFill>
            </a:endParaRPr>
          </a:p>
          <a:p>
            <a:pPr lvl="0"/>
            <a:r>
              <a:rPr lang="en-US" dirty="0"/>
              <a:t>Start engagement with the Solid States Circuits Directions Committee </a:t>
            </a:r>
            <a:r>
              <a:rPr lang="en-US" dirty="0">
                <a:solidFill>
                  <a:schemeClr val="accent1"/>
                </a:solidFill>
              </a:rPr>
              <a:t>– TBD. Other ideas?</a:t>
            </a:r>
          </a:p>
          <a:p>
            <a:pPr marL="0" lvl="0" indent="0">
              <a:buNone/>
            </a:pPr>
            <a:endParaRPr lang="en-US" noProof="0" dirty="0"/>
          </a:p>
          <a:p>
            <a:pPr marL="0" lvl="0" indent="0">
              <a:buNone/>
            </a:pPr>
            <a:r>
              <a:rPr lang="en-US" noProof="0" dirty="0"/>
              <a:t>3. </a:t>
            </a:r>
            <a:r>
              <a:rPr lang="en-US" b="1" noProof="0" dirty="0"/>
              <a:t>Reinvigorate engagement on the Technical Co-Sponsorship conferences  (DAC / DATE) and explore for others</a:t>
            </a:r>
          </a:p>
          <a:p>
            <a:pPr lvl="0"/>
            <a:r>
              <a:rPr lang="en-US" noProof="0" dirty="0"/>
              <a:t>Alignment for timely and consistent engagement model. </a:t>
            </a:r>
            <a:r>
              <a:rPr lang="en-US" noProof="0" dirty="0">
                <a:solidFill>
                  <a:schemeClr val="accent1"/>
                </a:solidFill>
              </a:rPr>
              <a:t>DAC MoU executed till ‘26. ISLPED TCS renewed till ’29. Mutual c</a:t>
            </a:r>
            <a:r>
              <a:rPr lang="en-US" dirty="0" err="1">
                <a:solidFill>
                  <a:schemeClr val="accent1"/>
                </a:solidFill>
              </a:rPr>
              <a:t>ommitment</a:t>
            </a:r>
            <a:r>
              <a:rPr lang="en-US" dirty="0">
                <a:solidFill>
                  <a:schemeClr val="accent1"/>
                </a:solidFill>
              </a:rPr>
              <a:t> to move fast for any issues </a:t>
            </a:r>
            <a:r>
              <a:rPr lang="en-US" dirty="0" err="1">
                <a:solidFill>
                  <a:schemeClr val="accent1"/>
                </a:solidFill>
              </a:rPr>
              <a:t>wrt</a:t>
            </a:r>
            <a:r>
              <a:rPr lang="en-US" dirty="0">
                <a:solidFill>
                  <a:schemeClr val="accent1"/>
                </a:solidFill>
              </a:rPr>
              <a:t> conferences.</a:t>
            </a:r>
            <a:endParaRPr lang="en-US" noProof="0" dirty="0">
              <a:solidFill>
                <a:schemeClr val="accent1"/>
              </a:solidFill>
            </a:endParaRPr>
          </a:p>
          <a:p>
            <a:r>
              <a:rPr lang="en-US" dirty="0"/>
              <a:t>Increase ROI beyond “sharing of logos” for TCS conferences – Special Sessions, Design Contests, Workshops - </a:t>
            </a:r>
            <a:r>
              <a:rPr lang="en-US" dirty="0">
                <a:solidFill>
                  <a:schemeClr val="accent1"/>
                </a:solidFill>
                <a:hlinkClick r:id="rId9" action="ppaction://hlinksldjump"/>
              </a:rPr>
              <a:t>Ongoing</a:t>
            </a:r>
            <a:endParaRPr lang="en-US" noProof="0" dirty="0">
              <a:solidFill>
                <a:schemeClr val="accent1"/>
              </a:solidFill>
            </a:endParaRPr>
          </a:p>
        </p:txBody>
      </p:sp>
    </p:spTree>
    <p:extLst>
      <p:ext uri="{BB962C8B-B14F-4D97-AF65-F5344CB8AC3E}">
        <p14:creationId xmlns:p14="http://schemas.microsoft.com/office/powerpoint/2010/main" val="236927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Action Items/Help Needed</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389467" y="1484851"/>
            <a:ext cx="11684000" cy="4556511"/>
          </a:xfrm>
        </p:spPr>
        <p:txBody>
          <a:bodyPr>
            <a:normAutofit/>
          </a:bodyPr>
          <a:lstStyle/>
          <a:p>
            <a:r>
              <a:rPr lang="en-US" dirty="0"/>
              <a:t>Submit updates to be featured in the news section of Solid-State Circuits Magazine each issue: CEDA owner/contact?</a:t>
            </a:r>
          </a:p>
          <a:p>
            <a:pPr lvl="1"/>
            <a:r>
              <a:rPr lang="en-US" dirty="0">
                <a:solidFill>
                  <a:schemeClr val="accent1"/>
                </a:solidFill>
              </a:rPr>
              <a:t>CEDA owner?</a:t>
            </a:r>
          </a:p>
          <a:p>
            <a:pPr marL="457200" lvl="1" indent="0">
              <a:buNone/>
            </a:pPr>
            <a:endParaRPr lang="en-US" dirty="0"/>
          </a:p>
          <a:p>
            <a:r>
              <a:rPr lang="en-US" dirty="0"/>
              <a:t>“Generative AI for Circuit Design” </a:t>
            </a:r>
          </a:p>
          <a:p>
            <a:pPr lvl="1"/>
            <a:r>
              <a:rPr lang="en-US" noProof="0" dirty="0"/>
              <a:t>SSCS engagement and support </a:t>
            </a:r>
            <a:r>
              <a:rPr lang="en-US" noProof="0" dirty="0" err="1"/>
              <a:t>fo</a:t>
            </a:r>
            <a:r>
              <a:rPr lang="en-US" dirty="0"/>
              <a:t>r IEEE “LLM Aided Design” – </a:t>
            </a:r>
            <a:r>
              <a:rPr lang="en-US" dirty="0">
                <a:solidFill>
                  <a:schemeClr val="accent1"/>
                </a:solidFill>
              </a:rPr>
              <a:t>Vivek with SSCS</a:t>
            </a:r>
            <a:endParaRPr lang="en-US" b="1" noProof="0" dirty="0">
              <a:solidFill>
                <a:schemeClr val="accent1"/>
              </a:solidFill>
            </a:endParaRPr>
          </a:p>
          <a:p>
            <a:pPr lvl="1"/>
            <a:r>
              <a:rPr lang="en-US" dirty="0">
                <a:solidFill>
                  <a:schemeClr val="accent1"/>
                </a:solidFill>
              </a:rPr>
              <a:t>Other ideas / CEDA owners?</a:t>
            </a:r>
          </a:p>
          <a:p>
            <a:pPr marL="457200" lvl="1" indent="0">
              <a:buNone/>
            </a:pPr>
            <a:endParaRPr lang="en-US" i="1" dirty="0"/>
          </a:p>
          <a:p>
            <a:r>
              <a:rPr lang="en-US" dirty="0"/>
              <a:t>Streamline conference collaboration beyond TCS</a:t>
            </a:r>
          </a:p>
          <a:p>
            <a:pPr lvl="1"/>
            <a:r>
              <a:rPr lang="en-US" dirty="0">
                <a:solidFill>
                  <a:schemeClr val="accent1"/>
                </a:solidFill>
              </a:rPr>
              <a:t>CEDA owner?</a:t>
            </a:r>
          </a:p>
        </p:txBody>
      </p:sp>
    </p:spTree>
    <p:extLst>
      <p:ext uri="{BB962C8B-B14F-4D97-AF65-F5344CB8AC3E}">
        <p14:creationId xmlns:p14="http://schemas.microsoft.com/office/powerpoint/2010/main" val="195108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F78B-90DB-7429-0A3A-9FBC485A93F6}"/>
              </a:ext>
            </a:extLst>
          </p:cNvPr>
          <p:cNvSpPr>
            <a:spLocks noGrp="1"/>
          </p:cNvSpPr>
          <p:nvPr>
            <p:ph type="ctrTitle"/>
          </p:nvPr>
        </p:nvSpPr>
        <p:spPr>
          <a:xfrm>
            <a:off x="396816" y="438421"/>
            <a:ext cx="11374883" cy="521507"/>
          </a:xfrm>
        </p:spPr>
        <p:txBody>
          <a:bodyPr/>
          <a:lstStyle/>
          <a:p>
            <a:r>
              <a:rPr lang="en-US" dirty="0"/>
              <a:t>Cross-visibility Opportunities</a:t>
            </a:r>
          </a:p>
        </p:txBody>
      </p:sp>
      <p:sp>
        <p:nvSpPr>
          <p:cNvPr id="6" name="TextBox 5">
            <a:extLst>
              <a:ext uri="{FF2B5EF4-FFF2-40B4-BE49-F238E27FC236}">
                <a16:creationId xmlns:a16="http://schemas.microsoft.com/office/drawing/2014/main" id="{85CC7DBB-2517-F148-37D7-A6586834CF43}"/>
              </a:ext>
            </a:extLst>
          </p:cNvPr>
          <p:cNvSpPr txBox="1"/>
          <p:nvPr/>
        </p:nvSpPr>
        <p:spPr>
          <a:xfrm>
            <a:off x="209755" y="1132621"/>
            <a:ext cx="11569577" cy="1726627"/>
          </a:xfrm>
          <a:prstGeom prst="rect">
            <a:avLst/>
          </a:prstGeom>
          <a:noFill/>
        </p:spPr>
        <p:txBody>
          <a:bodyPr wrap="square" rtlCol="0">
            <a:spAutoFit/>
          </a:bodyPr>
          <a:lstStyle/>
          <a:p>
            <a:pPr marL="285750" marR="0" lvl="0" indent="-2857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hlinkClick r:id="rId2"/>
              </a:rPr>
              <a:t>CEDA Currents Newsletter </a:t>
            </a:r>
            <a:r>
              <a:rPr kumimoji="0" lang="en-US" sz="1800" b="0" i="0" u="none" strike="noStrike" kern="1200" cap="none" spc="0" normalizeH="0" baseline="0" noProof="0" dirty="0">
                <a:ln>
                  <a:noFill/>
                </a:ln>
                <a:solidFill>
                  <a:srgbClr val="000000"/>
                </a:solidFill>
                <a:effectLst/>
                <a:uLnTx/>
                <a:uFillTx/>
                <a:latin typeface="Arial"/>
                <a:ea typeface="+mn-ea"/>
                <a:cs typeface="+mn-cs"/>
              </a:rPr>
              <a:t>is published in Solid State Circuits Magazine</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Request: </a:t>
            </a:r>
            <a:r>
              <a:rPr kumimoji="0" lang="en-US" sz="1800" b="0" i="1" u="none" strike="noStrike" kern="1200" cap="none" spc="0" normalizeH="0" baseline="0" noProof="0" dirty="0">
                <a:ln>
                  <a:noFill/>
                </a:ln>
                <a:solidFill>
                  <a:srgbClr val="4472C4">
                    <a:lumMod val="75000"/>
                  </a:srgbClr>
                </a:solidFill>
                <a:effectLst/>
                <a:uLnTx/>
                <a:uFillTx/>
                <a:latin typeface="Arial"/>
                <a:ea typeface="+mn-ea"/>
                <a:cs typeface="+mn-cs"/>
              </a:rPr>
              <a:t>Enhance the inclusion template to include : </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Arial"/>
                <a:ea typeface="+mn-ea"/>
                <a:cs typeface="+mn-cs"/>
              </a:rPr>
              <a:t>“CEDA and SSCS have a strong mutually beneficial relationship. CEDA provides tools/networking/services for circuit designer to connect with the EDA community</a:t>
            </a:r>
            <a:r>
              <a:rPr lang="en-US" i="1" dirty="0">
                <a:solidFill>
                  <a:srgbClr val="4472C4">
                    <a:lumMod val="75000"/>
                  </a:srgbClr>
                </a:solidFill>
                <a:latin typeface="Arial"/>
              </a:rPr>
              <a:t>”</a:t>
            </a:r>
            <a:endPar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FBE37B52-6757-BA7F-D5B5-4792F814633C}"/>
              </a:ext>
            </a:extLst>
          </p:cNvPr>
          <p:cNvSpPr txBox="1"/>
          <p:nvPr/>
        </p:nvSpPr>
        <p:spPr>
          <a:xfrm>
            <a:off x="157317" y="2644878"/>
            <a:ext cx="4862740"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rPr>
              <a:t>Contributed article on CEDA overview and opportunities for collaboration in circuit design community in SSCS Magazine Winter’24 </a:t>
            </a:r>
            <a:r>
              <a:rPr kumimoji="0" lang="en-US" sz="1400" b="0" i="0" u="none" strike="noStrike" kern="1200" cap="none" spc="0" normalizeH="0" baseline="0" noProof="0" dirty="0">
                <a:ln>
                  <a:noFill/>
                </a:ln>
                <a:solidFill>
                  <a:srgbClr val="4472C4">
                    <a:lumMod val="75000"/>
                  </a:srgbClr>
                </a:solidFill>
                <a:effectLst/>
                <a:uLnTx/>
                <a:uFillTx/>
                <a:latin typeface="Arial"/>
                <a:ea typeface="+mn-ea"/>
                <a:cs typeface="+mn-cs"/>
                <a:hlinkClick r:id="rId3"/>
              </a:rPr>
              <a:t>https://ieeexplore.ieee.org/document/10410048/</a:t>
            </a:r>
            <a:endParaRPr kumimoji="0" lang="en-US" sz="1400" b="0" i="0" u="none" strike="noStrike" kern="1200" cap="none" spc="0" normalizeH="0" baseline="0" noProof="0" dirty="0">
              <a:ln>
                <a:noFill/>
              </a:ln>
              <a:solidFill>
                <a:srgbClr val="4472C4">
                  <a:lumMod val="75000"/>
                </a:srgb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72C4">
                  <a:lumMod val="75000"/>
                </a:srgbClr>
              </a:solidFill>
              <a:effectLst/>
              <a:uLnTx/>
              <a:uFillTx/>
              <a:latin typeface="Arial"/>
              <a:ea typeface="+mn-ea"/>
              <a:cs typeface="+mn-cs"/>
            </a:endParaRPr>
          </a:p>
        </p:txBody>
      </p:sp>
      <p:pic>
        <p:nvPicPr>
          <p:cNvPr id="7" name="Picture 6">
            <a:extLst>
              <a:ext uri="{FF2B5EF4-FFF2-40B4-BE49-F238E27FC236}">
                <a16:creationId xmlns:a16="http://schemas.microsoft.com/office/drawing/2014/main" id="{CFDC2BAC-592C-598F-403E-DFA88C3561BF}"/>
              </a:ext>
            </a:extLst>
          </p:cNvPr>
          <p:cNvPicPr>
            <a:picLocks noChangeAspect="1"/>
          </p:cNvPicPr>
          <p:nvPr/>
        </p:nvPicPr>
        <p:blipFill>
          <a:blip r:embed="rId4"/>
          <a:stretch>
            <a:fillRect/>
          </a:stretch>
        </p:blipFill>
        <p:spPr>
          <a:xfrm>
            <a:off x="4946127" y="2450592"/>
            <a:ext cx="3689634" cy="4279392"/>
          </a:xfrm>
          <a:prstGeom prst="rect">
            <a:avLst/>
          </a:prstGeom>
          <a:ln>
            <a:solidFill>
              <a:schemeClr val="tx1"/>
            </a:solidFill>
          </a:ln>
        </p:spPr>
      </p:pic>
      <p:pic>
        <p:nvPicPr>
          <p:cNvPr id="10" name="Picture 9">
            <a:extLst>
              <a:ext uri="{FF2B5EF4-FFF2-40B4-BE49-F238E27FC236}">
                <a16:creationId xmlns:a16="http://schemas.microsoft.com/office/drawing/2014/main" id="{AAF42057-B60E-BFA2-EFFD-D268EED110E6}"/>
              </a:ext>
            </a:extLst>
          </p:cNvPr>
          <p:cNvPicPr>
            <a:picLocks noChangeAspect="1"/>
          </p:cNvPicPr>
          <p:nvPr/>
        </p:nvPicPr>
        <p:blipFill>
          <a:blip r:embed="rId5"/>
          <a:stretch>
            <a:fillRect/>
          </a:stretch>
        </p:blipFill>
        <p:spPr>
          <a:xfrm>
            <a:off x="8698216" y="2459736"/>
            <a:ext cx="3335287" cy="1452038"/>
          </a:xfrm>
          <a:prstGeom prst="rect">
            <a:avLst/>
          </a:prstGeom>
          <a:ln>
            <a:solidFill>
              <a:schemeClr val="tx1"/>
            </a:solidFill>
          </a:ln>
        </p:spPr>
      </p:pic>
      <p:sp>
        <p:nvSpPr>
          <p:cNvPr id="4" name="Arrow: Right 3">
            <a:hlinkClick r:id="rId6" action="ppaction://hlinksldjump"/>
            <a:extLst>
              <a:ext uri="{FF2B5EF4-FFF2-40B4-BE49-F238E27FC236}">
                <a16:creationId xmlns:a16="http://schemas.microsoft.com/office/drawing/2014/main" id="{B6A7F10E-4EAA-FF8D-F253-DF485F5EFD7F}"/>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51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4E4A-360D-E8BE-FD09-09005D3CD774}"/>
              </a:ext>
            </a:extLst>
          </p:cNvPr>
          <p:cNvSpPr>
            <a:spLocks noGrp="1"/>
          </p:cNvSpPr>
          <p:nvPr>
            <p:ph type="title"/>
          </p:nvPr>
        </p:nvSpPr>
        <p:spPr/>
        <p:txBody>
          <a:bodyPr/>
          <a:lstStyle/>
          <a:p>
            <a:r>
              <a:rPr lang="en-US" dirty="0"/>
              <a:t>CEDA Member Society Conferences Publicity</a:t>
            </a:r>
          </a:p>
        </p:txBody>
      </p:sp>
      <p:sp>
        <p:nvSpPr>
          <p:cNvPr id="3" name="Content Placeholder 2">
            <a:extLst>
              <a:ext uri="{FF2B5EF4-FFF2-40B4-BE49-F238E27FC236}">
                <a16:creationId xmlns:a16="http://schemas.microsoft.com/office/drawing/2014/main" id="{916A5A51-D586-B902-4B82-2D510A91BB15}"/>
              </a:ext>
            </a:extLst>
          </p:cNvPr>
          <p:cNvSpPr>
            <a:spLocks noGrp="1"/>
          </p:cNvSpPr>
          <p:nvPr>
            <p:ph idx="1"/>
          </p:nvPr>
        </p:nvSpPr>
        <p:spPr>
          <a:xfrm>
            <a:off x="947058" y="1353911"/>
            <a:ext cx="10515600" cy="4059360"/>
          </a:xfrm>
        </p:spPr>
        <p:txBody>
          <a:bodyPr>
            <a:normAutofit lnSpcReduction="10000"/>
          </a:bodyPr>
          <a:lstStyle/>
          <a:p>
            <a:pPr marL="0" marR="0" indent="0">
              <a:spcBef>
                <a:spcPts val="0"/>
              </a:spcBef>
              <a:spcAft>
                <a:spcPts val="0"/>
              </a:spcAft>
              <a:buNone/>
            </a:pPr>
            <a:r>
              <a:rPr lang="en-US" sz="1800" b="1" dirty="0">
                <a:effectLst/>
                <a:latin typeface="Calibri" panose="020F0502020204030204" pitchFamily="34" charset="0"/>
                <a:ea typeface="Aptos" panose="020B0004020202020204" pitchFamily="34" charset="0"/>
                <a:cs typeface="Aptos" panose="020B0004020202020204" pitchFamily="34" charset="0"/>
              </a:rPr>
              <a:t>From:</a:t>
            </a:r>
            <a:r>
              <a:rPr lang="en-US" sz="1800" dirty="0">
                <a:effectLst/>
                <a:latin typeface="Calibri" panose="020F0502020204030204" pitchFamily="34" charset="0"/>
                <a:ea typeface="Aptos" panose="020B0004020202020204" pitchFamily="34" charset="0"/>
                <a:cs typeface="Aptos" panose="020B0004020202020204" pitchFamily="34" charset="0"/>
              </a:rPr>
              <a:t> Laura Paul &lt;</a:t>
            </a:r>
            <a:r>
              <a:rPr lang="en-US" sz="1800" u="sng" dirty="0">
                <a:solidFill>
                  <a:srgbClr val="0000FF"/>
                </a:solidFill>
                <a:effectLst/>
                <a:latin typeface="Calibri" panose="020F0502020204030204" pitchFamily="34" charset="0"/>
                <a:ea typeface="Aptos" panose="020B0004020202020204" pitchFamily="34" charset="0"/>
                <a:cs typeface="Aptos" panose="020B0004020202020204" pitchFamily="34" charset="0"/>
                <a:hlinkClick r:id="rId2"/>
              </a:rPr>
              <a:t>lpaul@conferencecatalysts.com</a:t>
            </a:r>
            <a:r>
              <a:rPr lang="en-US" sz="1800" dirty="0">
                <a:effectLst/>
                <a:latin typeface="Calibri" panose="020F0502020204030204" pitchFamily="34" charset="0"/>
                <a:ea typeface="Aptos" panose="020B0004020202020204" pitchFamily="34" charset="0"/>
                <a:cs typeface="Aptos" panose="020B0004020202020204" pitchFamily="34" charset="0"/>
              </a:rPr>
              <a:t>&gt; </a:t>
            </a:r>
            <a:br>
              <a:rPr lang="en-US" sz="1800" dirty="0">
                <a:effectLst/>
                <a:latin typeface="Calibri" panose="020F0502020204030204" pitchFamily="34" charset="0"/>
                <a:ea typeface="Aptos" panose="020B0004020202020204" pitchFamily="34" charset="0"/>
                <a:cs typeface="Aptos" panose="020B0004020202020204" pitchFamily="34" charset="0"/>
              </a:rPr>
            </a:br>
            <a:r>
              <a:rPr lang="en-US" sz="1800" b="1" dirty="0">
                <a:effectLst/>
                <a:latin typeface="Calibri" panose="020F0502020204030204" pitchFamily="34" charset="0"/>
                <a:ea typeface="Aptos" panose="020B0004020202020204" pitchFamily="34" charset="0"/>
                <a:cs typeface="Aptos" panose="020B0004020202020204" pitchFamily="34" charset="0"/>
              </a:rPr>
              <a:t>Sent:</a:t>
            </a:r>
            <a:r>
              <a:rPr lang="en-US" sz="1800" dirty="0">
                <a:effectLst/>
                <a:latin typeface="Calibri" panose="020F0502020204030204" pitchFamily="34" charset="0"/>
                <a:ea typeface="Aptos" panose="020B0004020202020204" pitchFamily="34" charset="0"/>
                <a:cs typeface="Aptos" panose="020B0004020202020204" pitchFamily="34" charset="0"/>
              </a:rPr>
              <a:t> Thursday, May 30, 2024 10:51 AM</a:t>
            </a:r>
            <a:br>
              <a:rPr lang="en-US" sz="1800" dirty="0">
                <a:effectLst/>
                <a:latin typeface="Calibri" panose="020F0502020204030204" pitchFamily="34" charset="0"/>
                <a:ea typeface="Aptos" panose="020B0004020202020204" pitchFamily="34" charset="0"/>
                <a:cs typeface="Aptos" panose="020B0004020202020204" pitchFamily="34" charset="0"/>
              </a:rPr>
            </a:br>
            <a:r>
              <a:rPr lang="en-US" sz="1800" b="1" dirty="0">
                <a:effectLst/>
                <a:latin typeface="Calibri" panose="020F0502020204030204" pitchFamily="34" charset="0"/>
                <a:ea typeface="Aptos" panose="020B0004020202020204" pitchFamily="34" charset="0"/>
                <a:cs typeface="Aptos" panose="020B0004020202020204" pitchFamily="34" charset="0"/>
              </a:rPr>
              <a:t>Subject:</a:t>
            </a:r>
            <a:r>
              <a:rPr lang="en-US" sz="1800" dirty="0">
                <a:effectLst/>
                <a:latin typeface="Calibri" panose="020F0502020204030204" pitchFamily="34" charset="0"/>
                <a:ea typeface="Aptos" panose="020B0004020202020204" pitchFamily="34" charset="0"/>
                <a:cs typeface="Aptos" panose="020B0004020202020204" pitchFamily="34" charset="0"/>
              </a:rPr>
              <a:t> CEDA Member Society Conferences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Dear CEDA Member Society Representatives,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CEDA has recently launched a new website! If you have not yet had a moment to look it over, please visit at: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https://ieee-ceda.org/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latin typeface="Aptos" panose="020B0004020202020204" pitchFamily="34" charset="0"/>
                <a:ea typeface="Aptos" panose="020B0004020202020204" pitchFamily="34" charset="0"/>
                <a:cs typeface="Aptos" panose="020B0004020202020204" pitchFamily="34" charset="0"/>
              </a:rPr>
              <a:t>I</a:t>
            </a:r>
            <a:r>
              <a:rPr lang="en-US" sz="1800" dirty="0">
                <a:effectLst/>
                <a:latin typeface="Aptos" panose="020B0004020202020204" pitchFamily="34" charset="0"/>
                <a:ea typeface="Aptos" panose="020B0004020202020204" pitchFamily="34" charset="0"/>
                <a:cs typeface="Aptos" panose="020B0004020202020204" pitchFamily="34" charset="0"/>
              </a:rPr>
              <a:t>n an effort to increase publicity, we now have a section on the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Conferences</a:t>
            </a:r>
            <a:r>
              <a:rPr lang="en-US" sz="1800" dirty="0">
                <a:effectLst/>
                <a:latin typeface="Aptos" panose="020B0004020202020204" pitchFamily="34" charset="0"/>
                <a:ea typeface="Aptos" panose="020B0004020202020204" pitchFamily="34" charset="0"/>
                <a:cs typeface="Aptos" panose="020B0004020202020204" pitchFamily="34" charset="0"/>
              </a:rPr>
              <a:t> page for member society conferences.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If you would like your member society's flagship conferences included on the CEDA webpage, please complete the Google form at the link below.  If your society has more than one flagship conference please submit this form for each event.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Form link: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https://forms.gle/Gqetr2qczgJSReXE9</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TextBox 3">
            <a:extLst>
              <a:ext uri="{FF2B5EF4-FFF2-40B4-BE49-F238E27FC236}">
                <a16:creationId xmlns:a16="http://schemas.microsoft.com/office/drawing/2014/main" id="{5729A385-A16A-06EC-2A8D-16A38C2CBD22}"/>
              </a:ext>
            </a:extLst>
          </p:cNvPr>
          <p:cNvSpPr txBox="1"/>
          <p:nvPr/>
        </p:nvSpPr>
        <p:spPr>
          <a:xfrm>
            <a:off x="914400" y="5500914"/>
            <a:ext cx="4085771"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SSCS informed. Will be following-up </a:t>
            </a:r>
          </a:p>
        </p:txBody>
      </p:sp>
      <p:sp>
        <p:nvSpPr>
          <p:cNvPr id="5" name="Arrow: Right 4">
            <a:hlinkClick r:id="rId6" action="ppaction://hlinksldjump"/>
            <a:extLst>
              <a:ext uri="{FF2B5EF4-FFF2-40B4-BE49-F238E27FC236}">
                <a16:creationId xmlns:a16="http://schemas.microsoft.com/office/drawing/2014/main" id="{A19FA5C3-DF2B-7419-9C5E-9469533D80F0}"/>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59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B758-8F7C-92AA-419B-C099E56E1CA0}"/>
              </a:ext>
            </a:extLst>
          </p:cNvPr>
          <p:cNvSpPr>
            <a:spLocks noGrp="1"/>
          </p:cNvSpPr>
          <p:nvPr>
            <p:ph type="ctrTitle"/>
          </p:nvPr>
        </p:nvSpPr>
        <p:spPr/>
        <p:txBody>
          <a:bodyPr/>
          <a:lstStyle/>
          <a:p>
            <a:r>
              <a:rPr lang="en-US" dirty="0"/>
              <a:t>Request: CEDA Updates</a:t>
            </a:r>
          </a:p>
        </p:txBody>
      </p:sp>
      <p:sp>
        <p:nvSpPr>
          <p:cNvPr id="4" name="Text Placeholder 3">
            <a:extLst>
              <a:ext uri="{FF2B5EF4-FFF2-40B4-BE49-F238E27FC236}">
                <a16:creationId xmlns:a16="http://schemas.microsoft.com/office/drawing/2014/main" id="{AF2A2B46-0E42-DFC4-3599-FD962E715AD8}"/>
              </a:ext>
            </a:extLst>
          </p:cNvPr>
          <p:cNvSpPr>
            <a:spLocks noGrp="1"/>
          </p:cNvSpPr>
          <p:nvPr>
            <p:ph type="body" idx="2"/>
          </p:nvPr>
        </p:nvSpPr>
        <p:spPr>
          <a:xfrm>
            <a:off x="431540" y="1073273"/>
            <a:ext cx="11374883" cy="4143855"/>
          </a:xfrm>
        </p:spPr>
        <p:txBody>
          <a:bodyPr/>
          <a:lstStyle/>
          <a:p>
            <a:pPr marL="0" marR="0" indent="0">
              <a:spcBef>
                <a:spcPts val="0"/>
              </a:spcBef>
              <a:spcAft>
                <a:spcPts val="0"/>
              </a:spcAft>
              <a:buNone/>
            </a:pPr>
            <a:r>
              <a:rPr lang="en-US" sz="1800" b="1" dirty="0">
                <a:effectLst/>
                <a:latin typeface="Calibri" panose="020F0502020204030204" pitchFamily="34" charset="0"/>
                <a:ea typeface="Aptos" panose="020B0004020202020204" pitchFamily="34" charset="0"/>
                <a:cs typeface="Aptos" panose="020B0004020202020204" pitchFamily="34" charset="0"/>
              </a:rPr>
              <a:t>From:</a:t>
            </a:r>
            <a:r>
              <a:rPr lang="en-US" sz="1800" dirty="0">
                <a:effectLst/>
                <a:latin typeface="Calibri" panose="020F0502020204030204" pitchFamily="34" charset="0"/>
                <a:ea typeface="Aptos" panose="020B0004020202020204" pitchFamily="34" charset="0"/>
                <a:cs typeface="Aptos" panose="020B0004020202020204" pitchFamily="34" charset="0"/>
              </a:rPr>
              <a:t> Danielle Marinese &lt;</a:t>
            </a:r>
            <a:r>
              <a:rPr lang="en-US" sz="1800" u="sng" dirty="0">
                <a:solidFill>
                  <a:srgbClr val="0000FF"/>
                </a:solidFill>
                <a:effectLst/>
                <a:latin typeface="Calibri" panose="020F0502020204030204" pitchFamily="34" charset="0"/>
                <a:ea typeface="Aptos" panose="020B0004020202020204" pitchFamily="34" charset="0"/>
                <a:cs typeface="Aptos" panose="020B0004020202020204" pitchFamily="34" charset="0"/>
                <a:hlinkClick r:id="rId2"/>
              </a:rPr>
              <a:t>d.marinese@ieee.org</a:t>
            </a:r>
            <a:r>
              <a:rPr lang="en-US" sz="1800" dirty="0">
                <a:effectLst/>
                <a:latin typeface="Calibri" panose="020F0502020204030204" pitchFamily="34" charset="0"/>
                <a:ea typeface="Aptos" panose="020B0004020202020204" pitchFamily="34" charset="0"/>
                <a:cs typeface="Aptos" panose="020B0004020202020204" pitchFamily="34" charset="0"/>
              </a:rPr>
              <a:t>&gt; </a:t>
            </a:r>
            <a:br>
              <a:rPr lang="en-US" sz="1800" dirty="0">
                <a:effectLst/>
                <a:latin typeface="Calibri" panose="020F0502020204030204" pitchFamily="34" charset="0"/>
                <a:ea typeface="Aptos" panose="020B0004020202020204" pitchFamily="34" charset="0"/>
                <a:cs typeface="Aptos" panose="020B0004020202020204" pitchFamily="34" charset="0"/>
              </a:rPr>
            </a:br>
            <a:r>
              <a:rPr lang="en-US" sz="1800" b="1" dirty="0">
                <a:effectLst/>
                <a:latin typeface="Calibri" panose="020F0502020204030204" pitchFamily="34" charset="0"/>
                <a:ea typeface="Aptos" panose="020B0004020202020204" pitchFamily="34" charset="0"/>
                <a:cs typeface="Aptos" panose="020B0004020202020204" pitchFamily="34" charset="0"/>
              </a:rPr>
              <a:t>Sent:</a:t>
            </a:r>
            <a:r>
              <a:rPr lang="en-US" sz="1800" dirty="0">
                <a:effectLst/>
                <a:latin typeface="Calibri" panose="020F0502020204030204" pitchFamily="34" charset="0"/>
                <a:ea typeface="Aptos" panose="020B0004020202020204" pitchFamily="34" charset="0"/>
                <a:cs typeface="Aptos" panose="020B0004020202020204" pitchFamily="34" charset="0"/>
              </a:rPr>
              <a:t> Thursday, June 20, 2024 5:00 AM</a:t>
            </a:r>
            <a:br>
              <a:rPr lang="en-US" sz="1800" dirty="0">
                <a:effectLst/>
                <a:latin typeface="Calibri" panose="020F0502020204030204" pitchFamily="34" charset="0"/>
                <a:ea typeface="Aptos" panose="020B0004020202020204" pitchFamily="34" charset="0"/>
                <a:cs typeface="Aptos" panose="020B0004020202020204" pitchFamily="34" charset="0"/>
              </a:rPr>
            </a:br>
            <a:r>
              <a:rPr lang="en-US" sz="1800" b="1" dirty="0">
                <a:effectLst/>
                <a:latin typeface="Calibri" panose="020F0502020204030204" pitchFamily="34" charset="0"/>
                <a:ea typeface="Aptos" panose="020B0004020202020204" pitchFamily="34" charset="0"/>
                <a:cs typeface="Aptos" panose="020B0004020202020204" pitchFamily="34" charset="0"/>
              </a:rPr>
              <a:t>Subject:</a:t>
            </a:r>
            <a:r>
              <a:rPr lang="en-US" sz="1800" dirty="0">
                <a:effectLst/>
                <a:latin typeface="Calibri" panose="020F0502020204030204" pitchFamily="34" charset="0"/>
                <a:ea typeface="Aptos" panose="020B0004020202020204" pitchFamily="34" charset="0"/>
                <a:cs typeface="Aptos" panose="020B0004020202020204" pitchFamily="34" charset="0"/>
              </a:rPr>
              <a:t> Solid-State Circuits Magazine: Fall 2024 Issue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SSCS would like to invite council representatives to submit reports/updates to be featured in the news section of Solid-State Circuits Magazine each issue. We request that </a:t>
            </a:r>
            <a:r>
              <a:rPr lang="en-US" sz="1800" u="sng" dirty="0">
                <a:effectLst/>
                <a:latin typeface="Aptos" panose="020B0004020202020204" pitchFamily="34" charset="0"/>
                <a:ea typeface="Aptos" panose="020B0004020202020204" pitchFamily="34" charset="0"/>
                <a:cs typeface="Aptos" panose="020B0004020202020204" pitchFamily="34" charset="0"/>
              </a:rPr>
              <a:t>one representative</a:t>
            </a:r>
            <a:r>
              <a:rPr lang="en-US" sz="1800" dirty="0">
                <a:effectLst/>
                <a:latin typeface="Aptos" panose="020B0004020202020204" pitchFamily="34" charset="0"/>
                <a:ea typeface="Aptos" panose="020B0004020202020204" pitchFamily="34" charset="0"/>
                <a:cs typeface="Aptos" panose="020B0004020202020204" pitchFamily="34" charset="0"/>
              </a:rPr>
              <a:t> volunteer.</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The deadline to send any submissions for SSC-M: Fall 2024 is </a:t>
            </a:r>
            <a:r>
              <a:rPr lang="en-US" sz="1800" b="1" u="sng" dirty="0">
                <a:solidFill>
                  <a:srgbClr val="FF0000"/>
                </a:solidFill>
                <a:effectLst/>
                <a:latin typeface="Aptos" panose="020B0004020202020204" pitchFamily="34" charset="0"/>
                <a:ea typeface="Aptos" panose="020B0004020202020204" pitchFamily="34" charset="0"/>
                <a:cs typeface="Aptos" panose="020B0004020202020204" pitchFamily="34" charset="0"/>
              </a:rPr>
              <a:t>August 30</a:t>
            </a: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1200"/>
              </a:spcAft>
              <a:buNone/>
            </a:pPr>
            <a:r>
              <a:rPr lang="en-US" sz="1800" dirty="0">
                <a:effectLst/>
                <a:latin typeface="Aptos" panose="020B0004020202020204" pitchFamily="34" charset="0"/>
                <a:ea typeface="Aptos" panose="020B0004020202020204" pitchFamily="34" charset="0"/>
                <a:cs typeface="Aptos" panose="020B0004020202020204" pitchFamily="34" charset="0"/>
              </a:rPr>
              <a:t>Please respond to this email to let me know if you would like to submit an article. </a:t>
            </a:r>
          </a:p>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Please include the below information upon submission:</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 Author name(s)</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 Author email address(es)</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 Author institutional mailing address(es) (not emails)</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 Author ORCID(s)</a:t>
            </a:r>
          </a:p>
          <a:p>
            <a:pPr marL="0" marR="0">
              <a:spcBef>
                <a:spcPts val="0"/>
              </a:spcBef>
              <a:spcAft>
                <a:spcPts val="1200"/>
              </a:spcAft>
            </a:pPr>
            <a:r>
              <a:rPr lang="en-US" sz="1800" dirty="0">
                <a:effectLst/>
                <a:latin typeface="Aptos" panose="020B0004020202020204" pitchFamily="34" charset="0"/>
                <a:ea typeface="Aptos" panose="020B0004020202020204" pitchFamily="34" charset="0"/>
                <a:cs typeface="Aptos" panose="020B0004020202020204" pitchFamily="34" charset="0"/>
              </a:rPr>
              <a:t>- Your submission must be kept at 1000 words + 1-3 photos in </a:t>
            </a:r>
            <a:r>
              <a:rPr lang="en-US" sz="1800" b="1" dirty="0">
                <a:effectLst/>
                <a:latin typeface="Aptos" panose="020B0004020202020204" pitchFamily="34" charset="0"/>
                <a:ea typeface="Aptos" panose="020B0004020202020204" pitchFamily="34" charset="0"/>
                <a:cs typeface="Aptos" panose="020B0004020202020204" pitchFamily="34" charset="0"/>
              </a:rPr>
              <a:t>.doc format</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Let me know if you have any questions!</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Thank you,</a:t>
            </a: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dirty="0">
                <a:effectLst/>
                <a:latin typeface="Aptos" panose="020B0004020202020204" pitchFamily="34" charset="0"/>
                <a:ea typeface="Aptos" panose="020B0004020202020204" pitchFamily="34" charset="0"/>
                <a:cs typeface="Aptos" panose="020B0004020202020204" pitchFamily="34" charset="0"/>
              </a:rPr>
              <a:t>Danielle</a:t>
            </a:r>
          </a:p>
          <a:p>
            <a:endParaRPr lang="en-US" dirty="0"/>
          </a:p>
        </p:txBody>
      </p:sp>
      <p:sp>
        <p:nvSpPr>
          <p:cNvPr id="5" name="Arrow: Right 4">
            <a:hlinkClick r:id="rId3" action="ppaction://hlinksldjump"/>
            <a:extLst>
              <a:ext uri="{FF2B5EF4-FFF2-40B4-BE49-F238E27FC236}">
                <a16:creationId xmlns:a16="http://schemas.microsoft.com/office/drawing/2014/main" id="{47F4526C-640E-34C5-9F53-C929DE49B34D}"/>
              </a:ext>
            </a:extLst>
          </p:cNvPr>
          <p:cNvSpPr/>
          <p:nvPr/>
        </p:nvSpPr>
        <p:spPr>
          <a:xfrm>
            <a:off x="11698514" y="5413829"/>
            <a:ext cx="297543" cy="275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733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Semi_Presentation_Template">
  <a:themeElements>
    <a:clrScheme name="SCWest_Template">
      <a:dk1>
        <a:srgbClr val="404040"/>
      </a:dk1>
      <a:lt1>
        <a:sysClr val="window" lastClr="FFFFFF"/>
      </a:lt1>
      <a:dk2>
        <a:srgbClr val="FFA200"/>
      </a:dk2>
      <a:lt2>
        <a:srgbClr val="EEECE1"/>
      </a:lt2>
      <a:accent1>
        <a:srgbClr val="005ABB"/>
      </a:accent1>
      <a:accent2>
        <a:srgbClr val="834CB1"/>
      </a:accent2>
      <a:accent3>
        <a:srgbClr val="EA7125"/>
      </a:accent3>
      <a:accent4>
        <a:srgbClr val="C9282D"/>
      </a:accent4>
      <a:accent5>
        <a:srgbClr val="58595B"/>
      </a:accent5>
      <a:accent6>
        <a:srgbClr val="A7A9AC"/>
      </a:accent6>
      <a:hlink>
        <a:srgbClr val="C9282D"/>
      </a:hlink>
      <a:folHlink>
        <a:srgbClr val="FFA2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mj-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3269a76-88b8-4379-bce4-75d1433cfc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8E353F2FF76444B779CA1D9A7E8625" ma:contentTypeVersion="15" ma:contentTypeDescription="Create a new document." ma:contentTypeScope="" ma:versionID="ab69e2981552e4f3a20c9fdd0584e5b9">
  <xsd:schema xmlns:xsd="http://www.w3.org/2001/XMLSchema" xmlns:xs="http://www.w3.org/2001/XMLSchema" xmlns:p="http://schemas.microsoft.com/office/2006/metadata/properties" xmlns:ns3="53269a76-88b8-4379-bce4-75d1433cfcf9" xmlns:ns4="53c47a96-bed5-4a00-90f8-4532606a5143" targetNamespace="http://schemas.microsoft.com/office/2006/metadata/properties" ma:root="true" ma:fieldsID="b2e45349234ffb50a473bc3171014b0a" ns3:_="" ns4:_="">
    <xsd:import namespace="53269a76-88b8-4379-bce4-75d1433cfcf9"/>
    <xsd:import namespace="53c47a96-bed5-4a00-90f8-4532606a51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69a76-88b8-4379-bce4-75d1433cf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c47a96-bed5-4a00-90f8-4532606a51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5B24E-398D-4644-933B-864052691EFC}">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53269a76-88b8-4379-bce4-75d1433cfcf9"/>
    <ds:schemaRef ds:uri="http://www.w3.org/XML/1998/namespace"/>
    <ds:schemaRef ds:uri="53c47a96-bed5-4a00-90f8-4532606a5143"/>
    <ds:schemaRef ds:uri="http://purl.org/dc/dcmitype/"/>
    <ds:schemaRef ds:uri="http://purl.org/dc/elements/1.1/"/>
  </ds:schemaRefs>
</ds:datastoreItem>
</file>

<file path=customXml/itemProps2.xml><?xml version="1.0" encoding="utf-8"?>
<ds:datastoreItem xmlns:ds="http://schemas.openxmlformats.org/officeDocument/2006/customXml" ds:itemID="{D6ECBF99-3301-471D-852B-AC7F2D85B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69a76-88b8-4379-bce4-75d1433cfcf9"/>
    <ds:schemaRef ds:uri="53c47a96-bed5-4a00-90f8-4532606a5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37F1E9-9188-414D-8081-AAA769A455EF}">
  <ds:schemaRefs>
    <ds:schemaRef ds:uri="http://schemas.microsoft.com/sharepoint/v3/contenttype/forms"/>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2268</TotalTime>
  <Words>3333</Words>
  <Application>Microsoft Office PowerPoint</Application>
  <PresentationFormat>Widescreen</PresentationFormat>
  <Paragraphs>308</Paragraphs>
  <Slides>21</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Aptos</vt:lpstr>
      <vt:lpstr>Arial</vt:lpstr>
      <vt:lpstr>Arial Black</vt:lpstr>
      <vt:lpstr>Calibri</vt:lpstr>
      <vt:lpstr>Calibri Light</vt:lpstr>
      <vt:lpstr>Droid Sans</vt:lpstr>
      <vt:lpstr>Merriweather Sans</vt:lpstr>
      <vt:lpstr>Noto Sans Symbols</vt:lpstr>
      <vt:lpstr>Roboto</vt:lpstr>
      <vt:lpstr>Roboto Light</vt:lpstr>
      <vt:lpstr>Roboto Medium</vt:lpstr>
      <vt:lpstr>Office Theme</vt:lpstr>
      <vt:lpstr>Content Slides</vt:lpstr>
      <vt:lpstr>1_Content Slides</vt:lpstr>
      <vt:lpstr>2_Content Slides</vt:lpstr>
      <vt:lpstr>6_Semi_Presentation_Template</vt:lpstr>
      <vt:lpstr>Solid State Circuits Society Report</vt:lpstr>
      <vt:lpstr>Report Overview</vt:lpstr>
      <vt:lpstr>CEDA and SSCS - Background</vt:lpstr>
      <vt:lpstr>CEDA-SSCS Joint Membership Stats</vt:lpstr>
      <vt:lpstr>Summary of Key Topics of Discussion (Updates from last BoG)</vt:lpstr>
      <vt:lpstr>Action Items/Help Needed</vt:lpstr>
      <vt:lpstr>Cross-visibility Opportunities</vt:lpstr>
      <vt:lpstr>CEDA Member Society Conferences Publicity</vt:lpstr>
      <vt:lpstr>Request: CEDA Updates</vt:lpstr>
      <vt:lpstr>PowerPoint Presentation</vt:lpstr>
      <vt:lpstr>Exploring collaboration on AI/ML for Circuit Design/EDA</vt:lpstr>
      <vt:lpstr>PowerPoint Presentation</vt:lpstr>
      <vt:lpstr>Conference Engagement/Collaboration Thoughts</vt:lpstr>
      <vt:lpstr>Backup</vt:lpstr>
      <vt:lpstr>CEDA: Summary Update (incremental update for Feb 2024)</vt:lpstr>
      <vt:lpstr>CEDA: Summary Update Feb 2024</vt:lpstr>
      <vt:lpstr>CEDA and SSCS Joint Activities</vt:lpstr>
      <vt:lpstr>SSCS TCS Conferences</vt:lpstr>
      <vt:lpstr>TCS Conferences – Current Portfolio</vt:lpstr>
      <vt:lpstr>TCS Conferences – Future Portfolio</vt:lpstr>
      <vt:lpstr>SSCS TCS Conferences Mail 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Vivek Tiwari</cp:lastModifiedBy>
  <cp:revision>14</cp:revision>
  <dcterms:created xsi:type="dcterms:W3CDTF">2020-08-31T15:23:30Z</dcterms:created>
  <dcterms:modified xsi:type="dcterms:W3CDTF">2024-06-22T18:03:04Z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0x0101007C8E353F2FF76444B779CA1D9A7E8625</vt:lpwstr>
  </property>
</Properties>
</file>