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8" r:id="rId2"/>
    <p:sldId id="434" r:id="rId3"/>
    <p:sldId id="436" r:id="rId4"/>
    <p:sldId id="437" r:id="rId5"/>
    <p:sldId id="43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91" autoAdjust="0"/>
    <p:restoredTop sz="94660"/>
  </p:normalViewPr>
  <p:slideViewPr>
    <p:cSldViewPr snapToGrid="0">
      <p:cViewPr varScale="1">
        <p:scale>
          <a:sx n="73" d="100"/>
          <a:sy n="73" d="100"/>
        </p:scale>
        <p:origin x="636" y="92"/>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udvi, Chinna" userId="bdeed281-10f0-4c93-90b5-d9eefee3bb5a" providerId="ADAL" clId="{7C4B5D3F-81A0-4C44-B245-C8025FF73D12}"/>
    <pc:docChg chg="modSld">
      <pc:chgData name="Prudvi, Chinna" userId="bdeed281-10f0-4c93-90b5-d9eefee3bb5a" providerId="ADAL" clId="{7C4B5D3F-81A0-4C44-B245-C8025FF73D12}" dt="2024-06-23T05:26:49.739" v="1282" actId="20577"/>
      <pc:docMkLst>
        <pc:docMk/>
      </pc:docMkLst>
      <pc:sldChg chg="modSp mod">
        <pc:chgData name="Prudvi, Chinna" userId="bdeed281-10f0-4c93-90b5-d9eefee3bb5a" providerId="ADAL" clId="{7C4B5D3F-81A0-4C44-B245-C8025FF73D12}" dt="2024-06-22T20:25:22.385" v="12" actId="20577"/>
        <pc:sldMkLst>
          <pc:docMk/>
          <pc:sldMk cId="1658023008" sldId="268"/>
        </pc:sldMkLst>
        <pc:spChg chg="mod">
          <ac:chgData name="Prudvi, Chinna" userId="bdeed281-10f0-4c93-90b5-d9eefee3bb5a" providerId="ADAL" clId="{7C4B5D3F-81A0-4C44-B245-C8025FF73D12}" dt="2024-06-22T20:25:22.385" v="12" actId="20577"/>
          <ac:spMkLst>
            <pc:docMk/>
            <pc:sldMk cId="1658023008" sldId="268"/>
            <ac:spMk id="2" creationId="{00000000-0000-0000-0000-000000000000}"/>
          </ac:spMkLst>
        </pc:spChg>
      </pc:sldChg>
      <pc:sldChg chg="modSp mod">
        <pc:chgData name="Prudvi, Chinna" userId="bdeed281-10f0-4c93-90b5-d9eefee3bb5a" providerId="ADAL" clId="{7C4B5D3F-81A0-4C44-B245-C8025FF73D12}" dt="2024-06-23T05:26:49.739" v="1282" actId="20577"/>
        <pc:sldMkLst>
          <pc:docMk/>
          <pc:sldMk cId="2883296763" sldId="434"/>
        </pc:sldMkLst>
        <pc:spChg chg="mod">
          <ac:chgData name="Prudvi, Chinna" userId="bdeed281-10f0-4c93-90b5-d9eefee3bb5a" providerId="ADAL" clId="{7C4B5D3F-81A0-4C44-B245-C8025FF73D12}" dt="2024-06-23T05:26:49.739" v="1282" actId="20577"/>
          <ac:spMkLst>
            <pc:docMk/>
            <pc:sldMk cId="2883296763" sldId="434"/>
            <ac:spMk id="3" creationId="{00000000-0000-0000-0000-000000000000}"/>
          </ac:spMkLst>
        </pc:spChg>
      </pc:sldChg>
      <pc:sldChg chg="modSp mod">
        <pc:chgData name="Prudvi, Chinna" userId="bdeed281-10f0-4c93-90b5-d9eefee3bb5a" providerId="ADAL" clId="{7C4B5D3F-81A0-4C44-B245-C8025FF73D12}" dt="2024-06-23T05:19:00.952" v="1160" actId="20577"/>
        <pc:sldMkLst>
          <pc:docMk/>
          <pc:sldMk cId="3477836906" sldId="436"/>
        </pc:sldMkLst>
        <pc:spChg chg="mod">
          <ac:chgData name="Prudvi, Chinna" userId="bdeed281-10f0-4c93-90b5-d9eefee3bb5a" providerId="ADAL" clId="{7C4B5D3F-81A0-4C44-B245-C8025FF73D12}" dt="2024-06-23T05:19:00.952" v="1160" actId="20577"/>
          <ac:spMkLst>
            <pc:docMk/>
            <pc:sldMk cId="3477836906" sldId="43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B3B78-1B51-2742-9B54-8E9BDD0BC183}" type="datetimeFigureOut">
              <a:rPr lang="en-US" smtClean="0"/>
              <a:t>6/22/2024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6B6F6-5096-504A-A225-CE9BA662D9AF}" type="slidenum">
              <a:rPr lang="en-US" smtClean="0"/>
              <a:t>‹#›</a:t>
            </a:fld>
            <a:endParaRPr lang="en-US"/>
          </a:p>
        </p:txBody>
      </p:sp>
    </p:spTree>
    <p:extLst>
      <p:ext uri="{BB962C8B-B14F-4D97-AF65-F5344CB8AC3E}">
        <p14:creationId xmlns:p14="http://schemas.microsoft.com/office/powerpoint/2010/main" val="173464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6B6F6-5096-504A-A225-CE9BA662D9AF}" type="slidenum">
              <a:rPr lang="en-US" smtClean="0"/>
              <a:t>1</a:t>
            </a:fld>
            <a:endParaRPr lang="en-US" dirty="0"/>
          </a:p>
        </p:txBody>
      </p:sp>
    </p:spTree>
    <p:extLst>
      <p:ext uri="{BB962C8B-B14F-4D97-AF65-F5344CB8AC3E}">
        <p14:creationId xmlns:p14="http://schemas.microsoft.com/office/powerpoint/2010/main" val="2137662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469605" y="1588296"/>
            <a:ext cx="7766936" cy="1646302"/>
          </a:xfrm>
        </p:spPr>
        <p:txBody>
          <a:bodyPr anchor="b">
            <a:noAutofit/>
          </a:bodyPr>
          <a:lstStyle>
            <a:lvl1pPr algn="l">
              <a:defRPr sz="5400">
                <a:solidFill>
                  <a:schemeClr val="accent1"/>
                </a:solidFill>
              </a:defRPr>
            </a:lvl1pPr>
          </a:lstStyle>
          <a:p>
            <a:r>
              <a:rPr lang="en-US" dirty="0"/>
              <a:t>Name of your Activity</a:t>
            </a:r>
          </a:p>
        </p:txBody>
      </p:sp>
      <p:sp>
        <p:nvSpPr>
          <p:cNvPr id="3" name="Subtitle 2"/>
          <p:cNvSpPr>
            <a:spLocks noGrp="1"/>
          </p:cNvSpPr>
          <p:nvPr>
            <p:ph type="subTitle" idx="1" hasCustomPrompt="1"/>
          </p:nvPr>
        </p:nvSpPr>
        <p:spPr>
          <a:xfrm>
            <a:off x="1472693" y="3541080"/>
            <a:ext cx="7766936" cy="1096899"/>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Chair</a:t>
            </a:r>
          </a:p>
          <a:p>
            <a:r>
              <a:rPr lang="en-US" dirty="0"/>
              <a:t>Members of Committee (if applicable)</a:t>
            </a:r>
          </a:p>
        </p:txBody>
      </p:sp>
      <p:grpSp>
        <p:nvGrpSpPr>
          <p:cNvPr id="32" name="Group 31"/>
          <p:cNvGrpSpPr/>
          <p:nvPr userDrawn="1"/>
        </p:nvGrpSpPr>
        <p:grpSpPr>
          <a:xfrm>
            <a:off x="9774130" y="5559552"/>
            <a:ext cx="2454618" cy="1383792"/>
            <a:chOff x="9211269" y="5211741"/>
            <a:chExt cx="2846791" cy="1646259"/>
          </a:xfrm>
        </p:grpSpPr>
        <p:pic>
          <p:nvPicPr>
            <p:cNvPr id="33" name="Picture 3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64941" y="5691472"/>
              <a:ext cx="2793119" cy="1166528"/>
            </a:xfrm>
            <a:prstGeom prst="rect">
              <a:avLst/>
            </a:prstGeom>
          </p:spPr>
        </p:pic>
        <p:pic>
          <p:nvPicPr>
            <p:cNvPr id="34" name="Picture 33"/>
            <p:cNvPicPr>
              <a:picLocks noChangeAspect="1"/>
            </p:cNvPicPr>
            <p:nvPr userDrawn="1"/>
          </p:nvPicPr>
          <p:blipFill>
            <a:blip r:embed="rId3" cstate="print">
              <a:clrChange>
                <a:clrFrom>
                  <a:srgbClr val="FFFDE5"/>
                </a:clrFrom>
                <a:clrTo>
                  <a:srgbClr val="FFFDE5">
                    <a:alpha val="0"/>
                  </a:srgbClr>
                </a:clrTo>
              </a:clrChange>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8931"/>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9211269" y="5211741"/>
              <a:ext cx="2606699" cy="760395"/>
            </a:xfrm>
            <a:prstGeom prst="rect">
              <a:avLst/>
            </a:prstGeom>
          </p:spPr>
        </p:pic>
      </p:grpSp>
      <p:sp>
        <p:nvSpPr>
          <p:cNvPr id="38" name="Date Placeholder 3"/>
          <p:cNvSpPr>
            <a:spLocks noGrp="1"/>
          </p:cNvSpPr>
          <p:nvPr>
            <p:ph type="dt" sz="half" idx="2"/>
          </p:nvPr>
        </p:nvSpPr>
        <p:spPr>
          <a:xfrm>
            <a:off x="2991585" y="6525402"/>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3/26/2017</a:t>
            </a:r>
          </a:p>
        </p:txBody>
      </p:sp>
      <p:sp>
        <p:nvSpPr>
          <p:cNvPr id="39" name="Footer Placeholder 4"/>
          <p:cNvSpPr>
            <a:spLocks noGrp="1"/>
          </p:cNvSpPr>
          <p:nvPr>
            <p:ph type="ftr" sz="quarter" idx="3"/>
          </p:nvPr>
        </p:nvSpPr>
        <p:spPr>
          <a:xfrm>
            <a:off x="353950" y="6516850"/>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40" name="Slide Number Placeholder 5"/>
          <p:cNvSpPr>
            <a:spLocks noGrp="1"/>
          </p:cNvSpPr>
          <p:nvPr>
            <p:ph type="sldNum" sz="quarter" idx="4"/>
          </p:nvPr>
        </p:nvSpPr>
        <p:spPr>
          <a:xfrm>
            <a:off x="4246066" y="6560043"/>
            <a:ext cx="683339" cy="365125"/>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97AE34E2-36BE-469E-A9B3-CF01D24F92FB}" type="slidenum">
              <a:rPr lang="en-US" smtClean="0"/>
              <a:pPr/>
              <a:t>‹#›</a:t>
            </a:fld>
            <a:endParaRPr lang="en-US" dirty="0"/>
          </a:p>
        </p:txBody>
      </p:sp>
    </p:spTree>
    <p:extLst>
      <p:ext uri="{BB962C8B-B14F-4D97-AF65-F5344CB8AC3E}">
        <p14:creationId xmlns:p14="http://schemas.microsoft.com/office/powerpoint/2010/main" val="134097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10"/>
          </p:nvPr>
        </p:nvSpPr>
        <p:spPr>
          <a:xfrm>
            <a:off x="3002736" y="6501427"/>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3/26/2017</a:t>
            </a:r>
          </a:p>
        </p:txBody>
      </p:sp>
      <p:sp>
        <p:nvSpPr>
          <p:cNvPr id="11" name="Footer Placeholder 4"/>
          <p:cNvSpPr>
            <a:spLocks noGrp="1"/>
          </p:cNvSpPr>
          <p:nvPr>
            <p:ph type="ftr" sz="quarter" idx="11"/>
          </p:nvPr>
        </p:nvSpPr>
        <p:spPr>
          <a:xfrm>
            <a:off x="365101" y="6492875"/>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12" name="Slide Number Placeholder 5"/>
          <p:cNvSpPr>
            <a:spLocks noGrp="1"/>
          </p:cNvSpPr>
          <p:nvPr>
            <p:ph type="sldNum" sz="quarter" idx="12"/>
          </p:nvPr>
        </p:nvSpPr>
        <p:spPr>
          <a:xfrm>
            <a:off x="4257217" y="6536068"/>
            <a:ext cx="6833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fld id="{97AE34E2-36BE-469E-A9B3-CF01D24F92FB}" type="slidenum">
              <a:rPr lang="en-US" smtClean="0"/>
              <a:pPr/>
              <a:t>‹#›</a:t>
            </a:fld>
            <a:endParaRPr lang="en-US" dirty="0"/>
          </a:p>
        </p:txBody>
      </p:sp>
    </p:spTree>
    <p:extLst>
      <p:ext uri="{BB962C8B-B14F-4D97-AF65-F5344CB8AC3E}">
        <p14:creationId xmlns:p14="http://schemas.microsoft.com/office/powerpoint/2010/main" val="12882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6" name="Date Placeholder 3"/>
          <p:cNvSpPr>
            <a:spLocks noGrp="1"/>
          </p:cNvSpPr>
          <p:nvPr>
            <p:ph type="dt" sz="half" idx="2"/>
          </p:nvPr>
        </p:nvSpPr>
        <p:spPr>
          <a:xfrm>
            <a:off x="3052545" y="6501427"/>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3/26/2017</a:t>
            </a:r>
          </a:p>
        </p:txBody>
      </p:sp>
      <p:sp>
        <p:nvSpPr>
          <p:cNvPr id="7" name="Footer Placeholder 4"/>
          <p:cNvSpPr>
            <a:spLocks noGrp="1"/>
          </p:cNvSpPr>
          <p:nvPr>
            <p:ph type="ftr" sz="quarter" idx="3"/>
          </p:nvPr>
        </p:nvSpPr>
        <p:spPr>
          <a:xfrm>
            <a:off x="414910" y="6492875"/>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8" name="Slide Number Placeholder 5"/>
          <p:cNvSpPr>
            <a:spLocks noGrp="1"/>
          </p:cNvSpPr>
          <p:nvPr>
            <p:ph type="sldNum" sz="quarter" idx="4"/>
          </p:nvPr>
        </p:nvSpPr>
        <p:spPr>
          <a:xfrm>
            <a:off x="4307026" y="6536068"/>
            <a:ext cx="6833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fld id="{97AE34E2-36BE-469E-A9B3-CF01D24F92FB}" type="slidenum">
              <a:rPr lang="en-US" smtClean="0"/>
              <a:pPr/>
              <a:t>‹#›</a:t>
            </a:fld>
            <a:endParaRPr lang="en-US" dirty="0"/>
          </a:p>
        </p:txBody>
      </p:sp>
    </p:spTree>
    <p:extLst>
      <p:ext uri="{BB962C8B-B14F-4D97-AF65-F5344CB8AC3E}">
        <p14:creationId xmlns:p14="http://schemas.microsoft.com/office/powerpoint/2010/main" val="417721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4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8" name="Date Placeholder 3"/>
          <p:cNvSpPr>
            <a:spLocks noGrp="1"/>
          </p:cNvSpPr>
          <p:nvPr>
            <p:ph type="dt" sz="half" idx="10"/>
          </p:nvPr>
        </p:nvSpPr>
        <p:spPr>
          <a:xfrm>
            <a:off x="2979393" y="6501427"/>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3/26/2017</a:t>
            </a:r>
          </a:p>
        </p:txBody>
      </p:sp>
      <p:sp>
        <p:nvSpPr>
          <p:cNvPr id="9" name="Footer Placeholder 4"/>
          <p:cNvSpPr>
            <a:spLocks noGrp="1"/>
          </p:cNvSpPr>
          <p:nvPr>
            <p:ph type="ftr" sz="quarter" idx="3"/>
          </p:nvPr>
        </p:nvSpPr>
        <p:spPr>
          <a:xfrm>
            <a:off x="341758" y="6492875"/>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10" name="Slide Number Placeholder 5"/>
          <p:cNvSpPr>
            <a:spLocks noGrp="1"/>
          </p:cNvSpPr>
          <p:nvPr>
            <p:ph type="sldNum" sz="quarter" idx="4"/>
          </p:nvPr>
        </p:nvSpPr>
        <p:spPr>
          <a:xfrm>
            <a:off x="4233874" y="6536068"/>
            <a:ext cx="6833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fld id="{97AE34E2-36BE-469E-A9B3-CF01D24F92FB}" type="slidenum">
              <a:rPr lang="en-US" smtClean="0"/>
              <a:pPr/>
              <a:t>‹#›</a:t>
            </a:fld>
            <a:endParaRPr lang="en-US" dirty="0"/>
          </a:p>
        </p:txBody>
      </p:sp>
    </p:spTree>
    <p:extLst>
      <p:ext uri="{BB962C8B-B14F-4D97-AF65-F5344CB8AC3E}">
        <p14:creationId xmlns:p14="http://schemas.microsoft.com/office/powerpoint/2010/main" val="374939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3003777" y="6434089"/>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3/26/2017</a:t>
            </a:r>
          </a:p>
        </p:txBody>
      </p:sp>
      <p:sp>
        <p:nvSpPr>
          <p:cNvPr id="9" name="Footer Placeholder 4"/>
          <p:cNvSpPr>
            <a:spLocks noGrp="1"/>
          </p:cNvSpPr>
          <p:nvPr>
            <p:ph type="ftr" sz="quarter" idx="3"/>
          </p:nvPr>
        </p:nvSpPr>
        <p:spPr>
          <a:xfrm>
            <a:off x="366142" y="6425537"/>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10" name="Slide Number Placeholder 5"/>
          <p:cNvSpPr>
            <a:spLocks noGrp="1"/>
          </p:cNvSpPr>
          <p:nvPr>
            <p:ph type="sldNum" sz="quarter" idx="4"/>
          </p:nvPr>
        </p:nvSpPr>
        <p:spPr>
          <a:xfrm>
            <a:off x="4258258" y="6468730"/>
            <a:ext cx="6833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fld id="{97AE34E2-36BE-469E-A9B3-CF01D24F92FB}" type="slidenum">
              <a:rPr lang="en-US" smtClean="0"/>
              <a:pPr/>
              <a:t>‹#›</a:t>
            </a:fld>
            <a:endParaRPr lang="en-US" dirty="0"/>
          </a:p>
        </p:txBody>
      </p:sp>
    </p:spTree>
    <p:extLst>
      <p:ext uri="{BB962C8B-B14F-4D97-AF65-F5344CB8AC3E}">
        <p14:creationId xmlns:p14="http://schemas.microsoft.com/office/powerpoint/2010/main" val="419215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65101" y="609600"/>
            <a:ext cx="8596668" cy="1320800"/>
          </a:xfrm>
          <a:prstGeom prst="rect">
            <a:avLst/>
          </a:prstGeom>
        </p:spPr>
        <p:txBody>
          <a:bodyPr vert="horz" lIns="91440" tIns="45720" rIns="91440" bIns="45720" rtlCol="0" anchor="t">
            <a:normAutofit/>
          </a:bodyPr>
          <a:lstStyle/>
          <a:p>
            <a:r>
              <a:rPr lang="en-US" dirty="0"/>
              <a:t>IEEE CEDA </a:t>
            </a:r>
            <a:br>
              <a:rPr lang="en-US" dirty="0"/>
            </a:br>
            <a:r>
              <a:rPr lang="en-US" dirty="0"/>
              <a:t>Annual Board of Governors’ Meeting</a:t>
            </a:r>
          </a:p>
        </p:txBody>
      </p:sp>
      <p:sp>
        <p:nvSpPr>
          <p:cNvPr id="3" name="Text Placeholder 2"/>
          <p:cNvSpPr>
            <a:spLocks noGrp="1"/>
          </p:cNvSpPr>
          <p:nvPr>
            <p:ph type="body" idx="1"/>
          </p:nvPr>
        </p:nvSpPr>
        <p:spPr>
          <a:xfrm>
            <a:off x="353949" y="2160589"/>
            <a:ext cx="8596668" cy="3880773"/>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2991585" y="6049914"/>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3/13/2018</a:t>
            </a:r>
          </a:p>
        </p:txBody>
      </p:sp>
      <p:sp>
        <p:nvSpPr>
          <p:cNvPr id="5" name="Footer Placeholder 4"/>
          <p:cNvSpPr>
            <a:spLocks noGrp="1"/>
          </p:cNvSpPr>
          <p:nvPr>
            <p:ph type="ftr" sz="quarter" idx="3"/>
          </p:nvPr>
        </p:nvSpPr>
        <p:spPr>
          <a:xfrm>
            <a:off x="353950" y="6041362"/>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6" name="Slide Number Placeholder 5"/>
          <p:cNvSpPr>
            <a:spLocks noGrp="1"/>
          </p:cNvSpPr>
          <p:nvPr>
            <p:ph type="sldNum" sz="quarter" idx="4"/>
          </p:nvPr>
        </p:nvSpPr>
        <p:spPr>
          <a:xfrm>
            <a:off x="4246066" y="6084555"/>
            <a:ext cx="6833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fld id="{97AE34E2-36BE-469E-A9B3-CF01D24F92FB}" type="slidenum">
              <a:rPr lang="en-US" smtClean="0"/>
              <a:pPr/>
              <a:t>‹#›</a:t>
            </a:fld>
            <a:endParaRPr lang="en-US" dirty="0"/>
          </a:p>
        </p:txBody>
      </p:sp>
      <p:grpSp>
        <p:nvGrpSpPr>
          <p:cNvPr id="11" name="Group 10"/>
          <p:cNvGrpSpPr/>
          <p:nvPr userDrawn="1"/>
        </p:nvGrpSpPr>
        <p:grpSpPr>
          <a:xfrm>
            <a:off x="9774130" y="5547360"/>
            <a:ext cx="2454618" cy="1383792"/>
            <a:chOff x="9211269" y="5211741"/>
            <a:chExt cx="2846791" cy="1646259"/>
          </a:xfrm>
        </p:grpSpPr>
        <p:pic>
          <p:nvPicPr>
            <p:cNvPr id="29" name="Picture 28"/>
            <p:cNvPicPr>
              <a:picLocks noChangeAspect="1"/>
            </p:cNvPicPr>
            <p:nvPr userDrawn="1"/>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64941" y="5691472"/>
              <a:ext cx="2793119" cy="1166528"/>
            </a:xfrm>
            <a:prstGeom prst="rect">
              <a:avLst/>
            </a:prstGeom>
          </p:spPr>
        </p:pic>
        <p:pic>
          <p:nvPicPr>
            <p:cNvPr id="10" name="Picture 9"/>
            <p:cNvPicPr>
              <a:picLocks noChangeAspect="1"/>
            </p:cNvPicPr>
            <p:nvPr userDrawn="1"/>
          </p:nvPicPr>
          <p:blipFill>
            <a:blip r:embed="rId9" cstate="print">
              <a:clrChange>
                <a:clrFrom>
                  <a:srgbClr val="FFFDE5"/>
                </a:clrFrom>
                <a:clrTo>
                  <a:srgbClr val="FFFDE5">
                    <a:alpha val="0"/>
                  </a:srgbClr>
                </a:clrTo>
              </a:clrChange>
              <a:duotone>
                <a:schemeClr val="accent2">
                  <a:shade val="45000"/>
                  <a:satMod val="135000"/>
                </a:schemeClr>
                <a:prstClr val="white"/>
              </a:duotone>
              <a:extLst>
                <a:ext uri="{BEBA8EAE-BF5A-486C-A8C5-ECC9F3942E4B}">
                  <a14:imgProps xmlns:a14="http://schemas.microsoft.com/office/drawing/2010/main">
                    <a14:imgLayer r:embed="rId10">
                      <a14:imgEffect>
                        <a14:colorTemperature colorTemp="8931"/>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9211269" y="5211741"/>
              <a:ext cx="2606699" cy="760395"/>
            </a:xfrm>
            <a:prstGeom prst="rect">
              <a:avLst/>
            </a:prstGeom>
          </p:spPr>
        </p:pic>
      </p:grpSp>
    </p:spTree>
    <p:extLst>
      <p:ext uri="{BB962C8B-B14F-4D97-AF65-F5344CB8AC3E}">
        <p14:creationId xmlns:p14="http://schemas.microsoft.com/office/powerpoint/2010/main" val="2785559479"/>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 id="2147483667" r:id="rId4"/>
    <p:sldLayoutId id="2147483668" r:id="rId5"/>
    <p:sldLayoutId id="2147483669" r:id="rId6"/>
  </p:sldLayoutIdLst>
  <p:txStyles>
    <p:titleStyle>
      <a:lvl1pPr algn="l" defTabSz="457200" rtl="0" eaLnBrk="1" latinLnBrk="0" hangingPunct="1">
        <a:spcBef>
          <a:spcPct val="0"/>
        </a:spcBef>
        <a:buNone/>
        <a:defRPr sz="3600" kern="1200">
          <a:solidFill>
            <a:schemeClr val="accent1"/>
          </a:solidFill>
          <a:latin typeface="Californian FB" panose="0207040306080B03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solidFill>
          <a:latin typeface="Californian FB" panose="0207040306080B030204" pitchFamily="18" charset="0"/>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solidFill>
          <a:latin typeface="Californian FB" panose="0207040306080B030204" pitchFamily="18"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Californian FB" panose="0207040306080B030204" pitchFamily="18"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viewer?a=v&amp;pid=sites&amp;srcid=aWVlZS1jZWRhLmNvbXxzdmR0Y3xneDo1Njg4YTExNDcwNGZlN2E2" TargetMode="External"/><Relationship Id="rId2" Type="http://schemas.openxmlformats.org/officeDocument/2006/relationships/hyperlink" Target="https://sites.google.com/a/ieee-ceda.com/svdtc/home"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529" y="1139098"/>
            <a:ext cx="10084771" cy="3075940"/>
          </a:xfrm>
        </p:spPr>
        <p:txBody>
          <a:bodyPr/>
          <a:lstStyle/>
          <a:p>
            <a:pPr algn="ctr"/>
            <a:r>
              <a:rPr lang="en-US" sz="3600" b="1" dirty="0">
                <a:solidFill>
                  <a:srgbClr val="0070C0"/>
                </a:solidFill>
                <a:latin typeface="Calibri" panose="020F0502020204030204" pitchFamily="34" charset="0"/>
                <a:cs typeface="Calibri" panose="020F0502020204030204" pitchFamily="34" charset="0"/>
              </a:rPr>
              <a:t>SVDTC (System Validation and </a:t>
            </a:r>
            <a:br>
              <a:rPr lang="en-US" sz="3600" b="1" dirty="0">
                <a:solidFill>
                  <a:srgbClr val="0070C0"/>
                </a:solidFill>
                <a:latin typeface="Calibri" panose="020F0502020204030204" pitchFamily="34" charset="0"/>
                <a:cs typeface="Calibri" panose="020F0502020204030204" pitchFamily="34" charset="0"/>
              </a:rPr>
            </a:br>
            <a:r>
              <a:rPr lang="en-US" sz="3600" b="1" dirty="0">
                <a:solidFill>
                  <a:srgbClr val="0070C0"/>
                </a:solidFill>
                <a:latin typeface="Calibri" panose="020F0502020204030204" pitchFamily="34" charset="0"/>
                <a:cs typeface="Calibri" panose="020F0502020204030204" pitchFamily="34" charset="0"/>
              </a:rPr>
              <a:t>Debug Technology Council) Update</a:t>
            </a:r>
            <a:br>
              <a:rPr lang="en-US" sz="3600" b="1" dirty="0">
                <a:solidFill>
                  <a:srgbClr val="0070C0"/>
                </a:solidFill>
                <a:latin typeface="Calibri" panose="020F0502020204030204" pitchFamily="34" charset="0"/>
                <a:cs typeface="Calibri" panose="020F0502020204030204" pitchFamily="34" charset="0"/>
              </a:rPr>
            </a:br>
            <a:br>
              <a:rPr lang="en-US" sz="3600"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        </a:t>
            </a:r>
            <a:r>
              <a:rPr lang="en-US" sz="3600" b="1" dirty="0">
                <a:solidFill>
                  <a:srgbClr val="0070C0"/>
                </a:solidFill>
                <a:latin typeface="Calibri" panose="020F0502020204030204" pitchFamily="34" charset="0"/>
                <a:cs typeface="Calibri" panose="020F0502020204030204" pitchFamily="34" charset="0"/>
              </a:rPr>
              <a:t>(23</a:t>
            </a:r>
            <a:r>
              <a:rPr lang="en-US" sz="3600" b="1" baseline="30000" dirty="0">
                <a:solidFill>
                  <a:srgbClr val="0070C0"/>
                </a:solidFill>
                <a:latin typeface="Calibri" panose="020F0502020204030204" pitchFamily="34" charset="0"/>
                <a:cs typeface="Calibri" panose="020F0502020204030204" pitchFamily="34" charset="0"/>
              </a:rPr>
              <a:t>rd</a:t>
            </a:r>
            <a:r>
              <a:rPr lang="en-US" sz="3600" b="1" dirty="0">
                <a:solidFill>
                  <a:srgbClr val="0070C0"/>
                </a:solidFill>
                <a:latin typeface="Calibri" panose="020F0502020204030204" pitchFamily="34" charset="0"/>
                <a:cs typeface="Calibri" panose="020F0502020204030204" pitchFamily="34" charset="0"/>
              </a:rPr>
              <a:t> June 2024)    </a:t>
            </a:r>
            <a:br>
              <a:rPr lang="en-US" sz="3600" b="1" dirty="0">
                <a:solidFill>
                  <a:srgbClr val="0070C0"/>
                </a:solidFill>
                <a:latin typeface="Calibri" panose="020F0502020204030204" pitchFamily="34" charset="0"/>
                <a:cs typeface="Calibri" panose="020F0502020204030204" pitchFamily="34" charset="0"/>
              </a:rPr>
            </a:br>
            <a:endParaRPr lang="en-US" sz="3600" b="1" dirty="0">
              <a:solidFill>
                <a:srgbClr val="0070C0"/>
              </a:solidFill>
              <a:latin typeface="Calibri" panose="020F0502020204030204" pitchFamily="34" charset="0"/>
              <a:cs typeface="Calibri" panose="020F0502020204030204" pitchFamily="34" charset="0"/>
            </a:endParaRPr>
          </a:p>
        </p:txBody>
      </p:sp>
      <p:sp>
        <p:nvSpPr>
          <p:cNvPr id="3" name="TextBox 2"/>
          <p:cNvSpPr txBox="1"/>
          <p:nvPr/>
        </p:nvSpPr>
        <p:spPr>
          <a:xfrm>
            <a:off x="820620" y="4112843"/>
            <a:ext cx="9765680" cy="1569660"/>
          </a:xfrm>
          <a:prstGeom prst="rect">
            <a:avLst/>
          </a:prstGeom>
          <a:noFill/>
        </p:spPr>
        <p:txBody>
          <a:bodyPr wrap="square" rtlCol="0">
            <a:spAutoFit/>
          </a:bodyPr>
          <a:lstStyle/>
          <a:p>
            <a:pPr algn="ctr"/>
            <a:r>
              <a:rPr lang="en-US" sz="2000" dirty="0"/>
              <a:t>Chinna Prudvi (President/Chair), Al Czamara (Vice President)</a:t>
            </a:r>
          </a:p>
          <a:p>
            <a:pPr algn="ctr"/>
            <a:r>
              <a:rPr lang="en-US" sz="2000" dirty="0"/>
              <a:t>Eric Rentschler (Comms/Tech), Sankaran Menon (General Secretary)</a:t>
            </a:r>
          </a:p>
          <a:p>
            <a:pPr algn="ctr"/>
            <a:r>
              <a:rPr lang="en-US" sz="2000" dirty="0"/>
              <a:t>BP Mathur (Coverage/AI WG Lead)</a:t>
            </a:r>
          </a:p>
          <a:p>
            <a:pPr algn="ctr"/>
            <a:endParaRPr lang="en-US" sz="1600" dirty="0"/>
          </a:p>
          <a:p>
            <a:pPr algn="ctr"/>
            <a:endParaRPr lang="en-US" sz="2000" dirty="0"/>
          </a:p>
        </p:txBody>
      </p:sp>
    </p:spTree>
    <p:extLst>
      <p:ext uri="{BB962C8B-B14F-4D97-AF65-F5344CB8AC3E}">
        <p14:creationId xmlns:p14="http://schemas.microsoft.com/office/powerpoint/2010/main" val="16580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144" y="25758"/>
            <a:ext cx="7835968" cy="563385"/>
          </a:xfrm>
        </p:spPr>
        <p:txBody>
          <a:bodyPr>
            <a:noAutofit/>
          </a:bodyPr>
          <a:lstStyle/>
          <a:p>
            <a:r>
              <a:rPr lang="en-US" sz="3600" dirty="0">
                <a:solidFill>
                  <a:srgbClr val="0070C0"/>
                </a:solidFill>
                <a:latin typeface="Calibri" panose="020F0502020204030204" pitchFamily="34" charset="0"/>
                <a:cs typeface="Calibri" panose="020F0502020204030204" pitchFamily="34" charset="0"/>
              </a:rPr>
              <a:t>Current Status &amp; Achievements</a:t>
            </a:r>
          </a:p>
        </p:txBody>
      </p:sp>
      <p:sp>
        <p:nvSpPr>
          <p:cNvPr id="3" name="Content Placeholder 2"/>
          <p:cNvSpPr>
            <a:spLocks noGrp="1"/>
          </p:cNvSpPr>
          <p:nvPr>
            <p:ph idx="1"/>
          </p:nvPr>
        </p:nvSpPr>
        <p:spPr>
          <a:xfrm>
            <a:off x="150449" y="548640"/>
            <a:ext cx="11041292" cy="6309360"/>
          </a:xfrm>
        </p:spPr>
        <p:txBody>
          <a:bodyPr>
            <a:noAutofit/>
          </a:bodyPr>
          <a:lstStyle/>
          <a:p>
            <a:pPr marL="411480" indent="-342900" fontAlgn="ctr">
              <a:spcBef>
                <a:spcPts val="0"/>
              </a:spcBef>
              <a:spcAft>
                <a:spcPts val="600"/>
              </a:spcAft>
              <a:buClr>
                <a:schemeClr val="accent2"/>
              </a:buClr>
              <a:buFont typeface="Arial" panose="020B0604020202020204" pitchFamily="34" charset="0"/>
              <a:buChar char="•"/>
            </a:pPr>
            <a:r>
              <a:rPr lang="en-US" dirty="0">
                <a:solidFill>
                  <a:srgbClr val="000000"/>
                </a:solidFill>
                <a:latin typeface="Calibri" panose="020F0502020204030204" pitchFamily="34" charset="0"/>
              </a:rPr>
              <a:t>2023-2024:</a:t>
            </a:r>
          </a:p>
          <a:p>
            <a:pPr marL="868680" lvl="1" indent="-342900" fontAlgn="ctr">
              <a:spcBef>
                <a:spcPts val="0"/>
              </a:spcBef>
              <a:spcAft>
                <a:spcPts val="600"/>
              </a:spcAft>
              <a:buClr>
                <a:schemeClr val="accent2"/>
              </a:buClr>
              <a:buFont typeface="Arial" panose="020B0604020202020204" pitchFamily="34" charset="0"/>
              <a:buChar char="•"/>
            </a:pPr>
            <a:r>
              <a:rPr lang="en-US" b="1" dirty="0">
                <a:solidFill>
                  <a:srgbClr val="0070C0"/>
                </a:solidFill>
                <a:latin typeface="Calibri" panose="020F0502020204030204" pitchFamily="34" charset="0"/>
              </a:rPr>
              <a:t>IEEE P2929 Scan and Array Debug Standards WG</a:t>
            </a:r>
            <a:r>
              <a:rPr lang="en-US" dirty="0">
                <a:solidFill>
                  <a:srgbClr val="0070C0"/>
                </a:solidFill>
                <a:latin typeface="Calibri" panose="020F0502020204030204" pitchFamily="34" charset="0"/>
              </a:rPr>
              <a:t>: The Standards WG has been making steady progress in developing the Scan and Array Debug Standards.  Team has been meeting every Thursday with ~15-20 highly motivated attendees on a regular basis.  Meetings/Minutes distribution and iMeet site updates being done on a regular basis.</a:t>
            </a:r>
          </a:p>
          <a:p>
            <a:pPr marL="1554480" lvl="2" indent="-342900" fontAlgn="ctr">
              <a:spcBef>
                <a:spcPts val="0"/>
              </a:spcBef>
              <a:spcAft>
                <a:spcPts val="600"/>
              </a:spcAft>
              <a:buClr>
                <a:schemeClr val="accent2"/>
              </a:buClr>
              <a:buFont typeface="Arial" panose="020B0604020202020204" pitchFamily="34" charset="0"/>
              <a:buChar char="•"/>
            </a:pPr>
            <a:r>
              <a:rPr lang="en-US" dirty="0">
                <a:solidFill>
                  <a:srgbClr val="7030A0"/>
                </a:solidFill>
                <a:latin typeface="Calibri" panose="020F0502020204030204" pitchFamily="34" charset="0"/>
              </a:rPr>
              <a:t>Scan and Array extraction chapters are 50% complete. </a:t>
            </a:r>
            <a:r>
              <a:rPr lang="en-US" dirty="0" err="1">
                <a:solidFill>
                  <a:srgbClr val="7030A0"/>
                </a:solidFill>
                <a:latin typeface="Calibri" panose="020F0502020204030204" pitchFamily="34" charset="0"/>
              </a:rPr>
              <a:t>Globals</a:t>
            </a:r>
            <a:r>
              <a:rPr lang="en-US" dirty="0">
                <a:solidFill>
                  <a:srgbClr val="7030A0"/>
                </a:solidFill>
                <a:latin typeface="Calibri" panose="020F0502020204030204" pitchFamily="34" charset="0"/>
              </a:rPr>
              <a:t> is 40% complete. Expect to complete by Mid to End of 2025.</a:t>
            </a:r>
          </a:p>
          <a:p>
            <a:pPr marL="1554480" lvl="2" indent="-342900" fontAlgn="ctr">
              <a:spcBef>
                <a:spcPts val="0"/>
              </a:spcBef>
              <a:spcAft>
                <a:spcPts val="600"/>
              </a:spcAft>
              <a:buClr>
                <a:schemeClr val="accent2"/>
              </a:buClr>
              <a:buFont typeface="Arial" panose="020B0604020202020204" pitchFamily="34" charset="0"/>
              <a:buChar char="•"/>
            </a:pPr>
            <a:r>
              <a:rPr lang="en-US" dirty="0">
                <a:solidFill>
                  <a:srgbClr val="7030A0"/>
                </a:solidFill>
                <a:latin typeface="Calibri" panose="020F0502020204030204" pitchFamily="34" charset="0"/>
              </a:rPr>
              <a:t>Presented and discussed synergy with 1687.1 standard (IJTAG standard) </a:t>
            </a:r>
          </a:p>
          <a:p>
            <a:pPr marL="868680" lvl="1" indent="-342900" fontAlgn="ctr">
              <a:spcBef>
                <a:spcPts val="0"/>
              </a:spcBef>
              <a:spcAft>
                <a:spcPts val="600"/>
              </a:spcAft>
              <a:buClr>
                <a:schemeClr val="accent2"/>
              </a:buClr>
              <a:buFont typeface="Arial" panose="020B0604020202020204" pitchFamily="34" charset="0"/>
              <a:buChar char="•"/>
            </a:pPr>
            <a:endParaRPr lang="en-US" dirty="0">
              <a:solidFill>
                <a:srgbClr val="0070C0"/>
              </a:solidFill>
              <a:latin typeface="Calibri" panose="020F0502020204030204" pitchFamily="34" charset="0"/>
            </a:endParaRPr>
          </a:p>
          <a:p>
            <a:pPr marL="868680" lvl="1" indent="-342900" fontAlgn="ctr">
              <a:spcBef>
                <a:spcPts val="0"/>
              </a:spcBef>
              <a:spcAft>
                <a:spcPts val="600"/>
              </a:spcAft>
              <a:buClr>
                <a:schemeClr val="accent2"/>
              </a:buClr>
              <a:buFont typeface="Arial" panose="020B0604020202020204" pitchFamily="34" charset="0"/>
              <a:buChar char="•"/>
            </a:pPr>
            <a:r>
              <a:rPr lang="en-US" b="1" dirty="0">
                <a:solidFill>
                  <a:srgbClr val="0070C0"/>
                </a:solidFill>
                <a:latin typeface="Calibri" panose="020F0502020204030204" pitchFamily="34" charset="0"/>
              </a:rPr>
              <a:t>IEEE SVDTC AI/ML for Validation WG</a:t>
            </a:r>
            <a:r>
              <a:rPr lang="en-US" dirty="0">
                <a:solidFill>
                  <a:srgbClr val="0070C0"/>
                </a:solidFill>
                <a:latin typeface="Calibri" panose="020F0502020204030204" pitchFamily="34" charset="0"/>
              </a:rPr>
              <a:t>:  This Work Group has been going on very well with about 8 to 10 attendees once every two weeks.  Lots of interesting discussions are being held by attendees from various industries to improve the state of validation by using AI/ML techniques</a:t>
            </a:r>
          </a:p>
          <a:p>
            <a:pPr marL="1554480" lvl="2" indent="-342900" fontAlgn="ctr">
              <a:spcBef>
                <a:spcPts val="0"/>
              </a:spcBef>
              <a:spcAft>
                <a:spcPts val="600"/>
              </a:spcAft>
              <a:buClr>
                <a:schemeClr val="accent2"/>
              </a:buClr>
              <a:buFont typeface="Arial" panose="020B0604020202020204" pitchFamily="34" charset="0"/>
              <a:buChar char="•"/>
            </a:pPr>
            <a:r>
              <a:rPr lang="en-US" dirty="0">
                <a:solidFill>
                  <a:srgbClr val="7030A0"/>
                </a:solidFill>
                <a:latin typeface="Calibri" panose="020F0502020204030204" pitchFamily="34" charset="0"/>
              </a:rPr>
              <a:t>Making progress on White-Paper on AI/ML for Validation</a:t>
            </a:r>
          </a:p>
          <a:p>
            <a:pPr marL="1554480" lvl="2" indent="-342900" fontAlgn="ctr">
              <a:spcBef>
                <a:spcPts val="0"/>
              </a:spcBef>
              <a:spcAft>
                <a:spcPts val="600"/>
              </a:spcAft>
              <a:buClr>
                <a:schemeClr val="accent2"/>
              </a:buClr>
              <a:buFont typeface="Arial" panose="020B0604020202020204" pitchFamily="34" charset="0"/>
              <a:buChar char="•"/>
            </a:pPr>
            <a:r>
              <a:rPr lang="en-US" dirty="0">
                <a:solidFill>
                  <a:srgbClr val="7030A0"/>
                </a:solidFill>
                <a:latin typeface="Calibri" panose="020F0502020204030204" pitchFamily="34" charset="0"/>
              </a:rPr>
              <a:t>Exploring symbolic models for AI/ML based assertions both simulation and for use in silicon</a:t>
            </a:r>
            <a:endParaRPr lang="en-US" dirty="0">
              <a:solidFill>
                <a:srgbClr val="0070C0"/>
              </a:solidFill>
              <a:latin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2016 – 2023</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Formed in 2016. ~70 members. ~25 active members.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SVDTC Link</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Met F2F at 2016/2017/2018 DAC. 2016 Student Awards &amp; 2017 DAC tutorial on SVDTC topics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Completed 30-page SOC debug infra. white paper &amp; published on SVDTC/CEDA website (2018)</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Released white paper on “Scan and Array dump and extraction for debug”, Dec 2019. Post-Si Debug: Presented @ VTS’20 and MTV’19. </a:t>
            </a:r>
            <a:r>
              <a:rPr kumimoji="0" lang="en-US" sz="1400" b="1" i="0" u="none" strike="noStrike" kern="1200" cap="none" spc="0" normalizeH="0" baseline="0" noProof="0" dirty="0">
                <a:ln>
                  <a:noFill/>
                </a:ln>
                <a:solidFill>
                  <a:srgbClr val="0070C0"/>
                </a:solidFill>
                <a:effectLst/>
                <a:uLnTx/>
                <a:uFillTx/>
                <a:latin typeface="Calibri" panose="020F0502020204030204"/>
                <a:ea typeface="+mn-ea"/>
                <a:cs typeface="+mn-cs"/>
              </a:rPr>
              <a:t>Standardization work: </a:t>
            </a: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Completed study group activities on Scan &amp; Array dump.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Validation Coverage: Tutorial: “Extending validation continuum from Pre to Post-Si” VLSI conf, ’19 New Delhi, India.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Published coverage white </a:t>
            </a: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paper</a:t>
            </a: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 in March 2021. Details published in the CEDA monthly newsletter.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IEEE P2929 scan &amp; array debug standards WG approved by standards </a:t>
            </a:r>
            <a:r>
              <a:rPr kumimoji="0" lang="en-US" sz="1400" b="0" i="0" u="none" strike="noStrike" kern="1200" cap="none" spc="0" normalizeH="0" baseline="0" noProof="0" dirty="0" err="1">
                <a:ln>
                  <a:noFill/>
                </a:ln>
                <a:solidFill>
                  <a:srgbClr val="0070C0"/>
                </a:solidFill>
                <a:effectLst/>
                <a:uLnTx/>
                <a:uFillTx/>
                <a:latin typeface="Calibri" panose="020F0502020204030204"/>
                <a:ea typeface="+mn-ea"/>
                <a:cs typeface="+mn-cs"/>
              </a:rPr>
              <a:t>cmte</a:t>
            </a: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 3 Tiger teams formed and making good progress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AI/ML for post-silicon validation WG commenced April 2021. Three invited </a:t>
            </a:r>
            <a:r>
              <a:rPr lang="en-US" sz="1400" dirty="0">
                <a:solidFill>
                  <a:srgbClr val="0070C0"/>
                </a:solidFill>
                <a:latin typeface="Calibri" panose="020F0502020204030204"/>
              </a:rPr>
              <a:t>talks </a:t>
            </a:r>
            <a:r>
              <a:rPr lang="en-US" sz="1400" dirty="0" err="1">
                <a:solidFill>
                  <a:srgbClr val="0070C0"/>
                </a:solidFill>
                <a:latin typeface="Calibri" panose="020F0502020204030204"/>
              </a:rPr>
              <a:t>fr</a:t>
            </a: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om AI academic &amp; industry experts.</a:t>
            </a:r>
            <a:endParaRPr lang="en-US" sz="1800" dirty="0">
              <a:solidFill>
                <a:srgbClr val="0070C0"/>
              </a:solidFill>
              <a:latin typeface="Calibri" panose="020F0502020204030204" pitchFamily="34" charset="0"/>
            </a:endParaRPr>
          </a:p>
        </p:txBody>
      </p:sp>
    </p:spTree>
    <p:extLst>
      <p:ext uri="{BB962C8B-B14F-4D97-AF65-F5344CB8AC3E}">
        <p14:creationId xmlns:p14="http://schemas.microsoft.com/office/powerpoint/2010/main" val="288329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023" y="52631"/>
            <a:ext cx="6239642" cy="563385"/>
          </a:xfrm>
        </p:spPr>
        <p:txBody>
          <a:bodyPr>
            <a:noAutofit/>
          </a:bodyPr>
          <a:lstStyle/>
          <a:p>
            <a:r>
              <a:rPr lang="en-US" sz="3600" dirty="0">
                <a:solidFill>
                  <a:srgbClr val="0070C0"/>
                </a:solidFill>
                <a:latin typeface="Calibri" panose="020F0502020204030204" pitchFamily="34" charset="0"/>
                <a:cs typeface="Calibri" panose="020F0502020204030204" pitchFamily="34" charset="0"/>
              </a:rPr>
              <a:t>Challenges &amp; Actions</a:t>
            </a:r>
          </a:p>
        </p:txBody>
      </p:sp>
      <p:sp>
        <p:nvSpPr>
          <p:cNvPr id="3" name="Content Placeholder 2"/>
          <p:cNvSpPr>
            <a:spLocks noGrp="1"/>
          </p:cNvSpPr>
          <p:nvPr>
            <p:ph idx="1"/>
          </p:nvPr>
        </p:nvSpPr>
        <p:spPr>
          <a:xfrm>
            <a:off x="150448" y="775407"/>
            <a:ext cx="10616289" cy="6106181"/>
          </a:xfrm>
        </p:spPr>
        <p:txBody>
          <a:bodyPr>
            <a:noAutofit/>
          </a:bodyPr>
          <a:lstStyle/>
          <a:p>
            <a:pPr marL="411480" indent="-342900" fontAlgn="ctr">
              <a:spcBef>
                <a:spcPts val="0"/>
              </a:spcBef>
              <a:spcAft>
                <a:spcPts val="600"/>
              </a:spcAft>
              <a:buClr>
                <a:schemeClr val="accent2"/>
              </a:buClr>
              <a:buFont typeface="Arial" panose="020B0604020202020204" pitchFamily="34" charset="0"/>
              <a:buChar char="•"/>
            </a:pPr>
            <a:r>
              <a:rPr lang="en-US" sz="2400" dirty="0">
                <a:solidFill>
                  <a:srgbClr val="000000"/>
                </a:solidFill>
                <a:latin typeface="Calibri" panose="020F0502020204030204" pitchFamily="34" charset="0"/>
              </a:rPr>
              <a:t>Challenges:</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Converge on a few problem statements for the AI/ML WG </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Investigate </a:t>
            </a:r>
            <a:r>
              <a:rPr lang="en-US" sz="2000" dirty="0" err="1">
                <a:solidFill>
                  <a:srgbClr val="0070C0"/>
                </a:solidFill>
                <a:latin typeface="Calibri" panose="020F0502020204030204" pitchFamily="34" charset="0"/>
              </a:rPr>
              <a:t>GenAI</a:t>
            </a:r>
            <a:r>
              <a:rPr lang="en-US" sz="2000" dirty="0">
                <a:solidFill>
                  <a:srgbClr val="0070C0"/>
                </a:solidFill>
                <a:latin typeface="Calibri" panose="020F0502020204030204" pitchFamily="34" charset="0"/>
              </a:rPr>
              <a:t> in validation and debug space</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Challenge is to scale and make it a bigger council with lots of members/activities</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Explore more international participation (Outside US)</a:t>
            </a:r>
          </a:p>
          <a:p>
            <a:pPr marL="411480" indent="-342900" fontAlgn="ctr">
              <a:spcBef>
                <a:spcPts val="0"/>
              </a:spcBef>
              <a:spcAft>
                <a:spcPts val="600"/>
              </a:spcAft>
              <a:buClr>
                <a:schemeClr val="accent2"/>
              </a:buClr>
              <a:buFont typeface="Arial" panose="020B0604020202020204" pitchFamily="34" charset="0"/>
              <a:buChar char="•"/>
            </a:pPr>
            <a:endParaRPr lang="en-US" sz="2400" dirty="0">
              <a:solidFill>
                <a:srgbClr val="000000"/>
              </a:solidFill>
              <a:latin typeface="Calibri" panose="020F0502020204030204" pitchFamily="34" charset="0"/>
            </a:endParaRPr>
          </a:p>
          <a:p>
            <a:pPr marL="411480" indent="-342900" fontAlgn="ctr">
              <a:spcBef>
                <a:spcPts val="0"/>
              </a:spcBef>
              <a:spcAft>
                <a:spcPts val="600"/>
              </a:spcAft>
              <a:buClr>
                <a:schemeClr val="accent2"/>
              </a:buClr>
              <a:buFont typeface="Arial" panose="020B0604020202020204" pitchFamily="34" charset="0"/>
              <a:buChar char="•"/>
            </a:pPr>
            <a:r>
              <a:rPr lang="en-US" sz="2400" dirty="0">
                <a:solidFill>
                  <a:srgbClr val="000000"/>
                </a:solidFill>
                <a:latin typeface="Calibri" panose="020F0502020204030204" pitchFamily="34" charset="0"/>
              </a:rPr>
              <a:t>Actions:</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Complete the AI/ML White-Paper</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Increase academia and International participation in the AI/ML WG</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Continue to make progress on P2929 standards</a:t>
            </a:r>
          </a:p>
          <a:p>
            <a:pPr marL="868680" lvl="1" indent="-342900" fontAlgn="ctr">
              <a:spcBef>
                <a:spcPts val="0"/>
              </a:spcBef>
              <a:spcAft>
                <a:spcPts val="600"/>
              </a:spcAft>
              <a:buClr>
                <a:schemeClr val="accent2"/>
              </a:buClr>
              <a:buFont typeface="Arial" panose="020B0604020202020204" pitchFamily="34" charset="0"/>
              <a:buChar char="•"/>
            </a:pPr>
            <a:r>
              <a:rPr lang="en-US" sz="2000" dirty="0">
                <a:solidFill>
                  <a:srgbClr val="0070C0"/>
                </a:solidFill>
                <a:latin typeface="Calibri" panose="020F0502020204030204" pitchFamily="34" charset="0"/>
              </a:rPr>
              <a:t>Expand SVDTC activities through adding additional activities outside US</a:t>
            </a:r>
          </a:p>
        </p:txBody>
      </p:sp>
    </p:spTree>
    <p:extLst>
      <p:ext uri="{BB962C8B-B14F-4D97-AF65-F5344CB8AC3E}">
        <p14:creationId xmlns:p14="http://schemas.microsoft.com/office/powerpoint/2010/main" val="3477836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FCA28-9BD7-11A4-249C-2CEE72F52488}"/>
              </a:ext>
            </a:extLst>
          </p:cNvPr>
          <p:cNvSpPr>
            <a:spLocks noGrp="1"/>
          </p:cNvSpPr>
          <p:nvPr>
            <p:ph type="ctrTitle"/>
          </p:nvPr>
        </p:nvSpPr>
        <p:spPr/>
        <p:txBody>
          <a:bodyPr/>
          <a:lstStyle/>
          <a:p>
            <a:r>
              <a:rPr lang="en-US" dirty="0">
                <a:latin typeface="Calibri" panose="020F0502020204030204" pitchFamily="34" charset="0"/>
                <a:cs typeface="Calibri" panose="020F0502020204030204" pitchFamily="34" charset="0"/>
              </a:rPr>
              <a:t>Backup Slides</a:t>
            </a:r>
          </a:p>
        </p:txBody>
      </p:sp>
    </p:spTree>
    <p:extLst>
      <p:ext uri="{BB962C8B-B14F-4D97-AF65-F5344CB8AC3E}">
        <p14:creationId xmlns:p14="http://schemas.microsoft.com/office/powerpoint/2010/main" val="370708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143" y="-14745"/>
            <a:ext cx="8692617" cy="563385"/>
          </a:xfrm>
        </p:spPr>
        <p:txBody>
          <a:bodyPr>
            <a:noAutofit/>
          </a:bodyPr>
          <a:lstStyle/>
          <a:p>
            <a:r>
              <a:rPr lang="en-US" sz="3600" dirty="0">
                <a:solidFill>
                  <a:srgbClr val="0070C0"/>
                </a:solidFill>
                <a:latin typeface="Calibri" panose="020F0502020204030204" pitchFamily="34" charset="0"/>
                <a:cs typeface="Calibri" panose="020F0502020204030204" pitchFamily="34" charset="0"/>
              </a:rPr>
              <a:t>Scope and Purpose of IEEE P2929 (in PAR)</a:t>
            </a:r>
          </a:p>
        </p:txBody>
      </p:sp>
      <p:sp>
        <p:nvSpPr>
          <p:cNvPr id="3" name="Content Placeholder 2"/>
          <p:cNvSpPr>
            <a:spLocks noGrp="1"/>
          </p:cNvSpPr>
          <p:nvPr>
            <p:ph idx="1"/>
          </p:nvPr>
        </p:nvSpPr>
        <p:spPr>
          <a:xfrm>
            <a:off x="73176" y="616016"/>
            <a:ext cx="10293232" cy="6106181"/>
          </a:xfrm>
        </p:spPr>
        <p:txBody>
          <a:bodyPr>
            <a:noAutofit/>
          </a:bodyPr>
          <a:lstStyle/>
          <a:p>
            <a:pPr marL="68580" fontAlgn="ctr">
              <a:spcBef>
                <a:spcPts val="0"/>
              </a:spcBef>
              <a:spcAft>
                <a:spcPts val="600"/>
              </a:spcAft>
              <a:buClr>
                <a:schemeClr val="accent2"/>
              </a:buClr>
            </a:pPr>
            <a:r>
              <a:rPr lang="en-US" sz="2400" dirty="0">
                <a:solidFill>
                  <a:srgbClr val="000000"/>
                </a:solidFill>
                <a:latin typeface="Calibri" panose="020F0502020204030204" pitchFamily="34" charset="0"/>
              </a:rPr>
              <a:t>1. Scope:</a:t>
            </a:r>
          </a:p>
          <a:p>
            <a:pPr marL="982980" lvl="1" indent="-457200" fontAlgn="ctr">
              <a:spcBef>
                <a:spcPts val="0"/>
              </a:spcBef>
              <a:spcAft>
                <a:spcPts val="600"/>
              </a:spcAft>
              <a:buClr>
                <a:schemeClr val="accent2"/>
              </a:buClr>
              <a:buFont typeface="+mj-lt"/>
              <a:buAutoNum type="alphaLcPeriod"/>
            </a:pPr>
            <a:r>
              <a:rPr lang="en-US" sz="2000" dirty="0">
                <a:solidFill>
                  <a:srgbClr val="0070C0"/>
                </a:solidFill>
                <a:latin typeface="Calibri" panose="020F0502020204030204" pitchFamily="34" charset="0"/>
              </a:rPr>
              <a:t>Scope of proposed standard: This standard leverages existing standards-based test access mechanisms to capture and retrieve flip-flop and array/memory states. This standard defines a methodology for scan and memory/array debug data extraction for effective functional debug of System-on-Chip (SoC) and addresses other essential architectural modifications needed to support this, such as power-management changes. This standard provides a reliable and consistent methodology on trigger-based freezing of SoC scan and array states, and retrieval of those states.</a:t>
            </a:r>
          </a:p>
          <a:p>
            <a:pPr marL="411480" indent="-342900" fontAlgn="ctr">
              <a:spcBef>
                <a:spcPts val="0"/>
              </a:spcBef>
              <a:spcAft>
                <a:spcPts val="600"/>
              </a:spcAft>
              <a:buClr>
                <a:schemeClr val="accent2"/>
              </a:buClr>
              <a:buFont typeface="Arial" panose="020B0604020202020204" pitchFamily="34" charset="0"/>
              <a:buChar char="•"/>
            </a:pPr>
            <a:endParaRPr lang="en-US" sz="2400" dirty="0">
              <a:solidFill>
                <a:srgbClr val="000000"/>
              </a:solidFill>
              <a:latin typeface="Calibri" panose="020F0502020204030204" pitchFamily="34" charset="0"/>
            </a:endParaRPr>
          </a:p>
          <a:p>
            <a:pPr marL="68580" fontAlgn="ctr">
              <a:spcBef>
                <a:spcPts val="0"/>
              </a:spcBef>
              <a:spcAft>
                <a:spcPts val="600"/>
              </a:spcAft>
              <a:buClr>
                <a:schemeClr val="accent2"/>
              </a:buClr>
            </a:pPr>
            <a:r>
              <a:rPr lang="en-US" sz="2400" dirty="0">
                <a:solidFill>
                  <a:srgbClr val="000000"/>
                </a:solidFill>
                <a:latin typeface="Calibri" panose="020F0502020204030204" pitchFamily="34" charset="0"/>
              </a:rPr>
              <a:t>2. Purpose:</a:t>
            </a:r>
          </a:p>
          <a:p>
            <a:pPr marL="982980" lvl="1" indent="-457200" fontAlgn="ctr">
              <a:spcBef>
                <a:spcPts val="0"/>
              </a:spcBef>
              <a:spcAft>
                <a:spcPts val="600"/>
              </a:spcAft>
              <a:buClr>
                <a:schemeClr val="accent2"/>
              </a:buClr>
              <a:buFont typeface="+mj-lt"/>
              <a:buAutoNum type="alphaLcPeriod"/>
            </a:pPr>
            <a:r>
              <a:rPr lang="en-US" sz="2000" dirty="0">
                <a:solidFill>
                  <a:srgbClr val="0070C0"/>
                </a:solidFill>
                <a:latin typeface="Calibri" panose="020F0502020204030204" pitchFamily="34" charset="0"/>
              </a:rPr>
              <a:t>Purpose: The methodology described allows simpler and quicker debugging of hardware and software, software testing, and performance analysis. Its output data format supports Machine Learning, Artificial Intelligence, and other efficient algorithms. Lastly, the methodology supports development of better Electronic Design Automation (EDA) tools to accomplish these tasks</a:t>
            </a:r>
          </a:p>
          <a:p>
            <a:pPr marL="525780" lvl="1" fontAlgn="ctr">
              <a:spcBef>
                <a:spcPts val="0"/>
              </a:spcBef>
              <a:spcAft>
                <a:spcPts val="600"/>
              </a:spcAft>
              <a:buClr>
                <a:schemeClr val="accent2"/>
              </a:buClr>
            </a:pP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98567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2017 CEDA BoG at DATE presentation template" id="{142D9DEA-4E3B-4058-A195-A2025065C1F0}" vid="{D1D5A319-F017-4194-AED4-C407DEC3FE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2017 CEDA BoG at DATE-Finance</Template>
  <TotalTime>16331</TotalTime>
  <Words>655</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Californian FB</vt:lpstr>
      <vt:lpstr>Trebuchet MS</vt:lpstr>
      <vt:lpstr>Wingdings 3</vt:lpstr>
      <vt:lpstr>Facet</vt:lpstr>
      <vt:lpstr>SVDTC (System Validation and  Debug Technology Council) Update          (23rd June 2024)     </vt:lpstr>
      <vt:lpstr>Current Status &amp; Achievements</vt:lpstr>
      <vt:lpstr>Challenges &amp; Actions</vt:lpstr>
      <vt:lpstr>Backup Slides</vt:lpstr>
      <vt:lpstr>Scope and Purpose of IEEE P2929 (in PAR)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SVDTC report</dc:title>
  <dc:creator>sankaran.menon@intel.com</dc:creator>
  <cp:keywords>CTPClassification=CTP_NT</cp:keywords>
  <cp:lastModifiedBy>Prudvi, Chinna</cp:lastModifiedBy>
  <cp:revision>360</cp:revision>
  <dcterms:created xsi:type="dcterms:W3CDTF">2017-03-10T21:01:01Z</dcterms:created>
  <dcterms:modified xsi:type="dcterms:W3CDTF">2024-06-23T05:26:54Z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07857ad8-04d0-4f04-b04e-c3f886303570</vt:lpwstr>
  </property>
  <property fmtid="{D5CDD505-2E9C-101B-9397-08002B2CF9AE}" pid="3" name="CTP_TimeStamp">
    <vt:lpwstr>2020-05-18 04:54:26Z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