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Np2P6odpGsCTBIvbdtl0/1PIx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vistage.com/research-center/business-financials/economic-trends/20231030-technology-trends-for-2024-and-beyond/#:~:text=As%20we%20look%20forward%20to,VR%2C%20and%20other%20emerging%20innovation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791200" cy="426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Vistage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Technology trends for 2024 and beyond</a:t>
            </a:r>
            <a:endParaRPr sz="1200">
              <a:solidFill>
                <a:srgbClr val="0062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https://www.vistage.com/research-center/business-financials/economic-trends/20231030-technology-trends-for-2024-and-beyond/#:~:text=As%20we%20look%20forward%20to,VR%2C%20and%20other%20emerging%20innovations</a:t>
            </a:r>
            <a:r>
              <a:rPr lang="en-US"/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CTA:  AI “Al On”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https://www.ces.tech/articles/2023/october/ai-in-action-how-select-sectors-use-the-tech.aspx#:~:text=Increasing%20innovation%20in%20AI%20can,Register%20today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Will discuss the gaps verbally here (will have more information when presentating)</a:t>
            </a:r>
            <a:endParaRPr/>
          </a:p>
        </p:txBody>
      </p:sp>
      <p:sp>
        <p:nvSpPr>
          <p:cNvPr id="187" name="Google Shape;18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ark, person, bed, computer&#10;&#10;Description automatically generated" id="13" name="Google Shape;1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 txBox="1"/>
          <p:nvPr>
            <p:ph type="ctrTitle"/>
          </p:nvPr>
        </p:nvSpPr>
        <p:spPr>
          <a:xfrm>
            <a:off x="1524000" y="17847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1524000" y="426439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67" name="Google Shape;6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3200"/>
              <a:buFont typeface="Calibri"/>
              <a:buNone/>
              <a:defRPr sz="3200"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72" name="Google Shape;7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3200"/>
              <a:buFont typeface="Calibri"/>
              <a:buNone/>
              <a:defRPr sz="3200"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17" name="Google Shape;1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  <a:defRPr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838200" y="1825625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D-Photos Unlocked">
  <p:cSld name="Title Slide 1D-Photos Unlocked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10863"/>
            <a:ext cx="12211927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93" y="6155746"/>
            <a:ext cx="12216384" cy="7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51947" y="5508531"/>
            <a:ext cx="1628452" cy="9089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9"/>
          <p:cNvSpPr txBox="1"/>
          <p:nvPr>
            <p:ph type="ctrTitle"/>
          </p:nvPr>
        </p:nvSpPr>
        <p:spPr>
          <a:xfrm>
            <a:off x="376386" y="3442191"/>
            <a:ext cx="11404012" cy="12543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400"/>
              <a:buFont typeface="Calibri"/>
              <a:buNone/>
              <a:defRPr i="0" sz="4400">
                <a:solidFill>
                  <a:srgbClr val="00629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subTitle"/>
          </p:nvPr>
        </p:nvSpPr>
        <p:spPr>
          <a:xfrm>
            <a:off x="376387" y="4743310"/>
            <a:ext cx="9363960" cy="1166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 b="1" i="1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9"/>
          <p:cNvSpPr txBox="1"/>
          <p:nvPr/>
        </p:nvSpPr>
        <p:spPr>
          <a:xfrm>
            <a:off x="1085869" y="6262542"/>
            <a:ext cx="3962381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TAB Meeting                           21-22 June 2024</a:t>
            </a:r>
            <a:endParaRPr/>
          </a:p>
        </p:txBody>
      </p:sp>
      <p:sp>
        <p:nvSpPr>
          <p:cNvPr id="28" name="Google Shape;28;p19"/>
          <p:cNvSpPr txBox="1"/>
          <p:nvPr/>
        </p:nvSpPr>
        <p:spPr>
          <a:xfrm>
            <a:off x="0" y="6615451"/>
            <a:ext cx="12192000" cy="287268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7EAFB"/>
              </a:buClr>
              <a:buSzPts val="1067"/>
              <a:buFont typeface="Calibri"/>
              <a:buNone/>
            </a:pPr>
            <a:r>
              <a:rPr b="0" i="0" lang="en-US" sz="1067" u="none" cap="none" strike="noStrike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9"/>
          <p:cNvSpPr/>
          <p:nvPr>
            <p:ph idx="2" type="pic"/>
          </p:nvPr>
        </p:nvSpPr>
        <p:spPr>
          <a:xfrm>
            <a:off x="-735" y="675156"/>
            <a:ext cx="2438400" cy="24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" name="Google Shape;30;p19"/>
          <p:cNvSpPr/>
          <p:nvPr>
            <p:ph idx="3" type="pic"/>
          </p:nvPr>
        </p:nvSpPr>
        <p:spPr>
          <a:xfrm>
            <a:off x="2416611" y="675157"/>
            <a:ext cx="2481980" cy="244144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" name="Google Shape;31;p19"/>
          <p:cNvSpPr/>
          <p:nvPr>
            <p:ph idx="4" type="pic"/>
          </p:nvPr>
        </p:nvSpPr>
        <p:spPr>
          <a:xfrm>
            <a:off x="4899021" y="675156"/>
            <a:ext cx="2423112" cy="24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" name="Google Shape;32;p19"/>
          <p:cNvSpPr/>
          <p:nvPr>
            <p:ph idx="5" type="pic"/>
          </p:nvPr>
        </p:nvSpPr>
        <p:spPr>
          <a:xfrm>
            <a:off x="7324799" y="675156"/>
            <a:ext cx="2450591" cy="24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" name="Google Shape;33;p19"/>
          <p:cNvSpPr/>
          <p:nvPr>
            <p:ph idx="6" type="pic"/>
          </p:nvPr>
        </p:nvSpPr>
        <p:spPr>
          <a:xfrm>
            <a:off x="9763201" y="675156"/>
            <a:ext cx="2448728" cy="24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20"/>
          <p:cNvSpPr txBox="1"/>
          <p:nvPr/>
        </p:nvSpPr>
        <p:spPr>
          <a:xfrm>
            <a:off x="1554639" y="6250357"/>
            <a:ext cx="5529643" cy="393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TAB Meeting                                                      21-22 June 2024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Blank">
  <p:cSld name="Title Only 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376386" y="1663217"/>
            <a:ext cx="11544951" cy="4122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type="title"/>
          </p:nvPr>
        </p:nvSpPr>
        <p:spPr>
          <a:xfrm>
            <a:off x="376385" y="327534"/>
            <a:ext cx="11544949" cy="567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400"/>
              <a:buFont typeface="Calibri"/>
              <a:buNone/>
              <a:defRPr>
                <a:solidFill>
                  <a:srgbClr val="00629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2" type="body"/>
          </p:nvPr>
        </p:nvSpPr>
        <p:spPr>
          <a:xfrm>
            <a:off x="376384" y="947716"/>
            <a:ext cx="11544951" cy="439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b="1" i="1" sz="24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1"/>
          <p:cNvSpPr txBox="1"/>
          <p:nvPr/>
        </p:nvSpPr>
        <p:spPr>
          <a:xfrm>
            <a:off x="1554639" y="6250357"/>
            <a:ext cx="5529643" cy="393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TAB Meeting                                                      21-22 June 2024</a:t>
            </a:r>
            <a:endParaRPr/>
          </a:p>
        </p:txBody>
      </p:sp>
      <p:sp>
        <p:nvSpPr>
          <p:cNvPr id="42" name="Google Shape;42;p21"/>
          <p:cNvSpPr txBox="1"/>
          <p:nvPr/>
        </p:nvSpPr>
        <p:spPr>
          <a:xfrm>
            <a:off x="271612" y="6297045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629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6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Bluebar Title and Content">
  <p:cSld name="Headline Bluebar 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/>
          <p:nvPr/>
        </p:nvSpPr>
        <p:spPr>
          <a:xfrm>
            <a:off x="615951" y="823388"/>
            <a:ext cx="1608667" cy="8043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1" cap="none"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﹣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･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21696" y="6241965"/>
            <a:ext cx="734483" cy="2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" y="6267258"/>
            <a:ext cx="1569513" cy="288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ark, person, bed, computer&#10;&#10;Description automatically generated" id="51" name="Google Shape;5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55" name="Google Shape;5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  <a:defRPr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838200" y="1825625"/>
            <a:ext cx="5181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2" type="body"/>
          </p:nvPr>
        </p:nvSpPr>
        <p:spPr>
          <a:xfrm>
            <a:off x="6172200" y="1825625"/>
            <a:ext cx="5181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60" name="Google Shape;6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4" y="0"/>
            <a:ext cx="121896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  <a:defRPr>
                <a:solidFill>
                  <a:srgbClr val="3231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5"/>
          <p:cNvSpPr txBox="1"/>
          <p:nvPr>
            <p:ph idx="2" type="body"/>
          </p:nvPr>
        </p:nvSpPr>
        <p:spPr>
          <a:xfrm>
            <a:off x="839788" y="2505075"/>
            <a:ext cx="5157787" cy="3409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5"/>
          <p:cNvSpPr txBox="1"/>
          <p:nvPr>
            <p:ph idx="4" type="body"/>
          </p:nvPr>
        </p:nvSpPr>
        <p:spPr>
          <a:xfrm>
            <a:off x="6172200" y="2505075"/>
            <a:ext cx="5183188" cy="3409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eee-sa.imeetcentral.com/ceda-sc/home" TargetMode="External"/><Relationship Id="rId4" Type="http://schemas.openxmlformats.org/officeDocument/2006/relationships/hyperlink" Target="https://sagroups.ieee.org/ceda-sc/" TargetMode="External"/><Relationship Id="rId5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standards.ieee.org/faqs/affiliation.html" TargetMode="External"/><Relationship Id="rId4" Type="http://schemas.openxmlformats.org/officeDocument/2006/relationships/hyperlink" Target="https://development.standards.ieee.org/myproject/Public/mytools/mob/slideset.pdf" TargetMode="External"/><Relationship Id="rId5" Type="http://schemas.openxmlformats.org/officeDocument/2006/relationships/hyperlink" Target="https://standards.ieee.org/ipr/copyright-materials.html" TargetMode="External"/><Relationship Id="rId6" Type="http://schemas.openxmlformats.org/officeDocument/2006/relationships/hyperlink" Target="https://standards.ieee.org/wp-content/uploads/import/documents/other/Participant-Behavior-Individual-Method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hyperlink" Target="https://www.ieee.org/about/technologies.html" TargetMode="External"/><Relationship Id="rId13" Type="http://schemas.openxmlformats.org/officeDocument/2006/relationships/image" Target="../media/image10.pn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5" Type="http://schemas.openxmlformats.org/officeDocument/2006/relationships/image" Target="../media/image13.jpg"/><Relationship Id="rId14" Type="http://schemas.openxmlformats.org/officeDocument/2006/relationships/image" Target="../media/image11.png"/><Relationship Id="rId16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37.jpg"/><Relationship Id="rId9" Type="http://schemas.openxmlformats.org/officeDocument/2006/relationships/image" Target="../media/image28.png"/><Relationship Id="rId5" Type="http://schemas.openxmlformats.org/officeDocument/2006/relationships/image" Target="../media/image33.png"/><Relationship Id="rId6" Type="http://schemas.openxmlformats.org/officeDocument/2006/relationships/image" Target="../media/image29.png"/><Relationship Id="rId7" Type="http://schemas.openxmlformats.org/officeDocument/2006/relationships/image" Target="../media/image35.png"/><Relationship Id="rId8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jpg"/><Relationship Id="rId4" Type="http://schemas.openxmlformats.org/officeDocument/2006/relationships/image" Target="../media/image42.jpg"/><Relationship Id="rId5" Type="http://schemas.openxmlformats.org/officeDocument/2006/relationships/image" Target="../media/image34.jpg"/><Relationship Id="rId6" Type="http://schemas.openxmlformats.org/officeDocument/2006/relationships/image" Target="../media/image39.jpg"/><Relationship Id="rId7" Type="http://schemas.openxmlformats.org/officeDocument/2006/relationships/image" Target="../media/image3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type="ctrTitle"/>
          </p:nvPr>
        </p:nvSpPr>
        <p:spPr>
          <a:xfrm>
            <a:off x="1524000" y="17847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IEEE CEDA Standards Committee</a:t>
            </a:r>
            <a:br>
              <a:rPr lang="en-US"/>
            </a:br>
            <a:r>
              <a:rPr lang="en-US"/>
              <a:t>CEDA EC Meeting @ DAC</a:t>
            </a:r>
            <a:endParaRPr/>
          </a:p>
        </p:txBody>
      </p:sp>
      <p:sp>
        <p:nvSpPr>
          <p:cNvPr id="81" name="Google Shape;81;p1"/>
          <p:cNvSpPr txBox="1"/>
          <p:nvPr>
            <p:ph idx="1" type="subTitle"/>
          </p:nvPr>
        </p:nvSpPr>
        <p:spPr>
          <a:xfrm>
            <a:off x="1524000" y="426439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-US"/>
              <a:t>Aparna Dey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-US"/>
              <a:t>Vice-President of Standards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-US"/>
              <a:t>Chair –Standards Committee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rPr lang="en-US"/>
              <a:t>23 June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 txBox="1"/>
          <p:nvPr>
            <p:ph type="title"/>
          </p:nvPr>
        </p:nvSpPr>
        <p:spPr>
          <a:xfrm>
            <a:off x="333376" y="117475"/>
            <a:ext cx="7058024" cy="1444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en-US"/>
              <a:t>Current Status &amp; Achievements </a:t>
            </a:r>
            <a:endParaRPr/>
          </a:p>
        </p:txBody>
      </p:sp>
      <p:sp>
        <p:nvSpPr>
          <p:cNvPr id="206" name="Google Shape;206;p10"/>
          <p:cNvSpPr txBox="1"/>
          <p:nvPr>
            <p:ph idx="1" type="body"/>
          </p:nvPr>
        </p:nvSpPr>
        <p:spPr>
          <a:xfrm>
            <a:off x="561974" y="1619251"/>
            <a:ext cx="5543551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CEDA Standards Committee infrastructure -</a:t>
            </a:r>
            <a:r>
              <a:rPr lang="en-US" sz="1800">
                <a:solidFill>
                  <a:srgbClr val="00B050"/>
                </a:solidFill>
              </a:rPr>
              <a:t>done </a:t>
            </a:r>
            <a:r>
              <a:rPr lang="en-US" sz="1800"/>
              <a:t>active/updated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https://ieee-sa.imeetcentral.com/ceda-sc/home</a:t>
            </a:r>
            <a:r>
              <a:rPr lang="en-US" sz="1800"/>
              <a:t>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CEDA SC public site 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https://sagroups.ieee.org/ceda-sc/</a:t>
            </a:r>
            <a:r>
              <a:rPr lang="en-US" sz="1800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23 new members.  3 EDA companies, User companies –Intel, Qualcomm, Ericsson, 3 Universities, e.t.c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>
                <a:solidFill>
                  <a:srgbClr val="C00000"/>
                </a:solidFill>
              </a:rPr>
              <a:t>Standards Committee kickoff  -</a:t>
            </a:r>
            <a:r>
              <a:rPr lang="en-US" sz="1800">
                <a:solidFill>
                  <a:srgbClr val="00B050"/>
                </a:solidFill>
              </a:rPr>
              <a:t>done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>
                <a:solidFill>
                  <a:srgbClr val="C00000"/>
                </a:solidFill>
              </a:rPr>
              <a:t>Agenda, Invitation to participate, Request for proposal for PAR or study group in key EDA areas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>
                <a:solidFill>
                  <a:srgbClr val="C00000"/>
                </a:solidFill>
              </a:rPr>
              <a:t>CEDA Chapter meeting presentation – </a:t>
            </a:r>
            <a:r>
              <a:rPr lang="en-US" sz="1800">
                <a:solidFill>
                  <a:srgbClr val="00B050"/>
                </a:solidFill>
              </a:rPr>
              <a:t>done 12/15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CEDA SC Open-Source Maintainer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Discuss possible use of SA Open-Source platform for standard development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Dennis Brophy</a:t>
            </a:r>
            <a:endParaRPr/>
          </a:p>
          <a:p>
            <a:pPr indent="-158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100"/>
          </a:p>
        </p:txBody>
      </p:sp>
      <p:pic>
        <p:nvPicPr>
          <p:cNvPr descr="A screenshot of a computer&#10;&#10;Description automatically generated with medium confidence" id="207" name="Google Shape;207;p10"/>
          <p:cNvPicPr preferRelativeResize="0"/>
          <p:nvPr/>
        </p:nvPicPr>
        <p:blipFill rotWithShape="1">
          <a:blip r:embed="rId5">
            <a:alphaModFix/>
          </a:blip>
          <a:srcRect b="0" l="24421" r="26671" t="0"/>
          <a:stretch/>
        </p:blipFill>
        <p:spPr>
          <a:xfrm>
            <a:off x="6915150" y="438160"/>
            <a:ext cx="4972050" cy="5718514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>
            <p:ph type="title"/>
          </p:nvPr>
        </p:nvSpPr>
        <p:spPr>
          <a:xfrm>
            <a:off x="685800" y="293407"/>
            <a:ext cx="10515600" cy="1239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Standards Committee Kick-off Meeting -11/21/23</a:t>
            </a:r>
            <a:br>
              <a:rPr lang="en-US"/>
            </a:br>
            <a:r>
              <a:rPr lang="en-US">
                <a:solidFill>
                  <a:srgbClr val="00B050"/>
                </a:solidFill>
              </a:rPr>
              <a:t>SC now open to accept standard proposals !!</a:t>
            </a:r>
            <a:endParaRPr/>
          </a:p>
        </p:txBody>
      </p:sp>
      <p:sp>
        <p:nvSpPr>
          <p:cNvPr id="213" name="Google Shape;213;p11"/>
          <p:cNvSpPr txBox="1"/>
          <p:nvPr>
            <p:ph idx="1" type="body"/>
          </p:nvPr>
        </p:nvSpPr>
        <p:spPr>
          <a:xfrm>
            <a:off x="600569" y="1402222"/>
            <a:ext cx="10972800" cy="43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57236" lvl="0" marL="457189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Call to Order </a:t>
            </a:r>
            <a:endParaRPr/>
          </a:p>
          <a:p>
            <a:pPr indent="-457236" lvl="0" marL="457189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Introduction and </a:t>
            </a:r>
            <a:r>
              <a:rPr lang="en-US" sz="5867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Affiliation Declaration</a:t>
            </a:r>
            <a:endParaRPr sz="5867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36" lvl="0" marL="457189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Establishment of CEDA SC Membership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36" lvl="0" marL="457189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Approval of Agenda </a:t>
            </a:r>
            <a:endParaRPr/>
          </a:p>
          <a:p>
            <a:pPr indent="-457236" lvl="0" marL="457189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Review and Approval of CEDA SC Policies &amp; Procedures (P&amp;P) : Dennis Brophy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36" lvl="0" marL="457189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Appointment of Officers : Aparna Dey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36" lvl="0" marL="457189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IEEE Policies – Vanessa Lalitte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37" lvl="1" marL="99057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5867"/>
              <a:t>IEEE SA </a:t>
            </a:r>
            <a:r>
              <a:rPr lang="en-US" sz="5867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Call for Patents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37" lvl="1" marL="99057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5867"/>
              <a:t>IEEE SA </a:t>
            </a:r>
            <a:r>
              <a:rPr lang="en-US" sz="5867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Copyright Policy Presentation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37" lvl="1" marL="99057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n-US" sz="5867"/>
              <a:t>IEEE SA </a:t>
            </a:r>
            <a:r>
              <a:rPr lang="en-US" sz="5867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Participant Behavior – Individual Method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47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 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47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8.       Presentation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37" lvl="1" marL="9905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 startAt="2"/>
            </a:pPr>
            <a:r>
              <a:rPr lang="en-US" sz="5867"/>
              <a:t>IEEE SA Standards Overview – Vanessa Lalitte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37" lvl="1" marL="9905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LcPeriod" startAt="2"/>
            </a:pPr>
            <a:r>
              <a:rPr lang="en-US" sz="5867"/>
              <a:t>CEDA SC Overview – Aparna Dey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47" lvl="0" marL="60958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 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39" lvl="0" marL="304792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 startAt="9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Discussion/Action Plan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39" lvl="0" marL="304792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 startAt="9"/>
            </a:pPr>
            <a:r>
              <a:rPr lang="en-US" sz="5867">
                <a:latin typeface="Calibri"/>
                <a:ea typeface="Calibri"/>
                <a:cs typeface="Calibri"/>
                <a:sym typeface="Calibri"/>
              </a:rPr>
              <a:t>Future Meetings</a:t>
            </a:r>
            <a:endParaRPr sz="586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41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14" name="Google Shape;214;p1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en-US"/>
              <a:t>Potential Areas for Standardization</a:t>
            </a:r>
            <a:endParaRPr/>
          </a:p>
        </p:txBody>
      </p:sp>
      <p:sp>
        <p:nvSpPr>
          <p:cNvPr id="220" name="Google Shape;220;p12"/>
          <p:cNvSpPr txBox="1"/>
          <p:nvPr>
            <p:ph idx="1" type="body"/>
          </p:nvPr>
        </p:nvSpPr>
        <p:spPr>
          <a:xfrm>
            <a:off x="677335" y="1484853"/>
            <a:ext cx="8596668" cy="455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Char char="•"/>
            </a:pPr>
            <a:r>
              <a:rPr lang="en-US">
                <a:solidFill>
                  <a:srgbClr val="00B050"/>
                </a:solidFill>
              </a:rPr>
              <a:t>AI/ML in EDA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3D/2.5D, Chiplets design, Standard Format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Photonics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Digital Twin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Functional Safety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Low Power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Thermal Constraints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Functional Verification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Simulation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/>
          <p:nvPr>
            <p:ph type="title"/>
          </p:nvPr>
        </p:nvSpPr>
        <p:spPr>
          <a:xfrm>
            <a:off x="793812" y="374003"/>
            <a:ext cx="10515600" cy="1019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en-US"/>
              <a:t>Opportunities</a:t>
            </a:r>
            <a:endParaRPr/>
          </a:p>
        </p:txBody>
      </p:sp>
      <p:sp>
        <p:nvSpPr>
          <p:cNvPr id="226" name="Google Shape;226;p13"/>
          <p:cNvSpPr txBox="1"/>
          <p:nvPr>
            <p:ph idx="1" type="body"/>
          </p:nvPr>
        </p:nvSpPr>
        <p:spPr>
          <a:xfrm>
            <a:off x="749423" y="1479396"/>
            <a:ext cx="10515600" cy="4059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Increasing relevant membership/participation from Academia and Industry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•"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Standards Committee promotion – chapter meeting, discussion with industry/academia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Regular meeting schedule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Define scope and encourage study groups/white papers in new areas – creating a research focus short list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Increasing CEDA/SC visibility with Industry &amp; Academia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Present at Academic Network meetings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Promotions online and with other committees, industry events</a:t>
            </a:r>
            <a:endParaRPr/>
          </a:p>
          <a:p>
            <a:pPr indent="-1104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Attracting differentiated Standardization proposals/ study group in advanced topics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ct val="100000"/>
              <a:buChar char="•"/>
            </a:pPr>
            <a:r>
              <a:rPr lang="en-US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Discussion with Jiang Hu from T&amp;M to start a new PAR for AI/ML infrastructure for EDA standards in CEDA standards. Potential contribution of a white paper to the study group.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Potential for joint sponsorship with DASC and IEEE Standards Committee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049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32" name="Google Shape;232;p14"/>
          <p:cNvSpPr txBox="1"/>
          <p:nvPr>
            <p:ph idx="1" type="body"/>
          </p:nvPr>
        </p:nvSpPr>
        <p:spPr>
          <a:xfrm>
            <a:off x="677335" y="1484853"/>
            <a:ext cx="8596668" cy="455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Submission of Ideas, PARS, Proposals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SC WG Meeting regular Schedule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Working on potential ML Infrastructure proposal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Targeted SC Promotion in conferences, chapter meetings, Academia, Industry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Review of Proposals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38" name="Google Shape;238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87" name="Google Shape;87;p2"/>
          <p:cNvSpPr txBox="1"/>
          <p:nvPr>
            <p:ph idx="1" type="body"/>
          </p:nvPr>
        </p:nvSpPr>
        <p:spPr>
          <a:xfrm>
            <a:off x="677334" y="1484851"/>
            <a:ext cx="8596668" cy="455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AI Coalition Workshop Update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CEDA Standards Committee Update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ctrTitle"/>
          </p:nvPr>
        </p:nvSpPr>
        <p:spPr>
          <a:xfrm>
            <a:off x="376387" y="3644463"/>
            <a:ext cx="11404012" cy="10520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Calibri"/>
              <a:buNone/>
            </a:pPr>
            <a:r>
              <a:rPr lang="en-US" sz="4000"/>
              <a:t>IEEE Future Directions Committee Chair </a:t>
            </a:r>
            <a:br>
              <a:rPr lang="en-US" sz="4000"/>
            </a:br>
            <a:r>
              <a:rPr lang="en-US" sz="4000"/>
              <a:t>Report to TAB</a:t>
            </a:r>
            <a:endParaRPr/>
          </a:p>
        </p:txBody>
      </p:sp>
      <p:sp>
        <p:nvSpPr>
          <p:cNvPr id="93" name="Google Shape;93;p3"/>
          <p:cNvSpPr txBox="1"/>
          <p:nvPr>
            <p:ph idx="1" type="subTitle"/>
          </p:nvPr>
        </p:nvSpPr>
        <p:spPr>
          <a:xfrm>
            <a:off x="376387" y="4696548"/>
            <a:ext cx="7409263" cy="1052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en-US" sz="1800"/>
              <a:t>Christine Miyachi – FDC Chair, Samina Husain – FDC Vice Chair,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en-US" sz="1800"/>
              <a:t>Dejan Milojicic – IAB Chair, Bruce Kraemer – Roadmaps Chair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rPr lang="en-US" sz="1800"/>
              <a:t>Bill Tonti, Kathy Grise - Staff</a:t>
            </a:r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-937847" y="5181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lanet with clouds in the middle&#10;&#10;Description automatically generated"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56670"/>
            <a:ext cx="12192000" cy="288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5650" y="4810848"/>
            <a:ext cx="1922920" cy="192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"/>
          <p:cNvGrpSpPr/>
          <p:nvPr/>
        </p:nvGrpSpPr>
        <p:grpSpPr>
          <a:xfrm>
            <a:off x="-279961" y="339270"/>
            <a:ext cx="7653468" cy="6132977"/>
            <a:chOff x="-88209" y="282219"/>
            <a:chExt cx="5738644" cy="4599734"/>
          </a:xfrm>
        </p:grpSpPr>
        <p:sp>
          <p:nvSpPr>
            <p:cNvPr id="103" name="Google Shape;103;p4"/>
            <p:cNvSpPr txBox="1"/>
            <p:nvPr/>
          </p:nvSpPr>
          <p:spPr>
            <a:xfrm>
              <a:off x="-88209" y="282219"/>
              <a:ext cx="4845847" cy="367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A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rgbClr val="0066A1"/>
                  </a:solidFill>
                  <a:latin typeface="Calibri"/>
                  <a:ea typeface="Calibri"/>
                  <a:cs typeface="Calibri"/>
                  <a:sym typeface="Calibri"/>
                </a:rPr>
                <a:t>2023 IEEE Future Directions Coverage</a:t>
              </a:r>
              <a:endParaRPr/>
            </a:p>
          </p:txBody>
        </p:sp>
        <p:cxnSp>
          <p:nvCxnSpPr>
            <p:cNvPr id="104" name="Google Shape;104;p4"/>
            <p:cNvCxnSpPr/>
            <p:nvPr/>
          </p:nvCxnSpPr>
          <p:spPr>
            <a:xfrm>
              <a:off x="4453665" y="539234"/>
              <a:ext cx="23067" cy="4073324"/>
            </a:xfrm>
            <a:prstGeom prst="straightConnector1">
              <a:avLst/>
            </a:prstGeom>
            <a:noFill/>
            <a:ln cap="flat" cmpd="dbl" w="12700">
              <a:solidFill>
                <a:schemeClr val="accen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pic>
          <p:nvPicPr>
            <p:cNvPr id="105" name="Google Shape;10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7394" y="291246"/>
              <a:ext cx="1349119" cy="1349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hape&#10;&#10;Description automatically generated" id="106" name="Google Shape;106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2036" y="3565422"/>
              <a:ext cx="1081862" cy="463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4"/>
            <p:cNvSpPr/>
            <p:nvPr/>
          </p:nvSpPr>
          <p:spPr>
            <a:xfrm>
              <a:off x="2799539" y="4066308"/>
              <a:ext cx="1385274" cy="315792"/>
            </a:xfrm>
            <a:prstGeom prst="roundRect">
              <a:avLst>
                <a:gd fmla="val 16667" name="adj"/>
              </a:avLst>
            </a:prstGeom>
            <a:solidFill>
              <a:srgbClr val="00B050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67"/>
                <a:buFont typeface="Arial"/>
                <a:buNone/>
              </a:pPr>
              <a:r>
                <a:rPr b="0" i="0" lang="en-US" sz="1867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TechNav AI</a:t>
              </a:r>
              <a:endParaRPr/>
            </a:p>
          </p:txBody>
        </p:sp>
        <p:pic>
          <p:nvPicPr>
            <p:cNvPr descr="A picture containing logo&#10;&#10;Description automatically generated" id="108" name="Google Shape;108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8251" y="1783214"/>
              <a:ext cx="878804" cy="585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64996" y="2027135"/>
              <a:ext cx="927331" cy="591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34695" y="2681402"/>
              <a:ext cx="1413086" cy="471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89877" y="1012085"/>
              <a:ext cx="1715527" cy="600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bottle, sign&#10;&#10;Description automatically generated" id="112" name="Google Shape;112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63384" y="1192135"/>
              <a:ext cx="1554918" cy="538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 txBox="1"/>
            <p:nvPr/>
          </p:nvSpPr>
          <p:spPr>
            <a:xfrm>
              <a:off x="3761613" y="4610903"/>
              <a:ext cx="1888822" cy="221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A1"/>
                </a:buClr>
                <a:buSzPts val="1467"/>
                <a:buFont typeface="Arial"/>
                <a:buNone/>
              </a:pPr>
              <a:r>
                <a:rPr b="0" i="0" lang="en-US" sz="1467" u="sng" cap="none" strike="noStrike">
                  <a:solidFill>
                    <a:srgbClr val="0066A1"/>
                  </a:solidFill>
                  <a:latin typeface="Arial"/>
                  <a:ea typeface="Arial"/>
                  <a:cs typeface="Arial"/>
                  <a:sym typeface="Arial"/>
                  <a:hlinkClick r:id="rId1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ieee.org/futuredirections</a:t>
              </a:r>
              <a:endParaRPr b="0" i="0" sz="1467" u="none" cap="none" strike="noStrike">
                <a:solidFill>
                  <a:srgbClr val="0066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Background pattern&#10;&#10;Description automatically generated with low confidence" id="114" name="Google Shape;114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05471" y="4681793"/>
              <a:ext cx="308888" cy="200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4"/>
          <p:cNvGrpSpPr/>
          <p:nvPr/>
        </p:nvGrpSpPr>
        <p:grpSpPr>
          <a:xfrm>
            <a:off x="192345" y="3140287"/>
            <a:ext cx="3098828" cy="703221"/>
            <a:chOff x="144258" y="2355215"/>
            <a:chExt cx="2324121" cy="527416"/>
          </a:xfrm>
        </p:grpSpPr>
        <p:pic>
          <p:nvPicPr>
            <p:cNvPr descr="Icon&#10;&#10;Description automatically generated" id="116" name="Google Shape;116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44258" y="2355215"/>
              <a:ext cx="879026" cy="527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4"/>
            <p:cNvSpPr/>
            <p:nvPr/>
          </p:nvSpPr>
          <p:spPr>
            <a:xfrm>
              <a:off x="361324" y="2461721"/>
              <a:ext cx="2107055" cy="366282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Wireless Power Technologies</a:t>
              </a:r>
              <a:r>
                <a:rPr b="0" i="0" lang="en-US" sz="1867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**</a:t>
              </a:r>
              <a:endParaRPr/>
            </a:p>
          </p:txBody>
        </p:sp>
      </p:grpSp>
      <p:sp>
        <p:nvSpPr>
          <p:cNvPr id="118" name="Google Shape;118;p4"/>
          <p:cNvSpPr txBox="1"/>
          <p:nvPr/>
        </p:nvSpPr>
        <p:spPr>
          <a:xfrm>
            <a:off x="2730468" y="5957522"/>
            <a:ext cx="1268296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**New in 2023</a:t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3566769" y="4445554"/>
            <a:ext cx="2246036" cy="610008"/>
            <a:chOff x="2581207" y="3152238"/>
            <a:chExt cx="1684527" cy="457506"/>
          </a:xfrm>
        </p:grpSpPr>
        <p:pic>
          <p:nvPicPr>
            <p:cNvPr descr="A purple and blue text on a black background&#10;&#10;Description automatically generated with medium confidence" id="120" name="Google Shape;120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581207" y="3152238"/>
              <a:ext cx="1324360" cy="4575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4"/>
            <p:cNvSpPr txBox="1"/>
            <p:nvPr/>
          </p:nvSpPr>
          <p:spPr>
            <a:xfrm>
              <a:off x="3815941" y="3289945"/>
              <a:ext cx="449793" cy="284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867"/>
                <a:buFont typeface="Arial"/>
                <a:buNone/>
              </a:pPr>
              <a:r>
                <a:rPr b="0" i="0" lang="en-US" sz="1867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**</a:t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font, graphics, screenshot, text&#10;&#10;Description automatically generated" id="122" name="Google Shape;122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92297" y="1990160"/>
            <a:ext cx="2148688" cy="730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679345" y="5437437"/>
            <a:ext cx="2267755" cy="421056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Global Semiconductors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Ad Hoc**</a:t>
            </a:r>
            <a:endParaRPr/>
          </a:p>
        </p:txBody>
      </p:sp>
      <p:grpSp>
        <p:nvGrpSpPr>
          <p:cNvPr id="124" name="Google Shape;124;p4"/>
          <p:cNvGrpSpPr/>
          <p:nvPr/>
        </p:nvGrpSpPr>
        <p:grpSpPr>
          <a:xfrm>
            <a:off x="1158799" y="3891816"/>
            <a:ext cx="1457659" cy="790573"/>
            <a:chOff x="869099" y="2918862"/>
            <a:chExt cx="1093244" cy="592930"/>
          </a:xfrm>
        </p:grpSpPr>
        <p:pic>
          <p:nvPicPr>
            <p:cNvPr descr="A close-up of a logo&#10;&#10;Description automatically generated" id="125" name="Google Shape;125;p4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869099" y="2962466"/>
              <a:ext cx="941702" cy="5493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4"/>
            <p:cNvSpPr txBox="1"/>
            <p:nvPr/>
          </p:nvSpPr>
          <p:spPr>
            <a:xfrm>
              <a:off x="1713236" y="2918862"/>
              <a:ext cx="249107" cy="238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67"/>
                <a:buFont typeface="Arial"/>
                <a:buNone/>
              </a:pPr>
              <a:r>
                <a:rPr b="0" i="0" lang="en-US" sz="14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**</a:t>
              </a:r>
              <a:endParaRPr/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5879393" y="339270"/>
            <a:ext cx="6462769" cy="5773784"/>
            <a:chOff x="-88209" y="282219"/>
            <a:chExt cx="4845847" cy="4330339"/>
          </a:xfrm>
        </p:grpSpPr>
        <p:sp>
          <p:nvSpPr>
            <p:cNvPr id="128" name="Google Shape;128;p4"/>
            <p:cNvSpPr txBox="1"/>
            <p:nvPr/>
          </p:nvSpPr>
          <p:spPr>
            <a:xfrm>
              <a:off x="-88209" y="282219"/>
              <a:ext cx="4845847" cy="367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A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rgbClr val="0066A1"/>
                  </a:solidFill>
                  <a:latin typeface="Calibri"/>
                  <a:ea typeface="Calibri"/>
                  <a:cs typeface="Calibri"/>
                  <a:sym typeface="Calibri"/>
                </a:rPr>
                <a:t>2024 IEEE Future Directions Coverage</a:t>
              </a:r>
              <a:endParaRPr/>
            </a:p>
          </p:txBody>
        </p:sp>
        <p:cxnSp>
          <p:nvCxnSpPr>
            <p:cNvPr id="129" name="Google Shape;129;p4"/>
            <p:cNvCxnSpPr/>
            <p:nvPr/>
          </p:nvCxnSpPr>
          <p:spPr>
            <a:xfrm>
              <a:off x="4453665" y="539234"/>
              <a:ext cx="23067" cy="4073324"/>
            </a:xfrm>
            <a:prstGeom prst="straightConnector1">
              <a:avLst/>
            </a:prstGeom>
            <a:noFill/>
            <a:ln cap="flat" cmpd="dbl" w="12700">
              <a:solidFill>
                <a:schemeClr val="accen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pic>
          <p:nvPicPr>
            <p:cNvPr descr="A picture containing shape&#10;&#10;Description automatically generated" id="130" name="Google Shape;130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2036" y="3565422"/>
              <a:ext cx="1081862" cy="4631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4"/>
            <p:cNvSpPr/>
            <p:nvPr/>
          </p:nvSpPr>
          <p:spPr>
            <a:xfrm>
              <a:off x="2853296" y="4144164"/>
              <a:ext cx="1385274" cy="315792"/>
            </a:xfrm>
            <a:prstGeom prst="roundRect">
              <a:avLst>
                <a:gd fmla="val 16667" name="adj"/>
              </a:avLst>
            </a:prstGeom>
            <a:solidFill>
              <a:srgbClr val="00B050"/>
            </a:solidFill>
            <a:ln cap="flat" cmpd="sng" w="127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67"/>
                <a:buFont typeface="Arial"/>
                <a:buNone/>
              </a:pPr>
              <a:r>
                <a:rPr b="0" i="0" lang="en-US" sz="1867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TechNav AI</a:t>
              </a:r>
              <a:endParaRPr/>
            </a:p>
          </p:txBody>
        </p:sp>
        <p:pic>
          <p:nvPicPr>
            <p:cNvPr descr="A picture containing logo&#10;&#10;Description automatically generated" id="132" name="Google Shape;132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0440" y="1271491"/>
              <a:ext cx="878804" cy="585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44964" y="1640365"/>
              <a:ext cx="927331" cy="591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95557" y="2382982"/>
              <a:ext cx="1413086" cy="471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37911" y="643934"/>
              <a:ext cx="1715527" cy="600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bottle, sign&#10;&#10;Description automatically generated" id="136" name="Google Shape;136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10932" y="730125"/>
              <a:ext cx="1554918" cy="5386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" name="Google Shape;137;p4"/>
          <p:cNvGrpSpPr/>
          <p:nvPr/>
        </p:nvGrpSpPr>
        <p:grpSpPr>
          <a:xfrm>
            <a:off x="6252999" y="2484990"/>
            <a:ext cx="3098828" cy="703221"/>
            <a:chOff x="144258" y="2355215"/>
            <a:chExt cx="2324121" cy="527416"/>
          </a:xfrm>
        </p:grpSpPr>
        <p:pic>
          <p:nvPicPr>
            <p:cNvPr descr="Icon&#10;&#10;Description automatically generated" id="138" name="Google Shape;138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44258" y="2355215"/>
              <a:ext cx="879026" cy="527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4"/>
            <p:cNvSpPr/>
            <p:nvPr/>
          </p:nvSpPr>
          <p:spPr>
            <a:xfrm>
              <a:off x="361324" y="2461721"/>
              <a:ext cx="2107055" cy="366282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546A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rPr>
                <a:t>Wireless Power Technologies</a:t>
              </a:r>
              <a:endParaRPr b="0" i="0" sz="1867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urple and blue text on a black background&#10;&#10;Description automatically generated with medium confidence" id="140" name="Google Shape;140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935911" y="4106864"/>
            <a:ext cx="1765813" cy="610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nt, graphics, screenshot, text&#10;&#10;Description automatically generated" id="141" name="Google Shape;141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514399" y="1454138"/>
            <a:ext cx="2148688" cy="730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/>
          <p:nvPr/>
        </p:nvSpPr>
        <p:spPr>
          <a:xfrm>
            <a:off x="6820660" y="5523275"/>
            <a:ext cx="2267755" cy="421056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Global Semiconductors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Ad Hoc</a:t>
            </a:r>
            <a:endParaRPr/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319321" y="3443431"/>
            <a:ext cx="1255603" cy="41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589050" y="856540"/>
            <a:ext cx="2125368" cy="62311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017448" y="939923"/>
            <a:ext cx="286445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Becomes Quantum TC managed by Computer Society in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2787423" y="1137684"/>
            <a:ext cx="291142" cy="12769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9748788" y="4281969"/>
            <a:ext cx="1735052" cy="40340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333"/>
              <a:buFont typeface="Arial"/>
              <a:buNone/>
            </a:pPr>
            <a:r>
              <a:rPr b="0" i="0" lang="en-US" sz="1333" u="none" cap="none" strike="noStrik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AI Coalition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9433113" y="4106864"/>
            <a:ext cx="2418522" cy="73055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376385" y="327534"/>
            <a:ext cx="11544949" cy="567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ct val="100000"/>
              <a:buFont typeface="Calibri"/>
              <a:buNone/>
            </a:pPr>
            <a:r>
              <a:rPr lang="en-US"/>
              <a:t>2024 Future Directions Committee</a:t>
            </a:r>
            <a:endParaRPr/>
          </a:p>
        </p:txBody>
      </p:sp>
      <p:sp>
        <p:nvSpPr>
          <p:cNvPr id="154" name="Google Shape;154;p5"/>
          <p:cNvSpPr txBox="1"/>
          <p:nvPr>
            <p:ph idx="2" type="body"/>
          </p:nvPr>
        </p:nvSpPr>
        <p:spPr>
          <a:xfrm>
            <a:off x="376384" y="855372"/>
            <a:ext cx="11544951" cy="439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Progress to date</a:t>
            </a:r>
            <a:endParaRPr/>
          </a:p>
        </p:txBody>
      </p:sp>
      <p:sp>
        <p:nvSpPr>
          <p:cNvPr id="155" name="Google Shape;155;p5"/>
          <p:cNvSpPr txBox="1"/>
          <p:nvPr>
            <p:ph idx="1" type="body"/>
          </p:nvPr>
        </p:nvSpPr>
        <p:spPr>
          <a:xfrm>
            <a:off x="4249328" y="1449132"/>
            <a:ext cx="3748000" cy="4330484"/>
          </a:xfrm>
          <a:prstGeom prst="rect">
            <a:avLst/>
          </a:prstGeom>
          <a:noFill/>
          <a:ln cap="flat" cmpd="sng" w="12700">
            <a:solidFill>
              <a:srgbClr val="0062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Industry Outreach and Engagement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/>
              <a:t>Technology Megatrends Report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Technology Roadmaps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SXSW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Global Semiconductors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8269005" y="1448993"/>
            <a:ext cx="3748000" cy="4330484"/>
          </a:xfrm>
          <a:prstGeom prst="rect">
            <a:avLst/>
          </a:prstGeom>
          <a:noFill/>
          <a:ln cap="flat" cmpd="sng" w="12700">
            <a:solidFill>
              <a:srgbClr val="0062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200"/>
              <a:buFont typeface="Merriweather Sans"/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2200"/>
              <a:buFont typeface="Merriweather San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Coalition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2200"/>
              <a:buFont typeface="Merriweather Sans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 in Action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2200"/>
              <a:buFont typeface="Merriweather Sans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207653" y="1448992"/>
            <a:ext cx="3748000" cy="4330484"/>
            <a:chOff x="327397" y="1656659"/>
            <a:chExt cx="3237433" cy="4122817"/>
          </a:xfrm>
        </p:grpSpPr>
        <p:grpSp>
          <p:nvGrpSpPr>
            <p:cNvPr id="158" name="Google Shape;158;p5"/>
            <p:cNvGrpSpPr/>
            <p:nvPr/>
          </p:nvGrpSpPr>
          <p:grpSpPr>
            <a:xfrm>
              <a:off x="1457775" y="4241713"/>
              <a:ext cx="2107055" cy="934425"/>
              <a:chOff x="420448" y="2000713"/>
              <a:chExt cx="2107055" cy="934425"/>
            </a:xfrm>
          </p:grpSpPr>
          <p:pic>
            <p:nvPicPr>
              <p:cNvPr descr="Icon&#10;&#10;Description automatically generated" id="159" name="Google Shape;159;p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88584" y="2000713"/>
                <a:ext cx="1058233" cy="6349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5"/>
              <p:cNvSpPr/>
              <p:nvPr/>
            </p:nvSpPr>
            <p:spPr>
              <a:xfrm>
                <a:off x="420448" y="2568856"/>
                <a:ext cx="2107055" cy="366282"/>
              </a:xfrm>
              <a:prstGeom prst="roundRect">
                <a:avLst>
                  <a:gd fmla="val 16667" name="adj"/>
                </a:avLst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000">
                    <a:solidFill>
                      <a:srgbClr val="44546A"/>
                    </a:solidFill>
                    <a:latin typeface="Arial"/>
                    <a:ea typeface="Arial"/>
                    <a:cs typeface="Arial"/>
                    <a:sym typeface="Arial"/>
                  </a:rPr>
                  <a:t>Wireless Power Technologies</a:t>
                </a:r>
                <a:endParaRPr b="1" sz="1800">
                  <a:solidFill>
                    <a:srgbClr val="44546A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61" name="Google Shape;16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7397" y="2726449"/>
              <a:ext cx="2118787" cy="7413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5"/>
            <p:cNvSpPr txBox="1"/>
            <p:nvPr/>
          </p:nvSpPr>
          <p:spPr>
            <a:xfrm>
              <a:off x="376384" y="1656659"/>
              <a:ext cx="3188446" cy="4122817"/>
            </a:xfrm>
            <a:prstGeom prst="rect">
              <a:avLst/>
            </a:prstGeom>
            <a:noFill/>
            <a:ln cap="flat" cmpd="sng" w="12700">
              <a:solidFill>
                <a:srgbClr val="0062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9B"/>
                </a:buClr>
                <a:buSzPts val="2200"/>
                <a:buFont typeface="Merriweather Sans"/>
                <a:buNone/>
              </a:pPr>
              <a:r>
                <a:rPr b="1"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Technology Coverage</a:t>
              </a:r>
              <a:endParaRPr/>
            </a:p>
          </p:txBody>
        </p:sp>
        <p:pic>
          <p:nvPicPr>
            <p:cNvPr descr="A picture containing font, graphics, screenshot, text&#10;&#10;Description automatically generated" id="163" name="Google Shape;16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6384" y="2006062"/>
              <a:ext cx="2118787" cy="720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urple and blue text on a black background&#10;&#10;Description automatically generated with medium confidence" id="164" name="Google Shape;164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63751" y="4303896"/>
              <a:ext cx="1713173" cy="591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logo&#10;&#10;Description automatically generated" id="165" name="Google Shape;165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79190" y="3385351"/>
              <a:ext cx="1117774" cy="7449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ext, bottle, sign&#10;&#10;Description automatically generated" id="166" name="Google Shape;166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41855" y="5076661"/>
              <a:ext cx="1713173" cy="593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456231" y="2066826"/>
              <a:ext cx="1095619" cy="699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441273" y="2974175"/>
              <a:ext cx="1095619" cy="442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791970" y="3609344"/>
              <a:ext cx="1697239" cy="5656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idx="1" type="body"/>
          </p:nvPr>
        </p:nvSpPr>
        <p:spPr>
          <a:xfrm>
            <a:off x="82690" y="895092"/>
            <a:ext cx="6013310" cy="508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Held at the Microsoft New England Research and Development Center (NERD), Cambridge, 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37 attendees and 28 in person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Analysis conducted for AI content across IEEE </a:t>
            </a:r>
            <a:endParaRPr/>
          </a:p>
          <a:p>
            <a:pPr indent="-227012" lvl="1" marL="51276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Looked for gaps in coverage</a:t>
            </a:r>
            <a:endParaRPr/>
          </a:p>
          <a:p>
            <a:pPr indent="-227012" lvl="1" marL="51276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Will form activities around those gaps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AI Policy presented by IEEE USA and European Office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Heard from volunteers and staff how IEEE is using AI as an organization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Discussed long term vision of the AI Coalition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Attended Imagination In Action at MIT on 7 June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/>
              <a:t>Heard from our first project “TinyML”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 sz="2000"/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223367" y="327533"/>
            <a:ext cx="10874013" cy="567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ct val="100000"/>
              <a:buFont typeface="Calibri"/>
              <a:buNone/>
            </a:pPr>
            <a:r>
              <a:rPr lang="en-US"/>
              <a:t>Artificial Intelligence Coalition meeting 6 June 2024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6096001" y="895092"/>
            <a:ext cx="6013310" cy="508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594" lvl="0" marL="22859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Steps: Top gaps identified</a:t>
            </a:r>
            <a:endParaRPr/>
          </a:p>
          <a:p>
            <a:pPr indent="-227012" lvl="1" marL="46196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Technology - Advancing Hardware topics in AI</a:t>
            </a:r>
            <a:endParaRPr/>
          </a:p>
          <a:p>
            <a:pPr indent="-227012" lvl="2" marL="6826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Work with Leadership Team to identify experts to lead this effort (Computer Society, CIS, etc)</a:t>
            </a:r>
            <a:endParaRPr/>
          </a:p>
          <a:p>
            <a:pPr indent="-227012" lvl="1" marL="46196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Implications, partner with Tech Ethics and SSIT</a:t>
            </a:r>
            <a:endParaRPr/>
          </a:p>
          <a:p>
            <a:pPr indent="-227012" lvl="2" marL="6826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implications related to implementation</a:t>
            </a:r>
            <a:endParaRPr/>
          </a:p>
          <a:p>
            <a:pPr indent="-227012" lvl="2" marL="6826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AI</a:t>
            </a:r>
            <a:endParaRPr/>
          </a:p>
          <a:p>
            <a:pPr indent="-227012" lvl="2" marL="6826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to Verify AI Models and Data to build Trust and Understanding </a:t>
            </a:r>
            <a:endParaRPr/>
          </a:p>
          <a:p>
            <a:pPr indent="-227012" lvl="2" marL="6826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Recruit leadership / form subcommittee </a:t>
            </a:r>
            <a:endParaRPr/>
          </a:p>
          <a:p>
            <a:pPr indent="-227012" lvl="1" marL="46196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Tech Forum / AI Coalition Event </a:t>
            </a:r>
            <a:endParaRPr/>
          </a:p>
          <a:p>
            <a:pPr indent="-227012" lvl="2" marL="6826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7, 8 2024 NERD Center Cambridge, MA</a:t>
            </a:r>
            <a:endParaRPr/>
          </a:p>
          <a:p>
            <a:pPr indent="-227012" lvl="2" marL="6826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invite Imagination in Action to collaborate</a:t>
            </a:r>
            <a:endParaRPr/>
          </a:p>
          <a:p>
            <a:pPr indent="-101593" lvl="0" marL="2285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2000"/>
              <a:buFont typeface="Merriweather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en-US"/>
              <a:t>AI for Good – Survey Opinion Key Results</a:t>
            </a:r>
            <a:br>
              <a:rPr lang="en-US"/>
            </a:br>
            <a:r>
              <a:rPr lang="en-US"/>
              <a:t>By UN ITU – Shared by Gustavo Gianattasio</a:t>
            </a:r>
            <a:endParaRPr/>
          </a:p>
        </p:txBody>
      </p:sp>
      <p:pic>
        <p:nvPicPr>
          <p:cNvPr id="183" name="Google Shape;18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354" y="1950244"/>
            <a:ext cx="8095128" cy="383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628" y="0"/>
            <a:ext cx="5732372" cy="383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22271"/>
            <a:ext cx="5838092" cy="291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521293"/>
            <a:ext cx="7009489" cy="2868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women sitting in chairs smiling for a picture&#10;&#10;Description automatically generated" id="192" name="Google Shape;19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3087" y="3231063"/>
            <a:ext cx="3727173" cy="2795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around a table&#10;&#10;Description automatically generated" id="193" name="Google Shape;19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50167" y="4195464"/>
            <a:ext cx="4405226" cy="204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16A"/>
              </a:buClr>
              <a:buSzPts val="4400"/>
              <a:buFont typeface="Calibri"/>
              <a:buNone/>
            </a:pPr>
            <a:r>
              <a:rPr lang="en-US"/>
              <a:t>SC Mission /Objectives</a:t>
            </a:r>
            <a:endParaRPr/>
          </a:p>
        </p:txBody>
      </p:sp>
      <p:sp>
        <p:nvSpPr>
          <p:cNvPr id="199" name="Google Shape;199;p9"/>
          <p:cNvSpPr txBox="1"/>
          <p:nvPr>
            <p:ph idx="1" type="body"/>
          </p:nvPr>
        </p:nvSpPr>
        <p:spPr>
          <a:xfrm>
            <a:off x="677333" y="1484852"/>
            <a:ext cx="11129967" cy="3966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Drive Standardization in advanced EDA topics with focus on “research-based topics”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Proposals from Academia, and Industry Adv. Research groups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Collaborate/ Joint sponsor w/ IEEE  DASC &amp; other Industry Standards organizations/committees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 Leverage CEDA Events/Network/CEDA Standards site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2020-08-31T15:23:30Z</dcterms:created>
  <dc:creator>Hough,Mackenzie C</dc:creator>
</cp:coreProperties>
</file>