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Roboto Slab"/>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g3I/5EgHJG+VGfZyEsPFHiC/Aw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Slab-regular.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RobotoSlab-bold.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Currently there are 257 pending manuscripts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pic>
        <p:nvPicPr>
          <p:cNvPr descr="A picture containing dark, person, bed, computer&#10;&#10;Description automatically generated" id="13" name="Google Shape;13;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 name="Google Shape;14;p17"/>
          <p:cNvSpPr txBox="1"/>
          <p:nvPr>
            <p:ph type="ctrTitle"/>
          </p:nvPr>
        </p:nvSpPr>
        <p:spPr>
          <a:xfrm>
            <a:off x="1524000" y="1784718"/>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7"/>
          <p:cNvSpPr txBox="1"/>
          <p:nvPr>
            <p:ph idx="1" type="subTitle"/>
          </p:nvPr>
        </p:nvSpPr>
        <p:spPr>
          <a:xfrm>
            <a:off x="1524000" y="4264393"/>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BFBFBF"/>
              </a:buClr>
              <a:buSzPts val="2400"/>
              <a:buNone/>
              <a:defRPr sz="2400">
                <a:solidFill>
                  <a:srgbClr val="BFBFB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pic>
        <p:nvPicPr>
          <p:cNvPr descr="A close up of a logo&#10;&#10;Description automatically generated" id="17" name="Google Shape;17;p18"/>
          <p:cNvPicPr preferRelativeResize="0"/>
          <p:nvPr/>
        </p:nvPicPr>
        <p:blipFill rotWithShape="1">
          <a:blip r:embed="rId2">
            <a:alphaModFix/>
          </a:blip>
          <a:srcRect b="0" l="0" r="0" t="0"/>
          <a:stretch/>
        </p:blipFill>
        <p:spPr>
          <a:xfrm>
            <a:off x="1184" y="0"/>
            <a:ext cx="12189631" cy="6858000"/>
          </a:xfrm>
          <a:prstGeom prst="rect">
            <a:avLst/>
          </a:prstGeom>
          <a:noFill/>
          <a:ln>
            <a:noFill/>
          </a:ln>
        </p:spPr>
      </p:pic>
      <p:sp>
        <p:nvSpPr>
          <p:cNvPr id="18" name="Google Shape;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2316A"/>
              </a:buClr>
              <a:buSzPts val="4400"/>
              <a:buFont typeface="Calibri"/>
              <a:buNone/>
              <a:defRPr>
                <a:solidFill>
                  <a:srgbClr val="3231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body"/>
          </p:nvPr>
        </p:nvSpPr>
        <p:spPr>
          <a:xfrm>
            <a:off x="838200" y="1825625"/>
            <a:ext cx="10515600" cy="40593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pic>
        <p:nvPicPr>
          <p:cNvPr descr="A picture containing dark, person, bed, computer&#10;&#10;Description automatically generated" id="21" name="Google Shape;21;p1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 name="Google Shape;22;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BFBFBF"/>
              </a:buClr>
              <a:buSzPts val="2400"/>
              <a:buNone/>
              <a:defRPr sz="2400">
                <a:solidFill>
                  <a:srgbClr val="BFBFB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pic>
        <p:nvPicPr>
          <p:cNvPr descr="A close up of a logo&#10;&#10;Description automatically generated" id="25" name="Google Shape;25;p20"/>
          <p:cNvPicPr preferRelativeResize="0"/>
          <p:nvPr/>
        </p:nvPicPr>
        <p:blipFill rotWithShape="1">
          <a:blip r:embed="rId2">
            <a:alphaModFix/>
          </a:blip>
          <a:srcRect b="0" l="0" r="0" t="0"/>
          <a:stretch/>
        </p:blipFill>
        <p:spPr>
          <a:xfrm>
            <a:off x="1184" y="0"/>
            <a:ext cx="12189631" cy="6858000"/>
          </a:xfrm>
          <a:prstGeom prst="rect">
            <a:avLst/>
          </a:prstGeom>
          <a:noFill/>
          <a:ln>
            <a:noFill/>
          </a:ln>
        </p:spPr>
      </p:pic>
      <p:sp>
        <p:nvSpPr>
          <p:cNvPr id="26" name="Google Shape;2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2316A"/>
              </a:buClr>
              <a:buSzPts val="4400"/>
              <a:buFont typeface="Calibri"/>
              <a:buNone/>
              <a:defRPr>
                <a:solidFill>
                  <a:srgbClr val="3231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0"/>
          <p:cNvSpPr txBox="1"/>
          <p:nvPr>
            <p:ph idx="1" type="body"/>
          </p:nvPr>
        </p:nvSpPr>
        <p:spPr>
          <a:xfrm>
            <a:off x="838200" y="1825625"/>
            <a:ext cx="5181600" cy="40593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0"/>
          <p:cNvSpPr txBox="1"/>
          <p:nvPr>
            <p:ph idx="2" type="body"/>
          </p:nvPr>
        </p:nvSpPr>
        <p:spPr>
          <a:xfrm>
            <a:off x="6172200" y="1825625"/>
            <a:ext cx="5181600" cy="40593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 name="Shape 29"/>
        <p:cNvGrpSpPr/>
        <p:nvPr/>
      </p:nvGrpSpPr>
      <p:grpSpPr>
        <a:xfrm>
          <a:off x="0" y="0"/>
          <a:ext cx="0" cy="0"/>
          <a:chOff x="0" y="0"/>
          <a:chExt cx="0" cy="0"/>
        </a:xfrm>
      </p:grpSpPr>
      <p:pic>
        <p:nvPicPr>
          <p:cNvPr descr="A close up of a logo&#10;&#10;Description automatically generated" id="30" name="Google Shape;30;p21"/>
          <p:cNvPicPr preferRelativeResize="0"/>
          <p:nvPr/>
        </p:nvPicPr>
        <p:blipFill rotWithShape="1">
          <a:blip r:embed="rId2">
            <a:alphaModFix/>
          </a:blip>
          <a:srcRect b="0" l="0" r="0" t="0"/>
          <a:stretch/>
        </p:blipFill>
        <p:spPr>
          <a:xfrm>
            <a:off x="1184" y="0"/>
            <a:ext cx="12189631" cy="6858000"/>
          </a:xfrm>
          <a:prstGeom prst="rect">
            <a:avLst/>
          </a:prstGeom>
          <a:noFill/>
          <a:ln>
            <a:noFill/>
          </a:ln>
        </p:spPr>
      </p:pic>
      <p:sp>
        <p:nvSpPr>
          <p:cNvPr id="31" name="Google Shape;31;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2316A"/>
              </a:buClr>
              <a:buSzPts val="4400"/>
              <a:buFont typeface="Calibri"/>
              <a:buNone/>
              <a:defRPr>
                <a:solidFill>
                  <a:srgbClr val="3231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21"/>
          <p:cNvSpPr txBox="1"/>
          <p:nvPr>
            <p:ph idx="2" type="body"/>
          </p:nvPr>
        </p:nvSpPr>
        <p:spPr>
          <a:xfrm>
            <a:off x="839788" y="2505075"/>
            <a:ext cx="5157787" cy="340921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21"/>
          <p:cNvSpPr txBox="1"/>
          <p:nvPr>
            <p:ph idx="4" type="body"/>
          </p:nvPr>
        </p:nvSpPr>
        <p:spPr>
          <a:xfrm>
            <a:off x="6172200" y="2505075"/>
            <a:ext cx="5183188" cy="340921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pic>
        <p:nvPicPr>
          <p:cNvPr descr="A close up of a logo&#10;&#10;Description automatically generated" id="37" name="Google Shape;37;p22"/>
          <p:cNvPicPr preferRelativeResize="0"/>
          <p:nvPr/>
        </p:nvPicPr>
        <p:blipFill rotWithShape="1">
          <a:blip r:embed="rId2">
            <a:alphaModFix/>
          </a:blip>
          <a:srcRect b="0" l="0" r="0" t="0"/>
          <a:stretch/>
        </p:blipFill>
        <p:spPr>
          <a:xfrm>
            <a:off x="1184" y="0"/>
            <a:ext cx="12189631" cy="6858000"/>
          </a:xfrm>
          <a:prstGeom prst="rect">
            <a:avLst/>
          </a:prstGeom>
          <a:noFill/>
          <a:ln>
            <a:noFill/>
          </a:ln>
        </p:spPr>
      </p:pic>
      <p:sp>
        <p:nvSpPr>
          <p:cNvPr id="38" name="Google Shape;38;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2316A"/>
              </a:buClr>
              <a:buSzPts val="3200"/>
              <a:buFont typeface="Calibri"/>
              <a:buNone/>
              <a:defRPr sz="3200">
                <a:solidFill>
                  <a:srgbClr val="3231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0" name="Google Shape;40;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 name="Shape 41"/>
        <p:cNvGrpSpPr/>
        <p:nvPr/>
      </p:nvGrpSpPr>
      <p:grpSpPr>
        <a:xfrm>
          <a:off x="0" y="0"/>
          <a:ext cx="0" cy="0"/>
          <a:chOff x="0" y="0"/>
          <a:chExt cx="0" cy="0"/>
        </a:xfrm>
      </p:grpSpPr>
      <p:pic>
        <p:nvPicPr>
          <p:cNvPr descr="A close up of a logo&#10;&#10;Description automatically generated" id="42" name="Google Shape;42;p23"/>
          <p:cNvPicPr preferRelativeResize="0"/>
          <p:nvPr/>
        </p:nvPicPr>
        <p:blipFill rotWithShape="1">
          <a:blip r:embed="rId2">
            <a:alphaModFix/>
          </a:blip>
          <a:srcRect b="0" l="0" r="0" t="0"/>
          <a:stretch/>
        </p:blipFill>
        <p:spPr>
          <a:xfrm>
            <a:off x="1184" y="0"/>
            <a:ext cx="12189631" cy="6858000"/>
          </a:xfrm>
          <a:prstGeom prst="rect">
            <a:avLst/>
          </a:prstGeom>
          <a:noFill/>
          <a:ln>
            <a:noFill/>
          </a:ln>
        </p:spPr>
      </p:pic>
      <p:sp>
        <p:nvSpPr>
          <p:cNvPr id="43" name="Google Shape;43;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2316A"/>
              </a:buClr>
              <a:buSzPts val="3200"/>
              <a:buFont typeface="Calibri"/>
              <a:buNone/>
              <a:defRPr sz="3200">
                <a:solidFill>
                  <a:srgbClr val="3231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3"/>
          <p:cNvSpPr/>
          <p:nvPr>
            <p:ph idx="2" type="pic"/>
          </p:nvPr>
        </p:nvSpPr>
        <p:spPr>
          <a:xfrm>
            <a:off x="5183188" y="987425"/>
            <a:ext cx="6172200" cy="4873625"/>
          </a:xfrm>
          <a:prstGeom prst="rect">
            <a:avLst/>
          </a:prstGeom>
          <a:noFill/>
          <a:ln>
            <a:noFill/>
          </a:ln>
        </p:spPr>
      </p:sp>
      <p:sp>
        <p:nvSpPr>
          <p:cNvPr id="45" name="Google Shape;45;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ph type="ctrTitle"/>
          </p:nvPr>
        </p:nvSpPr>
        <p:spPr>
          <a:xfrm>
            <a:off x="1524000" y="1784718"/>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lang="en-US"/>
              <a:t>IEEE TCAD – CEDA BoG Meeting </a:t>
            </a:r>
            <a:br>
              <a:rPr lang="en-US"/>
            </a:br>
            <a:r>
              <a:rPr lang="en-US"/>
              <a:t>(DAC 2024)</a:t>
            </a:r>
            <a:endParaRPr/>
          </a:p>
        </p:txBody>
      </p:sp>
      <p:sp>
        <p:nvSpPr>
          <p:cNvPr id="51" name="Google Shape;51;p1"/>
          <p:cNvSpPr txBox="1"/>
          <p:nvPr>
            <p:ph idx="1" type="subTitle"/>
          </p:nvPr>
        </p:nvSpPr>
        <p:spPr>
          <a:xfrm>
            <a:off x="1524000" y="4264393"/>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BFBFBF"/>
              </a:buClr>
              <a:buSzPts val="2400"/>
              <a:buNone/>
            </a:pPr>
            <a:r>
              <a:rPr lang="en-US" sz="2400"/>
              <a:t>David Atienza, TCAD EiC: 2022-2025</a:t>
            </a:r>
            <a:endParaRPr/>
          </a:p>
          <a:p>
            <a:pPr indent="0" lvl="0" marL="0" rtl="0" algn="ctr">
              <a:lnSpc>
                <a:spcPct val="90000"/>
              </a:lnSpc>
              <a:spcBef>
                <a:spcPts val="0"/>
              </a:spcBef>
              <a:spcAft>
                <a:spcPts val="0"/>
              </a:spcAft>
              <a:buClr>
                <a:srgbClr val="BFBFBF"/>
              </a:buClr>
              <a:buSzPts val="2400"/>
              <a:buNone/>
            </a:pPr>
            <a:r>
              <a:rPr lang="en-US"/>
              <a:t>June 23rd, 2024</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0"/>
          <p:cNvSpPr txBox="1"/>
          <p:nvPr>
            <p:ph type="title"/>
          </p:nvPr>
        </p:nvSpPr>
        <p:spPr>
          <a:xfrm>
            <a:off x="1" y="68968"/>
            <a:ext cx="12192000" cy="9616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2316A"/>
              </a:buClr>
              <a:buSzPts val="4400"/>
              <a:buFont typeface="Calibri"/>
              <a:buNone/>
            </a:pPr>
            <a:r>
              <a:rPr b="1" lang="en-US"/>
              <a:t>Motion</a:t>
            </a:r>
            <a:endParaRPr b="1"/>
          </a:p>
        </p:txBody>
      </p:sp>
      <p:sp>
        <p:nvSpPr>
          <p:cNvPr id="106" name="Google Shape;106;p10"/>
          <p:cNvSpPr txBox="1"/>
          <p:nvPr>
            <p:ph idx="1" type="body"/>
          </p:nvPr>
        </p:nvSpPr>
        <p:spPr>
          <a:xfrm>
            <a:off x="838200" y="906784"/>
            <a:ext cx="10515600" cy="5210987"/>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US"/>
              <a:t> Motion: To remove the requirement “The submission material shall not have more than 40% total text overlap percentage with prior accepted/published versions of the work.” </a:t>
            </a:r>
            <a:endParaRPr/>
          </a:p>
          <a:p>
            <a:pPr indent="-228600" lvl="1" marL="685800" rtl="0" algn="l">
              <a:lnSpc>
                <a:spcPct val="90000"/>
              </a:lnSpc>
              <a:spcBef>
                <a:spcPts val="500"/>
              </a:spcBef>
              <a:spcAft>
                <a:spcPts val="0"/>
              </a:spcAft>
              <a:buClr>
                <a:srgbClr val="FF0000"/>
              </a:buClr>
              <a:buSzPct val="100000"/>
              <a:buChar char="•"/>
            </a:pPr>
            <a:r>
              <a:rPr b="1" lang="en-US">
                <a:solidFill>
                  <a:srgbClr val="FF0000"/>
                </a:solidFill>
              </a:rPr>
              <a:t>Nothing to do with the 30% new technical content rule set around 2002. </a:t>
            </a:r>
            <a:endParaRPr/>
          </a:p>
          <a:p>
            <a:pPr indent="-228600" lvl="0" marL="228600" rtl="0" algn="l">
              <a:lnSpc>
                <a:spcPct val="90000"/>
              </a:lnSpc>
              <a:spcBef>
                <a:spcPts val="1000"/>
              </a:spcBef>
              <a:spcAft>
                <a:spcPts val="0"/>
              </a:spcAft>
              <a:buClr>
                <a:schemeClr val="dk1"/>
              </a:buClr>
              <a:buSzPct val="100000"/>
              <a:buChar char="•"/>
            </a:pPr>
            <a:r>
              <a:rPr lang="en-US"/>
              <a:t>Reasons: </a:t>
            </a:r>
            <a:endParaRPr/>
          </a:p>
          <a:p>
            <a:pPr indent="-457200" lvl="1" marL="914400" rtl="0" algn="l">
              <a:lnSpc>
                <a:spcPct val="90000"/>
              </a:lnSpc>
              <a:spcBef>
                <a:spcPts val="500"/>
              </a:spcBef>
              <a:spcAft>
                <a:spcPts val="0"/>
              </a:spcAft>
              <a:buClr>
                <a:schemeClr val="dk1"/>
              </a:buClr>
              <a:buSzPct val="100000"/>
              <a:buFont typeface="Calibri"/>
              <a:buAutoNum type="arabicPeriod"/>
            </a:pPr>
            <a:r>
              <a:rPr lang="en-US"/>
              <a:t>The current TCAD checking system does </a:t>
            </a:r>
            <a:r>
              <a:rPr b="1" lang="en-US">
                <a:solidFill>
                  <a:srgbClr val="FF0000"/>
                </a:solidFill>
              </a:rPr>
              <a:t>NOT </a:t>
            </a:r>
            <a:r>
              <a:rPr lang="en-US"/>
              <a:t>follow this rule: it checks the 40% text overlap by comparing </a:t>
            </a:r>
            <a:r>
              <a:rPr b="1" lang="en-US">
                <a:solidFill>
                  <a:srgbClr val="FF0000"/>
                </a:solidFill>
              </a:rPr>
              <a:t>all articles in the database</a:t>
            </a:r>
            <a:r>
              <a:rPr lang="en-US"/>
              <a:t>, not just </a:t>
            </a:r>
            <a:r>
              <a:rPr lang="en-US">
                <a:solidFill>
                  <a:srgbClr val="FF0000"/>
                </a:solidFill>
              </a:rPr>
              <a:t>“prior accepted/published versions of </a:t>
            </a:r>
            <a:r>
              <a:rPr b="1" lang="en-US">
                <a:solidFill>
                  <a:srgbClr val="FF0000"/>
                </a:solidFill>
              </a:rPr>
              <a:t>the work</a:t>
            </a:r>
            <a:r>
              <a:rPr lang="en-US">
                <a:solidFill>
                  <a:srgbClr val="FF0000"/>
                </a:solidFill>
              </a:rPr>
              <a:t>,”</a:t>
            </a:r>
            <a:r>
              <a:rPr lang="en-US"/>
              <a:t> resulting in self-contradictions in exercising this submission rule. </a:t>
            </a:r>
            <a:endParaRPr/>
          </a:p>
          <a:p>
            <a:pPr indent="-457200" lvl="1" marL="914400" rtl="0" algn="l">
              <a:lnSpc>
                <a:spcPct val="90000"/>
              </a:lnSpc>
              <a:spcBef>
                <a:spcPts val="500"/>
              </a:spcBef>
              <a:spcAft>
                <a:spcPts val="0"/>
              </a:spcAft>
              <a:buClr>
                <a:schemeClr val="dk1"/>
              </a:buClr>
              <a:buSzPct val="100000"/>
              <a:buFont typeface="Calibri"/>
              <a:buAutoNum type="arabicPeriod"/>
            </a:pPr>
            <a:r>
              <a:rPr lang="en-US"/>
              <a:t>All other related/competing journals, ACM TODAES, IEEE TVLSI, TPEL, JETCAS, TCAD-I, and TEC (more), do not have such a 40% overlap rule, which is unfavorable to attract TCAD submissions.</a:t>
            </a:r>
            <a:endParaRPr/>
          </a:p>
          <a:p>
            <a:pPr indent="-457200" lvl="1" marL="914400" rtl="0" algn="l">
              <a:lnSpc>
                <a:spcPct val="90000"/>
              </a:lnSpc>
              <a:spcBef>
                <a:spcPts val="500"/>
              </a:spcBef>
              <a:spcAft>
                <a:spcPts val="0"/>
              </a:spcAft>
              <a:buClr>
                <a:schemeClr val="dk1"/>
              </a:buClr>
              <a:buSzPct val="100000"/>
              <a:buFont typeface="Calibri"/>
              <a:buAutoNum type="arabicPeriod"/>
            </a:pPr>
            <a:r>
              <a:rPr lang="en-US"/>
              <a:t>Such an over-restricted rule is not healthy for the career establishment of our EDA new blood; they could just choose TODAES/TVLSI to build their publication record. </a:t>
            </a:r>
            <a:endParaRPr/>
          </a:p>
          <a:p>
            <a:pPr indent="-457200" lvl="1" marL="914400" rtl="0" algn="l">
              <a:lnSpc>
                <a:spcPct val="90000"/>
              </a:lnSpc>
              <a:spcBef>
                <a:spcPts val="500"/>
              </a:spcBef>
              <a:spcAft>
                <a:spcPts val="0"/>
              </a:spcAft>
              <a:buClr>
                <a:schemeClr val="dk1"/>
              </a:buClr>
              <a:buSzPct val="100000"/>
              <a:buFont typeface="Calibri"/>
              <a:buAutoNum type="arabicPeriod"/>
            </a:pPr>
            <a:r>
              <a:rPr lang="en-US"/>
              <a:t>Such an over-restricted rule would incur a counter-selection problem to TCAD because it makes regular 6-page DAC paper much harder to be eligible for TCAD submissions (the earlier 30% delta rule already makes 8-page ICCAD papers harder for TCAD submissions, especially also with TCAD’s 14-page limit), eventually hurting the TCAD quality. </a:t>
            </a:r>
            <a:endParaRPr/>
          </a:p>
          <a:p>
            <a:pPr indent="-228600" lvl="2" marL="1143000" rtl="0" algn="l">
              <a:lnSpc>
                <a:spcPct val="90000"/>
              </a:lnSpc>
              <a:spcBef>
                <a:spcPts val="500"/>
              </a:spcBef>
              <a:spcAft>
                <a:spcPts val="0"/>
              </a:spcAft>
              <a:buClr>
                <a:srgbClr val="000066"/>
              </a:buClr>
              <a:buSzPct val="100000"/>
              <a:buChar char="•"/>
            </a:pPr>
            <a:r>
              <a:rPr lang="en-US">
                <a:solidFill>
                  <a:srgbClr val="000066"/>
                </a:solidFill>
              </a:rPr>
              <a:t>It is much easier for a 2-page DAC LBR or a non-prior accepted paper to satisfy the 40% overlap rule, which is often with lower quality than the regular DAC/ICCAD papers.</a:t>
            </a:r>
            <a:endParaRPr/>
          </a:p>
          <a:p>
            <a:pPr indent="-99059" lvl="1" marL="685800" rtl="0" algn="l">
              <a:lnSpc>
                <a:spcPct val="90000"/>
              </a:lnSpc>
              <a:spcBef>
                <a:spcPts val="500"/>
              </a:spcBef>
              <a:spcAft>
                <a:spcPts val="0"/>
              </a:spcAft>
              <a:buClr>
                <a:schemeClr val="dk1"/>
              </a:buClr>
              <a:buSzPct val="100000"/>
              <a:buNone/>
            </a:pPr>
            <a:r>
              <a:t/>
            </a:r>
            <a:endParaRPr>
              <a:solidFill>
                <a:srgbClr val="000066"/>
              </a:solidFill>
            </a:endParaRPr>
          </a:p>
          <a:p>
            <a:pPr indent="-99059" lvl="1" marL="685800" rtl="0" algn="l">
              <a:lnSpc>
                <a:spcPct val="90000"/>
              </a:lnSpc>
              <a:spcBef>
                <a:spcPts val="5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p:txBody>
      </p:sp>
      <p:grpSp>
        <p:nvGrpSpPr>
          <p:cNvPr id="107" name="Google Shape;107;p10"/>
          <p:cNvGrpSpPr/>
          <p:nvPr/>
        </p:nvGrpSpPr>
        <p:grpSpPr>
          <a:xfrm>
            <a:off x="449484" y="3105834"/>
            <a:ext cx="11539960" cy="2031325"/>
            <a:chOff x="449484" y="3105834"/>
            <a:chExt cx="11539960" cy="2031325"/>
          </a:xfrm>
        </p:grpSpPr>
        <p:sp>
          <p:nvSpPr>
            <p:cNvPr id="108" name="Google Shape;108;p10"/>
            <p:cNvSpPr txBox="1"/>
            <p:nvPr/>
          </p:nvSpPr>
          <p:spPr>
            <a:xfrm>
              <a:off x="449484" y="3105834"/>
              <a:ext cx="11539960" cy="203132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Yes, we do follow the rule. Papers are manually checked by Sara with actual publications, see example with 45% overlap with actual DAC paper:</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09" name="Google Shape;109;p10"/>
            <p:cNvPicPr preferRelativeResize="0"/>
            <p:nvPr/>
          </p:nvPicPr>
          <p:blipFill rotWithShape="1">
            <a:blip r:embed="rId3">
              <a:alphaModFix/>
            </a:blip>
            <a:srcRect b="0" l="0" r="0" t="0"/>
            <a:stretch/>
          </p:blipFill>
          <p:spPr>
            <a:xfrm>
              <a:off x="3177531" y="3663436"/>
              <a:ext cx="6154009" cy="1276528"/>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1"/>
          <p:cNvSpPr txBox="1"/>
          <p:nvPr>
            <p:ph type="title"/>
          </p:nvPr>
        </p:nvSpPr>
        <p:spPr>
          <a:xfrm>
            <a:off x="1" y="68968"/>
            <a:ext cx="12192000" cy="9616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2316A"/>
              </a:buClr>
              <a:buSzPts val="4400"/>
              <a:buFont typeface="Calibri"/>
              <a:buNone/>
            </a:pPr>
            <a:r>
              <a:rPr b="1" lang="en-US"/>
              <a:t>Critical Problems with the TCAD Checking System</a:t>
            </a:r>
            <a:endParaRPr/>
          </a:p>
        </p:txBody>
      </p:sp>
      <p:sp>
        <p:nvSpPr>
          <p:cNvPr id="115" name="Google Shape;115;p11"/>
          <p:cNvSpPr txBox="1"/>
          <p:nvPr>
            <p:ph idx="1" type="body"/>
          </p:nvPr>
        </p:nvSpPr>
        <p:spPr>
          <a:xfrm>
            <a:off x="779032" y="946101"/>
            <a:ext cx="10715513" cy="5347123"/>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en-US" sz="2400"/>
              <a:t>The current TCAD checking system does NOT follow the rule specified by the TCAD office: it checks the 40% text overlap by comparing </a:t>
            </a:r>
            <a:r>
              <a:rPr b="1" lang="en-US" sz="2400">
                <a:solidFill>
                  <a:srgbClr val="FF0000"/>
                </a:solidFill>
              </a:rPr>
              <a:t>all articles in the database</a:t>
            </a:r>
            <a:r>
              <a:rPr lang="en-US" sz="2400"/>
              <a:t>, not just “prior accepted/published versions of </a:t>
            </a:r>
            <a:r>
              <a:rPr b="1" lang="en-US" sz="2400">
                <a:solidFill>
                  <a:srgbClr val="FF0000"/>
                </a:solidFill>
              </a:rPr>
              <a:t>the work</a:t>
            </a:r>
            <a:r>
              <a:rPr lang="en-US" sz="2400"/>
              <a:t>,” resulting in self-contradictions in exercising this submission rule. </a:t>
            </a:r>
            <a:endParaRPr/>
          </a:p>
          <a:p>
            <a:pPr indent="-228600" lvl="0" marL="228600" rtl="0" algn="l">
              <a:lnSpc>
                <a:spcPct val="90000"/>
              </a:lnSpc>
              <a:spcBef>
                <a:spcPts val="1000"/>
              </a:spcBef>
              <a:spcAft>
                <a:spcPts val="0"/>
              </a:spcAft>
              <a:buClr>
                <a:schemeClr val="dk1"/>
              </a:buClr>
              <a:buSzPct val="100000"/>
              <a:buChar char="•"/>
            </a:pPr>
            <a:r>
              <a:rPr lang="en-US" sz="2400"/>
              <a:t>See the example ReportFromTCAD.pdf: 61% Overall Similarity; the combined total of all matches, including overlapping sources, for each database: </a:t>
            </a:r>
            <a:r>
              <a:rPr b="1" lang="en-US" sz="2400">
                <a:solidFill>
                  <a:srgbClr val="FF0000"/>
                </a:solidFill>
              </a:rPr>
              <a:t>11% Internet database, 60% Publications database</a:t>
            </a:r>
            <a:r>
              <a:rPr lang="en-US" sz="2400"/>
              <a:t>, etc. (</a:t>
            </a:r>
            <a:r>
              <a:rPr b="1" lang="en-US" sz="2400">
                <a:solidFill>
                  <a:srgbClr val="FF0000"/>
                </a:solidFill>
              </a:rPr>
              <a:t>not comparing to the prior versions of the work, as described in the TCAD website</a:t>
            </a:r>
            <a:r>
              <a:rPr lang="en-US" sz="2400"/>
              <a:t>)</a:t>
            </a:r>
            <a:endParaRPr/>
          </a:p>
          <a:p>
            <a:pPr indent="-228600" lvl="0" marL="228600" rtl="0" algn="l">
              <a:lnSpc>
                <a:spcPct val="90000"/>
              </a:lnSpc>
              <a:spcBef>
                <a:spcPts val="1000"/>
              </a:spcBef>
              <a:spcAft>
                <a:spcPts val="0"/>
              </a:spcAft>
              <a:buClr>
                <a:schemeClr val="dk1"/>
              </a:buClr>
              <a:buSzPct val="100000"/>
              <a:buChar char="•"/>
            </a:pPr>
            <a:r>
              <a:rPr lang="en-US" sz="2400"/>
              <a:t>See also the file named “Unreasonable_Inspection_Report.pdf” in Yao-Wen’s previous email on the similarity report provided by the TCAD office, where even the TCAD full name “IEEE TRANSACTIONS ON COMPUTER-AIDED DESIGN OF INTEGRATED CIRCUITS AND SYSTEMS”, “ACM/IEEE Design Automation Conference”, the page number “1”, and “shown in Figure 17 and Figure 18” are counted into similarity. </a:t>
            </a:r>
            <a:endParaRPr/>
          </a:p>
          <a:p>
            <a:pPr indent="-228600" lvl="1" marL="685800" rtl="0" algn="l">
              <a:lnSpc>
                <a:spcPct val="90000"/>
              </a:lnSpc>
              <a:spcBef>
                <a:spcPts val="500"/>
              </a:spcBef>
              <a:spcAft>
                <a:spcPts val="0"/>
              </a:spcAft>
              <a:buClr>
                <a:srgbClr val="000066"/>
              </a:buClr>
              <a:buSzPct val="100000"/>
              <a:buChar char="•"/>
            </a:pPr>
            <a:r>
              <a:rPr lang="en-US" sz="2000">
                <a:solidFill>
                  <a:srgbClr val="000066"/>
                </a:solidFill>
              </a:rPr>
              <a:t>Obviously, they match some descriptions from the database, not from Yao-Wen’s DAC’22 paper, because their DAC’22 paper does not have Figure 17 or Figure 18. </a:t>
            </a:r>
            <a:endParaRPr/>
          </a:p>
          <a:p>
            <a:pPr indent="-228600" lvl="0" marL="228600" rtl="0" algn="l">
              <a:lnSpc>
                <a:spcPct val="90000"/>
              </a:lnSpc>
              <a:spcBef>
                <a:spcPts val="1000"/>
              </a:spcBef>
              <a:spcAft>
                <a:spcPts val="0"/>
              </a:spcAft>
              <a:buClr>
                <a:schemeClr val="dk1"/>
              </a:buClr>
              <a:buSzPct val="100000"/>
              <a:buChar char="•"/>
            </a:pPr>
            <a:r>
              <a:rPr lang="en-US" sz="2400"/>
              <a:t>The new “40% total text overlap rule” is given by TCAD alone, not generally for IEEE journals!  The IEEE set general guidelines in 2002 (by the IEEE Board of Directors in November 2002 for a policy on Duplicate Publication and Self-Plagiarism, included in the IEEE Policies document, precisely in Sections 6.4.1B(f) and 6.4.1B(h)), without this 40% requirement! Further, the 2002 guideline (leading to the 30% delta rule) is for technical content; however, the TCAD new 40% total text overlap is for “text”; the former is more reasonable/useful for academic advancement. </a:t>
            </a:r>
            <a:endParaRPr/>
          </a:p>
        </p:txBody>
      </p:sp>
      <p:pic>
        <p:nvPicPr>
          <p:cNvPr id="116" name="Google Shape;116;p11"/>
          <p:cNvPicPr preferRelativeResize="0"/>
          <p:nvPr/>
        </p:nvPicPr>
        <p:blipFill rotWithShape="1">
          <a:blip r:embed="rId3">
            <a:alphaModFix/>
          </a:blip>
          <a:srcRect b="0" l="0" r="0" t="0"/>
          <a:stretch/>
        </p:blipFill>
        <p:spPr>
          <a:xfrm>
            <a:off x="1701479" y="2565950"/>
            <a:ext cx="9186882" cy="378017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2"/>
          <p:cNvSpPr txBox="1"/>
          <p:nvPr>
            <p:ph type="title"/>
          </p:nvPr>
        </p:nvSpPr>
        <p:spPr>
          <a:xfrm>
            <a:off x="1" y="68968"/>
            <a:ext cx="12192000" cy="9616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2316A"/>
              </a:buClr>
              <a:buSzPts val="4400"/>
              <a:buFont typeface="Calibri"/>
              <a:buNone/>
            </a:pPr>
            <a:r>
              <a:rPr b="1" lang="en-US"/>
              <a:t>Critical Problems with the TCAD Checking System</a:t>
            </a:r>
            <a:endParaRPr/>
          </a:p>
        </p:txBody>
      </p:sp>
      <p:sp>
        <p:nvSpPr>
          <p:cNvPr id="122" name="Google Shape;122;p12"/>
          <p:cNvSpPr txBox="1"/>
          <p:nvPr>
            <p:ph idx="1" type="body"/>
          </p:nvPr>
        </p:nvSpPr>
        <p:spPr>
          <a:xfrm>
            <a:off x="779032" y="946101"/>
            <a:ext cx="10715513" cy="5347123"/>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en-US" sz="2400"/>
              <a:t>The current TCAD checking system does NOT follow the rule specified by the TCAD office: it checks the 40% text overlap by comparing </a:t>
            </a:r>
            <a:r>
              <a:rPr b="1" lang="en-US" sz="2400">
                <a:solidFill>
                  <a:srgbClr val="FF0000"/>
                </a:solidFill>
              </a:rPr>
              <a:t>all articles in the database</a:t>
            </a:r>
            <a:r>
              <a:rPr lang="en-US" sz="2400"/>
              <a:t>, not just “prior accepted/published versions of </a:t>
            </a:r>
            <a:r>
              <a:rPr b="1" lang="en-US" sz="2400">
                <a:solidFill>
                  <a:srgbClr val="FF0000"/>
                </a:solidFill>
              </a:rPr>
              <a:t>the work</a:t>
            </a:r>
            <a:r>
              <a:rPr lang="en-US" sz="2400"/>
              <a:t>,” resulting in self-contradictions in exercising this submission rule. </a:t>
            </a:r>
            <a:endParaRPr/>
          </a:p>
          <a:p>
            <a:pPr indent="-228600" lvl="0" marL="228600" rtl="0" algn="l">
              <a:lnSpc>
                <a:spcPct val="90000"/>
              </a:lnSpc>
              <a:spcBef>
                <a:spcPts val="1000"/>
              </a:spcBef>
              <a:spcAft>
                <a:spcPts val="0"/>
              </a:spcAft>
              <a:buClr>
                <a:schemeClr val="dk1"/>
              </a:buClr>
              <a:buSzPct val="100000"/>
              <a:buChar char="•"/>
            </a:pPr>
            <a:r>
              <a:rPr lang="en-US" sz="2400"/>
              <a:t>See the example ReportFromTCAD.pdf: 61% Overall Similarity; the combined total of all matches, including overlapping sources, for each database: </a:t>
            </a:r>
            <a:r>
              <a:rPr b="1" lang="en-US" sz="2400">
                <a:solidFill>
                  <a:srgbClr val="FF0000"/>
                </a:solidFill>
              </a:rPr>
              <a:t>11% Internet database, 60% Publications database</a:t>
            </a:r>
            <a:r>
              <a:rPr lang="en-US" sz="2400"/>
              <a:t>, etc. (</a:t>
            </a:r>
            <a:r>
              <a:rPr b="1" lang="en-US" sz="2400">
                <a:solidFill>
                  <a:srgbClr val="FF0000"/>
                </a:solidFill>
              </a:rPr>
              <a:t>not comparing to the prior versions of the work, as described in the TCAD website</a:t>
            </a:r>
            <a:r>
              <a:rPr lang="en-US" sz="2400"/>
              <a:t>)</a:t>
            </a:r>
            <a:endParaRPr/>
          </a:p>
          <a:p>
            <a:pPr indent="-228600" lvl="0" marL="228600" rtl="0" algn="l">
              <a:lnSpc>
                <a:spcPct val="90000"/>
              </a:lnSpc>
              <a:spcBef>
                <a:spcPts val="1000"/>
              </a:spcBef>
              <a:spcAft>
                <a:spcPts val="0"/>
              </a:spcAft>
              <a:buClr>
                <a:schemeClr val="dk1"/>
              </a:buClr>
              <a:buSzPct val="100000"/>
              <a:buChar char="•"/>
            </a:pPr>
            <a:r>
              <a:rPr lang="en-US" sz="2400"/>
              <a:t>See also the file named “Unreasonable_Inspection_Report.pdf” in Yao-Wen’s previous email on the similarity report provided by the TCAD office, where even the TCAD full name “IEEE TRANSACTIONS ON COMPUTER-AIDED DESIGN OF INTEGRATED CIRCUITS AND SYSTEMS”, “ACM/IEEE Design Automation Conference”, the page number “1”, and “shown in Figure 17 and Figure 18” are counted into similarity. </a:t>
            </a:r>
            <a:endParaRPr/>
          </a:p>
          <a:p>
            <a:pPr indent="-228600" lvl="1" marL="685800" rtl="0" algn="l">
              <a:lnSpc>
                <a:spcPct val="90000"/>
              </a:lnSpc>
              <a:spcBef>
                <a:spcPts val="500"/>
              </a:spcBef>
              <a:spcAft>
                <a:spcPts val="0"/>
              </a:spcAft>
              <a:buClr>
                <a:srgbClr val="000066"/>
              </a:buClr>
              <a:buSzPct val="100000"/>
              <a:buChar char="•"/>
            </a:pPr>
            <a:r>
              <a:rPr lang="en-US" sz="2000">
                <a:solidFill>
                  <a:srgbClr val="000066"/>
                </a:solidFill>
              </a:rPr>
              <a:t>Obviously, they match some descriptions from the database, not from Yao-Wen’s DAC’22 paper, because their DAC’22 paper does not have Figure 17 or Figure 18. </a:t>
            </a:r>
            <a:endParaRPr/>
          </a:p>
          <a:p>
            <a:pPr indent="-228600" lvl="0" marL="228600" rtl="0" algn="l">
              <a:lnSpc>
                <a:spcPct val="90000"/>
              </a:lnSpc>
              <a:spcBef>
                <a:spcPts val="1000"/>
              </a:spcBef>
              <a:spcAft>
                <a:spcPts val="0"/>
              </a:spcAft>
              <a:buClr>
                <a:schemeClr val="dk1"/>
              </a:buClr>
              <a:buSzPct val="100000"/>
              <a:buChar char="•"/>
            </a:pPr>
            <a:r>
              <a:rPr b="1" lang="en-US" sz="2400">
                <a:highlight>
                  <a:srgbClr val="FFFF00"/>
                </a:highlight>
              </a:rPr>
              <a:t>The new “40% total text overlap rule” is given by TCAD alone, not generally for IEEE journals!</a:t>
            </a:r>
            <a:r>
              <a:rPr lang="en-US" sz="2400"/>
              <a:t>  The IEEE set general guidelines in 2002 (by the IEEE Board of Directors in November 2002 for a policy on Duplicate Publication and Self-Plagiarism, included in the IEEE Policies document, precisely in Sections 6.4.1B(f) and 6.4.1B(h)), without this 40% requirement! Further, the 2002 guideline (leading to the 30% delta rule) is for technical content; </a:t>
            </a:r>
            <a:r>
              <a:rPr lang="en-US" sz="2400">
                <a:highlight>
                  <a:srgbClr val="FFFF00"/>
                </a:highlight>
              </a:rPr>
              <a:t>however, the TCAD new 40% total text overlap is for “text”; the former is more reasonable/useful for academic advancement.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3"/>
          <p:cNvSpPr txBox="1"/>
          <p:nvPr>
            <p:ph type="title"/>
          </p:nvPr>
        </p:nvSpPr>
        <p:spPr>
          <a:xfrm>
            <a:off x="1" y="68968"/>
            <a:ext cx="12192000" cy="9616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2316A"/>
              </a:buClr>
              <a:buSzPts val="4400"/>
              <a:buFont typeface="Calibri"/>
              <a:buNone/>
            </a:pPr>
            <a:r>
              <a:rPr b="1" lang="en-US"/>
              <a:t>Survey: Rules of Other Competing Journals</a:t>
            </a:r>
            <a:endParaRPr/>
          </a:p>
        </p:txBody>
      </p:sp>
      <p:sp>
        <p:nvSpPr>
          <p:cNvPr id="128" name="Google Shape;128;p13"/>
          <p:cNvSpPr txBox="1"/>
          <p:nvPr>
            <p:ph idx="1" type="body"/>
          </p:nvPr>
        </p:nvSpPr>
        <p:spPr>
          <a:xfrm>
            <a:off x="838200" y="1048298"/>
            <a:ext cx="10515600" cy="4960615"/>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US"/>
              <a:t>Targets: </a:t>
            </a:r>
            <a:r>
              <a:rPr b="1" lang="en-US"/>
              <a:t>ACM TODAES, IEEE TVLSI, TPEL, JETCAS, TCAD-I, and TEC</a:t>
            </a:r>
            <a:endParaRPr/>
          </a:p>
          <a:p>
            <a:pPr indent="-228600" lvl="0" marL="228600" rtl="0" algn="l">
              <a:lnSpc>
                <a:spcPct val="90000"/>
              </a:lnSpc>
              <a:spcBef>
                <a:spcPts val="1000"/>
              </a:spcBef>
              <a:spcAft>
                <a:spcPts val="0"/>
              </a:spcAft>
              <a:buClr>
                <a:schemeClr val="dk1"/>
              </a:buClr>
              <a:buSzPct val="100000"/>
              <a:buChar char="•"/>
            </a:pPr>
            <a:r>
              <a:rPr lang="en-US"/>
              <a:t>They only follow the 30% additional technical content rule; </a:t>
            </a:r>
            <a:r>
              <a:rPr b="1" lang="en-US">
                <a:solidFill>
                  <a:srgbClr val="FF0000"/>
                </a:solidFill>
              </a:rPr>
              <a:t>none</a:t>
            </a:r>
            <a:r>
              <a:rPr lang="en-US"/>
              <a:t> have the 40% text overlap rule.</a:t>
            </a:r>
            <a:endParaRPr/>
          </a:p>
          <a:p>
            <a:pPr indent="-228600" lvl="0" marL="228600" rtl="0" algn="l">
              <a:lnSpc>
                <a:spcPct val="90000"/>
              </a:lnSpc>
              <a:spcBef>
                <a:spcPts val="1000"/>
              </a:spcBef>
              <a:spcAft>
                <a:spcPts val="0"/>
              </a:spcAft>
              <a:buClr>
                <a:schemeClr val="dk1"/>
              </a:buClr>
              <a:buSzPct val="100000"/>
              <a:buChar char="•"/>
            </a:pPr>
            <a:r>
              <a:rPr lang="en-US"/>
              <a:t>In the circuit design, power, microwave, and electromagnetic compatibility communities, their conference papers typically consist of only 2-4 pages, so it is much easier for them to add new content for IEEE trans. publications.  </a:t>
            </a:r>
            <a:endParaRPr/>
          </a:p>
          <a:p>
            <a:pPr indent="-228600" lvl="1" marL="685800" rtl="0" algn="l">
              <a:lnSpc>
                <a:spcPct val="90000"/>
              </a:lnSpc>
              <a:spcBef>
                <a:spcPts val="500"/>
              </a:spcBef>
              <a:spcAft>
                <a:spcPts val="0"/>
              </a:spcAft>
              <a:buClr>
                <a:srgbClr val="000066"/>
              </a:buClr>
              <a:buSzPct val="100000"/>
              <a:buChar char="•"/>
            </a:pPr>
            <a:r>
              <a:rPr lang="en-US">
                <a:solidFill>
                  <a:srgbClr val="000066"/>
                </a:solidFill>
              </a:rPr>
              <a:t>Page numbers: 2 pages for an ISSCC paper, then for a JSSC journal one, top conference/journal in circuit design;  4 pages for an ISCAS conference paper for JETCAS and TCAD-I; 3 pages for electromagnetic compatibility, then for TEC; 2-4 pages for power electronics, then for TPEL, etc.</a:t>
            </a:r>
            <a:endParaRPr/>
          </a:p>
          <a:p>
            <a:pPr indent="-228600" lvl="1" marL="685800" rtl="0" algn="l">
              <a:lnSpc>
                <a:spcPct val="90000"/>
              </a:lnSpc>
              <a:spcBef>
                <a:spcPts val="500"/>
              </a:spcBef>
              <a:spcAft>
                <a:spcPts val="0"/>
              </a:spcAft>
              <a:buClr>
                <a:srgbClr val="000066"/>
              </a:buClr>
              <a:buSzPct val="100000"/>
              <a:buChar char="•"/>
            </a:pPr>
            <a:r>
              <a:rPr lang="en-US">
                <a:solidFill>
                  <a:srgbClr val="000066"/>
                </a:solidFill>
              </a:rPr>
              <a:t>TODAES: generally 25%/30% new technical content.</a:t>
            </a:r>
            <a:endParaRPr/>
          </a:p>
          <a:p>
            <a:pPr indent="-228600" lvl="0" marL="228600" rtl="0" algn="l">
              <a:lnSpc>
                <a:spcPct val="90000"/>
              </a:lnSpc>
              <a:spcBef>
                <a:spcPts val="1000"/>
              </a:spcBef>
              <a:spcAft>
                <a:spcPts val="0"/>
              </a:spcAft>
              <a:buClr>
                <a:schemeClr val="dk1"/>
              </a:buClr>
              <a:buSzPct val="100000"/>
              <a:buChar char="•"/>
            </a:pPr>
            <a:r>
              <a:rPr lang="en-US"/>
              <a:t> At CEDA, we always try to help our community with technological advancement and talent cultivation, especially for the young generation/researchers. </a:t>
            </a:r>
            <a:r>
              <a:rPr lang="en-US">
                <a:highlight>
                  <a:srgbClr val="FFFF00"/>
                </a:highlight>
              </a:rPr>
              <a:t>TCAD's new rules would not only hurt TCAD itself (and EDA conferences) but also give our young EDA researchers a much more difficult time building up their publication records. </a:t>
            </a:r>
            <a:endParaRPr/>
          </a:p>
          <a:p>
            <a:pPr indent="-99059" lvl="1" marL="685800" rtl="0" algn="l">
              <a:lnSpc>
                <a:spcPct val="90000"/>
              </a:lnSpc>
              <a:spcBef>
                <a:spcPts val="500"/>
              </a:spcBef>
              <a:spcAft>
                <a:spcPts val="0"/>
              </a:spcAft>
              <a:buClr>
                <a:schemeClr val="dk1"/>
              </a:buClr>
              <a:buSzPct val="100000"/>
              <a:buNone/>
            </a:pPr>
            <a:r>
              <a:t/>
            </a:r>
            <a:endParaRPr b="1"/>
          </a:p>
          <a:p>
            <a:pPr indent="-77470" lvl="0" marL="228600" rtl="0" algn="l">
              <a:lnSpc>
                <a:spcPct val="90000"/>
              </a:lnSpc>
              <a:spcBef>
                <a:spcPts val="1000"/>
              </a:spcBef>
              <a:spcAft>
                <a:spcPts val="0"/>
              </a:spcAft>
              <a:buClr>
                <a:schemeClr val="dk1"/>
              </a:buClr>
              <a:buSzPct val="100000"/>
              <a:buNone/>
            </a:pPr>
            <a:r>
              <a:t/>
            </a:r>
            <a:endParaRPr/>
          </a:p>
        </p:txBody>
      </p:sp>
      <p:pic>
        <p:nvPicPr>
          <p:cNvPr id="129" name="Google Shape;129;p13"/>
          <p:cNvPicPr preferRelativeResize="0"/>
          <p:nvPr/>
        </p:nvPicPr>
        <p:blipFill rotWithShape="1">
          <a:blip r:embed="rId3">
            <a:alphaModFix/>
          </a:blip>
          <a:srcRect b="0" l="0" r="0" t="0"/>
          <a:stretch/>
        </p:blipFill>
        <p:spPr>
          <a:xfrm>
            <a:off x="573581" y="-663301"/>
            <a:ext cx="10780219" cy="50554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2316A"/>
              </a:buClr>
              <a:buSzPts val="4400"/>
              <a:buFont typeface="Calibri"/>
              <a:buNone/>
            </a:pPr>
            <a:r>
              <a:rPr lang="en-US"/>
              <a:t>Decision on Papers with 40% overlap rule</a:t>
            </a:r>
            <a:endParaRPr/>
          </a:p>
        </p:txBody>
      </p:sp>
      <p:sp>
        <p:nvSpPr>
          <p:cNvPr id="135" name="Google Shape;135;p14"/>
          <p:cNvSpPr txBox="1"/>
          <p:nvPr>
            <p:ph idx="1" type="body"/>
          </p:nvPr>
        </p:nvSpPr>
        <p:spPr>
          <a:xfrm>
            <a:off x="462987" y="1792859"/>
            <a:ext cx="11563109" cy="405936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In 2024: 20 papers / 560 (3.57% of total)</a:t>
            </a:r>
            <a:endParaRPr/>
          </a:p>
          <a:p>
            <a:pPr indent="-228600" lvl="1" marL="685800" rtl="0" algn="l">
              <a:lnSpc>
                <a:spcPct val="90000"/>
              </a:lnSpc>
              <a:spcBef>
                <a:spcPts val="500"/>
              </a:spcBef>
              <a:spcAft>
                <a:spcPts val="0"/>
              </a:spcAft>
              <a:buClr>
                <a:schemeClr val="dk1"/>
              </a:buClr>
              <a:buSzPts val="2400"/>
              <a:buChar char="•"/>
            </a:pPr>
            <a:r>
              <a:rPr lang="en-US"/>
              <a:t>Almost half also violated the 30% novelty, so real figure: 10 / 560 (1.78%)</a:t>
            </a:r>
            <a:endParaRPr/>
          </a:p>
          <a:p>
            <a:pPr indent="-228600" lvl="0" marL="228600" rtl="0" algn="l">
              <a:lnSpc>
                <a:spcPct val="90000"/>
              </a:lnSpc>
              <a:spcBef>
                <a:spcPts val="1000"/>
              </a:spcBef>
              <a:spcAft>
                <a:spcPts val="0"/>
              </a:spcAft>
              <a:buClr>
                <a:schemeClr val="dk1"/>
              </a:buClr>
              <a:buSzPts val="2800"/>
              <a:buChar char="•"/>
            </a:pPr>
            <a:r>
              <a:rPr lang="en-US"/>
              <a:t>Other journals allow more overlap, but CEDA ones do not (D&amp;T has a threshold of 30% as maximum overlap in the latest special issue!)</a:t>
            </a:r>
            <a:endParaRPr/>
          </a:p>
          <a:p>
            <a:pPr indent="-228600" lvl="0" marL="228600" rtl="0" algn="l">
              <a:lnSpc>
                <a:spcPct val="90000"/>
              </a:lnSpc>
              <a:spcBef>
                <a:spcPts val="1000"/>
              </a:spcBef>
              <a:spcAft>
                <a:spcPts val="0"/>
              </a:spcAft>
              <a:buClr>
                <a:schemeClr val="dk1"/>
              </a:buClr>
              <a:buSzPts val="2800"/>
              <a:buChar char="•"/>
            </a:pPr>
            <a:r>
              <a:rPr lang="en-US"/>
              <a:t>Only one complaint from Yao Wen, but he lists this set of authors in his presentation:</a:t>
            </a:r>
            <a:endParaRPr/>
          </a:p>
          <a:p>
            <a:pPr indent="-228600" lvl="1" marL="685800" rtl="0" algn="l">
              <a:lnSpc>
                <a:spcPct val="90000"/>
              </a:lnSpc>
              <a:spcBef>
                <a:spcPts val="500"/>
              </a:spcBef>
              <a:spcAft>
                <a:spcPts val="0"/>
              </a:spcAft>
              <a:buClr>
                <a:schemeClr val="dk1"/>
              </a:buClr>
              <a:buSzPts val="2400"/>
              <a:buChar char="•"/>
            </a:pPr>
            <a:r>
              <a:rPr lang="en-US"/>
              <a:t>Yao-Wen Chang, Deming Chen, </a:t>
            </a:r>
            <a:r>
              <a:rPr b="1" lang="en-US"/>
              <a:t>Tsung-Yi Ho,</a:t>
            </a:r>
            <a:r>
              <a:rPr lang="en-US"/>
              <a:t> Jiang Hu (?), </a:t>
            </a:r>
            <a:r>
              <a:rPr b="1" lang="en-US"/>
              <a:t>Iris Hui-Ru Jiang </a:t>
            </a:r>
            <a:r>
              <a:rPr lang="en-US"/>
              <a:t>(?),            Gi-Joon Nam (?), Sri Parameswaran (?), </a:t>
            </a:r>
            <a:r>
              <a:rPr b="1" lang="en-US"/>
              <a:t>Bei Yu, and Qi Zhu (?)</a:t>
            </a:r>
            <a:endParaRPr b="1"/>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1" y="68968"/>
            <a:ext cx="12192000" cy="9616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2316A"/>
              </a:buClr>
              <a:buSzPts val="4400"/>
              <a:buFont typeface="Calibri"/>
              <a:buNone/>
            </a:pPr>
            <a:r>
              <a:rPr b="1" lang="en-US"/>
              <a:t>(Wrong) Conclusions, but (Possible) Suggestions</a:t>
            </a:r>
            <a:endParaRPr/>
          </a:p>
        </p:txBody>
      </p:sp>
      <p:sp>
        <p:nvSpPr>
          <p:cNvPr id="141" name="Google Shape;141;p15"/>
          <p:cNvSpPr txBox="1"/>
          <p:nvPr>
            <p:ph idx="1" type="body"/>
          </p:nvPr>
        </p:nvSpPr>
        <p:spPr>
          <a:xfrm>
            <a:off x="838200" y="1048298"/>
            <a:ext cx="10910104" cy="4960615"/>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90000"/>
              </a:lnSpc>
              <a:spcBef>
                <a:spcPts val="0"/>
              </a:spcBef>
              <a:spcAft>
                <a:spcPts val="0"/>
              </a:spcAft>
              <a:buClr>
                <a:schemeClr val="dk1"/>
              </a:buClr>
              <a:buSzPct val="100000"/>
              <a:buChar char="•"/>
            </a:pPr>
            <a:r>
              <a:rPr lang="en-US"/>
              <a:t>Conclusions</a:t>
            </a:r>
            <a:endParaRPr/>
          </a:p>
          <a:p>
            <a:pPr indent="-457200" lvl="0" marL="457200" rtl="0" algn="l">
              <a:lnSpc>
                <a:spcPct val="90000"/>
              </a:lnSpc>
              <a:spcBef>
                <a:spcPts val="1000"/>
              </a:spcBef>
              <a:spcAft>
                <a:spcPts val="0"/>
              </a:spcAft>
              <a:buClr>
                <a:schemeClr val="dk1"/>
              </a:buClr>
              <a:buSzPct val="100000"/>
              <a:buFont typeface="Calibri"/>
              <a:buAutoNum type="arabicPeriod"/>
            </a:pPr>
            <a:r>
              <a:rPr lang="en-US"/>
              <a:t>The new TCAD submission rule of less than 40% similarity with prior published conference versions sets the strictest constraint in our related ACM/IEEE domains.  The longer lengths of our EDA conference papers further aggravate its negative effects. </a:t>
            </a:r>
            <a:endParaRPr/>
          </a:p>
          <a:p>
            <a:pPr indent="-457200" lvl="0" marL="457200" rtl="0" algn="l">
              <a:lnSpc>
                <a:spcPct val="90000"/>
              </a:lnSpc>
              <a:spcBef>
                <a:spcPts val="1000"/>
              </a:spcBef>
              <a:spcAft>
                <a:spcPts val="0"/>
              </a:spcAft>
              <a:buClr>
                <a:schemeClr val="dk1"/>
              </a:buClr>
              <a:buSzPct val="100000"/>
              <a:buFont typeface="Calibri"/>
              <a:buAutoNum type="arabicPeriod"/>
            </a:pPr>
            <a:r>
              <a:rPr lang="en-US"/>
              <a:t>The new TCAD submission rule would incur a no-win (lose-lose) scenario for TCAD and our EDA conferences, creating competing side effects between TCAD and top-conference publications. </a:t>
            </a:r>
            <a:endParaRPr/>
          </a:p>
          <a:p>
            <a:pPr indent="-457200" lvl="0" marL="457200" rtl="0" algn="l">
              <a:lnSpc>
                <a:spcPct val="90000"/>
              </a:lnSpc>
              <a:spcBef>
                <a:spcPts val="1000"/>
              </a:spcBef>
              <a:spcAft>
                <a:spcPts val="0"/>
              </a:spcAft>
              <a:buClr>
                <a:schemeClr val="dk1"/>
              </a:buClr>
              <a:buSzPct val="100000"/>
              <a:buFont typeface="Calibri"/>
              <a:buAutoNum type="arabicPeriod"/>
            </a:pPr>
            <a:r>
              <a:rPr lang="en-US"/>
              <a:t>The new TCAD submission rule would push many EDA researchers to choose other journals (e.g., TODAES and TVLSI) for their journal publications, with our young generation being hurt the most and suffering a much more difficult time establishing their publication records. </a:t>
            </a:r>
            <a:endParaRPr/>
          </a:p>
          <a:p>
            <a:pPr indent="-117475"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Our sincere suggestions: </a:t>
            </a:r>
            <a:endParaRPr/>
          </a:p>
          <a:p>
            <a:pPr indent="-514350" lvl="0" marL="514350" rtl="0" algn="l">
              <a:lnSpc>
                <a:spcPct val="90000"/>
              </a:lnSpc>
              <a:spcBef>
                <a:spcPts val="1000"/>
              </a:spcBef>
              <a:spcAft>
                <a:spcPts val="0"/>
              </a:spcAft>
              <a:buClr>
                <a:srgbClr val="FF0000"/>
              </a:buClr>
              <a:buSzPct val="100000"/>
              <a:buFont typeface="Calibri"/>
              <a:buAutoNum type="arabicPeriod"/>
            </a:pPr>
            <a:r>
              <a:rPr b="1" lang="en-US">
                <a:solidFill>
                  <a:srgbClr val="FF0000"/>
                </a:solidFill>
              </a:rPr>
              <a:t>Please remove or relax the less than 40% similarity rule between a TCAD submission and its published conference versions. </a:t>
            </a:r>
            <a:endParaRPr/>
          </a:p>
          <a:p>
            <a:pPr indent="-514350" lvl="0" marL="514350" rtl="0" algn="l">
              <a:lnSpc>
                <a:spcPct val="90000"/>
              </a:lnSpc>
              <a:spcBef>
                <a:spcPts val="1000"/>
              </a:spcBef>
              <a:spcAft>
                <a:spcPts val="0"/>
              </a:spcAft>
              <a:buClr>
                <a:srgbClr val="FF0000"/>
              </a:buClr>
              <a:buSzPct val="100000"/>
              <a:buFont typeface="Calibri"/>
              <a:buAutoNum type="arabicPeriod"/>
            </a:pPr>
            <a:r>
              <a:rPr b="1" lang="en-US">
                <a:solidFill>
                  <a:srgbClr val="FF0000"/>
                </a:solidFill>
              </a:rPr>
              <a:t>Please carefully apply the similarity-checking tool to compare only with published conference versions to conform to the rules given on the TCAD website,</a:t>
            </a:r>
            <a:r>
              <a:rPr lang="en-US"/>
              <a:t> not the whole database; if it is infeasible to check with only published conference versions, please relax the 40% threshold to consider the checking error.  </a:t>
            </a:r>
            <a:endParaRPr/>
          </a:p>
          <a:p>
            <a:pPr indent="-514350" lvl="0" marL="514350" rtl="0" algn="l">
              <a:lnSpc>
                <a:spcPct val="90000"/>
              </a:lnSpc>
              <a:spcBef>
                <a:spcPts val="1000"/>
              </a:spcBef>
              <a:spcAft>
                <a:spcPts val="0"/>
              </a:spcAft>
              <a:buClr>
                <a:srgbClr val="FF0000"/>
              </a:buClr>
              <a:buSzPct val="100000"/>
              <a:buFont typeface="Calibri"/>
              <a:buAutoNum type="arabicPeriod"/>
            </a:pPr>
            <a:r>
              <a:rPr b="1" lang="en-US">
                <a:solidFill>
                  <a:srgbClr val="FF0000"/>
                </a:solidFill>
              </a:rPr>
              <a:t>Technical content matters the most, not verbatim text</a:t>
            </a:r>
            <a:r>
              <a:rPr lang="en-US"/>
              <a:t>.  The original 30% additional technical content rule suffices to control the TCAD quality, </a:t>
            </a:r>
            <a:r>
              <a:rPr lang="en-US">
                <a:highlight>
                  <a:srgbClr val="FFFF00"/>
                </a:highlight>
              </a:rPr>
              <a:t>especially together with our typically longer EDA conference papers, which already make our TCAD submissions much more difficult than competing IEEE/ACM journal ones.</a:t>
            </a:r>
            <a:endParaRPr/>
          </a:p>
          <a:p>
            <a:pPr indent="-403225" lvl="0" marL="514350" rtl="0" algn="l">
              <a:lnSpc>
                <a:spcPct val="90000"/>
              </a:lnSpc>
              <a:spcBef>
                <a:spcPts val="1000"/>
              </a:spcBef>
              <a:spcAft>
                <a:spcPts val="0"/>
              </a:spcAft>
              <a:buClr>
                <a:schemeClr val="dk1"/>
              </a:buClr>
              <a:buSzPct val="100000"/>
              <a:buFont typeface="Calibri"/>
              <a:buNone/>
            </a:pPr>
            <a:r>
              <a:t/>
            </a:r>
            <a:endParaRPr/>
          </a:p>
          <a:p>
            <a:pPr indent="-133350" lvl="1" marL="685800" rtl="0" algn="l">
              <a:lnSpc>
                <a:spcPct val="90000"/>
              </a:lnSpc>
              <a:spcBef>
                <a:spcPts val="500"/>
              </a:spcBef>
              <a:spcAft>
                <a:spcPts val="0"/>
              </a:spcAft>
              <a:buClr>
                <a:schemeClr val="dk1"/>
              </a:buClr>
              <a:buSzPct val="100000"/>
              <a:buNone/>
            </a:pPr>
            <a:r>
              <a:t/>
            </a:r>
            <a:endParaRPr/>
          </a:p>
          <a:p>
            <a:pPr indent="-11747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2"/>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2316A"/>
              </a:buClr>
              <a:buSzPts val="4400"/>
              <a:buFont typeface="Calibri"/>
              <a:buNone/>
            </a:pPr>
            <a:r>
              <a:rPr lang="en-US"/>
              <a:t>Current Status (1/2) </a:t>
            </a:r>
            <a:endParaRPr/>
          </a:p>
        </p:txBody>
      </p:sp>
      <p:sp>
        <p:nvSpPr>
          <p:cNvPr id="57" name="Google Shape;57;p2"/>
          <p:cNvSpPr txBox="1"/>
          <p:nvPr>
            <p:ph idx="1" type="body"/>
          </p:nvPr>
        </p:nvSpPr>
        <p:spPr>
          <a:xfrm>
            <a:off x="93133" y="1399319"/>
            <a:ext cx="12022667" cy="4353244"/>
          </a:xfrm>
          <a:prstGeom prst="rect">
            <a:avLst/>
          </a:prstGeom>
          <a:noFill/>
          <a:ln>
            <a:noFill/>
          </a:ln>
        </p:spPr>
        <p:txBody>
          <a:bodyPr anchorCtr="0" anchor="t" bIns="121900" lIns="121900" spcFirstLastPara="1" rIns="121900" wrap="square" tIns="121900">
            <a:noAutofit/>
          </a:bodyPr>
          <a:lstStyle/>
          <a:p>
            <a:pPr indent="-609585" lvl="0" marL="761981" rtl="0" algn="l">
              <a:lnSpc>
                <a:spcPct val="90000"/>
              </a:lnSpc>
              <a:spcBef>
                <a:spcPts val="0"/>
              </a:spcBef>
              <a:spcAft>
                <a:spcPts val="0"/>
              </a:spcAft>
              <a:buClr>
                <a:schemeClr val="dk1"/>
              </a:buClr>
              <a:buSzPts val="1800"/>
              <a:buFont typeface="Calibri"/>
              <a:buAutoNum type="arabicPeriod"/>
            </a:pPr>
            <a:r>
              <a:rPr lang="en-US" sz="2667"/>
              <a:t>Current accept. rates (</a:t>
            </a:r>
            <a:r>
              <a:rPr b="1" lang="en-US" sz="2667">
                <a:solidFill>
                  <a:srgbClr val="00B050"/>
                </a:solidFill>
              </a:rPr>
              <a:t>33-34%</a:t>
            </a:r>
            <a:r>
              <a:rPr lang="en-US" sz="2667"/>
              <a:t>), top-tier journal for </a:t>
            </a:r>
            <a:r>
              <a:rPr b="1" lang="en-US" sz="2667">
                <a:solidFill>
                  <a:srgbClr val="00B050"/>
                </a:solidFill>
              </a:rPr>
              <a:t>4 consecutive quarters</a:t>
            </a:r>
            <a:endParaRPr/>
          </a:p>
          <a:p>
            <a:pPr indent="-457189" lvl="1" marL="1066762" rtl="0" algn="l">
              <a:lnSpc>
                <a:spcPct val="90000"/>
              </a:lnSpc>
              <a:spcBef>
                <a:spcPts val="0"/>
              </a:spcBef>
              <a:spcAft>
                <a:spcPts val="0"/>
              </a:spcAft>
              <a:buClr>
                <a:schemeClr val="dk1"/>
              </a:buClr>
              <a:buSzPts val="1800"/>
              <a:buFont typeface="Arial"/>
              <a:buChar char="●"/>
            </a:pPr>
            <a:r>
              <a:rPr lang="en-US" sz="2270"/>
              <a:t>Average decision time (1</a:t>
            </a:r>
            <a:r>
              <a:rPr baseline="30000" lang="en-US" sz="2270"/>
              <a:t>st</a:t>
            </a:r>
            <a:r>
              <a:rPr lang="en-US" sz="2270"/>
              <a:t> revision):  </a:t>
            </a:r>
            <a:r>
              <a:rPr b="1" lang="en-US" sz="2270">
                <a:solidFill>
                  <a:srgbClr val="00B050"/>
                </a:solidFill>
              </a:rPr>
              <a:t>71 </a:t>
            </a:r>
            <a:r>
              <a:rPr lang="en-US" sz="2270"/>
              <a:t>days</a:t>
            </a:r>
            <a:endParaRPr/>
          </a:p>
          <a:p>
            <a:pPr indent="-457189" lvl="1" marL="1066762" rtl="0" algn="l">
              <a:lnSpc>
                <a:spcPct val="90000"/>
              </a:lnSpc>
              <a:spcBef>
                <a:spcPts val="0"/>
              </a:spcBef>
              <a:spcAft>
                <a:spcPts val="0"/>
              </a:spcAft>
              <a:buClr>
                <a:schemeClr val="dk1"/>
              </a:buClr>
              <a:buSzPts val="1800"/>
              <a:buFont typeface="Arial"/>
              <a:buChar char="●"/>
            </a:pPr>
            <a:r>
              <a:rPr lang="en-US" sz="2270"/>
              <a:t>Average final decision time: </a:t>
            </a:r>
            <a:r>
              <a:rPr b="1" lang="en-US" sz="2270">
                <a:solidFill>
                  <a:srgbClr val="00B050"/>
                </a:solidFill>
              </a:rPr>
              <a:t>84 </a:t>
            </a:r>
            <a:r>
              <a:rPr lang="en-US" sz="2270"/>
              <a:t>days until May 2024</a:t>
            </a:r>
            <a:endParaRPr/>
          </a:p>
          <a:p>
            <a:pPr indent="-609585" lvl="0" marL="761981" rtl="0" algn="l">
              <a:lnSpc>
                <a:spcPct val="90000"/>
              </a:lnSpc>
              <a:spcBef>
                <a:spcPts val="0"/>
              </a:spcBef>
              <a:spcAft>
                <a:spcPts val="0"/>
              </a:spcAft>
              <a:buClr>
                <a:schemeClr val="dk1"/>
              </a:buClr>
              <a:buSzPts val="1800"/>
              <a:buFont typeface="Calibri"/>
              <a:buAutoNum type="arabicPeriod"/>
            </a:pPr>
            <a:r>
              <a:rPr lang="en-US" sz="2667"/>
              <a:t>Submissions stabilizing  (Sep. 2023 to May 2024)</a:t>
            </a:r>
            <a:endParaRPr/>
          </a:p>
          <a:p>
            <a:pPr indent="-457188" lvl="1" marL="1066773" rtl="0" algn="l">
              <a:lnSpc>
                <a:spcPct val="90000"/>
              </a:lnSpc>
              <a:spcBef>
                <a:spcPts val="0"/>
              </a:spcBef>
              <a:spcAft>
                <a:spcPts val="0"/>
              </a:spcAft>
              <a:buClr>
                <a:schemeClr val="dk1"/>
              </a:buClr>
              <a:buSzPts val="1800"/>
              <a:buChar char="●"/>
            </a:pPr>
            <a:r>
              <a:rPr lang="en-US" sz="2267"/>
              <a:t>Similar number of submissions vs. same period in 2022-2023</a:t>
            </a:r>
            <a:endParaRPr/>
          </a:p>
          <a:p>
            <a:pPr indent="-457188" lvl="1" marL="1066773" rtl="0" algn="l">
              <a:lnSpc>
                <a:spcPct val="90000"/>
              </a:lnSpc>
              <a:spcBef>
                <a:spcPts val="0"/>
              </a:spcBef>
              <a:spcAft>
                <a:spcPts val="0"/>
              </a:spcAft>
              <a:buClr>
                <a:schemeClr val="dk1"/>
              </a:buClr>
              <a:buSzPts val="1800"/>
              <a:buFont typeface="Arial"/>
              <a:buChar char="●"/>
            </a:pPr>
            <a:r>
              <a:rPr lang="en-US" sz="2267"/>
              <a:t>Accept Ratio: YTD is </a:t>
            </a:r>
            <a:r>
              <a:rPr b="1" lang="en-US" sz="2267">
                <a:solidFill>
                  <a:srgbClr val="00B050"/>
                </a:solidFill>
              </a:rPr>
              <a:t>37</a:t>
            </a:r>
            <a:r>
              <a:rPr lang="en-US" sz="2267">
                <a:solidFill>
                  <a:srgbClr val="00B050"/>
                </a:solidFill>
              </a:rPr>
              <a:t>% </a:t>
            </a:r>
            <a:r>
              <a:rPr lang="en-US" sz="2267"/>
              <a:t>so far, it</a:t>
            </a:r>
            <a:r>
              <a:rPr lang="en-US" sz="2267">
                <a:solidFill>
                  <a:srgbClr val="00B050"/>
                </a:solidFill>
              </a:rPr>
              <a:t> </a:t>
            </a:r>
            <a:r>
              <a:rPr lang="en-US" sz="2267"/>
              <a:t>was </a:t>
            </a:r>
            <a:r>
              <a:rPr b="1" lang="en-US" sz="2267">
                <a:solidFill>
                  <a:srgbClr val="00B050"/>
                </a:solidFill>
              </a:rPr>
              <a:t>39%</a:t>
            </a:r>
            <a:r>
              <a:rPr lang="en-US" sz="2267"/>
              <a:t> in 2023, 2022 was</a:t>
            </a:r>
            <a:r>
              <a:rPr b="1" lang="en-US" sz="2267">
                <a:solidFill>
                  <a:srgbClr val="00B050"/>
                </a:solidFill>
              </a:rPr>
              <a:t> 40.5%</a:t>
            </a:r>
            <a:endParaRPr sz="2267"/>
          </a:p>
          <a:p>
            <a:pPr indent="-457188" lvl="1" marL="1066773" rtl="0" algn="l">
              <a:lnSpc>
                <a:spcPct val="90000"/>
              </a:lnSpc>
              <a:spcBef>
                <a:spcPts val="0"/>
              </a:spcBef>
              <a:spcAft>
                <a:spcPts val="0"/>
              </a:spcAft>
              <a:buClr>
                <a:schemeClr val="dk1"/>
              </a:buClr>
              <a:buSzPts val="1800"/>
              <a:buFont typeface="Arial"/>
              <a:buChar char="●"/>
            </a:pPr>
            <a:r>
              <a:rPr lang="en-US"/>
              <a:t>Oldest manuscript without decision: </a:t>
            </a:r>
            <a:r>
              <a:rPr b="1" lang="en-US">
                <a:solidFill>
                  <a:srgbClr val="00B050"/>
                </a:solidFill>
              </a:rPr>
              <a:t>138</a:t>
            </a:r>
            <a:r>
              <a:rPr b="1" lang="en-US">
                <a:solidFill>
                  <a:srgbClr val="FF0000"/>
                </a:solidFill>
              </a:rPr>
              <a:t> </a:t>
            </a:r>
            <a:r>
              <a:rPr lang="en-US"/>
              <a:t>days (it was </a:t>
            </a:r>
            <a:r>
              <a:rPr b="1" lang="en-US">
                <a:solidFill>
                  <a:srgbClr val="FF0000"/>
                </a:solidFill>
              </a:rPr>
              <a:t>203</a:t>
            </a:r>
            <a:r>
              <a:rPr lang="en-US"/>
              <a:t> days in 2021)</a:t>
            </a:r>
            <a:endParaRPr/>
          </a:p>
          <a:p>
            <a:pPr indent="-609585" lvl="0" marL="761981" rtl="0" algn="l">
              <a:lnSpc>
                <a:spcPct val="90000"/>
              </a:lnSpc>
              <a:spcBef>
                <a:spcPts val="0"/>
              </a:spcBef>
              <a:spcAft>
                <a:spcPts val="0"/>
              </a:spcAft>
              <a:buClr>
                <a:schemeClr val="dk1"/>
              </a:buClr>
              <a:buSzPts val="1800"/>
              <a:buFont typeface="Calibri"/>
              <a:buAutoNum type="arabicPeriod"/>
            </a:pPr>
            <a:r>
              <a:rPr lang="en-US" sz="2667"/>
              <a:t>Optimized TCAD review process and publication timeline with IEEE HQ </a:t>
            </a:r>
            <a:endParaRPr/>
          </a:p>
          <a:p>
            <a:pPr indent="-457188" lvl="1" marL="1066773" rtl="0" algn="l">
              <a:lnSpc>
                <a:spcPct val="90000"/>
              </a:lnSpc>
              <a:spcBef>
                <a:spcPts val="0"/>
              </a:spcBef>
              <a:spcAft>
                <a:spcPts val="0"/>
              </a:spcAft>
              <a:buClr>
                <a:schemeClr val="dk1"/>
              </a:buClr>
              <a:buSzPts val="1800"/>
              <a:buChar char="●"/>
            </a:pPr>
            <a:r>
              <a:rPr lang="en-US" sz="2267"/>
              <a:t>Fast desk-reject policy of IEEE implemented (fast reject: &lt;2 weeks, for low-quality papers)</a:t>
            </a:r>
            <a:endParaRPr/>
          </a:p>
          <a:p>
            <a:pPr indent="-457188" lvl="1" marL="1066773" rtl="0" algn="l">
              <a:lnSpc>
                <a:spcPct val="90000"/>
              </a:lnSpc>
              <a:spcBef>
                <a:spcPts val="0"/>
              </a:spcBef>
              <a:spcAft>
                <a:spcPts val="0"/>
              </a:spcAft>
              <a:buClr>
                <a:schemeClr val="dk1"/>
              </a:buClr>
              <a:buSzPts val="1800"/>
              <a:buChar char="●"/>
            </a:pPr>
            <a:r>
              <a:rPr lang="en-US" sz="2267"/>
              <a:t>Automation to reassign reviewers in revisions, identify reviewers/AEs with delays, etc.</a:t>
            </a:r>
            <a:endParaRPr/>
          </a:p>
          <a:p>
            <a:pPr indent="-457188" lvl="1" marL="1066773" rtl="0" algn="l">
              <a:lnSpc>
                <a:spcPct val="90000"/>
              </a:lnSpc>
              <a:spcBef>
                <a:spcPts val="0"/>
              </a:spcBef>
              <a:spcAft>
                <a:spcPts val="0"/>
              </a:spcAft>
              <a:buClr>
                <a:schemeClr val="dk1"/>
              </a:buClr>
              <a:buSzPts val="1800"/>
              <a:buChar char="●"/>
            </a:pPr>
            <a:r>
              <a:rPr lang="en-US" sz="2267"/>
              <a:t>IEEE has claimed to remove backlog/publication delay until March 2024 completely as agreed with IEEE HQ (more pages for TCAD) but still not done (</a:t>
            </a:r>
            <a:r>
              <a:rPr b="1" lang="en-US" sz="2267">
                <a:solidFill>
                  <a:srgbClr val="FF0000"/>
                </a:solidFill>
              </a:rPr>
              <a:t>50% of backlog remains</a:t>
            </a:r>
            <a:r>
              <a:rPr lang="en-US" sz="2267"/>
              <a:t>)</a:t>
            </a:r>
            <a:endParaRPr/>
          </a:p>
          <a:p>
            <a:pPr indent="0" lvl="1" marL="609585" rtl="0" algn="l">
              <a:lnSpc>
                <a:spcPct val="90000"/>
              </a:lnSpc>
              <a:spcBef>
                <a:spcPts val="0"/>
              </a:spcBef>
              <a:spcAft>
                <a:spcPts val="0"/>
              </a:spcAft>
              <a:buClr>
                <a:schemeClr val="dk1"/>
              </a:buClr>
              <a:buSzPts val="1800"/>
              <a:buNone/>
            </a:pPr>
            <a:r>
              <a:t/>
            </a:r>
            <a:endParaRPr sz="2267"/>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txBox="1"/>
          <p:nvPr>
            <p:ph type="title"/>
          </p:nvPr>
        </p:nvSpPr>
        <p:spPr>
          <a:xfrm>
            <a:off x="817795" y="59051"/>
            <a:ext cx="1081364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2316A"/>
              </a:buClr>
              <a:buSzPts val="4400"/>
              <a:buFont typeface="Calibri"/>
              <a:buNone/>
            </a:pPr>
            <a:r>
              <a:rPr lang="en-US"/>
              <a:t>Current Status (2/2)</a:t>
            </a:r>
            <a:endParaRPr/>
          </a:p>
        </p:txBody>
      </p:sp>
      <p:sp>
        <p:nvSpPr>
          <p:cNvPr id="63" name="Google Shape;63;p3"/>
          <p:cNvSpPr txBox="1"/>
          <p:nvPr>
            <p:ph idx="1" type="body"/>
          </p:nvPr>
        </p:nvSpPr>
        <p:spPr>
          <a:xfrm>
            <a:off x="124224" y="1313461"/>
            <a:ext cx="12067777" cy="4059360"/>
          </a:xfrm>
          <a:prstGeom prst="rect">
            <a:avLst/>
          </a:prstGeom>
          <a:noFill/>
          <a:ln>
            <a:noFill/>
          </a:ln>
        </p:spPr>
        <p:txBody>
          <a:bodyPr anchorCtr="0" anchor="t" bIns="121900" lIns="121900" spcFirstLastPara="1" rIns="121900" wrap="square" tIns="121900">
            <a:noAutofit/>
          </a:bodyPr>
          <a:lstStyle/>
          <a:p>
            <a:pPr indent="-609585" lvl="0" marL="761981" rtl="0" algn="l">
              <a:lnSpc>
                <a:spcPct val="90000"/>
              </a:lnSpc>
              <a:spcBef>
                <a:spcPts val="0"/>
              </a:spcBef>
              <a:spcAft>
                <a:spcPts val="0"/>
              </a:spcAft>
              <a:buClr>
                <a:schemeClr val="dk1"/>
              </a:buClr>
              <a:buSzPts val="1800"/>
              <a:buFont typeface="Calibri"/>
              <a:buAutoNum type="arabicPeriod"/>
            </a:pPr>
            <a:r>
              <a:rPr lang="en-US" sz="2667"/>
              <a:t>Editorial board renewed in 2024, </a:t>
            </a:r>
            <a:r>
              <a:rPr b="1" lang="en-US" sz="2667">
                <a:solidFill>
                  <a:srgbClr val="00B050"/>
                </a:solidFill>
              </a:rPr>
              <a:t>25</a:t>
            </a:r>
            <a:r>
              <a:rPr lang="en-US" sz="2667"/>
              <a:t> new AEs -&gt; </a:t>
            </a:r>
            <a:r>
              <a:rPr b="1" lang="en-US" sz="2667">
                <a:solidFill>
                  <a:srgbClr val="00B050"/>
                </a:solidFill>
              </a:rPr>
              <a:t>28 new AEs</a:t>
            </a:r>
            <a:endParaRPr/>
          </a:p>
          <a:p>
            <a:pPr indent="-457188" lvl="1" marL="1066773" rtl="0" algn="l">
              <a:lnSpc>
                <a:spcPct val="90000"/>
              </a:lnSpc>
              <a:spcBef>
                <a:spcPts val="0"/>
              </a:spcBef>
              <a:spcAft>
                <a:spcPts val="0"/>
              </a:spcAft>
              <a:buClr>
                <a:schemeClr val="dk1"/>
              </a:buClr>
              <a:buSzPts val="1800"/>
              <a:buChar char="●"/>
            </a:pPr>
            <a:r>
              <a:rPr lang="en-US" sz="2133"/>
              <a:t>Limit of two terms (2 x 2 years) based on IEEE guidelines</a:t>
            </a:r>
            <a:endParaRPr/>
          </a:p>
          <a:p>
            <a:pPr indent="-457188" lvl="1" marL="1066773" rtl="0" algn="l">
              <a:lnSpc>
                <a:spcPct val="90000"/>
              </a:lnSpc>
              <a:spcBef>
                <a:spcPts val="0"/>
              </a:spcBef>
              <a:spcAft>
                <a:spcPts val="0"/>
              </a:spcAft>
              <a:buClr>
                <a:schemeClr val="dk1"/>
              </a:buClr>
              <a:buSzPts val="1800"/>
              <a:buChar char="●"/>
            </a:pPr>
            <a:r>
              <a:rPr lang="en-US" sz="2133"/>
              <a:t>Increased diversity (Region 10 – Asia and Pacific) and more industrial affiliated AEs (5 new AEs).</a:t>
            </a:r>
            <a:endParaRPr/>
          </a:p>
          <a:p>
            <a:pPr indent="-457188" lvl="1" marL="1066773" rtl="0" algn="l">
              <a:lnSpc>
                <a:spcPct val="90000"/>
              </a:lnSpc>
              <a:spcBef>
                <a:spcPts val="0"/>
              </a:spcBef>
              <a:spcAft>
                <a:spcPts val="0"/>
              </a:spcAft>
              <a:buClr>
                <a:schemeClr val="dk1"/>
              </a:buClr>
              <a:buSzPts val="1800"/>
              <a:buChar char="●"/>
            </a:pPr>
            <a:r>
              <a:rPr lang="en-US" sz="2133"/>
              <a:t>Editors-at-Large renewed - 40% women and 2 members replaced</a:t>
            </a:r>
            <a:endParaRPr/>
          </a:p>
          <a:p>
            <a:pPr indent="0" lvl="0" marL="152396" rtl="0" algn="l">
              <a:lnSpc>
                <a:spcPct val="90000"/>
              </a:lnSpc>
              <a:spcBef>
                <a:spcPts val="0"/>
              </a:spcBef>
              <a:spcAft>
                <a:spcPts val="0"/>
              </a:spcAft>
              <a:buClr>
                <a:schemeClr val="dk1"/>
              </a:buClr>
              <a:buSzPts val="1800"/>
              <a:buNone/>
            </a:pPr>
            <a:r>
              <a:t/>
            </a:r>
            <a:endParaRPr sz="2667"/>
          </a:p>
          <a:p>
            <a:pPr indent="-609585" lvl="0" marL="761981" rtl="0" algn="l">
              <a:lnSpc>
                <a:spcPct val="90000"/>
              </a:lnSpc>
              <a:spcBef>
                <a:spcPts val="0"/>
              </a:spcBef>
              <a:spcAft>
                <a:spcPts val="0"/>
              </a:spcAft>
              <a:buClr>
                <a:schemeClr val="dk1"/>
              </a:buClr>
              <a:buSzPts val="1800"/>
              <a:buFont typeface="Calibri"/>
              <a:buAutoNum type="arabicPeriod" startAt="3"/>
            </a:pPr>
            <a:r>
              <a:rPr lang="en-US" sz="2667"/>
              <a:t>IEEE TCAD Donald O. Pederson Best Paper Awards – 2 winners in 2024:</a:t>
            </a:r>
            <a:endParaRPr/>
          </a:p>
          <a:p>
            <a:pPr indent="-457188" lvl="1" marL="1066773" rtl="0" algn="l">
              <a:lnSpc>
                <a:spcPct val="90000"/>
              </a:lnSpc>
              <a:spcBef>
                <a:spcPts val="0"/>
              </a:spcBef>
              <a:spcAft>
                <a:spcPts val="0"/>
              </a:spcAft>
              <a:buClr>
                <a:schemeClr val="dk1"/>
              </a:buClr>
              <a:buSzPts val="1800"/>
              <a:buChar char="●"/>
            </a:pPr>
            <a:r>
              <a:rPr lang="en-US" sz="2133"/>
              <a:t>PACT: An Extensible Parallel Thermal Simulator for Emerging Integration and Cooling Technologies" by Zihao Yuan, Prachi Shukla, Sofiane Chetoui, Sean Nemtzow, Sherief Reda, and Ayse K. Coskun, which was published in IEEE TCAD, vol. 41, no. 4, pp. 1048-1061, April 2022.</a:t>
            </a:r>
            <a:endParaRPr/>
          </a:p>
          <a:p>
            <a:pPr indent="-457188" lvl="1" marL="1066773" rtl="0" algn="l">
              <a:lnSpc>
                <a:spcPct val="90000"/>
              </a:lnSpc>
              <a:spcBef>
                <a:spcPts val="0"/>
              </a:spcBef>
              <a:spcAft>
                <a:spcPts val="0"/>
              </a:spcAft>
              <a:buClr>
                <a:schemeClr val="dk1"/>
              </a:buClr>
              <a:buSzPts val="1800"/>
              <a:buChar char="●"/>
            </a:pPr>
            <a:r>
              <a:rPr lang="en-US" sz="2133"/>
              <a:t>An Open-Source Framework for FPGA Emulation of Analog/Mixed-Signal Integrated Circuit Designs, by Steven Herbst, Gabriel Rutsch, Wolfgang Ecker, and Mark Horowitz, which was published in IEEE TCAD, vol. 41, no. 7, pp. 2223-2236, July 2022. </a:t>
            </a:r>
            <a:endParaRPr/>
          </a:p>
          <a:p>
            <a:pPr indent="-342888" lvl="1" marL="1066773" rtl="0" algn="l">
              <a:lnSpc>
                <a:spcPct val="90000"/>
              </a:lnSpc>
              <a:spcBef>
                <a:spcPts val="0"/>
              </a:spcBef>
              <a:spcAft>
                <a:spcPts val="0"/>
              </a:spcAft>
              <a:buClr>
                <a:schemeClr val="dk1"/>
              </a:buClr>
              <a:buSzPts val="1800"/>
              <a:buNone/>
            </a:pPr>
            <a:r>
              <a:t/>
            </a:r>
            <a:endParaRPr sz="2133"/>
          </a:p>
          <a:p>
            <a:pPr indent="-457188" lvl="1" marL="1066773" rtl="0" algn="l">
              <a:lnSpc>
                <a:spcPct val="90000"/>
              </a:lnSpc>
              <a:spcBef>
                <a:spcPts val="0"/>
              </a:spcBef>
              <a:spcAft>
                <a:spcPts val="0"/>
              </a:spcAft>
              <a:buClr>
                <a:schemeClr val="dk1"/>
              </a:buClr>
              <a:buSzPts val="1800"/>
              <a:buChar char="●"/>
            </a:pPr>
            <a:r>
              <a:rPr lang="en-US" sz="2133"/>
              <a:t>But still authors-based/nominated papers are a very small pool (</a:t>
            </a:r>
            <a:r>
              <a:rPr b="1" lang="en-US" sz="2133">
                <a:solidFill>
                  <a:srgbClr val="FF0000"/>
                </a:solidFill>
              </a:rPr>
              <a:t>5 in 2023, 6 in 2023, 5 in 2022</a:t>
            </a:r>
            <a:r>
              <a:rPr lang="en-US" sz="2133"/>
              <a:t>)</a:t>
            </a:r>
            <a:endParaRPr/>
          </a:p>
          <a:p>
            <a:pPr indent="0" lvl="1" marL="609585" rtl="0" algn="l">
              <a:lnSpc>
                <a:spcPct val="90000"/>
              </a:lnSpc>
              <a:spcBef>
                <a:spcPts val="0"/>
              </a:spcBef>
              <a:spcAft>
                <a:spcPts val="0"/>
              </a:spcAft>
              <a:buClr>
                <a:schemeClr val="dk1"/>
              </a:buClr>
              <a:buSzPts val="1800"/>
              <a:buNone/>
            </a:pPr>
            <a:r>
              <a:t/>
            </a:r>
            <a:endParaRPr sz="2267"/>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4"/>
          <p:cNvSpPr txBox="1"/>
          <p:nvPr>
            <p:ph type="title"/>
          </p:nvPr>
        </p:nvSpPr>
        <p:spPr>
          <a:xfrm>
            <a:off x="817795" y="59051"/>
            <a:ext cx="1081364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2316A"/>
              </a:buClr>
              <a:buSzPts val="4400"/>
              <a:buFont typeface="Calibri"/>
              <a:buNone/>
            </a:pPr>
            <a:r>
              <a:rPr lang="en-US"/>
              <a:t>Key Points to Discuss: New Review Process</a:t>
            </a:r>
            <a:endParaRPr/>
          </a:p>
        </p:txBody>
      </p:sp>
      <p:sp>
        <p:nvSpPr>
          <p:cNvPr id="69" name="Google Shape;69;p4"/>
          <p:cNvSpPr txBox="1"/>
          <p:nvPr>
            <p:ph idx="1" type="body"/>
          </p:nvPr>
        </p:nvSpPr>
        <p:spPr>
          <a:xfrm>
            <a:off x="124224" y="1313461"/>
            <a:ext cx="12067777" cy="4059360"/>
          </a:xfrm>
          <a:prstGeom prst="rect">
            <a:avLst/>
          </a:prstGeom>
          <a:noFill/>
          <a:ln>
            <a:noFill/>
          </a:ln>
        </p:spPr>
        <p:txBody>
          <a:bodyPr anchorCtr="0" anchor="t" bIns="121900" lIns="121900" spcFirstLastPara="1" rIns="121900" wrap="square" tIns="121900">
            <a:noAutofit/>
          </a:bodyPr>
          <a:lstStyle/>
          <a:p>
            <a:pPr indent="-609585" lvl="0" marL="761981" rtl="0" algn="l">
              <a:lnSpc>
                <a:spcPct val="90000"/>
              </a:lnSpc>
              <a:spcBef>
                <a:spcPts val="0"/>
              </a:spcBef>
              <a:spcAft>
                <a:spcPts val="0"/>
              </a:spcAft>
              <a:buClr>
                <a:schemeClr val="dk1"/>
              </a:buClr>
              <a:buSzPts val="1800"/>
              <a:buChar char="•"/>
            </a:pPr>
            <a:r>
              <a:rPr lang="en-US" sz="2667"/>
              <a:t>TCAD only requires two reviews (by default we suggest 3 to take a decision), AE can be a reviewer as well as decision taking if needed</a:t>
            </a:r>
            <a:endParaRPr/>
          </a:p>
          <a:p>
            <a:pPr indent="-495284" lvl="0" marL="761981" rtl="0" algn="l">
              <a:lnSpc>
                <a:spcPct val="90000"/>
              </a:lnSpc>
              <a:spcBef>
                <a:spcPts val="0"/>
              </a:spcBef>
              <a:spcAft>
                <a:spcPts val="0"/>
              </a:spcAft>
              <a:buClr>
                <a:schemeClr val="dk1"/>
              </a:buClr>
              <a:buSzPts val="1800"/>
              <a:buFont typeface="Calibri"/>
              <a:buNone/>
            </a:pPr>
            <a:r>
              <a:t/>
            </a:r>
            <a:endParaRPr sz="2667"/>
          </a:p>
          <a:p>
            <a:pPr indent="-609585" lvl="0" marL="761981" rtl="0" algn="l">
              <a:lnSpc>
                <a:spcPct val="90000"/>
              </a:lnSpc>
              <a:spcBef>
                <a:spcPts val="0"/>
              </a:spcBef>
              <a:spcAft>
                <a:spcPts val="0"/>
              </a:spcAft>
              <a:buClr>
                <a:schemeClr val="dk1"/>
              </a:buClr>
              <a:buSzPts val="1800"/>
              <a:buChar char="•"/>
            </a:pPr>
            <a:r>
              <a:rPr lang="en-US" sz="2667"/>
              <a:t>If the paper is clearly “below bar” (no experiments, comparisons with SoA, etc.) it can be desk rejected: change to 0 reviewers, submit recommendation directly with clarification of why</a:t>
            </a:r>
            <a:endParaRPr/>
          </a:p>
          <a:p>
            <a:pPr indent="-495284" lvl="0" marL="761981" rtl="0" algn="l">
              <a:lnSpc>
                <a:spcPct val="90000"/>
              </a:lnSpc>
              <a:spcBef>
                <a:spcPts val="0"/>
              </a:spcBef>
              <a:spcAft>
                <a:spcPts val="0"/>
              </a:spcAft>
              <a:buClr>
                <a:schemeClr val="dk1"/>
              </a:buClr>
              <a:buSzPts val="1800"/>
              <a:buFont typeface="Calibri"/>
              <a:buNone/>
            </a:pPr>
            <a:r>
              <a:t/>
            </a:r>
            <a:endParaRPr sz="2667"/>
          </a:p>
          <a:p>
            <a:pPr indent="-609585" lvl="0" marL="761981" rtl="0" algn="l">
              <a:lnSpc>
                <a:spcPct val="90000"/>
              </a:lnSpc>
              <a:spcBef>
                <a:spcPts val="0"/>
              </a:spcBef>
              <a:spcAft>
                <a:spcPts val="0"/>
              </a:spcAft>
              <a:buClr>
                <a:schemeClr val="dk1"/>
              </a:buClr>
              <a:buSzPts val="1800"/>
              <a:buChar char="•"/>
            </a:pPr>
            <a:r>
              <a:rPr lang="en-US" sz="2667"/>
              <a:t>TCAD must be strict – IEEE Request: unclear novelty or comparisons with SoA, direct reject</a:t>
            </a:r>
            <a:endParaRPr/>
          </a:p>
          <a:p>
            <a:pPr indent="-609585" lvl="1" marL="1219181" rtl="0" algn="l">
              <a:lnSpc>
                <a:spcPct val="90000"/>
              </a:lnSpc>
              <a:spcBef>
                <a:spcPts val="0"/>
              </a:spcBef>
              <a:spcAft>
                <a:spcPts val="0"/>
              </a:spcAft>
              <a:buClr>
                <a:schemeClr val="dk1"/>
              </a:buClr>
              <a:buSzPts val="1800"/>
              <a:buChar char="•"/>
            </a:pPr>
            <a:r>
              <a:rPr lang="en-US" sz="2267"/>
              <a:t>Papers as “Research Article With a Prior One or More Conference Publications” must clearly state </a:t>
            </a:r>
            <a:r>
              <a:rPr b="1" lang="en-US" sz="2267"/>
              <a:t>what is new in the technical contribution (not just evaluation with a new data set or similar) and comparison with state of the art</a:t>
            </a:r>
            <a:r>
              <a:rPr lang="en-US" sz="2267"/>
              <a:t>, </a:t>
            </a:r>
            <a:endParaRPr/>
          </a:p>
          <a:p>
            <a:pPr indent="0" lvl="1" marL="609585" rtl="0" algn="l">
              <a:lnSpc>
                <a:spcPct val="90000"/>
              </a:lnSpc>
              <a:spcBef>
                <a:spcPts val="0"/>
              </a:spcBef>
              <a:spcAft>
                <a:spcPts val="0"/>
              </a:spcAft>
              <a:buClr>
                <a:schemeClr val="dk1"/>
              </a:buClr>
              <a:buSzPts val="1800"/>
              <a:buNone/>
            </a:pPr>
            <a:r>
              <a:t/>
            </a:r>
            <a:endParaRPr sz="2267"/>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5"/>
          <p:cNvSpPr txBox="1"/>
          <p:nvPr>
            <p:ph type="title"/>
          </p:nvPr>
        </p:nvSpPr>
        <p:spPr>
          <a:xfrm>
            <a:off x="817795" y="59051"/>
            <a:ext cx="1081364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2316A"/>
              </a:buClr>
              <a:buSzPts val="4400"/>
              <a:buFont typeface="Calibri"/>
              <a:buNone/>
            </a:pPr>
            <a:r>
              <a:rPr lang="en-US"/>
              <a:t>Key Points to Discuss: Revisions and Decisions</a:t>
            </a:r>
            <a:endParaRPr/>
          </a:p>
        </p:txBody>
      </p:sp>
      <p:sp>
        <p:nvSpPr>
          <p:cNvPr id="75" name="Google Shape;75;p5"/>
          <p:cNvSpPr txBox="1"/>
          <p:nvPr>
            <p:ph idx="1" type="body"/>
          </p:nvPr>
        </p:nvSpPr>
        <p:spPr>
          <a:xfrm>
            <a:off x="124224" y="1313461"/>
            <a:ext cx="12067777" cy="4059360"/>
          </a:xfrm>
          <a:prstGeom prst="rect">
            <a:avLst/>
          </a:prstGeom>
          <a:noFill/>
          <a:ln>
            <a:noFill/>
          </a:ln>
        </p:spPr>
        <p:txBody>
          <a:bodyPr anchorCtr="0" anchor="t" bIns="121900" lIns="121900" spcFirstLastPara="1" rIns="121900" wrap="square" tIns="121900">
            <a:noAutofit/>
          </a:bodyPr>
          <a:lstStyle/>
          <a:p>
            <a:pPr indent="-609585" lvl="0" marL="761981" rtl="0" algn="l">
              <a:lnSpc>
                <a:spcPct val="90000"/>
              </a:lnSpc>
              <a:spcBef>
                <a:spcPts val="0"/>
              </a:spcBef>
              <a:spcAft>
                <a:spcPts val="0"/>
              </a:spcAft>
              <a:buClr>
                <a:schemeClr val="dk1"/>
              </a:buClr>
              <a:buSzPts val="1800"/>
              <a:buChar char="•"/>
            </a:pPr>
            <a:r>
              <a:rPr b="1" lang="en-US" sz="2667" u="sng"/>
              <a:t>No two major revisions</a:t>
            </a:r>
            <a:r>
              <a:rPr lang="en-US" sz="2667"/>
              <a:t>, authors must address all comments in the first round (except if new major issues arise by reviewers after the first revision)</a:t>
            </a:r>
            <a:endParaRPr/>
          </a:p>
          <a:p>
            <a:pPr indent="-495284" lvl="0" marL="761981" rtl="0" algn="l">
              <a:lnSpc>
                <a:spcPct val="90000"/>
              </a:lnSpc>
              <a:spcBef>
                <a:spcPts val="0"/>
              </a:spcBef>
              <a:spcAft>
                <a:spcPts val="0"/>
              </a:spcAft>
              <a:buClr>
                <a:schemeClr val="dk1"/>
              </a:buClr>
              <a:buSzPts val="1800"/>
              <a:buFont typeface="Calibri"/>
              <a:buNone/>
            </a:pPr>
            <a:r>
              <a:t/>
            </a:r>
            <a:endParaRPr sz="2667"/>
          </a:p>
          <a:p>
            <a:pPr indent="-609585" lvl="0" marL="761981" rtl="0" algn="l">
              <a:lnSpc>
                <a:spcPct val="90000"/>
              </a:lnSpc>
              <a:spcBef>
                <a:spcPts val="0"/>
              </a:spcBef>
              <a:spcAft>
                <a:spcPts val="0"/>
              </a:spcAft>
              <a:buClr>
                <a:schemeClr val="dk1"/>
              </a:buClr>
              <a:buSzPts val="1800"/>
              <a:buChar char="•"/>
            </a:pPr>
            <a:r>
              <a:rPr lang="en-US" sz="2667"/>
              <a:t>Not possible to resubmit “as new” if paper is rejected</a:t>
            </a:r>
            <a:endParaRPr/>
          </a:p>
          <a:p>
            <a:pPr indent="-495284" lvl="0" marL="761981" rtl="0" algn="l">
              <a:lnSpc>
                <a:spcPct val="90000"/>
              </a:lnSpc>
              <a:spcBef>
                <a:spcPts val="0"/>
              </a:spcBef>
              <a:spcAft>
                <a:spcPts val="0"/>
              </a:spcAft>
              <a:buClr>
                <a:schemeClr val="dk1"/>
              </a:buClr>
              <a:buSzPts val="1800"/>
              <a:buFont typeface="Calibri"/>
              <a:buNone/>
            </a:pPr>
            <a:r>
              <a:t/>
            </a:r>
            <a:endParaRPr sz="2667"/>
          </a:p>
          <a:p>
            <a:pPr indent="-514350" lvl="0" marL="666746" rtl="0" algn="l">
              <a:lnSpc>
                <a:spcPct val="90000"/>
              </a:lnSpc>
              <a:spcBef>
                <a:spcPts val="0"/>
              </a:spcBef>
              <a:spcAft>
                <a:spcPts val="0"/>
              </a:spcAft>
              <a:buClr>
                <a:schemeClr val="dk1"/>
              </a:buClr>
              <a:buSzPts val="1800"/>
              <a:buChar char="•"/>
            </a:pPr>
            <a:r>
              <a:rPr lang="en-US" sz="2667"/>
              <a:t>TCAD requires new publications (30% new research) with previous papers</a:t>
            </a:r>
            <a:endParaRPr/>
          </a:p>
          <a:p>
            <a:pPr indent="-457189" lvl="1" marL="1066785" rtl="0" algn="l">
              <a:lnSpc>
                <a:spcPct val="90000"/>
              </a:lnSpc>
              <a:spcBef>
                <a:spcPts val="0"/>
              </a:spcBef>
              <a:spcAft>
                <a:spcPts val="0"/>
              </a:spcAft>
              <a:buClr>
                <a:schemeClr val="dk1"/>
              </a:buClr>
              <a:buSzPts val="1800"/>
              <a:buChar char="●"/>
            </a:pPr>
            <a:r>
              <a:rPr lang="en-US" sz="2267"/>
              <a:t>Adding experiments or more text while contribution does not expand, it is not acceptable</a:t>
            </a:r>
            <a:endParaRPr/>
          </a:p>
          <a:p>
            <a:pPr indent="-457189" lvl="1" marL="1066785" rtl="0" algn="l">
              <a:lnSpc>
                <a:spcPct val="90000"/>
              </a:lnSpc>
              <a:spcBef>
                <a:spcPts val="0"/>
              </a:spcBef>
              <a:spcAft>
                <a:spcPts val="0"/>
              </a:spcAft>
              <a:buClr>
                <a:schemeClr val="dk1"/>
              </a:buClr>
              <a:buSzPts val="1800"/>
              <a:buChar char="●"/>
            </a:pPr>
            <a:r>
              <a:rPr lang="en-US" sz="2267"/>
              <a:t>IEEE Regulations does not allow plain verbatim copy (self-plagiarism) – We fixed 40% as rule</a:t>
            </a:r>
            <a:endParaRPr/>
          </a:p>
          <a:p>
            <a:pPr indent="-457189" lvl="1" marL="1066785" rtl="0" algn="l">
              <a:lnSpc>
                <a:spcPct val="90000"/>
              </a:lnSpc>
              <a:spcBef>
                <a:spcPts val="0"/>
              </a:spcBef>
              <a:spcAft>
                <a:spcPts val="0"/>
              </a:spcAft>
              <a:buClr>
                <a:schemeClr val="dk1"/>
              </a:buClr>
              <a:buSzPts val="1800"/>
              <a:buFont typeface="Arial"/>
              <a:buChar char="●"/>
            </a:pPr>
            <a:r>
              <a:rPr lang="en-US" sz="2267"/>
              <a:t>Papers submitted with prior conf. papers (last 12 months): </a:t>
            </a:r>
            <a:r>
              <a:rPr b="1" lang="en-US" sz="2267">
                <a:solidFill>
                  <a:srgbClr val="00B050"/>
                </a:solidFill>
              </a:rPr>
              <a:t>246</a:t>
            </a:r>
            <a:r>
              <a:rPr lang="en-US" sz="2267"/>
              <a:t> (212 in previous year) </a:t>
            </a:r>
            <a:endParaRPr/>
          </a:p>
          <a:p>
            <a:pPr indent="-457188" lvl="2" marL="1523985" rtl="0" algn="l">
              <a:lnSpc>
                <a:spcPct val="90000"/>
              </a:lnSpc>
              <a:spcBef>
                <a:spcPts val="0"/>
              </a:spcBef>
              <a:spcAft>
                <a:spcPts val="0"/>
              </a:spcAft>
              <a:buClr>
                <a:schemeClr val="dk1"/>
              </a:buClr>
              <a:buSzPts val="1800"/>
              <a:buFont typeface="Arial"/>
              <a:buChar char="●"/>
            </a:pPr>
            <a:r>
              <a:rPr lang="en-US" sz="1867"/>
              <a:t>50% acceptance rate, much higher than typical TCAD average rate today, </a:t>
            </a:r>
            <a:endParaRPr/>
          </a:p>
          <a:p>
            <a:pPr indent="-457188" lvl="2" marL="1523985" rtl="0" algn="l">
              <a:lnSpc>
                <a:spcPct val="90000"/>
              </a:lnSpc>
              <a:spcBef>
                <a:spcPts val="0"/>
              </a:spcBef>
              <a:spcAft>
                <a:spcPts val="0"/>
              </a:spcAft>
              <a:buClr>
                <a:schemeClr val="dk1"/>
              </a:buClr>
              <a:buSzPts val="1800"/>
              <a:buFont typeface="Arial"/>
              <a:buChar char="●"/>
            </a:pPr>
            <a:r>
              <a:rPr lang="en-US" sz="1867"/>
              <a:t>No “complaints” about policy (until exchanges with Yao-Wen Chang early this year)</a:t>
            </a:r>
            <a:endParaRPr sz="1867"/>
          </a:p>
          <a:p>
            <a:pPr indent="0" lvl="0" marL="152396" rtl="0" algn="l">
              <a:lnSpc>
                <a:spcPct val="90000"/>
              </a:lnSpc>
              <a:spcBef>
                <a:spcPts val="0"/>
              </a:spcBef>
              <a:spcAft>
                <a:spcPts val="0"/>
              </a:spcAft>
              <a:buClr>
                <a:schemeClr val="dk1"/>
              </a:buClr>
              <a:buSzPts val="1800"/>
              <a:buNone/>
            </a:pPr>
            <a:r>
              <a:t/>
            </a:r>
            <a:endParaRPr sz="2667"/>
          </a:p>
          <a:p>
            <a:pPr indent="0" lvl="1" marL="609585" rtl="0" algn="l">
              <a:lnSpc>
                <a:spcPct val="90000"/>
              </a:lnSpc>
              <a:spcBef>
                <a:spcPts val="0"/>
              </a:spcBef>
              <a:spcAft>
                <a:spcPts val="0"/>
              </a:spcAft>
              <a:buClr>
                <a:schemeClr val="dk1"/>
              </a:buClr>
              <a:buSzPts val="1800"/>
              <a:buNone/>
            </a:pPr>
            <a:r>
              <a:t/>
            </a:r>
            <a:endParaRPr sz="2267"/>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txBox="1"/>
          <p:nvPr>
            <p:ph type="title"/>
          </p:nvPr>
        </p:nvSpPr>
        <p:spPr>
          <a:xfrm>
            <a:off x="828288" y="159616"/>
            <a:ext cx="1152724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2316A"/>
              </a:buClr>
              <a:buSzPts val="4400"/>
              <a:buFont typeface="Calibri"/>
              <a:buNone/>
            </a:pPr>
            <a:r>
              <a:rPr lang="en-US"/>
              <a:t>Key Points to Discuss: Varia </a:t>
            </a:r>
            <a:endParaRPr/>
          </a:p>
        </p:txBody>
      </p:sp>
      <p:sp>
        <p:nvSpPr>
          <p:cNvPr id="81" name="Google Shape;81;p6"/>
          <p:cNvSpPr txBox="1"/>
          <p:nvPr>
            <p:ph idx="1" type="body"/>
          </p:nvPr>
        </p:nvSpPr>
        <p:spPr>
          <a:xfrm>
            <a:off x="124224" y="1313461"/>
            <a:ext cx="12067777" cy="4059360"/>
          </a:xfrm>
          <a:prstGeom prst="rect">
            <a:avLst/>
          </a:prstGeom>
          <a:noFill/>
          <a:ln>
            <a:noFill/>
          </a:ln>
        </p:spPr>
        <p:txBody>
          <a:bodyPr anchorCtr="0" anchor="t" bIns="121900" lIns="121900" spcFirstLastPara="1" rIns="121900" wrap="square" tIns="121900">
            <a:noAutofit/>
          </a:bodyPr>
          <a:lstStyle/>
          <a:p>
            <a:pPr indent="-457188" lvl="0" marL="609585" rtl="0" algn="l">
              <a:lnSpc>
                <a:spcPct val="90000"/>
              </a:lnSpc>
              <a:spcBef>
                <a:spcPts val="0"/>
              </a:spcBef>
              <a:spcAft>
                <a:spcPts val="0"/>
              </a:spcAft>
              <a:buClr>
                <a:schemeClr val="dk1"/>
              </a:buClr>
              <a:buSzPts val="1800"/>
              <a:buChar char="●"/>
            </a:pPr>
            <a:r>
              <a:rPr lang="en-US" sz="2667"/>
              <a:t>IEEE Allows the use of AI for text editing (ChatGPT) as support tool (but does not encourage it), restrictions:</a:t>
            </a:r>
            <a:endParaRPr/>
          </a:p>
          <a:p>
            <a:pPr indent="-457188" lvl="1" marL="1066773" rtl="0" algn="l">
              <a:lnSpc>
                <a:spcPct val="90000"/>
              </a:lnSpc>
              <a:spcBef>
                <a:spcPts val="0"/>
              </a:spcBef>
              <a:spcAft>
                <a:spcPts val="0"/>
              </a:spcAft>
              <a:buClr>
                <a:schemeClr val="dk1"/>
              </a:buClr>
              <a:buSzPts val="1800"/>
              <a:buChar char="●"/>
            </a:pPr>
            <a:r>
              <a:rPr lang="en-US" sz="2133"/>
              <a:t>Acknowledgement to be added to the paper</a:t>
            </a:r>
            <a:endParaRPr/>
          </a:p>
          <a:p>
            <a:pPr indent="-457188" lvl="1" marL="1066773" rtl="0" algn="l">
              <a:lnSpc>
                <a:spcPct val="90000"/>
              </a:lnSpc>
              <a:spcBef>
                <a:spcPts val="0"/>
              </a:spcBef>
              <a:spcAft>
                <a:spcPts val="0"/>
              </a:spcAft>
              <a:buClr>
                <a:schemeClr val="dk1"/>
              </a:buClr>
              <a:buSzPts val="1800"/>
              <a:buChar char="●"/>
            </a:pPr>
            <a:r>
              <a:rPr lang="en-US" sz="2133"/>
              <a:t>Authors are responsible for the final text (including copyright issues)</a:t>
            </a:r>
            <a:endParaRPr/>
          </a:p>
          <a:p>
            <a:pPr indent="0" lvl="1" marL="609584" rtl="0" algn="l">
              <a:lnSpc>
                <a:spcPct val="90000"/>
              </a:lnSpc>
              <a:spcBef>
                <a:spcPts val="0"/>
              </a:spcBef>
              <a:spcAft>
                <a:spcPts val="0"/>
              </a:spcAft>
              <a:buClr>
                <a:schemeClr val="dk1"/>
              </a:buClr>
              <a:buSzPts val="1800"/>
              <a:buNone/>
            </a:pPr>
            <a:r>
              <a:t/>
            </a:r>
            <a:endParaRPr sz="2133"/>
          </a:p>
          <a:p>
            <a:pPr indent="-457188" lvl="0" marL="609585" rtl="0" algn="l">
              <a:lnSpc>
                <a:spcPct val="90000"/>
              </a:lnSpc>
              <a:spcBef>
                <a:spcPts val="0"/>
              </a:spcBef>
              <a:spcAft>
                <a:spcPts val="0"/>
              </a:spcAft>
              <a:buClr>
                <a:schemeClr val="dk1"/>
              </a:buClr>
              <a:buSzPts val="1800"/>
              <a:buChar char="●"/>
            </a:pPr>
            <a:r>
              <a:rPr lang="en-US" sz="2667"/>
              <a:t>Good cooperation with new IEEE journal on AI/ML side - TCASAI</a:t>
            </a:r>
            <a:endParaRPr/>
          </a:p>
          <a:p>
            <a:pPr indent="-457188" lvl="1" marL="1066773" rtl="0" algn="l">
              <a:lnSpc>
                <a:spcPct val="90000"/>
              </a:lnSpc>
              <a:spcBef>
                <a:spcPts val="0"/>
              </a:spcBef>
              <a:spcAft>
                <a:spcPts val="0"/>
              </a:spcAft>
              <a:buClr>
                <a:schemeClr val="dk1"/>
              </a:buClr>
              <a:buSzPts val="1800"/>
              <a:buChar char="●"/>
            </a:pPr>
            <a:r>
              <a:rPr lang="en-US" sz="2133"/>
              <a:t>Checking overlapping with scope</a:t>
            </a:r>
            <a:endParaRPr/>
          </a:p>
          <a:p>
            <a:pPr indent="-457188" lvl="1" marL="1066773" rtl="0" algn="l">
              <a:lnSpc>
                <a:spcPct val="90000"/>
              </a:lnSpc>
              <a:spcBef>
                <a:spcPts val="0"/>
              </a:spcBef>
              <a:spcAft>
                <a:spcPts val="0"/>
              </a:spcAft>
              <a:buClr>
                <a:schemeClr val="dk1"/>
              </a:buClr>
              <a:buSzPts val="1800"/>
              <a:buChar char="●"/>
            </a:pPr>
            <a:r>
              <a:rPr lang="en-US" sz="2133"/>
              <a:t>Excellent collaboration with EiC – Prof. Yiran Chen, very receptive to suggestions/proposals</a:t>
            </a:r>
            <a:endParaRPr/>
          </a:p>
          <a:p>
            <a:pPr indent="-342888" lvl="0" marL="609585" rtl="0" algn="l">
              <a:lnSpc>
                <a:spcPct val="90000"/>
              </a:lnSpc>
              <a:spcBef>
                <a:spcPts val="0"/>
              </a:spcBef>
              <a:spcAft>
                <a:spcPts val="0"/>
              </a:spcAft>
              <a:buClr>
                <a:schemeClr val="dk1"/>
              </a:buClr>
              <a:buSzPts val="1800"/>
              <a:buNone/>
            </a:pPr>
            <a:r>
              <a:t/>
            </a:r>
            <a:endParaRPr sz="2667"/>
          </a:p>
          <a:p>
            <a:pPr indent="-457188" lvl="0" marL="609585" rtl="0" algn="l">
              <a:lnSpc>
                <a:spcPct val="90000"/>
              </a:lnSpc>
              <a:spcBef>
                <a:spcPts val="0"/>
              </a:spcBef>
              <a:spcAft>
                <a:spcPts val="0"/>
              </a:spcAft>
              <a:buClr>
                <a:schemeClr val="dk1"/>
              </a:buClr>
              <a:buSzPts val="1800"/>
              <a:buChar char="●"/>
            </a:pPr>
            <a:r>
              <a:rPr lang="en-US" sz="2667"/>
              <a:t>Food for thought from TCAD Editorial Board Meeting at DATE’24: Innovative ways to “reward” the reviewers, ideas from the board</a:t>
            </a:r>
            <a:endParaRPr/>
          </a:p>
          <a:p>
            <a:pPr indent="-457188" lvl="1" marL="1066773" rtl="0" algn="l">
              <a:lnSpc>
                <a:spcPct val="90000"/>
              </a:lnSpc>
              <a:spcBef>
                <a:spcPts val="0"/>
              </a:spcBef>
              <a:spcAft>
                <a:spcPts val="0"/>
              </a:spcAft>
              <a:buClr>
                <a:schemeClr val="dk1"/>
              </a:buClr>
              <a:buSzPts val="1800"/>
              <a:buChar char="●"/>
            </a:pPr>
            <a:r>
              <a:rPr lang="en-US" sz="2267"/>
              <a:t>Offer one free page in TCAD published paper after 3 completed review processes</a:t>
            </a:r>
            <a:endParaRPr/>
          </a:p>
          <a:p>
            <a:pPr indent="-457188" lvl="1" marL="1066773" rtl="0" algn="l">
              <a:lnSpc>
                <a:spcPct val="90000"/>
              </a:lnSpc>
              <a:spcBef>
                <a:spcPts val="0"/>
              </a:spcBef>
              <a:spcAft>
                <a:spcPts val="0"/>
              </a:spcAft>
              <a:buClr>
                <a:schemeClr val="dk1"/>
              </a:buClr>
              <a:buSzPts val="1800"/>
              <a:buChar char="●"/>
            </a:pPr>
            <a:r>
              <a:rPr lang="en-US" sz="2267"/>
              <a:t>Offer conference registration discounts (e.g., at DATE, DAC, etc.) covered by CEDA</a:t>
            </a:r>
            <a:endParaRPr sz="2133"/>
          </a:p>
          <a:p>
            <a:pPr indent="-342888" lvl="1" marL="1066773" rtl="0" algn="l">
              <a:lnSpc>
                <a:spcPct val="90000"/>
              </a:lnSpc>
              <a:spcBef>
                <a:spcPts val="0"/>
              </a:spcBef>
              <a:spcAft>
                <a:spcPts val="0"/>
              </a:spcAft>
              <a:buClr>
                <a:schemeClr val="dk1"/>
              </a:buClr>
              <a:buSzPts val="1800"/>
              <a:buNone/>
            </a:pPr>
            <a:r>
              <a:t/>
            </a:r>
            <a:endParaRPr/>
          </a:p>
          <a:p>
            <a:pPr indent="0" lvl="0" marL="152396" rtl="0" algn="l">
              <a:lnSpc>
                <a:spcPct val="90000"/>
              </a:lnSpc>
              <a:spcBef>
                <a:spcPts val="0"/>
              </a:spcBef>
              <a:spcAft>
                <a:spcPts val="0"/>
              </a:spcAft>
              <a:buClr>
                <a:schemeClr val="dk1"/>
              </a:buClr>
              <a:buSzPts val="1800"/>
              <a:buNone/>
            </a:pPr>
            <a:r>
              <a:t/>
            </a:r>
            <a:endParaRPr sz="2667"/>
          </a:p>
          <a:p>
            <a:pPr indent="0" lvl="0" marL="152396" rtl="0" algn="l">
              <a:lnSpc>
                <a:spcPct val="90000"/>
              </a:lnSpc>
              <a:spcBef>
                <a:spcPts val="0"/>
              </a:spcBef>
              <a:spcAft>
                <a:spcPts val="0"/>
              </a:spcAft>
              <a:buClr>
                <a:schemeClr val="dk1"/>
              </a:buClr>
              <a:buSzPts val="1800"/>
              <a:buNone/>
            </a:pPr>
            <a:r>
              <a:t/>
            </a:r>
            <a:endParaRPr sz="2667"/>
          </a:p>
          <a:p>
            <a:pPr indent="0" lvl="1" marL="609585" rtl="0" algn="l">
              <a:lnSpc>
                <a:spcPct val="90000"/>
              </a:lnSpc>
              <a:spcBef>
                <a:spcPts val="0"/>
              </a:spcBef>
              <a:spcAft>
                <a:spcPts val="0"/>
              </a:spcAft>
              <a:buClr>
                <a:schemeClr val="dk1"/>
              </a:buClr>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7"/>
          <p:cNvSpPr txBox="1"/>
          <p:nvPr>
            <p:ph type="ctrTitle"/>
          </p:nvPr>
        </p:nvSpPr>
        <p:spPr>
          <a:xfrm>
            <a:off x="1524000" y="1784718"/>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en-US"/>
              <a:t>Backup Slides</a:t>
            </a:r>
            <a:endParaRPr/>
          </a:p>
        </p:txBody>
      </p:sp>
      <p:sp>
        <p:nvSpPr>
          <p:cNvPr id="87" name="Google Shape;87;p7"/>
          <p:cNvSpPr txBox="1"/>
          <p:nvPr>
            <p:ph idx="1" type="subTitle"/>
          </p:nvPr>
        </p:nvSpPr>
        <p:spPr>
          <a:xfrm>
            <a:off x="1524000" y="4264393"/>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BFBFBF"/>
              </a:buClr>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8"/>
          <p:cNvSpPr txBox="1"/>
          <p:nvPr>
            <p:ph type="title"/>
          </p:nvPr>
        </p:nvSpPr>
        <p:spPr>
          <a:xfrm>
            <a:off x="538715" y="68968"/>
            <a:ext cx="10569551" cy="96163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2316A"/>
              </a:buClr>
              <a:buSzPts val="4400"/>
              <a:buFont typeface="Calibri"/>
              <a:buNone/>
            </a:pPr>
            <a:r>
              <a:rPr b="1" lang="en-US"/>
              <a:t>Current TCAD Submission Issues</a:t>
            </a:r>
            <a:endParaRPr b="1"/>
          </a:p>
        </p:txBody>
      </p:sp>
      <p:sp>
        <p:nvSpPr>
          <p:cNvPr id="93" name="Google Shape;93;p8"/>
          <p:cNvSpPr txBox="1"/>
          <p:nvPr>
            <p:ph idx="1" type="body"/>
          </p:nvPr>
        </p:nvSpPr>
        <p:spPr>
          <a:xfrm>
            <a:off x="721355" y="2798147"/>
            <a:ext cx="10305874" cy="137108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US"/>
              <a:t>Yao-Wen Chang, Deming Chen, Tsung-Yi Ho, Jiang Hu (?),                                                        Iris Hui-Ru Jiang (?), Gi-Joon Nam (?), Sri Parameswaran (?), Bei Yu, and Qi Zhu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9"/>
          <p:cNvSpPr txBox="1"/>
          <p:nvPr>
            <p:ph type="title"/>
          </p:nvPr>
        </p:nvSpPr>
        <p:spPr>
          <a:xfrm>
            <a:off x="1" y="68968"/>
            <a:ext cx="12192000" cy="9616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2316A"/>
              </a:buClr>
              <a:buSzPts val="4400"/>
              <a:buFont typeface="Calibri"/>
              <a:buNone/>
            </a:pPr>
            <a:r>
              <a:rPr b="1" lang="en-US"/>
              <a:t>Motion</a:t>
            </a:r>
            <a:endParaRPr b="1"/>
          </a:p>
        </p:txBody>
      </p:sp>
      <p:sp>
        <p:nvSpPr>
          <p:cNvPr id="99" name="Google Shape;99;p9"/>
          <p:cNvSpPr txBox="1"/>
          <p:nvPr>
            <p:ph idx="1" type="body"/>
          </p:nvPr>
        </p:nvSpPr>
        <p:spPr>
          <a:xfrm>
            <a:off x="838200" y="906784"/>
            <a:ext cx="10515600" cy="5210987"/>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US"/>
              <a:t> Motion: To remove the requirement “The submission material shall not have more than 40% total text overlap percentage with prior accepted/published versions of the work.” </a:t>
            </a:r>
            <a:endParaRPr/>
          </a:p>
          <a:p>
            <a:pPr indent="-228600" lvl="1" marL="685800" rtl="0" algn="l">
              <a:lnSpc>
                <a:spcPct val="90000"/>
              </a:lnSpc>
              <a:spcBef>
                <a:spcPts val="500"/>
              </a:spcBef>
              <a:spcAft>
                <a:spcPts val="0"/>
              </a:spcAft>
              <a:buClr>
                <a:srgbClr val="FF0000"/>
              </a:buClr>
              <a:buSzPct val="100000"/>
              <a:buChar char="•"/>
            </a:pPr>
            <a:r>
              <a:rPr b="1" lang="en-US">
                <a:solidFill>
                  <a:srgbClr val="FF0000"/>
                </a:solidFill>
              </a:rPr>
              <a:t>Nothing to do with the 30% new technical content rule set around 2002. </a:t>
            </a:r>
            <a:endParaRPr/>
          </a:p>
          <a:p>
            <a:pPr indent="-228600" lvl="0" marL="228600" rtl="0" algn="l">
              <a:lnSpc>
                <a:spcPct val="90000"/>
              </a:lnSpc>
              <a:spcBef>
                <a:spcPts val="1000"/>
              </a:spcBef>
              <a:spcAft>
                <a:spcPts val="0"/>
              </a:spcAft>
              <a:buClr>
                <a:schemeClr val="dk1"/>
              </a:buClr>
              <a:buSzPct val="100000"/>
              <a:buChar char="•"/>
            </a:pPr>
            <a:r>
              <a:rPr lang="en-US"/>
              <a:t>Reasons: </a:t>
            </a:r>
            <a:endParaRPr/>
          </a:p>
          <a:p>
            <a:pPr indent="-457200" lvl="1" marL="914400" rtl="0" algn="l">
              <a:lnSpc>
                <a:spcPct val="90000"/>
              </a:lnSpc>
              <a:spcBef>
                <a:spcPts val="500"/>
              </a:spcBef>
              <a:spcAft>
                <a:spcPts val="0"/>
              </a:spcAft>
              <a:buClr>
                <a:schemeClr val="dk1"/>
              </a:buClr>
              <a:buSzPct val="100000"/>
              <a:buFont typeface="Calibri"/>
              <a:buAutoNum type="arabicPeriod"/>
            </a:pPr>
            <a:r>
              <a:rPr lang="en-US"/>
              <a:t>The current TCAD checking system does </a:t>
            </a:r>
            <a:r>
              <a:rPr b="1" lang="en-US">
                <a:solidFill>
                  <a:srgbClr val="FF0000"/>
                </a:solidFill>
              </a:rPr>
              <a:t>NOT </a:t>
            </a:r>
            <a:r>
              <a:rPr lang="en-US"/>
              <a:t>follow this rule: it checks the 40% text overlap by comparing </a:t>
            </a:r>
            <a:r>
              <a:rPr b="1" lang="en-US">
                <a:solidFill>
                  <a:srgbClr val="FF0000"/>
                </a:solidFill>
              </a:rPr>
              <a:t>all articles in the database</a:t>
            </a:r>
            <a:r>
              <a:rPr lang="en-US"/>
              <a:t>, not just </a:t>
            </a:r>
            <a:r>
              <a:rPr lang="en-US">
                <a:solidFill>
                  <a:srgbClr val="FF0000"/>
                </a:solidFill>
              </a:rPr>
              <a:t>“prior accepted/published versions of </a:t>
            </a:r>
            <a:r>
              <a:rPr b="1" lang="en-US">
                <a:solidFill>
                  <a:srgbClr val="FF0000"/>
                </a:solidFill>
              </a:rPr>
              <a:t>the work</a:t>
            </a:r>
            <a:r>
              <a:rPr lang="en-US">
                <a:solidFill>
                  <a:srgbClr val="FF0000"/>
                </a:solidFill>
              </a:rPr>
              <a:t>,”</a:t>
            </a:r>
            <a:r>
              <a:rPr lang="en-US"/>
              <a:t> resulting in self-contradictions in exercising this submission rule. </a:t>
            </a:r>
            <a:endParaRPr/>
          </a:p>
          <a:p>
            <a:pPr indent="-457200" lvl="1" marL="914400" rtl="0" algn="l">
              <a:lnSpc>
                <a:spcPct val="90000"/>
              </a:lnSpc>
              <a:spcBef>
                <a:spcPts val="500"/>
              </a:spcBef>
              <a:spcAft>
                <a:spcPts val="0"/>
              </a:spcAft>
              <a:buClr>
                <a:schemeClr val="dk1"/>
              </a:buClr>
              <a:buSzPct val="100000"/>
              <a:buFont typeface="Calibri"/>
              <a:buAutoNum type="arabicPeriod"/>
            </a:pPr>
            <a:r>
              <a:rPr lang="en-US"/>
              <a:t>All other related/competing journals, ACM TODAES, IEEE TVLSI, TPEL, JETCAS, TCAD-I, and TEC (more), do not have such a 40% overlap rule, which is unfavorable to attract TCAD submissions.</a:t>
            </a:r>
            <a:endParaRPr/>
          </a:p>
          <a:p>
            <a:pPr indent="-457200" lvl="1" marL="914400" rtl="0" algn="l">
              <a:lnSpc>
                <a:spcPct val="90000"/>
              </a:lnSpc>
              <a:spcBef>
                <a:spcPts val="500"/>
              </a:spcBef>
              <a:spcAft>
                <a:spcPts val="0"/>
              </a:spcAft>
              <a:buClr>
                <a:schemeClr val="dk1"/>
              </a:buClr>
              <a:buSzPct val="100000"/>
              <a:buFont typeface="Calibri"/>
              <a:buAutoNum type="arabicPeriod"/>
            </a:pPr>
            <a:r>
              <a:rPr lang="en-US"/>
              <a:t>Such an over-restricted rule is not healthy for the career establishment of our EDA new blood; they could just choose TODAES/TVLSI to build their publication record. </a:t>
            </a:r>
            <a:endParaRPr/>
          </a:p>
          <a:p>
            <a:pPr indent="-457200" lvl="1" marL="914400" rtl="0" algn="l">
              <a:lnSpc>
                <a:spcPct val="90000"/>
              </a:lnSpc>
              <a:spcBef>
                <a:spcPts val="500"/>
              </a:spcBef>
              <a:spcAft>
                <a:spcPts val="0"/>
              </a:spcAft>
              <a:buClr>
                <a:schemeClr val="dk1"/>
              </a:buClr>
              <a:buSzPct val="100000"/>
              <a:buFont typeface="Calibri"/>
              <a:buAutoNum type="arabicPeriod"/>
            </a:pPr>
            <a:r>
              <a:rPr lang="en-US"/>
              <a:t>Such an over-restricted rule would incur a counter-selection problem to TCAD because it makes regular 6-page DAC paper much harder to be eligible for TCAD submissions (the earlier 30% delta rule already makes 8-page ICCAD papers harder for TCAD submissions, especially also with TCAD’s 14-page limit), eventually hurting the TCAD quality. </a:t>
            </a:r>
            <a:endParaRPr/>
          </a:p>
          <a:p>
            <a:pPr indent="-228600" lvl="2" marL="1143000" rtl="0" algn="l">
              <a:lnSpc>
                <a:spcPct val="90000"/>
              </a:lnSpc>
              <a:spcBef>
                <a:spcPts val="500"/>
              </a:spcBef>
              <a:spcAft>
                <a:spcPts val="0"/>
              </a:spcAft>
              <a:buClr>
                <a:srgbClr val="000066"/>
              </a:buClr>
              <a:buSzPct val="100000"/>
              <a:buChar char="•"/>
            </a:pPr>
            <a:r>
              <a:rPr lang="en-US">
                <a:solidFill>
                  <a:srgbClr val="000066"/>
                </a:solidFill>
              </a:rPr>
              <a:t>It is much easier for a 2-page DAC LBR or a non-prior accepted paper to satisfy the 40% overlap rule, which is often with lower quality than the regular DAC/ICCAD papers.</a:t>
            </a:r>
            <a:endParaRPr/>
          </a:p>
          <a:p>
            <a:pPr indent="-99059" lvl="1" marL="685800" rtl="0" algn="l">
              <a:lnSpc>
                <a:spcPct val="90000"/>
              </a:lnSpc>
              <a:spcBef>
                <a:spcPts val="500"/>
              </a:spcBef>
              <a:spcAft>
                <a:spcPts val="0"/>
              </a:spcAft>
              <a:buClr>
                <a:schemeClr val="dk1"/>
              </a:buClr>
              <a:buSzPct val="100000"/>
              <a:buNone/>
            </a:pPr>
            <a:r>
              <a:t/>
            </a:r>
            <a:endParaRPr>
              <a:solidFill>
                <a:srgbClr val="000066"/>
              </a:solidFill>
            </a:endParaRPr>
          </a:p>
          <a:p>
            <a:pPr indent="-99059" lvl="1" marL="685800" rtl="0" algn="l">
              <a:lnSpc>
                <a:spcPct val="90000"/>
              </a:lnSpc>
              <a:spcBef>
                <a:spcPts val="5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p:txBody>
      </p:sp>
      <p:sp>
        <p:nvSpPr>
          <p:cNvPr id="100" name="Google Shape;100;p9"/>
          <p:cNvSpPr txBox="1"/>
          <p:nvPr/>
        </p:nvSpPr>
        <p:spPr>
          <a:xfrm>
            <a:off x="326020" y="2027198"/>
            <a:ext cx="11539960" cy="3970318"/>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u="none" cap="none" strike="noStrike">
                <a:solidFill>
                  <a:srgbClr val="4B5563"/>
                </a:solidFill>
                <a:latin typeface="Roboto Slab"/>
                <a:ea typeface="Roboto Slab"/>
                <a:cs typeface="Roboto Slab"/>
                <a:sym typeface="Roboto Slab"/>
              </a:rPr>
              <a:t>F. Policy on Self-Plagiarism</a:t>
            </a:r>
            <a:endParaRPr b="0" i="0" sz="1800" u="none" cap="none" strike="noStrike">
              <a:solidFill>
                <a:srgbClr val="4B5563"/>
              </a:solidFill>
              <a:latin typeface="Roboto Slab"/>
              <a:ea typeface="Roboto Slab"/>
              <a:cs typeface="Roboto Slab"/>
              <a:sym typeface="Roboto Slab"/>
            </a:endParaRPr>
          </a:p>
          <a:p>
            <a:pPr indent="0" lvl="0" marL="0" marR="0" rtl="0" algn="l">
              <a:spcBef>
                <a:spcPts val="0"/>
              </a:spcBef>
              <a:spcAft>
                <a:spcPts val="0"/>
              </a:spcAft>
              <a:buNone/>
            </a:pPr>
            <a:r>
              <a:rPr b="0" i="0" lang="en-US" sz="1800" u="none" cap="none" strike="noStrike">
                <a:solidFill>
                  <a:srgbClr val="4B5563"/>
                </a:solidFill>
                <a:latin typeface="Roboto Slab"/>
                <a:ea typeface="Roboto Slab"/>
                <a:cs typeface="Roboto Slab"/>
                <a:sym typeface="Roboto Slab"/>
              </a:rPr>
              <a:t>IEEE Publications has long indicated that verbatim copying another's work (plagiarism) is unacceptable author conduct. Moreover, the IEEE Board of Directors approved in November 2002 a new policy on Duplicate Publication and Self-Plagiarism. This policy is included in the IEEE Policies document, precisely in Sections 6.4.1B(f) and 6.4.1B(h). These two sections are indicated next:</a:t>
            </a:r>
            <a:endParaRPr/>
          </a:p>
          <a:p>
            <a:pPr indent="-285750" lvl="0" marL="285750" marR="0" rtl="0" algn="l">
              <a:spcBef>
                <a:spcPts val="0"/>
              </a:spcBef>
              <a:spcAft>
                <a:spcPts val="0"/>
              </a:spcAft>
              <a:buClr>
                <a:srgbClr val="FF0000"/>
              </a:buClr>
              <a:buSzPts val="1800"/>
              <a:buFont typeface="Arial"/>
              <a:buChar char="•"/>
            </a:pPr>
            <a:r>
              <a:rPr b="1" i="0" lang="en-US" sz="1800" u="none" cap="none" strike="noStrike">
                <a:solidFill>
                  <a:srgbClr val="FF0000"/>
                </a:solidFill>
                <a:latin typeface="Roboto Slab"/>
                <a:ea typeface="Roboto Slab"/>
                <a:cs typeface="Roboto Slab"/>
                <a:sym typeface="Roboto Slab"/>
              </a:rPr>
              <a:t>(f) Plagiarism is unacceptable. The verbatim copying or reuse of one's own research) as indicated in paragraph "h" below) is considered another form of plagiarism or self-plagiarism; it is unacceptable.</a:t>
            </a:r>
            <a:endParaRPr/>
          </a:p>
          <a:p>
            <a:pPr indent="-285750" lvl="0" marL="285750" marR="0" rtl="0" algn="l">
              <a:spcBef>
                <a:spcPts val="0"/>
              </a:spcBef>
              <a:spcAft>
                <a:spcPts val="0"/>
              </a:spcAft>
              <a:buClr>
                <a:srgbClr val="4B5563"/>
              </a:buClr>
              <a:buSzPts val="1800"/>
              <a:buFont typeface="Arial"/>
              <a:buChar char="•"/>
            </a:pPr>
            <a:r>
              <a:rPr b="0" i="0" lang="en-US" sz="1800" u="none" cap="none" strike="noStrike">
                <a:solidFill>
                  <a:srgbClr val="4B5563"/>
                </a:solidFill>
                <a:latin typeface="Roboto Slab"/>
                <a:ea typeface="Roboto Slab"/>
                <a:cs typeface="Roboto Slab"/>
                <a:sym typeface="Roboto Slab"/>
              </a:rPr>
              <a:t>(h) Except as indicated in Section 6.3.4 (Multiple Publication of Original Technical Material in IEEE Periodicals), authors should only submit original work that has neither appeared elsewhere for publication nor which is under review for another refereed publication. If authors have used their own previously published work(s) as a basis for a new submission, they are required to </a:t>
            </a:r>
            <a:r>
              <a:rPr b="1" i="0" lang="en-US" sz="1800" u="none" cap="none" strike="noStrike">
                <a:solidFill>
                  <a:srgbClr val="FF0000"/>
                </a:solidFill>
                <a:latin typeface="Roboto Slab"/>
                <a:ea typeface="Roboto Slab"/>
                <a:cs typeface="Roboto Slab"/>
                <a:sym typeface="Roboto Slab"/>
              </a:rPr>
              <a:t>cite the previous work(s) and very briefly indicate how the new submission offers substantial novel contributions beyond those of the previously published work(s).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2020-08-31T15:23:30Z</dcterms:created>
  <dc:creator>David Atienza</dc:creator>
</cp:coreProperties>
</file>