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6" r:id="rId3"/>
    <p:sldId id="264" r:id="rId4"/>
    <p:sldId id="277" r:id="rId5"/>
    <p:sldId id="278" r:id="rId6"/>
    <p:sldId id="27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55" d="100"/>
          <a:sy n="55" d="100"/>
        </p:scale>
        <p:origin x="5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F2CE7-AA72-4626-B836-92E65B0230C6}" type="datetimeFigureOut">
              <a:rPr lang="en-CH" smtClean="0"/>
              <a:t>20/06/2024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C6F5E-10E0-4681-AB09-F9D52778D7AF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45405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437c45ae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437c45aed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 err="1"/>
              <a:t>Currently</a:t>
            </a:r>
            <a:r>
              <a:rPr lang="es-ES" dirty="0"/>
              <a:t> </a:t>
            </a:r>
            <a:r>
              <a:rPr lang="es-ES" dirty="0" err="1"/>
              <a:t>there</a:t>
            </a:r>
            <a:r>
              <a:rPr lang="es-ES" dirty="0"/>
              <a:t> are 257 </a:t>
            </a:r>
            <a:r>
              <a:rPr lang="es-ES" dirty="0" err="1"/>
              <a:t>pending</a:t>
            </a:r>
            <a:r>
              <a:rPr lang="es-ES" dirty="0"/>
              <a:t> </a:t>
            </a:r>
            <a:r>
              <a:rPr lang="es-ES" dirty="0" err="1"/>
              <a:t>manuscripts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9335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437c45ae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437c45aed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4132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437c45ae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437c45aed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4132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437c45ae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437c45aed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4132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437c45aed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437c45aed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7720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" dirty="0"/>
              <a:t>IEEE TCAD – CEDA BoG Meeting </a:t>
            </a:r>
            <a:br>
              <a:rPr lang="en" dirty="0"/>
            </a:br>
            <a:r>
              <a:rPr lang="en" dirty="0"/>
              <a:t>(</a:t>
            </a:r>
            <a:r>
              <a:rPr lang="fr-FR" dirty="0"/>
              <a:t>DAC 2024</a:t>
            </a:r>
            <a:r>
              <a:rPr lang="en" dirty="0"/>
              <a:t>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dirty="0"/>
              <a:t>David Atienza, TCAD EiC: 2022-2025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June 23rd, 2024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18662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C7727-8D55-414C-9740-6209F6D1E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Current Status (1/2) </a:t>
            </a:r>
          </a:p>
        </p:txBody>
      </p:sp>
      <p:sp>
        <p:nvSpPr>
          <p:cNvPr id="60" name="Google Shape;60;p14"/>
          <p:cNvSpPr txBox="1">
            <a:spLocks noGrp="1"/>
          </p:cNvSpPr>
          <p:nvPr>
            <p:ph idx="1"/>
          </p:nvPr>
        </p:nvSpPr>
        <p:spPr>
          <a:xfrm>
            <a:off x="93133" y="1399319"/>
            <a:ext cx="12022667" cy="435324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761981" indent="-609585">
              <a:spcBef>
                <a:spcPts val="0"/>
              </a:spcBef>
              <a:buSzPts val="1800"/>
              <a:buFont typeface="+mj-lt"/>
              <a:buAutoNum type="arabicPeriod"/>
            </a:pPr>
            <a:r>
              <a:rPr lang="en-GB" sz="2667" dirty="0"/>
              <a:t>Current accept. rates (</a:t>
            </a:r>
            <a:r>
              <a:rPr lang="en-GB" sz="2667" b="1" dirty="0">
                <a:solidFill>
                  <a:srgbClr val="00B050"/>
                </a:solidFill>
              </a:rPr>
              <a:t>33-34%</a:t>
            </a:r>
            <a:r>
              <a:rPr lang="en-GB" sz="2667" dirty="0"/>
              <a:t>), top-tier journal for </a:t>
            </a:r>
            <a:r>
              <a:rPr lang="en-GB" sz="2667" b="1" dirty="0">
                <a:solidFill>
                  <a:srgbClr val="00B050"/>
                </a:solidFill>
              </a:rPr>
              <a:t>4 consecutive quarters</a:t>
            </a:r>
          </a:p>
          <a:p>
            <a:pPr marL="1066762" lvl="1" indent="-457189">
              <a:spcBef>
                <a:spcPts val="0"/>
              </a:spcBef>
              <a:buSzPts val="1800"/>
              <a:buFont typeface="Arial" panose="020B0604020202020204" pitchFamily="34" charset="0"/>
              <a:buChar char="●"/>
            </a:pPr>
            <a:r>
              <a:rPr lang="en-GB" sz="2270" dirty="0"/>
              <a:t>Average decision time (1</a:t>
            </a:r>
            <a:r>
              <a:rPr lang="en-GB" sz="2270" baseline="30000" dirty="0"/>
              <a:t>st</a:t>
            </a:r>
            <a:r>
              <a:rPr lang="en-GB" sz="2270" dirty="0"/>
              <a:t> revision):  </a:t>
            </a:r>
            <a:r>
              <a:rPr lang="en-GB" sz="2270" b="1" dirty="0">
                <a:solidFill>
                  <a:srgbClr val="00B050"/>
                </a:solidFill>
              </a:rPr>
              <a:t>71 </a:t>
            </a:r>
            <a:r>
              <a:rPr lang="en-GB" sz="2270" dirty="0"/>
              <a:t>days</a:t>
            </a:r>
          </a:p>
          <a:p>
            <a:pPr marL="1066762" lvl="1" indent="-457189">
              <a:spcBef>
                <a:spcPts val="0"/>
              </a:spcBef>
              <a:buSzPts val="1800"/>
              <a:buFont typeface="Arial" panose="020B0604020202020204" pitchFamily="34" charset="0"/>
              <a:buChar char="●"/>
            </a:pPr>
            <a:r>
              <a:rPr lang="en-GB" sz="2270" dirty="0"/>
              <a:t>Average final decision time: </a:t>
            </a:r>
            <a:r>
              <a:rPr lang="en-GB" sz="2270" b="1" dirty="0">
                <a:solidFill>
                  <a:srgbClr val="00B050"/>
                </a:solidFill>
              </a:rPr>
              <a:t>84 </a:t>
            </a:r>
            <a:r>
              <a:rPr lang="en-GB" sz="2270" dirty="0"/>
              <a:t>days until May 2024</a:t>
            </a:r>
          </a:p>
          <a:p>
            <a:pPr marL="761981" indent="-609585">
              <a:spcBef>
                <a:spcPts val="0"/>
              </a:spcBef>
              <a:buSzPts val="1800"/>
              <a:buFont typeface="+mj-lt"/>
              <a:buAutoNum type="arabicPeriod"/>
            </a:pPr>
            <a:r>
              <a:rPr lang="en-GB" sz="2667" dirty="0"/>
              <a:t>Submissions stabilizing  (Sep. 2023 to May 2024)</a:t>
            </a:r>
          </a:p>
          <a:p>
            <a:pPr marL="1066773" lvl="1" indent="-457189">
              <a:spcBef>
                <a:spcPts val="0"/>
              </a:spcBef>
              <a:buSzPts val="1800"/>
              <a:buChar char="●"/>
            </a:pPr>
            <a:r>
              <a:rPr lang="en-GB" sz="2267" dirty="0"/>
              <a:t>Similar number of submissions vs. same period in 2022-2023</a:t>
            </a:r>
          </a:p>
          <a:p>
            <a:pPr marL="1066773" lvl="1" indent="-457189">
              <a:spcBef>
                <a:spcPts val="0"/>
              </a:spcBef>
              <a:buSzPts val="1800"/>
              <a:buFont typeface="Arial" panose="020B0604020202020204" pitchFamily="34" charset="0"/>
              <a:buChar char="●"/>
            </a:pPr>
            <a:r>
              <a:rPr lang="en-GB" sz="2267" dirty="0"/>
              <a:t>Accept Ratio: YTD is </a:t>
            </a:r>
            <a:r>
              <a:rPr lang="en-GB" sz="2267" b="1" dirty="0">
                <a:solidFill>
                  <a:srgbClr val="00B050"/>
                </a:solidFill>
              </a:rPr>
              <a:t>37</a:t>
            </a:r>
            <a:r>
              <a:rPr lang="en-GB" sz="2267" dirty="0">
                <a:solidFill>
                  <a:srgbClr val="00B050"/>
                </a:solidFill>
              </a:rPr>
              <a:t>% </a:t>
            </a:r>
            <a:r>
              <a:rPr lang="en-GB" sz="2267" dirty="0"/>
              <a:t>so far, it</a:t>
            </a:r>
            <a:r>
              <a:rPr lang="en-GB" sz="2267" dirty="0">
                <a:solidFill>
                  <a:srgbClr val="00B050"/>
                </a:solidFill>
              </a:rPr>
              <a:t> </a:t>
            </a:r>
            <a:r>
              <a:rPr lang="en-GB" sz="2267" dirty="0"/>
              <a:t>was </a:t>
            </a:r>
            <a:r>
              <a:rPr lang="en-GB" sz="2267" b="1" dirty="0">
                <a:solidFill>
                  <a:srgbClr val="00B050"/>
                </a:solidFill>
              </a:rPr>
              <a:t>39%</a:t>
            </a:r>
            <a:r>
              <a:rPr lang="en-GB" sz="2267" dirty="0"/>
              <a:t> in 2023, 2022 was</a:t>
            </a:r>
            <a:r>
              <a:rPr lang="en-GB" sz="2267" b="1" dirty="0">
                <a:solidFill>
                  <a:srgbClr val="00B050"/>
                </a:solidFill>
              </a:rPr>
              <a:t> 40.5%</a:t>
            </a:r>
            <a:endParaRPr lang="en-GB" sz="2267" dirty="0"/>
          </a:p>
          <a:p>
            <a:pPr marL="1066773" lvl="1" indent="-457189">
              <a:spcBef>
                <a:spcPts val="0"/>
              </a:spcBef>
              <a:buSzPts val="1800"/>
              <a:buFont typeface="Arial" panose="020B0604020202020204" pitchFamily="34" charset="0"/>
              <a:buChar char="●"/>
            </a:pPr>
            <a:r>
              <a:rPr lang="en-GB" dirty="0"/>
              <a:t>Oldest manuscript without decision: </a:t>
            </a:r>
            <a:r>
              <a:rPr lang="en-GB" b="1" dirty="0">
                <a:solidFill>
                  <a:srgbClr val="00B050"/>
                </a:solidFill>
              </a:rPr>
              <a:t>138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/>
              <a:t>days (it was </a:t>
            </a:r>
            <a:r>
              <a:rPr lang="en-GB" b="1" dirty="0">
                <a:solidFill>
                  <a:srgbClr val="FF0000"/>
                </a:solidFill>
              </a:rPr>
              <a:t>203</a:t>
            </a:r>
            <a:r>
              <a:rPr lang="en-GB" dirty="0"/>
              <a:t> days in 2021)</a:t>
            </a:r>
          </a:p>
          <a:p>
            <a:pPr marL="761981" indent="-609585">
              <a:spcBef>
                <a:spcPts val="0"/>
              </a:spcBef>
              <a:buSzPts val="1800"/>
              <a:buFont typeface="+mj-lt"/>
              <a:buAutoNum type="arabicPeriod"/>
            </a:pPr>
            <a:r>
              <a:rPr lang="en-GB" sz="2667" dirty="0"/>
              <a:t>Optimized TCAD review process and publication timeline with IEEE HQ </a:t>
            </a:r>
          </a:p>
          <a:p>
            <a:pPr marL="1066773" lvl="1" indent="-457189">
              <a:spcBef>
                <a:spcPts val="0"/>
              </a:spcBef>
              <a:buSzPts val="1800"/>
              <a:buChar char="●"/>
            </a:pPr>
            <a:r>
              <a:rPr lang="en-GB" sz="2267" dirty="0"/>
              <a:t>Fast desk-reject policy of IEEE implemented (fast reject: &lt;2 weeks, for low-quality papers)</a:t>
            </a:r>
          </a:p>
          <a:p>
            <a:pPr marL="1066773" lvl="1" indent="-457189">
              <a:spcBef>
                <a:spcPts val="0"/>
              </a:spcBef>
              <a:buSzPts val="1800"/>
              <a:buChar char="●"/>
            </a:pPr>
            <a:r>
              <a:rPr lang="en-GB" sz="2267" dirty="0"/>
              <a:t>Automation to reassign reviewers in revisions, identify reviewers/AEs with delays, etc.</a:t>
            </a:r>
          </a:p>
          <a:p>
            <a:pPr marL="1066773" lvl="1" indent="-457189">
              <a:spcBef>
                <a:spcPts val="0"/>
              </a:spcBef>
              <a:buSzPts val="1800"/>
              <a:buChar char="●"/>
            </a:pPr>
            <a:r>
              <a:rPr lang="en-GB" sz="2267" dirty="0"/>
              <a:t>IEEE has claimed to remove backlog/publication delay until March 2024 completely as agreed with IEEE HQ (more pages for TCAD) but still not done (</a:t>
            </a:r>
            <a:r>
              <a:rPr lang="en-GB" sz="2267" b="1" dirty="0">
                <a:solidFill>
                  <a:srgbClr val="FF0000"/>
                </a:solidFill>
              </a:rPr>
              <a:t>50% of backlog remains</a:t>
            </a:r>
            <a:r>
              <a:rPr lang="en-GB" sz="2267" dirty="0"/>
              <a:t>)</a:t>
            </a:r>
          </a:p>
          <a:p>
            <a:pPr marL="609585" lvl="1" indent="0">
              <a:spcBef>
                <a:spcPts val="0"/>
              </a:spcBef>
              <a:buSzPts val="1800"/>
              <a:buNone/>
            </a:pPr>
            <a:endParaRPr lang="en-GB" sz="2267" dirty="0"/>
          </a:p>
        </p:txBody>
      </p:sp>
    </p:spTree>
    <p:extLst>
      <p:ext uri="{BB962C8B-B14F-4D97-AF65-F5344CB8AC3E}">
        <p14:creationId xmlns:p14="http://schemas.microsoft.com/office/powerpoint/2010/main" val="1884389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C7727-8D55-414C-9740-6209F6D1E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95" y="59051"/>
            <a:ext cx="10813648" cy="1325563"/>
          </a:xfrm>
        </p:spPr>
        <p:txBody>
          <a:bodyPr>
            <a:normAutofit/>
          </a:bodyPr>
          <a:lstStyle/>
          <a:p>
            <a:r>
              <a:rPr lang="en-US" dirty="0"/>
              <a:t>Current Status (2/2)</a:t>
            </a:r>
          </a:p>
        </p:txBody>
      </p:sp>
      <p:sp>
        <p:nvSpPr>
          <p:cNvPr id="60" name="Google Shape;60;p14"/>
          <p:cNvSpPr txBox="1">
            <a:spLocks noGrp="1"/>
          </p:cNvSpPr>
          <p:nvPr>
            <p:ph idx="1"/>
          </p:nvPr>
        </p:nvSpPr>
        <p:spPr>
          <a:xfrm>
            <a:off x="124224" y="1313461"/>
            <a:ext cx="12067777" cy="405936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761981" indent="-609585">
              <a:spcBef>
                <a:spcPts val="0"/>
              </a:spcBef>
              <a:buSzPts val="1800"/>
              <a:buFont typeface="+mj-lt"/>
              <a:buAutoNum type="arabicPeriod"/>
            </a:pPr>
            <a:r>
              <a:rPr lang="en-US" sz="2667" dirty="0"/>
              <a:t>Editorial board renewed in 2024, </a:t>
            </a:r>
            <a:r>
              <a:rPr lang="en-US" sz="2667" b="1" dirty="0">
                <a:solidFill>
                  <a:srgbClr val="00B050"/>
                </a:solidFill>
              </a:rPr>
              <a:t>25</a:t>
            </a:r>
            <a:r>
              <a:rPr lang="en-US" sz="2667" dirty="0"/>
              <a:t> new AEs -&gt; </a:t>
            </a:r>
            <a:r>
              <a:rPr lang="en-US" sz="2667" b="1" dirty="0">
                <a:solidFill>
                  <a:srgbClr val="00B050"/>
                </a:solidFill>
              </a:rPr>
              <a:t>28 new AEs</a:t>
            </a:r>
          </a:p>
          <a:p>
            <a:pPr marL="1066773" lvl="1" indent="-457189">
              <a:spcBef>
                <a:spcPts val="0"/>
              </a:spcBef>
              <a:buSzPts val="1800"/>
              <a:buChar char="●"/>
            </a:pPr>
            <a:r>
              <a:rPr lang="en-US" sz="2133" dirty="0"/>
              <a:t>Limit of two terms (2 x 2 years) based on IEEE guidelines</a:t>
            </a:r>
          </a:p>
          <a:p>
            <a:pPr marL="1066773" lvl="1" indent="-457189">
              <a:spcBef>
                <a:spcPts val="0"/>
              </a:spcBef>
              <a:buSzPts val="1800"/>
              <a:buChar char="●"/>
            </a:pPr>
            <a:r>
              <a:rPr lang="en-US" sz="2133" dirty="0"/>
              <a:t>Increased diversity (Region 10 – Asia and Pacific) and more industrial affiliated AEs (5 new AEs).</a:t>
            </a:r>
          </a:p>
          <a:p>
            <a:pPr marL="1066773" lvl="1" indent="-457189">
              <a:spcBef>
                <a:spcPts val="0"/>
              </a:spcBef>
              <a:buSzPts val="1800"/>
              <a:buChar char="●"/>
            </a:pPr>
            <a:r>
              <a:rPr lang="en-US" sz="2133" dirty="0"/>
              <a:t>Editors-at-Large renewed - 40% women and 2 members replaced</a:t>
            </a:r>
          </a:p>
          <a:p>
            <a:pPr marL="152396" indent="0">
              <a:spcBef>
                <a:spcPts val="0"/>
              </a:spcBef>
              <a:buSzPts val="1800"/>
              <a:buNone/>
            </a:pPr>
            <a:endParaRPr lang="en-US" sz="2667" dirty="0"/>
          </a:p>
          <a:p>
            <a:pPr marL="761981" indent="-609585">
              <a:spcBef>
                <a:spcPts val="0"/>
              </a:spcBef>
              <a:buSzPts val="1800"/>
              <a:buFont typeface="+mj-lt"/>
              <a:buAutoNum type="arabicPeriod" startAt="3"/>
            </a:pPr>
            <a:r>
              <a:rPr lang="en-US" sz="2667" dirty="0"/>
              <a:t>IEEE TCAD Donald O. Pederson Best Paper Awards – 2 winners in 2024:</a:t>
            </a:r>
          </a:p>
          <a:p>
            <a:pPr marL="1066773" lvl="1" indent="-457189">
              <a:spcBef>
                <a:spcPts val="0"/>
              </a:spcBef>
              <a:buSzPts val="1800"/>
              <a:buChar char="●"/>
            </a:pPr>
            <a:r>
              <a:rPr lang="en-US" sz="2133" dirty="0"/>
              <a:t>PACT: An Extensible Parallel Thermal Simulator for Emerging Integration and Cooling Technologies" by </a:t>
            </a:r>
            <a:r>
              <a:rPr lang="en-US" sz="2133" dirty="0" err="1"/>
              <a:t>Zihao</a:t>
            </a:r>
            <a:r>
              <a:rPr lang="en-US" sz="2133" dirty="0"/>
              <a:t> Yuan, Prachi Shukla, Sofiane </a:t>
            </a:r>
            <a:r>
              <a:rPr lang="en-US" sz="2133" dirty="0" err="1"/>
              <a:t>Chetoui</a:t>
            </a:r>
            <a:r>
              <a:rPr lang="en-US" sz="2133" dirty="0"/>
              <a:t>, Sean </a:t>
            </a:r>
            <a:r>
              <a:rPr lang="en-US" sz="2133" dirty="0" err="1"/>
              <a:t>Nemtzow</a:t>
            </a:r>
            <a:r>
              <a:rPr lang="en-US" sz="2133" dirty="0"/>
              <a:t>, Sherief Reda, and </a:t>
            </a:r>
            <a:r>
              <a:rPr lang="en-US" sz="2133" dirty="0" err="1"/>
              <a:t>Ayse</a:t>
            </a:r>
            <a:r>
              <a:rPr lang="en-US" sz="2133" dirty="0"/>
              <a:t> K. Coskun, which was published in IEEE TCAD, vol. 41, no. 4, pp. 1048-1061, April 2022.</a:t>
            </a:r>
          </a:p>
          <a:p>
            <a:pPr marL="1066773" lvl="1" indent="-457189">
              <a:spcBef>
                <a:spcPts val="0"/>
              </a:spcBef>
              <a:buSzPts val="1800"/>
              <a:buChar char="●"/>
            </a:pPr>
            <a:r>
              <a:rPr lang="en-US" sz="2133" dirty="0"/>
              <a:t>An Open-Source Framework for FPGA Emulation of Analog/Mixed-Signal Integrated Circuit Designs, by Steven Herbst, Gabriel Rutsch, Wolfgang Ecker, and Mark Horowitz, which was published in IEEE TCAD, vol. 41, no. 7, pp. 2223-2236, July 2022. </a:t>
            </a:r>
          </a:p>
          <a:p>
            <a:pPr marL="1066773" lvl="1" indent="-457189">
              <a:spcBef>
                <a:spcPts val="0"/>
              </a:spcBef>
              <a:buSzPts val="1800"/>
              <a:buChar char="●"/>
            </a:pPr>
            <a:endParaRPr lang="en-US" sz="2133" dirty="0"/>
          </a:p>
          <a:p>
            <a:pPr marL="1066773" lvl="1" indent="-457189">
              <a:spcBef>
                <a:spcPts val="0"/>
              </a:spcBef>
              <a:buSzPts val="1800"/>
              <a:buChar char="●"/>
            </a:pPr>
            <a:r>
              <a:rPr lang="en-US" sz="2133" dirty="0"/>
              <a:t>But still authors-based/nominated papers are a very small pool (</a:t>
            </a:r>
            <a:r>
              <a:rPr lang="en-US" sz="2133" b="1" dirty="0">
                <a:solidFill>
                  <a:srgbClr val="FF0000"/>
                </a:solidFill>
              </a:rPr>
              <a:t>5 in 2023, 6 in 2023, 5 in 2022</a:t>
            </a:r>
            <a:r>
              <a:rPr lang="en-US" sz="2133" dirty="0"/>
              <a:t>)</a:t>
            </a:r>
          </a:p>
          <a:p>
            <a:pPr marL="609585" lvl="1" indent="0">
              <a:spcBef>
                <a:spcPts val="0"/>
              </a:spcBef>
              <a:buSzPts val="1800"/>
              <a:buNone/>
            </a:pPr>
            <a:endParaRPr lang="en-US" sz="2267" dirty="0"/>
          </a:p>
        </p:txBody>
      </p:sp>
    </p:spTree>
    <p:extLst>
      <p:ext uri="{BB962C8B-B14F-4D97-AF65-F5344CB8AC3E}">
        <p14:creationId xmlns:p14="http://schemas.microsoft.com/office/powerpoint/2010/main" val="96369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C7727-8D55-414C-9740-6209F6D1E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95" y="59051"/>
            <a:ext cx="10813648" cy="1325563"/>
          </a:xfrm>
        </p:spPr>
        <p:txBody>
          <a:bodyPr>
            <a:normAutofit/>
          </a:bodyPr>
          <a:lstStyle/>
          <a:p>
            <a:r>
              <a:rPr lang="en-US" dirty="0"/>
              <a:t>Key Points to Discuss: New Review Process</a:t>
            </a:r>
          </a:p>
        </p:txBody>
      </p:sp>
      <p:sp>
        <p:nvSpPr>
          <p:cNvPr id="60" name="Google Shape;60;p14"/>
          <p:cNvSpPr txBox="1">
            <a:spLocks noGrp="1"/>
          </p:cNvSpPr>
          <p:nvPr>
            <p:ph idx="1"/>
          </p:nvPr>
        </p:nvSpPr>
        <p:spPr>
          <a:xfrm>
            <a:off x="124224" y="1313461"/>
            <a:ext cx="12067777" cy="405936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761981" indent="-609585">
              <a:spcBef>
                <a:spcPts val="0"/>
              </a:spcBef>
              <a:buSzPts val="1800"/>
            </a:pPr>
            <a:r>
              <a:rPr lang="en-US" sz="2667" dirty="0"/>
              <a:t>TCAD only requires two reviews (by default we suggest 3 to take a decision), AE can be a reviewer as well as decision taking if needed</a:t>
            </a:r>
          </a:p>
          <a:p>
            <a:pPr marL="761981" indent="-609585">
              <a:spcBef>
                <a:spcPts val="0"/>
              </a:spcBef>
              <a:buSzPts val="1800"/>
              <a:buFont typeface="+mj-lt"/>
              <a:buAutoNum type="arabicPeriod"/>
            </a:pPr>
            <a:endParaRPr lang="en-US" sz="2667" dirty="0"/>
          </a:p>
          <a:p>
            <a:pPr marL="761981" indent="-609585">
              <a:spcBef>
                <a:spcPts val="0"/>
              </a:spcBef>
              <a:buSzPts val="1800"/>
            </a:pPr>
            <a:r>
              <a:rPr lang="en-US" sz="2667" dirty="0"/>
              <a:t>If the paper is clearly “below bar” (no experiments, comparisons with </a:t>
            </a:r>
            <a:r>
              <a:rPr lang="en-US" sz="2667" dirty="0" err="1"/>
              <a:t>SoA</a:t>
            </a:r>
            <a:r>
              <a:rPr lang="en-US" sz="2667" dirty="0"/>
              <a:t>, etc.) it can be desk rejected: change to 0 reviewers, submit recommendation directly with clarification of why</a:t>
            </a:r>
          </a:p>
          <a:p>
            <a:pPr marL="761981" indent="-609585">
              <a:spcBef>
                <a:spcPts val="0"/>
              </a:spcBef>
              <a:buSzPts val="1800"/>
              <a:buFont typeface="+mj-lt"/>
              <a:buAutoNum type="arabicPeriod"/>
            </a:pPr>
            <a:endParaRPr lang="en-US" sz="2667" dirty="0"/>
          </a:p>
          <a:p>
            <a:pPr marL="761981" indent="-609585">
              <a:spcBef>
                <a:spcPts val="0"/>
              </a:spcBef>
              <a:buSzPts val="1800"/>
            </a:pPr>
            <a:r>
              <a:rPr lang="en-US" sz="2667" dirty="0"/>
              <a:t>TCAD must be strict – IEEE Request: unclear novelty or comparisons with </a:t>
            </a:r>
            <a:r>
              <a:rPr lang="en-US" sz="2667" dirty="0" err="1"/>
              <a:t>SoA</a:t>
            </a:r>
            <a:r>
              <a:rPr lang="en-US" sz="2667" dirty="0"/>
              <a:t>, direct reject</a:t>
            </a:r>
          </a:p>
          <a:p>
            <a:pPr marL="1219181" lvl="1" indent="-609585">
              <a:spcBef>
                <a:spcPts val="0"/>
              </a:spcBef>
              <a:buSzPts val="1800"/>
            </a:pPr>
            <a:r>
              <a:rPr lang="en-US" sz="2267" dirty="0"/>
              <a:t>Papers as “Research Article With a Prior One or More Conference Publications” must clearly state </a:t>
            </a:r>
            <a:r>
              <a:rPr lang="en-US" sz="2267" b="1" dirty="0"/>
              <a:t>what is new in the technical contribution (not just evaluation with a new data set or similar) and comparison with state of the art</a:t>
            </a:r>
            <a:r>
              <a:rPr lang="en-US" sz="2267" dirty="0"/>
              <a:t>, </a:t>
            </a:r>
          </a:p>
          <a:p>
            <a:pPr marL="609585" lvl="1" indent="0">
              <a:spcBef>
                <a:spcPts val="0"/>
              </a:spcBef>
              <a:buSzPts val="1800"/>
              <a:buNone/>
            </a:pPr>
            <a:endParaRPr lang="en-US" sz="2267" dirty="0"/>
          </a:p>
        </p:txBody>
      </p:sp>
    </p:spTree>
    <p:extLst>
      <p:ext uri="{BB962C8B-B14F-4D97-AF65-F5344CB8AC3E}">
        <p14:creationId xmlns:p14="http://schemas.microsoft.com/office/powerpoint/2010/main" val="2808966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C7727-8D55-414C-9740-6209F6D1E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95" y="59051"/>
            <a:ext cx="10813648" cy="1325563"/>
          </a:xfrm>
        </p:spPr>
        <p:txBody>
          <a:bodyPr>
            <a:normAutofit/>
          </a:bodyPr>
          <a:lstStyle/>
          <a:p>
            <a:r>
              <a:rPr lang="en-US" dirty="0"/>
              <a:t>Key Points to Discuss: Revisions and Decisions</a:t>
            </a:r>
          </a:p>
        </p:txBody>
      </p:sp>
      <p:sp>
        <p:nvSpPr>
          <p:cNvPr id="60" name="Google Shape;60;p14"/>
          <p:cNvSpPr txBox="1">
            <a:spLocks noGrp="1"/>
          </p:cNvSpPr>
          <p:nvPr>
            <p:ph idx="1"/>
          </p:nvPr>
        </p:nvSpPr>
        <p:spPr>
          <a:xfrm>
            <a:off x="124224" y="1313461"/>
            <a:ext cx="12067777" cy="405936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761981" indent="-609585">
              <a:spcBef>
                <a:spcPts val="0"/>
              </a:spcBef>
              <a:buSzPts val="1800"/>
            </a:pPr>
            <a:r>
              <a:rPr lang="en-US" sz="2667" b="1" u="sng" dirty="0"/>
              <a:t>No two major revisions</a:t>
            </a:r>
            <a:r>
              <a:rPr lang="en-US" sz="2667" dirty="0"/>
              <a:t>, authors must address all comments in the first round (except if new major issues arise by reviewers after the first revision)</a:t>
            </a:r>
          </a:p>
          <a:p>
            <a:pPr marL="761981" indent="-609585">
              <a:spcBef>
                <a:spcPts val="0"/>
              </a:spcBef>
              <a:buSzPts val="1800"/>
              <a:buFont typeface="+mj-lt"/>
              <a:buAutoNum type="arabicPeriod"/>
            </a:pPr>
            <a:endParaRPr lang="en-US" sz="2667" dirty="0"/>
          </a:p>
          <a:p>
            <a:pPr marL="761981" indent="-609585">
              <a:spcBef>
                <a:spcPts val="0"/>
              </a:spcBef>
              <a:buSzPts val="1800"/>
            </a:pPr>
            <a:r>
              <a:rPr lang="en-US" sz="2667" dirty="0"/>
              <a:t>Not possible to resubmit “as new” if paper is rejected</a:t>
            </a:r>
          </a:p>
          <a:p>
            <a:pPr marL="761981" indent="-609585">
              <a:spcBef>
                <a:spcPts val="0"/>
              </a:spcBef>
              <a:buSzPts val="1800"/>
              <a:buFont typeface="+mj-lt"/>
              <a:buAutoNum type="arabicPeriod"/>
            </a:pPr>
            <a:endParaRPr lang="en-US" sz="2667" dirty="0"/>
          </a:p>
          <a:p>
            <a:pPr marL="666746" indent="-514350">
              <a:spcBef>
                <a:spcPts val="0"/>
              </a:spcBef>
              <a:buSzPts val="1800"/>
            </a:pPr>
            <a:r>
              <a:rPr lang="en" sz="2667" dirty="0"/>
              <a:t>TCAD requires new publications (30% new research) with previous papers</a:t>
            </a:r>
          </a:p>
          <a:p>
            <a:pPr marL="1066785" lvl="1" indent="-457189">
              <a:spcBef>
                <a:spcPts val="0"/>
              </a:spcBef>
              <a:buSzPts val="1800"/>
              <a:buChar char="●"/>
            </a:pPr>
            <a:r>
              <a:rPr lang="en" sz="2267" dirty="0"/>
              <a:t>Adding experiments or more text while contribution does not expand, it is not acceptable</a:t>
            </a:r>
          </a:p>
          <a:p>
            <a:pPr marL="1066785" lvl="1" indent="-457189">
              <a:spcBef>
                <a:spcPts val="0"/>
              </a:spcBef>
              <a:buSzPts val="1800"/>
              <a:buChar char="●"/>
            </a:pPr>
            <a:r>
              <a:rPr lang="en" sz="2267" dirty="0"/>
              <a:t>IEEE Regulations does not allow plain verbatim copy (self-plagiarism) – We fixed 40% as rule</a:t>
            </a:r>
          </a:p>
          <a:p>
            <a:pPr marL="1066785" lvl="1" indent="-457189">
              <a:spcBef>
                <a:spcPts val="0"/>
              </a:spcBef>
              <a:buSzPts val="1800"/>
              <a:buFont typeface="Arial" panose="020B0604020202020204" pitchFamily="34" charset="0"/>
              <a:buChar char="●"/>
            </a:pPr>
            <a:r>
              <a:rPr lang="en-US" sz="2267" dirty="0"/>
              <a:t>Papers submitted with prior conf. papers (last 12 months): 223 (212 in previous year) </a:t>
            </a:r>
          </a:p>
          <a:p>
            <a:pPr marL="1523985" lvl="2" indent="-457189">
              <a:spcBef>
                <a:spcPts val="0"/>
              </a:spcBef>
              <a:buSzPts val="1800"/>
              <a:buFont typeface="Arial" panose="020B0604020202020204" pitchFamily="34" charset="0"/>
              <a:buChar char="●"/>
            </a:pPr>
            <a:r>
              <a:rPr lang="en-US" sz="1867" dirty="0"/>
              <a:t>50% acceptance rate, much higher than typical TCAD average rate today, </a:t>
            </a:r>
          </a:p>
          <a:p>
            <a:pPr marL="1523985" lvl="2" indent="-457189">
              <a:spcBef>
                <a:spcPts val="0"/>
              </a:spcBef>
              <a:buSzPts val="1800"/>
              <a:buFont typeface="Arial" panose="020B0604020202020204" pitchFamily="34" charset="0"/>
              <a:buChar char="●"/>
            </a:pPr>
            <a:r>
              <a:rPr lang="en-US" sz="1867" dirty="0"/>
              <a:t>No “complaints” about policy (until exchanges with Yao-Wen Chang early this year)</a:t>
            </a:r>
            <a:endParaRPr lang="en" sz="1867" dirty="0"/>
          </a:p>
          <a:p>
            <a:pPr marL="152396" indent="0">
              <a:spcBef>
                <a:spcPts val="0"/>
              </a:spcBef>
              <a:buSzPts val="1800"/>
              <a:buNone/>
            </a:pPr>
            <a:endParaRPr lang="en-US" sz="2667" dirty="0"/>
          </a:p>
          <a:p>
            <a:pPr marL="609585" lvl="1" indent="0">
              <a:spcBef>
                <a:spcPts val="0"/>
              </a:spcBef>
              <a:buSzPts val="1800"/>
              <a:buNone/>
            </a:pPr>
            <a:endParaRPr lang="en-US" sz="2267" dirty="0"/>
          </a:p>
        </p:txBody>
      </p:sp>
    </p:spTree>
    <p:extLst>
      <p:ext uri="{BB962C8B-B14F-4D97-AF65-F5344CB8AC3E}">
        <p14:creationId xmlns:p14="http://schemas.microsoft.com/office/powerpoint/2010/main" val="2578315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C7727-8D55-414C-9740-6209F6D1E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288" y="159616"/>
            <a:ext cx="11527243" cy="1325563"/>
          </a:xfrm>
        </p:spPr>
        <p:txBody>
          <a:bodyPr>
            <a:normAutofit/>
          </a:bodyPr>
          <a:lstStyle/>
          <a:p>
            <a:r>
              <a:rPr lang="en-US" dirty="0"/>
              <a:t>Key Points to Discuss: Varia </a:t>
            </a:r>
          </a:p>
        </p:txBody>
      </p:sp>
      <p:sp>
        <p:nvSpPr>
          <p:cNvPr id="60" name="Google Shape;60;p14"/>
          <p:cNvSpPr txBox="1">
            <a:spLocks noGrp="1"/>
          </p:cNvSpPr>
          <p:nvPr>
            <p:ph idx="1"/>
          </p:nvPr>
        </p:nvSpPr>
        <p:spPr>
          <a:xfrm>
            <a:off x="124224" y="1313461"/>
            <a:ext cx="12067777" cy="405936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609585" indent="-457189">
              <a:spcBef>
                <a:spcPts val="0"/>
              </a:spcBef>
              <a:buSzPts val="1800"/>
              <a:buChar char="●"/>
            </a:pPr>
            <a:r>
              <a:rPr lang="en-US" sz="2667" dirty="0"/>
              <a:t>IEEE Allows the use of AI for text editing (</a:t>
            </a:r>
            <a:r>
              <a:rPr lang="en-US" sz="2667" dirty="0" err="1"/>
              <a:t>ChatGPT</a:t>
            </a:r>
            <a:r>
              <a:rPr lang="en-US" sz="2667" dirty="0"/>
              <a:t>) as support tool (but does not encourage it), restrictions:</a:t>
            </a:r>
          </a:p>
          <a:p>
            <a:pPr marL="1066773" lvl="1" indent="-457189">
              <a:spcBef>
                <a:spcPts val="0"/>
              </a:spcBef>
              <a:buSzPts val="1800"/>
              <a:buChar char="●"/>
            </a:pPr>
            <a:r>
              <a:rPr lang="en-US" sz="2133" dirty="0"/>
              <a:t>Acknowledgement to be added to the paper</a:t>
            </a:r>
          </a:p>
          <a:p>
            <a:pPr marL="1066773" lvl="1" indent="-457189">
              <a:spcBef>
                <a:spcPts val="0"/>
              </a:spcBef>
              <a:buSzPts val="1800"/>
              <a:buChar char="●"/>
            </a:pPr>
            <a:r>
              <a:rPr lang="en-US" sz="2133" dirty="0"/>
              <a:t>Authors are responsible for the final text (including copyright issues)</a:t>
            </a:r>
          </a:p>
          <a:p>
            <a:pPr marL="609584" lvl="1" indent="0">
              <a:spcBef>
                <a:spcPts val="0"/>
              </a:spcBef>
              <a:buSzPts val="1800"/>
              <a:buNone/>
            </a:pPr>
            <a:endParaRPr lang="en-US" sz="2133" dirty="0"/>
          </a:p>
          <a:p>
            <a:pPr marL="609585" indent="-457189">
              <a:spcBef>
                <a:spcPts val="0"/>
              </a:spcBef>
              <a:buSzPts val="1800"/>
              <a:buChar char="●"/>
            </a:pPr>
            <a:r>
              <a:rPr lang="en" sz="2667" dirty="0"/>
              <a:t>Good cooperation with new IEEE journal on AI/ML side - TCASAI</a:t>
            </a:r>
          </a:p>
          <a:p>
            <a:pPr marL="1066773" lvl="1" indent="-457189">
              <a:spcBef>
                <a:spcPts val="0"/>
              </a:spcBef>
              <a:buSzPts val="1800"/>
              <a:buChar char="●"/>
            </a:pPr>
            <a:r>
              <a:rPr lang="en-US" sz="2133" dirty="0"/>
              <a:t>Checking overlapping with scope</a:t>
            </a:r>
          </a:p>
          <a:p>
            <a:pPr marL="1066773" lvl="1" indent="-457189">
              <a:spcBef>
                <a:spcPts val="0"/>
              </a:spcBef>
              <a:buSzPts val="1800"/>
              <a:buChar char="●"/>
            </a:pPr>
            <a:r>
              <a:rPr lang="en-US" sz="2133" dirty="0"/>
              <a:t>Excellent collaboration with EiC – Prof. Yiran Chen, very receptive to suggestions/proposals</a:t>
            </a:r>
          </a:p>
          <a:p>
            <a:pPr marL="609585" indent="-457189">
              <a:spcBef>
                <a:spcPts val="0"/>
              </a:spcBef>
              <a:buSzPts val="1800"/>
              <a:buChar char="●"/>
            </a:pPr>
            <a:endParaRPr lang="en-US" sz="2667" dirty="0"/>
          </a:p>
          <a:p>
            <a:pPr marL="609585" indent="-457189">
              <a:spcBef>
                <a:spcPts val="0"/>
              </a:spcBef>
              <a:buSzPts val="1800"/>
              <a:buChar char="●"/>
            </a:pPr>
            <a:r>
              <a:rPr lang="en-US" sz="2667" dirty="0"/>
              <a:t>Food for thought from TCAD Editorial Board Meeting at DATE’24: Innovative ways to “reward” the reviewers, ideas from the board</a:t>
            </a:r>
          </a:p>
          <a:p>
            <a:pPr marL="1066773" lvl="1" indent="-457189">
              <a:spcBef>
                <a:spcPts val="0"/>
              </a:spcBef>
              <a:buSzPts val="1800"/>
              <a:buChar char="●"/>
            </a:pPr>
            <a:r>
              <a:rPr lang="en-US" sz="2267" dirty="0"/>
              <a:t>Offer one free page in TCAD published paper after 3 completed review processes</a:t>
            </a:r>
          </a:p>
          <a:p>
            <a:pPr marL="1066773" lvl="1" indent="-457189">
              <a:spcBef>
                <a:spcPts val="0"/>
              </a:spcBef>
              <a:buSzPts val="1800"/>
              <a:buChar char="●"/>
            </a:pPr>
            <a:r>
              <a:rPr lang="en-US" sz="2267" dirty="0"/>
              <a:t>Offer conference registration discounts (e.g., at DATE, DAC, etc.) covered by CEDA</a:t>
            </a:r>
            <a:endParaRPr lang="en-US" sz="2133" dirty="0"/>
          </a:p>
          <a:p>
            <a:pPr marL="1066773" lvl="1" indent="-457189">
              <a:spcBef>
                <a:spcPts val="0"/>
              </a:spcBef>
              <a:buSzPts val="1800"/>
              <a:buChar char="●"/>
            </a:pPr>
            <a:endParaRPr lang="en-US" dirty="0"/>
          </a:p>
          <a:p>
            <a:pPr marL="152396" indent="0">
              <a:spcBef>
                <a:spcPts val="0"/>
              </a:spcBef>
              <a:buSzPts val="1800"/>
              <a:buNone/>
            </a:pPr>
            <a:endParaRPr lang="en-US" sz="2667" dirty="0"/>
          </a:p>
          <a:p>
            <a:pPr marL="152396" indent="0">
              <a:spcBef>
                <a:spcPts val="0"/>
              </a:spcBef>
              <a:buSzPts val="1800"/>
              <a:buNone/>
            </a:pPr>
            <a:endParaRPr lang="en-US" sz="2667" dirty="0"/>
          </a:p>
          <a:p>
            <a:pPr marL="609585" lvl="1" indent="0">
              <a:spcBef>
                <a:spcPts val="0"/>
              </a:spcBef>
              <a:buSzPts val="180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563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824</Words>
  <Application>Microsoft Office PowerPoint</Application>
  <PresentationFormat>Widescreen</PresentationFormat>
  <Paragraphs>59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IEEE TCAD – CEDA BoG Meeting  (DAC 2024)</vt:lpstr>
      <vt:lpstr>Current Status (1/2) </vt:lpstr>
      <vt:lpstr>Current Status (2/2)</vt:lpstr>
      <vt:lpstr>Key Points to Discuss: New Review Process</vt:lpstr>
      <vt:lpstr>Key Points to Discuss: Revisions and Decisions</vt:lpstr>
      <vt:lpstr>Key Points to Discuss: Varia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David Atienza</dc:creator>
  <cp:lastModifiedBy>David Atienza</cp:lastModifiedBy>
  <cp:revision>16</cp:revision>
  <dcterms:created xsi:type="dcterms:W3CDTF">2020-08-31T15:23:30Z</dcterms:created>
  <dcterms:modified xsi:type="dcterms:W3CDTF">2024-06-20T20:47:39Z</dcterms:modified>
</cp:coreProperties>
</file>