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7"/>
  </p:notesMasterIdLst>
  <p:sldIdLst>
    <p:sldId id="258" r:id="rId2"/>
    <p:sldId id="321" r:id="rId3"/>
    <p:sldId id="304" r:id="rId4"/>
    <p:sldId id="293" r:id="rId5"/>
    <p:sldId id="305" r:id="rId6"/>
    <p:sldId id="289" r:id="rId7"/>
    <p:sldId id="275" r:id="rId8"/>
    <p:sldId id="302" r:id="rId9"/>
    <p:sldId id="301" r:id="rId10"/>
    <p:sldId id="300" r:id="rId11"/>
    <p:sldId id="317" r:id="rId12"/>
    <p:sldId id="316" r:id="rId13"/>
    <p:sldId id="313" r:id="rId14"/>
    <p:sldId id="309" r:id="rId15"/>
    <p:sldId id="311" r:id="rId16"/>
    <p:sldId id="294" r:id="rId17"/>
    <p:sldId id="287" r:id="rId18"/>
    <p:sldId id="318" r:id="rId19"/>
    <p:sldId id="312" r:id="rId20"/>
    <p:sldId id="319" r:id="rId21"/>
    <p:sldId id="306" r:id="rId22"/>
    <p:sldId id="307" r:id="rId23"/>
    <p:sldId id="314" r:id="rId24"/>
    <p:sldId id="322" r:id="rId25"/>
    <p:sldId id="29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0" autoAdjust="0"/>
    <p:restoredTop sz="94910" autoAdjust="0"/>
  </p:normalViewPr>
  <p:slideViewPr>
    <p:cSldViewPr>
      <p:cViewPr varScale="1">
        <p:scale>
          <a:sx n="81" d="100"/>
          <a:sy n="81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2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38F4F-61C9-4D12-B3AD-7342ABFC1D1E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A374E-2B02-4635-A818-3ABDE4B4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0">
                <a:solidFill>
                  <a:prstClr val="black"/>
                </a:solidFill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399C65-2705-BC47-BA78-9170500B55D9}" type="datetime1">
              <a:rPr lang="en-US" b="0">
                <a:solidFill>
                  <a:prstClr val="black"/>
                </a:solidFill>
              </a:rPr>
              <a:pPr eaLnBrk="1" hangingPunct="1"/>
              <a:t>6/6/2014</a:t>
            </a:fld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764D49-D396-2645-B596-AE27B96056A9}" type="slidenum">
              <a:rPr lang="en-US" b="0">
                <a:solidFill>
                  <a:prstClr val="black"/>
                </a:solidFill>
              </a:rPr>
              <a:pPr eaLnBrk="1" hangingPunct="1"/>
              <a:t>1</a:t>
            </a:fld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9144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3025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390525" y="2493963"/>
            <a:ext cx="7954963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742950" y="4043363"/>
            <a:ext cx="64008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28600" y="6221413"/>
            <a:ext cx="2897188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5391150" y="6221413"/>
            <a:ext cx="161925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June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4925" y="871538"/>
            <a:ext cx="2076450" cy="480695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871538"/>
            <a:ext cx="6078537" cy="480695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8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9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426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76413"/>
            <a:ext cx="381158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7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477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05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err="1" smtClean="0"/>
              <a:t>Secondlevel</a:t>
            </a:r>
            <a:endParaRPr lang="it-IT" dirty="0" smtClean="0"/>
          </a:p>
          <a:p>
            <a:pPr lvl="2"/>
            <a:r>
              <a:rPr lang="it-IT" dirty="0" err="1" smtClean="0"/>
              <a:t>Thirdlevel</a:t>
            </a:r>
            <a:endParaRPr lang="it-IT" dirty="0" smtClean="0"/>
          </a:p>
          <a:p>
            <a:pPr lvl="3"/>
            <a:r>
              <a:rPr lang="it-IT" dirty="0" err="1" smtClean="0"/>
              <a:t>Fourthlevel</a:t>
            </a:r>
            <a:endParaRPr lang="it-IT" dirty="0" smtClean="0"/>
          </a:p>
          <a:p>
            <a:pPr lvl="4"/>
            <a:r>
              <a:rPr lang="it-IT" dirty="0" err="1" smtClean="0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05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5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70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178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84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871538"/>
            <a:ext cx="8245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6413"/>
            <a:ext cx="7775575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5724525" y="6499225"/>
            <a:ext cx="3306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9906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9144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469188" y="0"/>
            <a:ext cx="1674812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354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rgbClr val="FFFFFF"/>
                </a:solidFill>
              </a:rPr>
              <a:t>June 2012</a:t>
            </a:r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6957" y="2493963"/>
            <a:ext cx="8325294" cy="314483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Strategy Session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CEDA </a:t>
            </a:r>
            <a:r>
              <a:rPr lang="en-US" dirty="0" smtClean="0"/>
              <a:t>Meeting </a:t>
            </a:r>
            <a:r>
              <a:rPr lang="en-US" dirty="0"/>
              <a:t>at </a:t>
            </a:r>
            <a:r>
              <a:rPr lang="en-US" dirty="0" smtClean="0"/>
              <a:t>DAC 2014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Shishpal Rawat, </a:t>
            </a:r>
            <a:r>
              <a:rPr lang="en-US" dirty="0" smtClean="0"/>
              <a:t>President-Elect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838200"/>
            <a:ext cx="8966473" cy="5410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6412468"/>
            <a:ext cx="16273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Source: Needham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3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0" r="12500"/>
          <a:stretch/>
        </p:blipFill>
        <p:spPr>
          <a:xfrm>
            <a:off x="304800" y="400050"/>
            <a:ext cx="8610600" cy="6457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995446"/>
            <a:ext cx="2438400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C00000"/>
                </a:solidFill>
              </a:rPr>
              <a:t>Derivative Designs</a:t>
            </a:r>
            <a:endParaRPr lang="en-US" sz="1700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800600" y="5715000"/>
            <a:ext cx="3962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-108" charset="0"/>
                <a:ea typeface="Arial" pitchFamily="-108" charset="0"/>
                <a:cs typeface="Arial" pitchFamily="-108" charset="0"/>
              </a:rPr>
              <a:t>While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-108" charset="0"/>
                <a:ea typeface="Arial" pitchFamily="-108" charset="0"/>
                <a:cs typeface="Arial" pitchFamily="-108" charset="0"/>
              </a:rPr>
              <a:t> the ASP’s are declining and not supported by “decreasing” manufacturing costs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Evolutions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Research: IEEE Societies merged their CAD/EDA efforts - CEDA</a:t>
            </a:r>
          </a:p>
          <a:p>
            <a:r>
              <a:rPr lang="en-US" dirty="0" smtClean="0"/>
              <a:t>Standards: Accellera has been a continuously evolving</a:t>
            </a:r>
          </a:p>
          <a:p>
            <a:pPr lvl="1"/>
            <a:r>
              <a:rPr lang="en-US" dirty="0" smtClean="0"/>
              <a:t>VI + VHDL + SPIRIT + OSCI + OCPIP ….</a:t>
            </a:r>
          </a:p>
          <a:p>
            <a:r>
              <a:rPr lang="en-US" dirty="0" smtClean="0"/>
              <a:t>CEDA </a:t>
            </a:r>
            <a:r>
              <a:rPr lang="en-US" dirty="0" smtClean="0">
                <a:sym typeface="Wingdings" panose="05000000000000000000" pitchFamily="2" charset="2"/>
              </a:rPr>
              <a:t>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796925"/>
            <a:ext cx="8245475" cy="498475"/>
          </a:xfrm>
        </p:spPr>
        <p:txBody>
          <a:bodyPr/>
          <a:lstStyle/>
          <a:p>
            <a:r>
              <a:rPr lang="en-US" sz="3600" dirty="0" smtClean="0"/>
              <a:t>Three pillars of CAD</a:t>
            </a:r>
            <a:endParaRPr lang="en-US" sz="3600" dirty="0"/>
          </a:p>
        </p:txBody>
      </p:sp>
      <p:sp>
        <p:nvSpPr>
          <p:cNvPr id="11" name="Isosceles Triangle 10"/>
          <p:cNvSpPr/>
          <p:nvPr/>
        </p:nvSpPr>
        <p:spPr>
          <a:xfrm>
            <a:off x="2443434" y="2199703"/>
            <a:ext cx="4330296" cy="3733014"/>
          </a:xfrm>
          <a:prstGeom prst="triangle">
            <a:avLst/>
          </a:prstGeom>
          <a:gradFill flip="none" rotWithShape="1">
            <a:gsLst>
              <a:gs pos="0">
                <a:srgbClr val="FF5C47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5C47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5C47">
                  <a:lumMod val="60000"/>
                  <a:lumOff val="40000"/>
                  <a:tint val="23500"/>
                  <a:satMod val="160000"/>
                </a:srgbClr>
              </a:gs>
            </a:gsLst>
            <a:lin ang="13500000" scaled="1"/>
            <a:tileRect/>
          </a:gradFill>
          <a:ln w="25400" cap="flat" cmpd="sng" algn="ctr">
            <a:solidFill>
              <a:srgbClr val="A6CAE1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o Sans Intel"/>
              <a:ea typeface="+mn-ea"/>
              <a:cs typeface="Arial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24246" y="5101784"/>
            <a:ext cx="1538093" cy="1451416"/>
          </a:xfrm>
          <a:prstGeom prst="ellipse">
            <a:avLst/>
          </a:prstGeom>
          <a:solidFill>
            <a:srgbClr val="FF5C47">
              <a:lumMod val="75000"/>
            </a:srgbClr>
          </a:solidFill>
          <a:ln w="25400" cap="flat" cmpd="sng" algn="ctr">
            <a:solidFill>
              <a:srgbClr val="A6CAE1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"/>
                <a:ea typeface="+mn-ea"/>
                <a:cs typeface="Arial"/>
              </a:rPr>
              <a:t>Software</a:t>
            </a:r>
          </a:p>
        </p:txBody>
      </p:sp>
      <p:sp>
        <p:nvSpPr>
          <p:cNvPr id="13" name="Oval 12"/>
          <p:cNvSpPr/>
          <p:nvPr/>
        </p:nvSpPr>
        <p:spPr>
          <a:xfrm>
            <a:off x="3853567" y="1556990"/>
            <a:ext cx="1538093" cy="1451416"/>
          </a:xfrm>
          <a:prstGeom prst="ellipse">
            <a:avLst/>
          </a:prstGeom>
          <a:solidFill>
            <a:srgbClr val="FF5C47">
              <a:lumMod val="75000"/>
            </a:srgbClr>
          </a:solidFill>
          <a:ln w="25400" cap="flat" cmpd="sng" algn="ctr">
            <a:solidFill>
              <a:srgbClr val="A6CAE1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"/>
                <a:ea typeface="+mn-ea"/>
                <a:cs typeface="Arial"/>
              </a:rPr>
              <a:t>Formalisms</a:t>
            </a:r>
          </a:p>
        </p:txBody>
      </p:sp>
      <p:sp>
        <p:nvSpPr>
          <p:cNvPr id="14" name="Oval 13"/>
          <p:cNvSpPr/>
          <p:nvPr/>
        </p:nvSpPr>
        <p:spPr>
          <a:xfrm>
            <a:off x="1728251" y="5101784"/>
            <a:ext cx="1538093" cy="1451416"/>
          </a:xfrm>
          <a:prstGeom prst="ellipse">
            <a:avLst/>
          </a:prstGeom>
          <a:solidFill>
            <a:srgbClr val="FF5C47">
              <a:lumMod val="75000"/>
            </a:srgbClr>
          </a:solidFill>
          <a:ln w="25400" cap="flat" cmpd="sng" algn="ctr">
            <a:solidFill>
              <a:srgbClr val="A6CAE1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"/>
                <a:ea typeface="+mn-ea"/>
                <a:cs typeface="Arial"/>
              </a:rPr>
              <a:t>Design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4015" y="1849222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860A8"/>
                </a:solidFill>
                <a:effectLst/>
                <a:uLnTx/>
                <a:uFillTx/>
                <a:latin typeface="+mn-lt"/>
              </a:rPr>
              <a:t>Mathematicians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26572" y="4857942"/>
            <a:ext cx="1798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860A8"/>
                </a:solidFill>
                <a:effectLst/>
                <a:uLnTx/>
                <a:uFillTx/>
                <a:latin typeface="+mn-lt"/>
              </a:rPr>
              <a:t>Developers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2507" y="5151744"/>
            <a:ext cx="162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860A8"/>
                </a:solidFill>
                <a:latin typeface="+mn-lt"/>
              </a:rPr>
              <a:t>Des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860A8"/>
                </a:solidFill>
                <a:effectLst/>
                <a:uLnTx/>
                <a:uFillTx/>
                <a:latin typeface="+mn-lt"/>
              </a:rPr>
              <a:t>igners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860A8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4688" y="4011102"/>
            <a:ext cx="14991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all" spc="0" normalizeH="0" baseline="0" noProof="0" dirty="0" smtClean="0">
                <a:ln w="9000" cmpd="sng">
                  <a:solidFill>
                    <a:srgbClr val="06518F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6518F">
                        <a:shade val="20000"/>
                        <a:satMod val="245000"/>
                      </a:srgbClr>
                    </a:gs>
                    <a:gs pos="43000">
                      <a:srgbClr val="06518F">
                        <a:satMod val="255000"/>
                      </a:srgbClr>
                    </a:gs>
                    <a:gs pos="48000">
                      <a:srgbClr val="06518F">
                        <a:shade val="85000"/>
                        <a:satMod val="255000"/>
                      </a:srgbClr>
                    </a:gs>
                    <a:gs pos="100000">
                      <a:srgbClr val="06518F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</a:rPr>
              <a:t>CAD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0860A8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3578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 perspective on EDA/CAD</a:t>
            </a:r>
            <a:endParaRPr lang="en-US" sz="2800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779463" y="3194053"/>
            <a:ext cx="1752600" cy="646113"/>
            <a:chOff x="288" y="2441"/>
            <a:chExt cx="1104" cy="407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88" y="2832"/>
              <a:ext cx="110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392" y="2448"/>
              <a:ext cx="0" cy="3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30" y="2441"/>
              <a:ext cx="978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</a:rPr>
                <a:t>SPICE, </a:t>
              </a:r>
              <a:r>
                <a:rPr lang="en-US" sz="1800" dirty="0" smtClean="0">
                  <a:solidFill>
                    <a:srgbClr val="000000"/>
                  </a:solidFill>
                </a:rPr>
                <a:t>DRC</a:t>
              </a:r>
              <a:br>
                <a:rPr lang="en-US" sz="1800" dirty="0" smtClean="0">
                  <a:solidFill>
                    <a:srgbClr val="000000"/>
                  </a:solidFill>
                </a:rPr>
              </a:br>
              <a:r>
                <a:rPr lang="en-US" sz="1800" dirty="0" smtClean="0">
                  <a:solidFill>
                    <a:srgbClr val="000000"/>
                  </a:solidFill>
                </a:rPr>
                <a:t>checkers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532063" y="2595563"/>
            <a:ext cx="1752600" cy="609600"/>
            <a:chOff x="288" y="2448"/>
            <a:chExt cx="1104" cy="384"/>
          </a:xfrm>
        </p:grpSpPr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288" y="2832"/>
              <a:ext cx="110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392" y="2448"/>
              <a:ext cx="0" cy="3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42" y="2567"/>
              <a:ext cx="819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Synthesis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4284663" y="1985965"/>
            <a:ext cx="1752600" cy="646113"/>
            <a:chOff x="2496" y="1680"/>
            <a:chExt cx="1104" cy="407"/>
          </a:xfrm>
        </p:grpSpPr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496" y="2064"/>
              <a:ext cx="110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600" y="1680"/>
              <a:ext cx="0" cy="3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2658" y="1680"/>
              <a:ext cx="798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000000"/>
                  </a:solidFill>
                </a:rPr>
                <a:t>Physical</a:t>
              </a:r>
              <a:endParaRPr lang="en-US" sz="18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800" dirty="0">
                  <a:solidFill>
                    <a:srgbClr val="000000"/>
                  </a:solidFill>
                </a:rPr>
                <a:t>synthesis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6013452" y="1376366"/>
            <a:ext cx="1843088" cy="646113"/>
            <a:chOff x="273" y="2448"/>
            <a:chExt cx="1161" cy="407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88" y="2832"/>
              <a:ext cx="110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392" y="2448"/>
              <a:ext cx="0" cy="3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273" y="2448"/>
              <a:ext cx="1161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000000"/>
                  </a:solidFill>
                </a:rPr>
                <a:t>Multicore/SOC</a:t>
              </a:r>
              <a:br>
                <a:rPr lang="en-US" sz="1800" dirty="0" smtClean="0">
                  <a:solidFill>
                    <a:srgbClr val="000000"/>
                  </a:solidFill>
                </a:rPr>
              </a:br>
              <a:r>
                <a:rPr lang="en-US" sz="1800" dirty="0" smtClean="0">
                  <a:solidFill>
                    <a:srgbClr val="000000"/>
                  </a:solidFill>
                </a:rPr>
                <a:t>integration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85800" y="3854450"/>
            <a:ext cx="1755609" cy="1104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0" dirty="0">
                <a:solidFill>
                  <a:schemeClr val="tx1"/>
                </a:solidFill>
              </a:rPr>
              <a:t>Device abstraction</a:t>
            </a:r>
          </a:p>
          <a:p>
            <a:pPr algn="l"/>
            <a:r>
              <a:rPr lang="en-US" sz="1400" b="0" dirty="0">
                <a:solidFill>
                  <a:schemeClr val="tx1"/>
                </a:solidFill>
              </a:rPr>
              <a:t>Moved design from </a:t>
            </a:r>
          </a:p>
          <a:p>
            <a:pPr algn="l"/>
            <a:r>
              <a:rPr lang="en-US" sz="1400" b="0" dirty="0">
                <a:solidFill>
                  <a:schemeClr val="tx1"/>
                </a:solidFill>
              </a:rPr>
              <a:t>   physicists  to EEs</a:t>
            </a:r>
          </a:p>
          <a:p>
            <a:pPr algn="l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532063" y="3244850"/>
            <a:ext cx="2085827" cy="1104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0">
                <a:solidFill>
                  <a:schemeClr val="tx1"/>
                </a:solidFill>
              </a:rPr>
              <a:t>Logic abstraction</a:t>
            </a:r>
          </a:p>
          <a:p>
            <a:pPr algn="l"/>
            <a:r>
              <a:rPr lang="en-US" sz="1400" b="0">
                <a:solidFill>
                  <a:schemeClr val="tx1"/>
                </a:solidFill>
              </a:rPr>
              <a:t>Moved design from EEs</a:t>
            </a:r>
          </a:p>
          <a:p>
            <a:pPr algn="l"/>
            <a:r>
              <a:rPr lang="en-US" sz="1400" b="0">
                <a:solidFill>
                  <a:schemeClr val="tx1"/>
                </a:solidFill>
              </a:rPr>
              <a:t>   to CSs</a:t>
            </a:r>
          </a:p>
          <a:p>
            <a:pPr algn="l"/>
            <a:endParaRPr lang="en-US" sz="1400" b="0">
              <a:solidFill>
                <a:schemeClr val="tx1"/>
              </a:solidFill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284663" y="2595563"/>
            <a:ext cx="1696298" cy="544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0">
                <a:solidFill>
                  <a:schemeClr val="tx1"/>
                </a:solidFill>
              </a:rPr>
              <a:t>Module abstraction</a:t>
            </a:r>
          </a:p>
          <a:p>
            <a:pPr algn="l"/>
            <a:r>
              <a:rPr lang="en-US" sz="1400" b="0">
                <a:solidFill>
                  <a:schemeClr val="tx1"/>
                </a:solidFill>
              </a:rPr>
              <a:t>EEs are back!!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045200" y="1985963"/>
            <a:ext cx="2034531" cy="824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0">
                <a:solidFill>
                  <a:schemeClr val="tx1"/>
                </a:solidFill>
              </a:rPr>
              <a:t>Component abstraction</a:t>
            </a:r>
          </a:p>
          <a:p>
            <a:pPr algn="l"/>
            <a:r>
              <a:rPr lang="en-US" sz="1400" b="0">
                <a:solidFill>
                  <a:schemeClr val="tx1"/>
                </a:solidFill>
              </a:rPr>
              <a:t>Move design to</a:t>
            </a:r>
          </a:p>
          <a:p>
            <a:pPr algn="l"/>
            <a:r>
              <a:rPr lang="en-US" sz="1400" b="0">
                <a:solidFill>
                  <a:schemeClr val="tx1"/>
                </a:solidFill>
              </a:rPr>
              <a:t>  system engineers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2209800" y="4111625"/>
            <a:ext cx="685800" cy="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962400" y="3394075"/>
            <a:ext cx="685800" cy="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5702300" y="2968625"/>
            <a:ext cx="685800" cy="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779463" y="4949825"/>
            <a:ext cx="7281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779463" y="4713288"/>
            <a:ext cx="7281862" cy="457200"/>
          </a:xfrm>
          <a:prstGeom prst="rect">
            <a:avLst/>
          </a:prstGeom>
          <a:gradFill rotWithShape="0">
            <a:gsLst>
              <a:gs pos="0">
                <a:srgbClr val="FF1717"/>
              </a:gs>
              <a:gs pos="100000">
                <a:srgbClr val="33CC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46113" y="4770438"/>
            <a:ext cx="16398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Performance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7364413" y="4770438"/>
            <a:ext cx="8651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TTM</a:t>
            </a:r>
          </a:p>
        </p:txBody>
      </p:sp>
      <p:sp>
        <p:nvSpPr>
          <p:cNvPr id="32" name="AutoShape 32"/>
          <p:cNvSpPr>
            <a:spLocks noChangeArrowheads="1"/>
          </p:cNvSpPr>
          <p:nvPr/>
        </p:nvSpPr>
        <p:spPr bwMode="auto">
          <a:xfrm>
            <a:off x="3970338" y="3959225"/>
            <a:ext cx="3282950" cy="838200"/>
          </a:xfrm>
          <a:prstGeom prst="rightArrow">
            <a:avLst>
              <a:gd name="adj1" fmla="val 46972"/>
              <a:gd name="adj2" fmla="val 87128"/>
            </a:avLst>
          </a:prstGeom>
          <a:solidFill>
            <a:srgbClr val="00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>
                <a:solidFill>
                  <a:srgbClr val="0000FF"/>
                </a:solidFill>
              </a:rPr>
              <a:t>Faster, cheaper, leakier Xtors</a:t>
            </a:r>
            <a:endParaRPr lang="en-US" sz="1400" b="0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3733800" y="3902075"/>
            <a:ext cx="2531462" cy="26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</a:rPr>
              <a:t>Process technology drivers</a:t>
            </a: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 flipV="1">
            <a:off x="5724525" y="2492375"/>
            <a:ext cx="140335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6084888" y="3073400"/>
            <a:ext cx="2769284" cy="73866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As industry moves to </a:t>
            </a:r>
            <a:r>
              <a:rPr lang="en-US" sz="1400" dirty="0" smtClean="0"/>
              <a:t>SOCs</a:t>
            </a:r>
            <a:endParaRPr lang="en-US" sz="1400" dirty="0"/>
          </a:p>
          <a:p>
            <a:r>
              <a:rPr lang="en-US" sz="1400" dirty="0"/>
              <a:t>this phase is increasingly</a:t>
            </a:r>
          </a:p>
          <a:p>
            <a:r>
              <a:rPr lang="en-US" sz="1400" dirty="0"/>
              <a:t>commoditized (&gt; 6 vendors)</a:t>
            </a:r>
          </a:p>
        </p:txBody>
      </p:sp>
    </p:spTree>
    <p:extLst>
      <p:ext uri="{BB962C8B-B14F-4D97-AF65-F5344CB8AC3E}">
        <p14:creationId xmlns:p14="http://schemas.microsoft.com/office/powerpoint/2010/main" val="407432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The wineglass model – Where do the investments go?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2943325" y="1641661"/>
            <a:ext cx="1697423" cy="4775308"/>
            <a:chOff x="3723289" y="982705"/>
            <a:chExt cx="1697423" cy="4775308"/>
          </a:xfrm>
        </p:grpSpPr>
        <p:sp>
          <p:nvSpPr>
            <p:cNvPr id="42" name="Rounded Rectangle 41"/>
            <p:cNvSpPr/>
            <p:nvPr/>
          </p:nvSpPr>
          <p:spPr>
            <a:xfrm>
              <a:off x="3747534" y="5009278"/>
              <a:ext cx="1662545" cy="301336"/>
            </a:xfrm>
            <a:prstGeom prst="roundRect">
              <a:avLst/>
            </a:prstGeom>
            <a:gradFill flip="none" rotWithShape="1">
              <a:gsLst>
                <a:gs pos="0">
                  <a:srgbClr val="4B54FF">
                    <a:tint val="66000"/>
                    <a:satMod val="160000"/>
                  </a:srgbClr>
                </a:gs>
                <a:gs pos="50000">
                  <a:srgbClr val="4B54FF">
                    <a:tint val="44500"/>
                    <a:satMod val="160000"/>
                  </a:srgbClr>
                </a:gs>
                <a:gs pos="100000">
                  <a:srgbClr val="4B54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0860A8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Interconnects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747534" y="4561881"/>
              <a:ext cx="1662545" cy="301336"/>
            </a:xfrm>
            <a:prstGeom prst="roundRect">
              <a:avLst/>
            </a:prstGeom>
            <a:gradFill flip="none" rotWithShape="1">
              <a:gsLst>
                <a:gs pos="0">
                  <a:srgbClr val="4B54FF">
                    <a:tint val="66000"/>
                    <a:satMod val="160000"/>
                  </a:srgbClr>
                </a:gs>
                <a:gs pos="50000">
                  <a:srgbClr val="4B54FF">
                    <a:tint val="44500"/>
                    <a:satMod val="160000"/>
                  </a:srgbClr>
                </a:gs>
                <a:gs pos="100000">
                  <a:srgbClr val="4B54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0860A8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Cells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747534" y="4114484"/>
              <a:ext cx="1662545" cy="301336"/>
            </a:xfrm>
            <a:prstGeom prst="roundRect">
              <a:avLst/>
            </a:prstGeom>
            <a:gradFill flip="none" rotWithShape="1">
              <a:gsLst>
                <a:gs pos="0">
                  <a:srgbClr val="4B54FF">
                    <a:tint val="66000"/>
                    <a:satMod val="160000"/>
                  </a:srgbClr>
                </a:gs>
                <a:gs pos="50000">
                  <a:srgbClr val="4B54FF">
                    <a:tint val="44500"/>
                    <a:satMod val="160000"/>
                  </a:srgbClr>
                </a:gs>
                <a:gs pos="100000">
                  <a:srgbClr val="4B54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0860A8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Logic blocks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747534" y="3667087"/>
              <a:ext cx="1662545" cy="301336"/>
            </a:xfrm>
            <a:prstGeom prst="roundRect">
              <a:avLst/>
            </a:prstGeom>
            <a:gradFill flip="none" rotWithShape="1">
              <a:gsLst>
                <a:gs pos="0">
                  <a:srgbClr val="4B54FF">
                    <a:tint val="66000"/>
                    <a:satMod val="160000"/>
                  </a:srgbClr>
                </a:gs>
                <a:gs pos="50000">
                  <a:srgbClr val="4B54FF">
                    <a:tint val="44500"/>
                    <a:satMod val="160000"/>
                  </a:srgbClr>
                </a:gs>
                <a:gs pos="100000">
                  <a:srgbClr val="4B54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0860A8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AMS blocks</a:t>
              </a: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747534" y="3219690"/>
              <a:ext cx="1662545" cy="301336"/>
            </a:xfrm>
            <a:prstGeom prst="roundRect">
              <a:avLst/>
            </a:prstGeom>
            <a:gradFill flip="none" rotWithShape="1">
              <a:gsLst>
                <a:gs pos="0">
                  <a:srgbClr val="4B54FF">
                    <a:tint val="66000"/>
                    <a:satMod val="160000"/>
                  </a:srgbClr>
                </a:gs>
                <a:gs pos="50000">
                  <a:srgbClr val="4B54FF">
                    <a:tint val="44500"/>
                    <a:satMod val="160000"/>
                  </a:srgbClr>
                </a:gs>
                <a:gs pos="100000">
                  <a:srgbClr val="4B54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0860A8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Power</a:t>
              </a:r>
              <a:r>
                <a:rPr kumimoji="0" lang="en-US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delivery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3747534" y="2324896"/>
              <a:ext cx="1662545" cy="301336"/>
            </a:xfrm>
            <a:prstGeom prst="roundRect">
              <a:avLst/>
            </a:prstGeom>
            <a:gradFill flip="none" rotWithShape="1">
              <a:gsLst>
                <a:gs pos="0">
                  <a:srgbClr val="4B54FF">
                    <a:tint val="66000"/>
                    <a:satMod val="160000"/>
                  </a:srgbClr>
                </a:gs>
                <a:gs pos="50000">
                  <a:srgbClr val="4B54FF">
                    <a:tint val="44500"/>
                    <a:satMod val="160000"/>
                  </a:srgbClr>
                </a:gs>
                <a:gs pos="100000">
                  <a:srgbClr val="4B54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0860A8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Microarchitecture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747534" y="1430102"/>
              <a:ext cx="1662545" cy="301336"/>
            </a:xfrm>
            <a:prstGeom prst="roundRect">
              <a:avLst/>
            </a:prstGeom>
            <a:gradFill flip="none" rotWithShape="1">
              <a:gsLst>
                <a:gs pos="0">
                  <a:srgbClr val="4B54FF">
                    <a:tint val="66000"/>
                    <a:satMod val="160000"/>
                  </a:srgbClr>
                </a:gs>
                <a:gs pos="50000">
                  <a:srgbClr val="4B54FF">
                    <a:tint val="44500"/>
                    <a:satMod val="160000"/>
                  </a:srgbClr>
                </a:gs>
                <a:gs pos="100000">
                  <a:srgbClr val="4B54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0860A8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Architecture/Sys</a:t>
              </a: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747534" y="1877499"/>
              <a:ext cx="1662545" cy="301336"/>
            </a:xfrm>
            <a:prstGeom prst="roundRect">
              <a:avLst/>
            </a:prstGeom>
            <a:gradFill flip="none" rotWithShape="1">
              <a:gsLst>
                <a:gs pos="0">
                  <a:srgbClr val="4B54FF">
                    <a:tint val="66000"/>
                    <a:satMod val="160000"/>
                  </a:srgbClr>
                </a:gs>
                <a:gs pos="50000">
                  <a:srgbClr val="4B54FF">
                    <a:tint val="44500"/>
                    <a:satMod val="160000"/>
                  </a:srgbClr>
                </a:gs>
                <a:gs pos="100000">
                  <a:srgbClr val="4B54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0860A8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Firmware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747534" y="982705"/>
              <a:ext cx="1662545" cy="301336"/>
            </a:xfrm>
            <a:prstGeom prst="roundRect">
              <a:avLst/>
            </a:prstGeom>
            <a:gradFill flip="none" rotWithShape="1">
              <a:gsLst>
                <a:gs pos="0">
                  <a:srgbClr val="8D90FF">
                    <a:tint val="66000"/>
                    <a:satMod val="160000"/>
                  </a:srgbClr>
                </a:gs>
                <a:gs pos="50000">
                  <a:srgbClr val="8D90FF">
                    <a:tint val="44500"/>
                    <a:satMod val="160000"/>
                  </a:srgbClr>
                </a:gs>
                <a:gs pos="100000">
                  <a:srgbClr val="8D90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0860A8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Software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758167" y="5456677"/>
              <a:ext cx="1662545" cy="301336"/>
            </a:xfrm>
            <a:prstGeom prst="roundRect">
              <a:avLst/>
            </a:prstGeom>
            <a:gradFill flip="none" rotWithShape="1">
              <a:gsLst>
                <a:gs pos="0">
                  <a:srgbClr val="4B54FF">
                    <a:tint val="66000"/>
                    <a:satMod val="160000"/>
                  </a:srgbClr>
                </a:gs>
                <a:gs pos="50000">
                  <a:srgbClr val="4B54FF">
                    <a:tint val="44500"/>
                    <a:satMod val="160000"/>
                  </a:srgbClr>
                </a:gs>
                <a:gs pos="100000">
                  <a:srgbClr val="4B54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0860A8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Devices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723289" y="2772293"/>
              <a:ext cx="1662545" cy="301336"/>
            </a:xfrm>
            <a:prstGeom prst="roundRect">
              <a:avLst/>
            </a:prstGeom>
            <a:gradFill flip="none" rotWithShape="1">
              <a:gsLst>
                <a:gs pos="0">
                  <a:srgbClr val="4B54FF">
                    <a:tint val="66000"/>
                    <a:satMod val="160000"/>
                  </a:srgbClr>
                </a:gs>
                <a:gs pos="50000">
                  <a:srgbClr val="4B54FF">
                    <a:tint val="44500"/>
                    <a:satMod val="160000"/>
                  </a:srgbClr>
                </a:gs>
                <a:gs pos="100000">
                  <a:srgbClr val="4B54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0860A8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>
                      <a:lumMod val="75000"/>
                    </a:srgbClr>
                  </a:solidFill>
                  <a:effectLst/>
                  <a:uLnTx/>
                  <a:uFillTx/>
                  <a:latin typeface="Neo Sans Intel"/>
                  <a:cs typeface="Arial"/>
                </a:rPr>
                <a:t>On-chip fabrics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508805" y="1618990"/>
            <a:ext cx="2625757" cy="4786150"/>
            <a:chOff x="5560942" y="967162"/>
            <a:chExt cx="2625757" cy="4786150"/>
          </a:xfrm>
        </p:grpSpPr>
        <p:sp>
          <p:nvSpPr>
            <p:cNvPr id="54" name="Trapezoid 53"/>
            <p:cNvSpPr/>
            <p:nvPr/>
          </p:nvSpPr>
          <p:spPr>
            <a:xfrm flipV="1">
              <a:off x="5995987" y="2748052"/>
              <a:ext cx="1743001" cy="301336"/>
            </a:xfrm>
            <a:prstGeom prst="trapezoid">
              <a:avLst/>
            </a:prstGeom>
            <a:gradFill flip="none" rotWithShape="1">
              <a:gsLst>
                <a:gs pos="0">
                  <a:srgbClr val="8D90FF">
                    <a:shade val="30000"/>
                    <a:satMod val="115000"/>
                  </a:srgbClr>
                </a:gs>
                <a:gs pos="50000">
                  <a:srgbClr val="8D90FF">
                    <a:shade val="67500"/>
                    <a:satMod val="115000"/>
                  </a:srgbClr>
                </a:gs>
                <a:gs pos="100000">
                  <a:srgbClr val="8D9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A6CAE1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"/>
                <a:cs typeface="Arial"/>
              </a:endParaRPr>
            </a:p>
          </p:txBody>
        </p:sp>
        <p:sp>
          <p:nvSpPr>
            <p:cNvPr id="55" name="Trapezoid 54"/>
            <p:cNvSpPr/>
            <p:nvPr/>
          </p:nvSpPr>
          <p:spPr>
            <a:xfrm flipV="1">
              <a:off x="6211814" y="3667087"/>
              <a:ext cx="1314450" cy="301336"/>
            </a:xfrm>
            <a:prstGeom prst="trapezoid">
              <a:avLst/>
            </a:prstGeom>
            <a:gradFill flip="none" rotWithShape="1">
              <a:gsLst>
                <a:gs pos="0">
                  <a:srgbClr val="8D90FF">
                    <a:shade val="30000"/>
                    <a:satMod val="115000"/>
                  </a:srgbClr>
                </a:gs>
                <a:gs pos="50000">
                  <a:srgbClr val="8D90FF">
                    <a:shade val="67500"/>
                    <a:satMod val="115000"/>
                  </a:srgbClr>
                </a:gs>
                <a:gs pos="100000">
                  <a:srgbClr val="8D9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A6CAE1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"/>
                <a:cs typeface="Arial"/>
              </a:endParaRPr>
            </a:p>
          </p:txBody>
        </p:sp>
        <p:sp>
          <p:nvSpPr>
            <p:cNvPr id="56" name="Trapezoid 55"/>
            <p:cNvSpPr/>
            <p:nvPr/>
          </p:nvSpPr>
          <p:spPr>
            <a:xfrm flipV="1">
              <a:off x="6099102" y="3219690"/>
              <a:ext cx="1533525" cy="301336"/>
            </a:xfrm>
            <a:prstGeom prst="trapezoid">
              <a:avLst/>
            </a:prstGeom>
            <a:gradFill flip="none" rotWithShape="1">
              <a:gsLst>
                <a:gs pos="0">
                  <a:srgbClr val="8D90FF">
                    <a:shade val="30000"/>
                    <a:satMod val="115000"/>
                  </a:srgbClr>
                </a:gs>
                <a:gs pos="50000">
                  <a:srgbClr val="8D90FF">
                    <a:shade val="67500"/>
                    <a:satMod val="115000"/>
                  </a:srgbClr>
                </a:gs>
                <a:gs pos="100000">
                  <a:srgbClr val="8D9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A6CAE1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"/>
                <a:cs typeface="Arial"/>
              </a:endParaRPr>
            </a:p>
          </p:txBody>
        </p:sp>
        <p:sp>
          <p:nvSpPr>
            <p:cNvPr id="57" name="Trapezoid 56"/>
            <p:cNvSpPr/>
            <p:nvPr/>
          </p:nvSpPr>
          <p:spPr>
            <a:xfrm flipV="1">
              <a:off x="6329290" y="4114484"/>
              <a:ext cx="1076324" cy="301336"/>
            </a:xfrm>
            <a:prstGeom prst="trapezoid">
              <a:avLst/>
            </a:prstGeom>
            <a:gradFill flip="none" rotWithShape="1">
              <a:gsLst>
                <a:gs pos="0">
                  <a:srgbClr val="8D90FF">
                    <a:shade val="30000"/>
                    <a:satMod val="115000"/>
                  </a:srgbClr>
                </a:gs>
                <a:gs pos="50000">
                  <a:srgbClr val="8D90FF">
                    <a:shade val="67500"/>
                    <a:satMod val="115000"/>
                  </a:srgbClr>
                </a:gs>
                <a:gs pos="100000">
                  <a:srgbClr val="8D9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A6CAE1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"/>
                <a:cs typeface="Arial"/>
              </a:endParaRPr>
            </a:p>
          </p:txBody>
        </p:sp>
        <p:sp>
          <p:nvSpPr>
            <p:cNvPr id="58" name="Trapezoid 57"/>
            <p:cNvSpPr/>
            <p:nvPr/>
          </p:nvSpPr>
          <p:spPr>
            <a:xfrm flipV="1">
              <a:off x="5892800" y="2305467"/>
              <a:ext cx="1952625" cy="301336"/>
            </a:xfrm>
            <a:prstGeom prst="trapezoid">
              <a:avLst/>
            </a:prstGeom>
            <a:gradFill flip="none" rotWithShape="1">
              <a:gsLst>
                <a:gs pos="0">
                  <a:srgbClr val="8D90FF">
                    <a:shade val="30000"/>
                    <a:satMod val="115000"/>
                  </a:srgbClr>
                </a:gs>
                <a:gs pos="50000">
                  <a:srgbClr val="8D90FF">
                    <a:shade val="67500"/>
                    <a:satMod val="115000"/>
                  </a:srgbClr>
                </a:gs>
                <a:gs pos="100000">
                  <a:srgbClr val="8D9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A6CAE1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"/>
                <a:cs typeface="Arial"/>
              </a:endParaRPr>
            </a:p>
          </p:txBody>
        </p:sp>
        <p:sp>
          <p:nvSpPr>
            <p:cNvPr id="59" name="Trapezoid 58"/>
            <p:cNvSpPr/>
            <p:nvPr/>
          </p:nvSpPr>
          <p:spPr>
            <a:xfrm flipV="1">
              <a:off x="5778500" y="1866788"/>
              <a:ext cx="2200275" cy="301336"/>
            </a:xfrm>
            <a:prstGeom prst="trapezoid">
              <a:avLst/>
            </a:prstGeom>
            <a:gradFill flip="none" rotWithShape="1">
              <a:gsLst>
                <a:gs pos="0">
                  <a:srgbClr val="8D90FF">
                    <a:shade val="30000"/>
                    <a:satMod val="115000"/>
                  </a:srgbClr>
                </a:gs>
                <a:gs pos="50000">
                  <a:srgbClr val="8D90FF">
                    <a:shade val="67500"/>
                    <a:satMod val="115000"/>
                  </a:srgbClr>
                </a:gs>
                <a:gs pos="100000">
                  <a:srgbClr val="8D9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A6CAE1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"/>
                <a:cs typeface="Arial"/>
              </a:endParaRPr>
            </a:p>
          </p:txBody>
        </p:sp>
        <p:sp>
          <p:nvSpPr>
            <p:cNvPr id="60" name="Trapezoid 59"/>
            <p:cNvSpPr/>
            <p:nvPr/>
          </p:nvSpPr>
          <p:spPr>
            <a:xfrm flipV="1">
              <a:off x="5676900" y="1434709"/>
              <a:ext cx="2401625" cy="301336"/>
            </a:xfrm>
            <a:prstGeom prst="trapezoid">
              <a:avLst/>
            </a:prstGeom>
            <a:gradFill flip="none" rotWithShape="1">
              <a:gsLst>
                <a:gs pos="0">
                  <a:srgbClr val="8D90FF">
                    <a:shade val="30000"/>
                    <a:satMod val="115000"/>
                  </a:srgbClr>
                </a:gs>
                <a:gs pos="50000">
                  <a:srgbClr val="8D90FF">
                    <a:shade val="67500"/>
                    <a:satMod val="115000"/>
                  </a:srgbClr>
                </a:gs>
                <a:gs pos="100000">
                  <a:srgbClr val="8D9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A6CAE1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"/>
                <a:cs typeface="Arial"/>
              </a:endParaRPr>
            </a:p>
          </p:txBody>
        </p:sp>
        <p:sp>
          <p:nvSpPr>
            <p:cNvPr id="61" name="Trapezoid 60"/>
            <p:cNvSpPr/>
            <p:nvPr/>
          </p:nvSpPr>
          <p:spPr>
            <a:xfrm flipV="1">
              <a:off x="5560942" y="982705"/>
              <a:ext cx="2625757" cy="301336"/>
            </a:xfrm>
            <a:prstGeom prst="trapezoid">
              <a:avLst/>
            </a:prstGeom>
            <a:gradFill flip="none" rotWithShape="1">
              <a:gsLst>
                <a:gs pos="0">
                  <a:srgbClr val="8D90FF">
                    <a:shade val="30000"/>
                    <a:satMod val="115000"/>
                  </a:srgbClr>
                </a:gs>
                <a:gs pos="50000">
                  <a:srgbClr val="8D90FF">
                    <a:shade val="67500"/>
                    <a:satMod val="115000"/>
                  </a:srgbClr>
                </a:gs>
                <a:gs pos="100000">
                  <a:srgbClr val="8D9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A6CAE1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"/>
                <a:cs typeface="Arial"/>
              </a:endParaRPr>
            </a:p>
          </p:txBody>
        </p:sp>
        <p:sp>
          <p:nvSpPr>
            <p:cNvPr id="62" name="Trapezoid 61"/>
            <p:cNvSpPr/>
            <p:nvPr/>
          </p:nvSpPr>
          <p:spPr>
            <a:xfrm>
              <a:off x="6199802" y="5004579"/>
              <a:ext cx="1314450" cy="301336"/>
            </a:xfrm>
            <a:prstGeom prst="trapezoid">
              <a:avLst/>
            </a:prstGeom>
            <a:gradFill flip="none" rotWithShape="1">
              <a:gsLst>
                <a:gs pos="0">
                  <a:srgbClr val="8D90FF">
                    <a:shade val="30000"/>
                    <a:satMod val="115000"/>
                  </a:srgbClr>
                </a:gs>
                <a:gs pos="50000">
                  <a:srgbClr val="8D90FF">
                    <a:shade val="67500"/>
                    <a:satMod val="115000"/>
                  </a:srgbClr>
                </a:gs>
                <a:gs pos="100000">
                  <a:srgbClr val="8D9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A6CAE1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eo Sans Intel"/>
                  <a:cs typeface="Arial"/>
                </a:rPr>
                <a:t>Interconnect</a:t>
              </a:r>
            </a:p>
          </p:txBody>
        </p:sp>
        <p:sp>
          <p:nvSpPr>
            <p:cNvPr id="63" name="Trapezoid 62"/>
            <p:cNvSpPr/>
            <p:nvPr/>
          </p:nvSpPr>
          <p:spPr>
            <a:xfrm>
              <a:off x="6087090" y="5451976"/>
              <a:ext cx="1533525" cy="301336"/>
            </a:xfrm>
            <a:prstGeom prst="trapezoid">
              <a:avLst/>
            </a:prstGeom>
            <a:gradFill flip="none" rotWithShape="1">
              <a:gsLst>
                <a:gs pos="0">
                  <a:srgbClr val="8D90FF">
                    <a:shade val="30000"/>
                    <a:satMod val="115000"/>
                  </a:srgbClr>
                </a:gs>
                <a:gs pos="50000">
                  <a:srgbClr val="8D90FF">
                    <a:shade val="67500"/>
                    <a:satMod val="115000"/>
                  </a:srgbClr>
                </a:gs>
                <a:gs pos="100000">
                  <a:srgbClr val="8D9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A6CAE1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eo Sans Intel"/>
                  <a:cs typeface="Arial"/>
                </a:rPr>
                <a:t>Devices</a:t>
              </a:r>
            </a:p>
          </p:txBody>
        </p:sp>
        <p:sp>
          <p:nvSpPr>
            <p:cNvPr id="64" name="Trapezoid 63"/>
            <p:cNvSpPr/>
            <p:nvPr/>
          </p:nvSpPr>
          <p:spPr>
            <a:xfrm>
              <a:off x="6317278" y="4557182"/>
              <a:ext cx="1076324" cy="301336"/>
            </a:xfrm>
            <a:prstGeom prst="trapezoid">
              <a:avLst/>
            </a:prstGeom>
            <a:gradFill flip="none" rotWithShape="1">
              <a:gsLst>
                <a:gs pos="0">
                  <a:srgbClr val="8D90FF">
                    <a:shade val="30000"/>
                    <a:satMod val="115000"/>
                  </a:srgbClr>
                </a:gs>
                <a:gs pos="50000">
                  <a:srgbClr val="8D90FF">
                    <a:shade val="67500"/>
                    <a:satMod val="115000"/>
                  </a:srgbClr>
                </a:gs>
                <a:gs pos="100000">
                  <a:srgbClr val="8D9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A6CAE1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eo Sans Intel"/>
                  <a:cs typeface="Arial"/>
                </a:rPr>
                <a:t>Cells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521007" y="4077266"/>
              <a:ext cx="8435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cs typeface="Arial" charset="0"/>
                </a:rPr>
                <a:t>Digital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533892" y="3646913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cs typeface="Arial" charset="0"/>
                </a:rPr>
                <a:t>AMS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138198" y="3216592"/>
              <a:ext cx="15059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cs typeface="Arial" charset="0"/>
                </a:rPr>
                <a:t>Power delivery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132673" y="2757179"/>
              <a:ext cx="15472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cs typeface="Arial" charset="0"/>
                </a:rPr>
                <a:t>On-chip fabrics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52129" y="2311439"/>
              <a:ext cx="17443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cs typeface="Arial" charset="0"/>
                </a:rPr>
                <a:t>Microarchitecture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352257" y="1870145"/>
              <a:ext cx="10252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cs typeface="Arial" charset="0"/>
                </a:rPr>
                <a:t>Firmware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89035" y="1426881"/>
              <a:ext cx="9498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cs typeface="Arial" charset="0"/>
                </a:rPr>
                <a:t>Systems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382089" y="967162"/>
              <a:ext cx="9876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itchFamily="34" charset="0"/>
                  <a:cs typeface="Arial" charset="0"/>
                </a:rPr>
                <a:t>Software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932739" y="3767386"/>
            <a:ext cx="4298601" cy="2083898"/>
            <a:chOff x="4745202" y="3039009"/>
            <a:chExt cx="4298601" cy="2083898"/>
          </a:xfrm>
        </p:grpSpPr>
        <p:cxnSp>
          <p:nvCxnSpPr>
            <p:cNvPr id="74" name="Straight Arrow Connector 73"/>
            <p:cNvCxnSpPr/>
            <p:nvPr/>
          </p:nvCxnSpPr>
          <p:spPr>
            <a:xfrm flipH="1" flipV="1">
              <a:off x="4745202" y="3039009"/>
              <a:ext cx="1262211" cy="1010746"/>
            </a:xfrm>
            <a:prstGeom prst="straightConnector1">
              <a:avLst/>
            </a:prstGeom>
            <a:noFill/>
            <a:ln w="57150" cap="flat" cmpd="sng" algn="ctr">
              <a:solidFill>
                <a:srgbClr val="0860A8">
                  <a:lumMod val="75000"/>
                </a:srgb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>
            <a:xfrm flipH="1">
              <a:off x="5089188" y="4089272"/>
              <a:ext cx="901099" cy="1033635"/>
            </a:xfrm>
            <a:prstGeom prst="straightConnector1">
              <a:avLst/>
            </a:prstGeom>
            <a:noFill/>
            <a:ln w="57150" cap="flat" cmpd="sng" algn="ctr">
              <a:solidFill>
                <a:srgbClr val="0860A8">
                  <a:lumMod val="75000"/>
                </a:srgb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6052278" y="3891501"/>
              <a:ext cx="29915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/>
                  </a:solidFill>
                  <a:effectLst/>
                  <a:uLnTx/>
                  <a:uFillTx/>
                  <a:latin typeface="Verdana" pitchFamily="34" charset="0"/>
                  <a:cs typeface="Arial" charset="0"/>
                </a:rPr>
                <a:t>Disruptive combinations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60A8"/>
                  </a:solidFill>
                  <a:effectLst/>
                  <a:uLnTx/>
                  <a:uFillTx/>
                  <a:latin typeface="Verdana" pitchFamily="34" charset="0"/>
                  <a:cs typeface="Arial" charset="0"/>
                </a:rPr>
                <a:t>are always interesting</a:t>
              </a:r>
            </a:p>
          </p:txBody>
        </p:sp>
      </p:grpSp>
      <p:sp>
        <p:nvSpPr>
          <p:cNvPr id="78" name="Down Arrow 77"/>
          <p:cNvSpPr/>
          <p:nvPr/>
        </p:nvSpPr>
        <p:spPr>
          <a:xfrm>
            <a:off x="1676400" y="2518616"/>
            <a:ext cx="850604" cy="3880514"/>
          </a:xfrm>
          <a:prstGeom prst="downArrow">
            <a:avLst/>
          </a:prstGeom>
          <a:solidFill>
            <a:srgbClr val="0860A8">
              <a:lumMod val="75000"/>
            </a:srgbClr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vert27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 Medium" pitchFamily="34" charset="0"/>
                <a:cs typeface="Arial"/>
              </a:rPr>
              <a:t>High-level Synthesis</a:t>
            </a:r>
          </a:p>
        </p:txBody>
      </p:sp>
      <p:sp>
        <p:nvSpPr>
          <p:cNvPr id="80" name="Freeform 32"/>
          <p:cNvSpPr>
            <a:spLocks/>
          </p:cNvSpPr>
          <p:nvPr/>
        </p:nvSpPr>
        <p:spPr bwMode="auto">
          <a:xfrm rot="16200000">
            <a:off x="373961" y="3690713"/>
            <a:ext cx="4782178" cy="643302"/>
          </a:xfrm>
          <a:custGeom>
            <a:avLst/>
            <a:gdLst>
              <a:gd name="connsiteX0" fmla="*/ 0 w 10000"/>
              <a:gd name="connsiteY0" fmla="*/ 1494 h 5159"/>
              <a:gd name="connsiteX1" fmla="*/ 1675 w 10000"/>
              <a:gd name="connsiteY1" fmla="*/ 684 h 5159"/>
              <a:gd name="connsiteX2" fmla="*/ 2673 w 10000"/>
              <a:gd name="connsiteY2" fmla="*/ 256 h 5159"/>
              <a:gd name="connsiteX3" fmla="*/ 4067 w 10000"/>
              <a:gd name="connsiteY3" fmla="*/ 4970 h 5159"/>
              <a:gd name="connsiteX4" fmla="*/ 6019 w 10000"/>
              <a:gd name="connsiteY4" fmla="*/ 4113 h 5159"/>
              <a:gd name="connsiteX5" fmla="*/ 7625 w 10000"/>
              <a:gd name="connsiteY5" fmla="*/ 2451 h 5159"/>
              <a:gd name="connsiteX6" fmla="*/ 10000 w 10000"/>
              <a:gd name="connsiteY6" fmla="*/ 1779 h 5159"/>
              <a:gd name="connsiteX0" fmla="*/ 0 w 10000"/>
              <a:gd name="connsiteY0" fmla="*/ 1588 h 8409"/>
              <a:gd name="connsiteX1" fmla="*/ 1675 w 10000"/>
              <a:gd name="connsiteY1" fmla="*/ 18 h 8409"/>
              <a:gd name="connsiteX2" fmla="*/ 2632 w 10000"/>
              <a:gd name="connsiteY2" fmla="*/ 4130 h 8409"/>
              <a:gd name="connsiteX3" fmla="*/ 4067 w 10000"/>
              <a:gd name="connsiteY3" fmla="*/ 8326 h 8409"/>
              <a:gd name="connsiteX4" fmla="*/ 6019 w 10000"/>
              <a:gd name="connsiteY4" fmla="*/ 6664 h 8409"/>
              <a:gd name="connsiteX5" fmla="*/ 7625 w 10000"/>
              <a:gd name="connsiteY5" fmla="*/ 3443 h 8409"/>
              <a:gd name="connsiteX6" fmla="*/ 10000 w 10000"/>
              <a:gd name="connsiteY6" fmla="*/ 2140 h 8409"/>
              <a:gd name="connsiteX0" fmla="*/ 0 w 9877"/>
              <a:gd name="connsiteY0" fmla="*/ 36 h 17532"/>
              <a:gd name="connsiteX1" fmla="*/ 1552 w 9877"/>
              <a:gd name="connsiteY1" fmla="*/ 7553 h 17532"/>
              <a:gd name="connsiteX2" fmla="*/ 2509 w 9877"/>
              <a:gd name="connsiteY2" fmla="*/ 12443 h 17532"/>
              <a:gd name="connsiteX3" fmla="*/ 3944 w 9877"/>
              <a:gd name="connsiteY3" fmla="*/ 17433 h 17532"/>
              <a:gd name="connsiteX4" fmla="*/ 5896 w 9877"/>
              <a:gd name="connsiteY4" fmla="*/ 15457 h 17532"/>
              <a:gd name="connsiteX5" fmla="*/ 7502 w 9877"/>
              <a:gd name="connsiteY5" fmla="*/ 11626 h 17532"/>
              <a:gd name="connsiteX6" fmla="*/ 9877 w 9877"/>
              <a:gd name="connsiteY6" fmla="*/ 10077 h 17532"/>
              <a:gd name="connsiteX0" fmla="*/ 0 w 10000"/>
              <a:gd name="connsiteY0" fmla="*/ 31 h 10010"/>
              <a:gd name="connsiteX1" fmla="*/ 1571 w 10000"/>
              <a:gd name="connsiteY1" fmla="*/ 4318 h 10010"/>
              <a:gd name="connsiteX2" fmla="*/ 2540 w 10000"/>
              <a:gd name="connsiteY2" fmla="*/ 7107 h 10010"/>
              <a:gd name="connsiteX3" fmla="*/ 3993 w 10000"/>
              <a:gd name="connsiteY3" fmla="*/ 9954 h 10010"/>
              <a:gd name="connsiteX4" fmla="*/ 5969 w 10000"/>
              <a:gd name="connsiteY4" fmla="*/ 8826 h 10010"/>
              <a:gd name="connsiteX5" fmla="*/ 7595 w 10000"/>
              <a:gd name="connsiteY5" fmla="*/ 6641 h 10010"/>
              <a:gd name="connsiteX6" fmla="*/ 10000 w 10000"/>
              <a:gd name="connsiteY6" fmla="*/ 5758 h 10010"/>
              <a:gd name="connsiteX0" fmla="*/ 0 w 10000"/>
              <a:gd name="connsiteY0" fmla="*/ 31 h 10039"/>
              <a:gd name="connsiteX1" fmla="*/ 1571 w 10000"/>
              <a:gd name="connsiteY1" fmla="*/ 4318 h 10039"/>
              <a:gd name="connsiteX2" fmla="*/ 2540 w 10000"/>
              <a:gd name="connsiteY2" fmla="*/ 7107 h 10039"/>
              <a:gd name="connsiteX3" fmla="*/ 3993 w 10000"/>
              <a:gd name="connsiteY3" fmla="*/ 9954 h 10039"/>
              <a:gd name="connsiteX4" fmla="*/ 5969 w 10000"/>
              <a:gd name="connsiteY4" fmla="*/ 8826 h 10039"/>
              <a:gd name="connsiteX5" fmla="*/ 7512 w 10000"/>
              <a:gd name="connsiteY5" fmla="*/ 4137 h 10039"/>
              <a:gd name="connsiteX6" fmla="*/ 10000 w 10000"/>
              <a:gd name="connsiteY6" fmla="*/ 5758 h 10039"/>
              <a:gd name="connsiteX0" fmla="*/ 0 w 11597"/>
              <a:gd name="connsiteY0" fmla="*/ 31 h 10039"/>
              <a:gd name="connsiteX1" fmla="*/ 1571 w 11597"/>
              <a:gd name="connsiteY1" fmla="*/ 4318 h 10039"/>
              <a:gd name="connsiteX2" fmla="*/ 2540 w 11597"/>
              <a:gd name="connsiteY2" fmla="*/ 7107 h 10039"/>
              <a:gd name="connsiteX3" fmla="*/ 3993 w 11597"/>
              <a:gd name="connsiteY3" fmla="*/ 9954 h 10039"/>
              <a:gd name="connsiteX4" fmla="*/ 5969 w 11597"/>
              <a:gd name="connsiteY4" fmla="*/ 8826 h 10039"/>
              <a:gd name="connsiteX5" fmla="*/ 7512 w 11597"/>
              <a:gd name="connsiteY5" fmla="*/ 4137 h 10039"/>
              <a:gd name="connsiteX6" fmla="*/ 11597 w 11597"/>
              <a:gd name="connsiteY6" fmla="*/ 3079 h 10039"/>
              <a:gd name="connsiteX0" fmla="*/ 0 w 11597"/>
              <a:gd name="connsiteY0" fmla="*/ 31 h 10039"/>
              <a:gd name="connsiteX1" fmla="*/ 1571 w 11597"/>
              <a:gd name="connsiteY1" fmla="*/ 4318 h 10039"/>
              <a:gd name="connsiteX2" fmla="*/ 2540 w 11597"/>
              <a:gd name="connsiteY2" fmla="*/ 7107 h 10039"/>
              <a:gd name="connsiteX3" fmla="*/ 3993 w 11597"/>
              <a:gd name="connsiteY3" fmla="*/ 9954 h 10039"/>
              <a:gd name="connsiteX4" fmla="*/ 5969 w 11597"/>
              <a:gd name="connsiteY4" fmla="*/ 8826 h 10039"/>
              <a:gd name="connsiteX5" fmla="*/ 7512 w 11597"/>
              <a:gd name="connsiteY5" fmla="*/ 4137 h 10039"/>
              <a:gd name="connsiteX6" fmla="*/ 9416 w 11597"/>
              <a:gd name="connsiteY6" fmla="*/ 965 h 10039"/>
              <a:gd name="connsiteX7" fmla="*/ 11597 w 11597"/>
              <a:gd name="connsiteY7" fmla="*/ 3079 h 10039"/>
              <a:gd name="connsiteX0" fmla="*/ 0 w 9416"/>
              <a:gd name="connsiteY0" fmla="*/ 31 h 10039"/>
              <a:gd name="connsiteX1" fmla="*/ 1571 w 9416"/>
              <a:gd name="connsiteY1" fmla="*/ 4318 h 10039"/>
              <a:gd name="connsiteX2" fmla="*/ 2540 w 9416"/>
              <a:gd name="connsiteY2" fmla="*/ 7107 h 10039"/>
              <a:gd name="connsiteX3" fmla="*/ 3993 w 9416"/>
              <a:gd name="connsiteY3" fmla="*/ 9954 h 10039"/>
              <a:gd name="connsiteX4" fmla="*/ 5969 w 9416"/>
              <a:gd name="connsiteY4" fmla="*/ 8826 h 10039"/>
              <a:gd name="connsiteX5" fmla="*/ 7512 w 9416"/>
              <a:gd name="connsiteY5" fmla="*/ 4137 h 10039"/>
              <a:gd name="connsiteX6" fmla="*/ 9416 w 9416"/>
              <a:gd name="connsiteY6" fmla="*/ 965 h 10039"/>
              <a:gd name="connsiteX0" fmla="*/ 0 w 10000"/>
              <a:gd name="connsiteY0" fmla="*/ 21 h 9990"/>
              <a:gd name="connsiteX1" fmla="*/ 1896 w 10000"/>
              <a:gd name="connsiteY1" fmla="*/ 6790 h 9990"/>
              <a:gd name="connsiteX2" fmla="*/ 2698 w 10000"/>
              <a:gd name="connsiteY2" fmla="*/ 7069 h 9990"/>
              <a:gd name="connsiteX3" fmla="*/ 4241 w 10000"/>
              <a:gd name="connsiteY3" fmla="*/ 9905 h 9990"/>
              <a:gd name="connsiteX4" fmla="*/ 6339 w 10000"/>
              <a:gd name="connsiteY4" fmla="*/ 8782 h 9990"/>
              <a:gd name="connsiteX5" fmla="*/ 7978 w 10000"/>
              <a:gd name="connsiteY5" fmla="*/ 4111 h 9990"/>
              <a:gd name="connsiteX6" fmla="*/ 10000 w 10000"/>
              <a:gd name="connsiteY6" fmla="*/ 951 h 9990"/>
              <a:gd name="connsiteX0" fmla="*/ 0 w 9972"/>
              <a:gd name="connsiteY0" fmla="*/ 3107 h 9048"/>
              <a:gd name="connsiteX1" fmla="*/ 1868 w 9972"/>
              <a:gd name="connsiteY1" fmla="*/ 5845 h 9048"/>
              <a:gd name="connsiteX2" fmla="*/ 2670 w 9972"/>
              <a:gd name="connsiteY2" fmla="*/ 6124 h 9048"/>
              <a:gd name="connsiteX3" fmla="*/ 4213 w 9972"/>
              <a:gd name="connsiteY3" fmla="*/ 8963 h 9048"/>
              <a:gd name="connsiteX4" fmla="*/ 6311 w 9972"/>
              <a:gd name="connsiteY4" fmla="*/ 7839 h 9048"/>
              <a:gd name="connsiteX5" fmla="*/ 7950 w 9972"/>
              <a:gd name="connsiteY5" fmla="*/ 3163 h 9048"/>
              <a:gd name="connsiteX6" fmla="*/ 9972 w 9972"/>
              <a:gd name="connsiteY6" fmla="*/ 0 h 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72" h="9048">
                <a:moveTo>
                  <a:pt x="0" y="3107"/>
                </a:moveTo>
                <a:cubicBezTo>
                  <a:pt x="567" y="2669"/>
                  <a:pt x="1062" y="5390"/>
                  <a:pt x="1868" y="5845"/>
                </a:cubicBezTo>
                <a:cubicBezTo>
                  <a:pt x="2184" y="5658"/>
                  <a:pt x="2279" y="5605"/>
                  <a:pt x="2670" y="6124"/>
                </a:cubicBezTo>
                <a:cubicBezTo>
                  <a:pt x="3061" y="6644"/>
                  <a:pt x="3606" y="8677"/>
                  <a:pt x="4213" y="8963"/>
                </a:cubicBezTo>
                <a:cubicBezTo>
                  <a:pt x="4820" y="9248"/>
                  <a:pt x="5688" y="8806"/>
                  <a:pt x="6311" y="7839"/>
                </a:cubicBezTo>
                <a:cubicBezTo>
                  <a:pt x="6935" y="6871"/>
                  <a:pt x="6965" y="4191"/>
                  <a:pt x="7950" y="3163"/>
                </a:cubicBezTo>
                <a:cubicBezTo>
                  <a:pt x="8934" y="2135"/>
                  <a:pt x="9249" y="176"/>
                  <a:pt x="9972" y="0"/>
                </a:cubicBezTo>
              </a:path>
            </a:pathLst>
          </a:custGeom>
          <a:noFill/>
          <a:ln w="76200" cap="flat" cmpd="sng">
            <a:solidFill>
              <a:srgbClr val="F5E64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itchFamily="34" charset="0"/>
              <a:cs typeface="Arial" charset="0"/>
            </a:endParaRPr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 rot="5400000" flipH="1">
            <a:off x="2479248" y="3743488"/>
            <a:ext cx="4782178" cy="643302"/>
          </a:xfrm>
          <a:custGeom>
            <a:avLst/>
            <a:gdLst>
              <a:gd name="connsiteX0" fmla="*/ 0 w 10000"/>
              <a:gd name="connsiteY0" fmla="*/ 1494 h 5159"/>
              <a:gd name="connsiteX1" fmla="*/ 1675 w 10000"/>
              <a:gd name="connsiteY1" fmla="*/ 684 h 5159"/>
              <a:gd name="connsiteX2" fmla="*/ 2673 w 10000"/>
              <a:gd name="connsiteY2" fmla="*/ 256 h 5159"/>
              <a:gd name="connsiteX3" fmla="*/ 4067 w 10000"/>
              <a:gd name="connsiteY3" fmla="*/ 4970 h 5159"/>
              <a:gd name="connsiteX4" fmla="*/ 6019 w 10000"/>
              <a:gd name="connsiteY4" fmla="*/ 4113 h 5159"/>
              <a:gd name="connsiteX5" fmla="*/ 7625 w 10000"/>
              <a:gd name="connsiteY5" fmla="*/ 2451 h 5159"/>
              <a:gd name="connsiteX6" fmla="*/ 10000 w 10000"/>
              <a:gd name="connsiteY6" fmla="*/ 1779 h 5159"/>
              <a:gd name="connsiteX0" fmla="*/ 0 w 10000"/>
              <a:gd name="connsiteY0" fmla="*/ 1588 h 8409"/>
              <a:gd name="connsiteX1" fmla="*/ 1675 w 10000"/>
              <a:gd name="connsiteY1" fmla="*/ 18 h 8409"/>
              <a:gd name="connsiteX2" fmla="*/ 2632 w 10000"/>
              <a:gd name="connsiteY2" fmla="*/ 4130 h 8409"/>
              <a:gd name="connsiteX3" fmla="*/ 4067 w 10000"/>
              <a:gd name="connsiteY3" fmla="*/ 8326 h 8409"/>
              <a:gd name="connsiteX4" fmla="*/ 6019 w 10000"/>
              <a:gd name="connsiteY4" fmla="*/ 6664 h 8409"/>
              <a:gd name="connsiteX5" fmla="*/ 7625 w 10000"/>
              <a:gd name="connsiteY5" fmla="*/ 3443 h 8409"/>
              <a:gd name="connsiteX6" fmla="*/ 10000 w 10000"/>
              <a:gd name="connsiteY6" fmla="*/ 2140 h 8409"/>
              <a:gd name="connsiteX0" fmla="*/ 0 w 9877"/>
              <a:gd name="connsiteY0" fmla="*/ 36 h 17532"/>
              <a:gd name="connsiteX1" fmla="*/ 1552 w 9877"/>
              <a:gd name="connsiteY1" fmla="*/ 7553 h 17532"/>
              <a:gd name="connsiteX2" fmla="*/ 2509 w 9877"/>
              <a:gd name="connsiteY2" fmla="*/ 12443 h 17532"/>
              <a:gd name="connsiteX3" fmla="*/ 3944 w 9877"/>
              <a:gd name="connsiteY3" fmla="*/ 17433 h 17532"/>
              <a:gd name="connsiteX4" fmla="*/ 5896 w 9877"/>
              <a:gd name="connsiteY4" fmla="*/ 15457 h 17532"/>
              <a:gd name="connsiteX5" fmla="*/ 7502 w 9877"/>
              <a:gd name="connsiteY5" fmla="*/ 11626 h 17532"/>
              <a:gd name="connsiteX6" fmla="*/ 9877 w 9877"/>
              <a:gd name="connsiteY6" fmla="*/ 10077 h 17532"/>
              <a:gd name="connsiteX0" fmla="*/ 0 w 10000"/>
              <a:gd name="connsiteY0" fmla="*/ 31 h 10010"/>
              <a:gd name="connsiteX1" fmla="*/ 1571 w 10000"/>
              <a:gd name="connsiteY1" fmla="*/ 4318 h 10010"/>
              <a:gd name="connsiteX2" fmla="*/ 2540 w 10000"/>
              <a:gd name="connsiteY2" fmla="*/ 7107 h 10010"/>
              <a:gd name="connsiteX3" fmla="*/ 3993 w 10000"/>
              <a:gd name="connsiteY3" fmla="*/ 9954 h 10010"/>
              <a:gd name="connsiteX4" fmla="*/ 5969 w 10000"/>
              <a:gd name="connsiteY4" fmla="*/ 8826 h 10010"/>
              <a:gd name="connsiteX5" fmla="*/ 7595 w 10000"/>
              <a:gd name="connsiteY5" fmla="*/ 6641 h 10010"/>
              <a:gd name="connsiteX6" fmla="*/ 10000 w 10000"/>
              <a:gd name="connsiteY6" fmla="*/ 5758 h 10010"/>
              <a:gd name="connsiteX0" fmla="*/ 0 w 10000"/>
              <a:gd name="connsiteY0" fmla="*/ 31 h 10039"/>
              <a:gd name="connsiteX1" fmla="*/ 1571 w 10000"/>
              <a:gd name="connsiteY1" fmla="*/ 4318 h 10039"/>
              <a:gd name="connsiteX2" fmla="*/ 2540 w 10000"/>
              <a:gd name="connsiteY2" fmla="*/ 7107 h 10039"/>
              <a:gd name="connsiteX3" fmla="*/ 3993 w 10000"/>
              <a:gd name="connsiteY3" fmla="*/ 9954 h 10039"/>
              <a:gd name="connsiteX4" fmla="*/ 5969 w 10000"/>
              <a:gd name="connsiteY4" fmla="*/ 8826 h 10039"/>
              <a:gd name="connsiteX5" fmla="*/ 7512 w 10000"/>
              <a:gd name="connsiteY5" fmla="*/ 4137 h 10039"/>
              <a:gd name="connsiteX6" fmla="*/ 10000 w 10000"/>
              <a:gd name="connsiteY6" fmla="*/ 5758 h 10039"/>
              <a:gd name="connsiteX0" fmla="*/ 0 w 11597"/>
              <a:gd name="connsiteY0" fmla="*/ 31 h 10039"/>
              <a:gd name="connsiteX1" fmla="*/ 1571 w 11597"/>
              <a:gd name="connsiteY1" fmla="*/ 4318 h 10039"/>
              <a:gd name="connsiteX2" fmla="*/ 2540 w 11597"/>
              <a:gd name="connsiteY2" fmla="*/ 7107 h 10039"/>
              <a:gd name="connsiteX3" fmla="*/ 3993 w 11597"/>
              <a:gd name="connsiteY3" fmla="*/ 9954 h 10039"/>
              <a:gd name="connsiteX4" fmla="*/ 5969 w 11597"/>
              <a:gd name="connsiteY4" fmla="*/ 8826 h 10039"/>
              <a:gd name="connsiteX5" fmla="*/ 7512 w 11597"/>
              <a:gd name="connsiteY5" fmla="*/ 4137 h 10039"/>
              <a:gd name="connsiteX6" fmla="*/ 11597 w 11597"/>
              <a:gd name="connsiteY6" fmla="*/ 3079 h 10039"/>
              <a:gd name="connsiteX0" fmla="*/ 0 w 11597"/>
              <a:gd name="connsiteY0" fmla="*/ 31 h 10039"/>
              <a:gd name="connsiteX1" fmla="*/ 1571 w 11597"/>
              <a:gd name="connsiteY1" fmla="*/ 4318 h 10039"/>
              <a:gd name="connsiteX2" fmla="*/ 2540 w 11597"/>
              <a:gd name="connsiteY2" fmla="*/ 7107 h 10039"/>
              <a:gd name="connsiteX3" fmla="*/ 3993 w 11597"/>
              <a:gd name="connsiteY3" fmla="*/ 9954 h 10039"/>
              <a:gd name="connsiteX4" fmla="*/ 5969 w 11597"/>
              <a:gd name="connsiteY4" fmla="*/ 8826 h 10039"/>
              <a:gd name="connsiteX5" fmla="*/ 7512 w 11597"/>
              <a:gd name="connsiteY5" fmla="*/ 4137 h 10039"/>
              <a:gd name="connsiteX6" fmla="*/ 9416 w 11597"/>
              <a:gd name="connsiteY6" fmla="*/ 965 h 10039"/>
              <a:gd name="connsiteX7" fmla="*/ 11597 w 11597"/>
              <a:gd name="connsiteY7" fmla="*/ 3079 h 10039"/>
              <a:gd name="connsiteX0" fmla="*/ 0 w 9416"/>
              <a:gd name="connsiteY0" fmla="*/ 31 h 10039"/>
              <a:gd name="connsiteX1" fmla="*/ 1571 w 9416"/>
              <a:gd name="connsiteY1" fmla="*/ 4318 h 10039"/>
              <a:gd name="connsiteX2" fmla="*/ 2540 w 9416"/>
              <a:gd name="connsiteY2" fmla="*/ 7107 h 10039"/>
              <a:gd name="connsiteX3" fmla="*/ 3993 w 9416"/>
              <a:gd name="connsiteY3" fmla="*/ 9954 h 10039"/>
              <a:gd name="connsiteX4" fmla="*/ 5969 w 9416"/>
              <a:gd name="connsiteY4" fmla="*/ 8826 h 10039"/>
              <a:gd name="connsiteX5" fmla="*/ 7512 w 9416"/>
              <a:gd name="connsiteY5" fmla="*/ 4137 h 10039"/>
              <a:gd name="connsiteX6" fmla="*/ 9416 w 9416"/>
              <a:gd name="connsiteY6" fmla="*/ 965 h 10039"/>
              <a:gd name="connsiteX0" fmla="*/ 0 w 10000"/>
              <a:gd name="connsiteY0" fmla="*/ 21 h 9990"/>
              <a:gd name="connsiteX1" fmla="*/ 1896 w 10000"/>
              <a:gd name="connsiteY1" fmla="*/ 6790 h 9990"/>
              <a:gd name="connsiteX2" fmla="*/ 2698 w 10000"/>
              <a:gd name="connsiteY2" fmla="*/ 7069 h 9990"/>
              <a:gd name="connsiteX3" fmla="*/ 4241 w 10000"/>
              <a:gd name="connsiteY3" fmla="*/ 9905 h 9990"/>
              <a:gd name="connsiteX4" fmla="*/ 6339 w 10000"/>
              <a:gd name="connsiteY4" fmla="*/ 8782 h 9990"/>
              <a:gd name="connsiteX5" fmla="*/ 7978 w 10000"/>
              <a:gd name="connsiteY5" fmla="*/ 4111 h 9990"/>
              <a:gd name="connsiteX6" fmla="*/ 10000 w 10000"/>
              <a:gd name="connsiteY6" fmla="*/ 951 h 9990"/>
              <a:gd name="connsiteX0" fmla="*/ 0 w 9972"/>
              <a:gd name="connsiteY0" fmla="*/ 3107 h 9048"/>
              <a:gd name="connsiteX1" fmla="*/ 1868 w 9972"/>
              <a:gd name="connsiteY1" fmla="*/ 5845 h 9048"/>
              <a:gd name="connsiteX2" fmla="*/ 2670 w 9972"/>
              <a:gd name="connsiteY2" fmla="*/ 6124 h 9048"/>
              <a:gd name="connsiteX3" fmla="*/ 4213 w 9972"/>
              <a:gd name="connsiteY3" fmla="*/ 8963 h 9048"/>
              <a:gd name="connsiteX4" fmla="*/ 6311 w 9972"/>
              <a:gd name="connsiteY4" fmla="*/ 7839 h 9048"/>
              <a:gd name="connsiteX5" fmla="*/ 7950 w 9972"/>
              <a:gd name="connsiteY5" fmla="*/ 3163 h 9048"/>
              <a:gd name="connsiteX6" fmla="*/ 9972 w 9972"/>
              <a:gd name="connsiteY6" fmla="*/ 0 h 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72" h="9048">
                <a:moveTo>
                  <a:pt x="0" y="3107"/>
                </a:moveTo>
                <a:cubicBezTo>
                  <a:pt x="567" y="2669"/>
                  <a:pt x="1062" y="5390"/>
                  <a:pt x="1868" y="5845"/>
                </a:cubicBezTo>
                <a:cubicBezTo>
                  <a:pt x="2184" y="5658"/>
                  <a:pt x="2279" y="5605"/>
                  <a:pt x="2670" y="6124"/>
                </a:cubicBezTo>
                <a:cubicBezTo>
                  <a:pt x="3061" y="6644"/>
                  <a:pt x="3606" y="8677"/>
                  <a:pt x="4213" y="8963"/>
                </a:cubicBezTo>
                <a:cubicBezTo>
                  <a:pt x="4820" y="9248"/>
                  <a:pt x="5688" y="8806"/>
                  <a:pt x="6311" y="7839"/>
                </a:cubicBezTo>
                <a:cubicBezTo>
                  <a:pt x="6935" y="6871"/>
                  <a:pt x="6965" y="4191"/>
                  <a:pt x="7950" y="3163"/>
                </a:cubicBezTo>
                <a:cubicBezTo>
                  <a:pt x="8934" y="2135"/>
                  <a:pt x="9249" y="176"/>
                  <a:pt x="9972" y="0"/>
                </a:cubicBezTo>
              </a:path>
            </a:pathLst>
          </a:custGeom>
          <a:noFill/>
          <a:ln w="76200" cap="flat" cmpd="sng">
            <a:solidFill>
              <a:srgbClr val="F5E64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7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0" grpId="0" animBg="1"/>
      <p:bldP spid="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71538"/>
            <a:ext cx="9142412" cy="498475"/>
          </a:xfrm>
        </p:spPr>
        <p:txBody>
          <a:bodyPr/>
          <a:lstStyle/>
          <a:p>
            <a:r>
              <a:rPr lang="en-US" dirty="0" smtClean="0"/>
              <a:t>As EDA evolves, so can CEDA – </a:t>
            </a:r>
            <a:r>
              <a:rPr lang="en-US" dirty="0" err="1" smtClean="0"/>
              <a:t>FoI</a:t>
            </a:r>
            <a:r>
              <a:rPr lang="en-US" dirty="0" smtClean="0"/>
              <a:t>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1000" y="3247549"/>
            <a:ext cx="838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Janet Barth, President, IEEE Nuclear and Plasma Sciences Society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Proposed revisions to the  NPSS Field of Interest (FOI).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Once endorsed, the item will go on the TAB Consent Agenda for final approval. 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60387"/>
            <a:ext cx="8991600" cy="498475"/>
          </a:xfrm>
        </p:spPr>
        <p:txBody>
          <a:bodyPr/>
          <a:lstStyle/>
          <a:p>
            <a:r>
              <a:rPr lang="en-US" dirty="0" smtClean="0"/>
              <a:t>Promote/Collaborate on new Pubs/Journals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18342" y="1752600"/>
            <a:ext cx="8220858" cy="4419600"/>
          </a:xfrm>
        </p:spPr>
        <p:txBody>
          <a:bodyPr/>
          <a:lstStyle/>
          <a:p>
            <a:r>
              <a:rPr lang="en-US" dirty="0" smtClean="0"/>
              <a:t>Started</a:t>
            </a:r>
          </a:p>
          <a:p>
            <a:pPr lvl="1"/>
            <a:r>
              <a:rPr lang="en-US" dirty="0" smtClean="0"/>
              <a:t>ESL</a:t>
            </a:r>
          </a:p>
          <a:p>
            <a:r>
              <a:rPr lang="en-US" dirty="0" smtClean="0"/>
              <a:t>Proposals for collaboration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IEEE Transactions on Sustainable Computing - PDC Review Complete - LOI - June 2014</a:t>
            </a:r>
          </a:p>
          <a:p>
            <a:pPr lvl="1"/>
            <a:r>
              <a:rPr lang="en-US" dirty="0" smtClean="0"/>
              <a:t>IEEE </a:t>
            </a:r>
            <a:r>
              <a:rPr lang="en-US" dirty="0"/>
              <a:t>Transactions on Intelligent Vehicles - PDC Review Complete - LOI - June 2014</a:t>
            </a:r>
          </a:p>
          <a:p>
            <a:pPr lvl="1"/>
            <a:r>
              <a:rPr lang="en-US" dirty="0" smtClean="0"/>
              <a:t>IEEE </a:t>
            </a:r>
            <a:r>
              <a:rPr lang="en-US" dirty="0"/>
              <a:t>Transactions on Signal and Information Processing over Networks - Ready for Review - Phase 1 and 2 - June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609012" cy="498475"/>
          </a:xfrm>
        </p:spPr>
        <p:txBody>
          <a:bodyPr/>
          <a:lstStyle/>
          <a:p>
            <a:r>
              <a:rPr lang="en-US" dirty="0" smtClean="0"/>
              <a:t>Long Range Goals (Proactive </a:t>
            </a:r>
            <a:r>
              <a:rPr lang="en-US" dirty="0" err="1" smtClean="0"/>
              <a:t>vs</a:t>
            </a:r>
            <a:r>
              <a:rPr lang="en-US" dirty="0" smtClean="0"/>
              <a:t> Reactive)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6413"/>
            <a:ext cx="7848600" cy="4167187"/>
          </a:xfrm>
        </p:spPr>
        <p:txBody>
          <a:bodyPr/>
          <a:lstStyle/>
          <a:p>
            <a:r>
              <a:rPr lang="en-US" sz="2000" dirty="0"/>
              <a:t>B</a:t>
            </a:r>
            <a:r>
              <a:rPr lang="en-US" sz="2000" dirty="0" smtClean="0"/>
              <a:t>e on </a:t>
            </a:r>
            <a:r>
              <a:rPr lang="en-US" sz="2000" dirty="0"/>
              <a:t>board for </a:t>
            </a:r>
            <a:r>
              <a:rPr lang="en-US" sz="2000" dirty="0" smtClean="0"/>
              <a:t>new initiatives</a:t>
            </a:r>
          </a:p>
          <a:p>
            <a:pPr lvl="1"/>
            <a:r>
              <a:rPr lang="en-US" sz="2000" dirty="0" smtClean="0"/>
              <a:t>Convince </a:t>
            </a:r>
            <a:r>
              <a:rPr lang="en-US" sz="2000" dirty="0"/>
              <a:t>the member society (and IEEE Pubs) that CEDA has </a:t>
            </a:r>
            <a:r>
              <a:rPr lang="en-US" sz="2000" dirty="0" smtClean="0"/>
              <a:t>a *critical* interest and become a financial sponsor</a:t>
            </a:r>
          </a:p>
          <a:p>
            <a:r>
              <a:rPr lang="en-US" sz="2000" dirty="0" smtClean="0"/>
              <a:t>Consider sponsoring new </a:t>
            </a:r>
            <a:r>
              <a:rPr lang="en-US" sz="2000" dirty="0"/>
              <a:t>magazines/publications, and in what areas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Growth Areas</a:t>
            </a:r>
          </a:p>
          <a:p>
            <a:pPr lvl="1"/>
            <a:r>
              <a:rPr lang="en-US" sz="2000" dirty="0" smtClean="0"/>
              <a:t>Emerging Technologies (Photonics, Quantum Computing</a:t>
            </a:r>
          </a:p>
          <a:p>
            <a:pPr lvl="1"/>
            <a:r>
              <a:rPr lang="en-US" sz="2000" dirty="0" smtClean="0"/>
              <a:t>Engage CEDA champions in advisory role</a:t>
            </a:r>
          </a:p>
          <a:p>
            <a:r>
              <a:rPr lang="en-US" sz="2000" dirty="0" smtClean="0"/>
              <a:t>Engage Fellow Travelers</a:t>
            </a:r>
          </a:p>
          <a:p>
            <a:pPr lvl="1"/>
            <a:r>
              <a:rPr lang="en-US" sz="2000" dirty="0" smtClean="0"/>
              <a:t>CEDA can help bring them along (NSF, DARPA, SRC)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88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Conferences/Workshops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724399"/>
          </a:xfrm>
        </p:spPr>
        <p:txBody>
          <a:bodyPr/>
          <a:lstStyle/>
          <a:p>
            <a:r>
              <a:rPr lang="en-US" dirty="0" smtClean="0"/>
              <a:t>Similar themes as pubs</a:t>
            </a:r>
          </a:p>
          <a:p>
            <a:r>
              <a:rPr lang="en-US" dirty="0" smtClean="0"/>
              <a:t>However, we will need to consolidate some areas in order to initiate new ones (limited human/$$ resources)</a:t>
            </a:r>
          </a:p>
          <a:p>
            <a:r>
              <a:rPr lang="en-US" dirty="0" smtClean="0"/>
              <a:t>New – Seed/Encourage CAD conferences/pubs/ workshops in alternative computing</a:t>
            </a:r>
          </a:p>
          <a:p>
            <a:pPr lvl="1"/>
            <a:r>
              <a:rPr lang="en-US" dirty="0" smtClean="0"/>
              <a:t>Reach out to CAD challenges in alternative computing themes (rebooting computing)</a:t>
            </a:r>
          </a:p>
          <a:p>
            <a:r>
              <a:rPr lang="en-US" dirty="0" smtClean="0"/>
              <a:t> CEDA can and will seed (current efforts are opportunistic)</a:t>
            </a:r>
          </a:p>
          <a:p>
            <a:pPr lvl="1"/>
            <a:r>
              <a:rPr lang="en-US" dirty="0" smtClean="0"/>
              <a:t>Utilize/Fund our committees CANDE/DATC with such a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381000"/>
            <a:ext cx="8837612" cy="989013"/>
          </a:xfrm>
        </p:spPr>
        <p:txBody>
          <a:bodyPr/>
          <a:lstStyle/>
          <a:p>
            <a:r>
              <a:rPr lang="en-US" sz="2400" dirty="0" smtClean="0"/>
              <a:t>NOTE TO PEOPLE WHO WANT TO REUSE CHARTS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Dear EC </a:t>
            </a:r>
            <a:r>
              <a:rPr lang="en-US" dirty="0" smtClean="0"/>
              <a:t>members</a:t>
            </a:r>
          </a:p>
          <a:p>
            <a:pPr marL="0" indent="0">
              <a:buNone/>
            </a:pPr>
            <a:r>
              <a:rPr lang="en-US" dirty="0" smtClean="0"/>
              <a:t>Presentation was not polished </a:t>
            </a:r>
            <a:r>
              <a:rPr lang="en-US" dirty="0"/>
              <a:t>enough for external </a:t>
            </a:r>
            <a:r>
              <a:rPr lang="en-US" dirty="0" smtClean="0"/>
              <a:t>consumption.</a:t>
            </a:r>
          </a:p>
          <a:p>
            <a:pPr marL="0" indent="0">
              <a:buNone/>
            </a:pPr>
            <a:r>
              <a:rPr lang="en-US" dirty="0" smtClean="0"/>
              <a:t>No credits </a:t>
            </a:r>
            <a:r>
              <a:rPr lang="en-US" dirty="0"/>
              <a:t>for quotes 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dirty="0"/>
              <a:t>can reuse this as you see fit as long as there are appropriate credits for source in your presentations.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1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12" y="2895600"/>
            <a:ext cx="7775575" cy="89058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“How do we know we are making progress?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12" y="2895600"/>
            <a:ext cx="7775575" cy="89058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“What's </a:t>
            </a:r>
            <a:r>
              <a:rPr lang="en-US" i="1" dirty="0"/>
              <a:t>measured </a:t>
            </a:r>
            <a:r>
              <a:rPr lang="en-US" i="1" dirty="0" smtClean="0"/>
              <a:t>progresses”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6413"/>
            <a:ext cx="8077200" cy="4319587"/>
          </a:xfrm>
        </p:spPr>
        <p:txBody>
          <a:bodyPr/>
          <a:lstStyle/>
          <a:p>
            <a:r>
              <a:rPr lang="en-US" dirty="0" smtClean="0"/>
              <a:t>Draft operations manual and get past VP to review it</a:t>
            </a:r>
          </a:p>
          <a:p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measures</a:t>
            </a:r>
            <a:r>
              <a:rPr lang="en-US" dirty="0" smtClean="0"/>
              <a:t> of success for our operations</a:t>
            </a:r>
          </a:p>
          <a:p>
            <a:pPr lvl="1"/>
            <a:r>
              <a:rPr lang="en-US" dirty="0" smtClean="0"/>
              <a:t>Easy to collect</a:t>
            </a:r>
          </a:p>
          <a:p>
            <a:pPr lvl="1"/>
            <a:r>
              <a:rPr lang="en-US" dirty="0" smtClean="0"/>
              <a:t>Tell us if we are making progress to our goals</a:t>
            </a:r>
          </a:p>
          <a:p>
            <a:pPr lvl="1"/>
            <a:r>
              <a:rPr lang="en-US" dirty="0" smtClean="0"/>
              <a:t>If accelerated help us achieve our goals</a:t>
            </a:r>
          </a:p>
          <a:p>
            <a:r>
              <a:rPr lang="en-US" dirty="0" smtClean="0"/>
              <a:t>Lynn can help create repository for ops manual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Put in place by August meeting (VPs to commit)</a:t>
            </a:r>
          </a:p>
          <a:p>
            <a:r>
              <a:rPr lang="en-US" dirty="0" smtClean="0"/>
              <a:t>Review measures (indicators) in Sept meeting and present to CEDA BOG in Nov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532812" cy="498475"/>
          </a:xfrm>
        </p:spPr>
        <p:txBody>
          <a:bodyPr/>
          <a:lstStyle/>
          <a:p>
            <a:r>
              <a:rPr lang="en-US" sz="2400" dirty="0" smtClean="0"/>
              <a:t>CEDA -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reating 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DA/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esign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utomation Futures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Industry is consolidating rapidly. Classical EDA is behind us</a:t>
            </a:r>
          </a:p>
          <a:p>
            <a:r>
              <a:rPr lang="en-US" dirty="0" smtClean="0"/>
              <a:t>EDA/CAD has to consider multiple (new) domains in an integrative way to be successful.  CEDA to provide resources for such initiatives</a:t>
            </a:r>
          </a:p>
          <a:p>
            <a:r>
              <a:rPr lang="en-US" dirty="0" smtClean="0"/>
              <a:t>Consolidate some of our existing efforts</a:t>
            </a:r>
          </a:p>
          <a:p>
            <a:r>
              <a:rPr lang="en-US" dirty="0" smtClean="0"/>
              <a:t>Institute an operations/measurement philosophy to chart our progress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Current: Bill (chair), </a:t>
            </a:r>
            <a:r>
              <a:rPr lang="en-US" sz="1600" dirty="0"/>
              <a:t>John Darringer, Andreas, and representatives of the technical committees and councils (DATC, CANDE, TTTC, DTC</a:t>
            </a:r>
            <a:r>
              <a:rPr lang="en-US" sz="1600" dirty="0" smtClean="0"/>
              <a:t>)</a:t>
            </a:r>
          </a:p>
          <a:p>
            <a:pPr lvl="1"/>
            <a:r>
              <a:rPr lang="en-US" sz="1400" dirty="0" smtClean="0"/>
              <a:t>Committees and Councils are the </a:t>
            </a:r>
            <a:r>
              <a:rPr lang="en-US" sz="1400" dirty="0"/>
              <a:t>responsibility of the Strategy </a:t>
            </a:r>
            <a:r>
              <a:rPr lang="en-US" sz="1400" dirty="0" smtClean="0"/>
              <a:t>VP (Shishpal)</a:t>
            </a:r>
          </a:p>
          <a:p>
            <a:r>
              <a:rPr lang="en-US" sz="1600" dirty="0" smtClean="0"/>
              <a:t>What should the committee look like  -- What does the committee want to achieve?</a:t>
            </a:r>
            <a:endParaRPr lang="en-US" sz="14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758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12" y="2895600"/>
            <a:ext cx="7775575" cy="89058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“Strategy is about predicting a future and charting out a path to it”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12" y="2895600"/>
            <a:ext cx="7775575" cy="89058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“Predictions are hard, especially about the future”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12" y="2895600"/>
            <a:ext cx="7775575" cy="89058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“The best way to control the future is to invent it”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12" y="2895600"/>
            <a:ext cx="7775575" cy="890587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“Control your own destiny or someone else </a:t>
            </a:r>
            <a:r>
              <a:rPr lang="en-US" i="1" dirty="0" smtClean="0"/>
              <a:t>will”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514600"/>
            <a:ext cx="8153400" cy="1336675"/>
          </a:xfrm>
        </p:spPr>
        <p:txBody>
          <a:bodyPr/>
          <a:lstStyle/>
          <a:p>
            <a:r>
              <a:rPr lang="en-US" dirty="0" smtClean="0"/>
              <a:t>The Landscape:  We are part of a consolidating $300B+ industry.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7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533400"/>
            <a:ext cx="8958263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26443"/>
            <a:ext cx="8382000" cy="626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5977</TotalTime>
  <Words>724</Words>
  <Application>Microsoft Office PowerPoint</Application>
  <PresentationFormat>On-screen Show (4:3)</PresentationFormat>
  <Paragraphs>130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MS PGothic</vt:lpstr>
      <vt:lpstr>MS PGothic</vt:lpstr>
      <vt:lpstr>Arial</vt:lpstr>
      <vt:lpstr>Calibri</vt:lpstr>
      <vt:lpstr>Neo Sans Intel</vt:lpstr>
      <vt:lpstr>Neo Sans Intel Medium</vt:lpstr>
      <vt:lpstr>Times New Roman</vt:lpstr>
      <vt:lpstr>Verdana</vt:lpstr>
      <vt:lpstr>Wingdings</vt:lpstr>
      <vt:lpstr>1_Blue Pearl DeLuxe</vt:lpstr>
      <vt:lpstr>Strategy Session  CEDA Meeting at DAC 2014  Shishpal Rawat, President-Elect</vt:lpstr>
      <vt:lpstr>NOTE TO PEOPLE WHO WANT TO REUSE CHARTS</vt:lpstr>
      <vt:lpstr>PowerPoint Presentation</vt:lpstr>
      <vt:lpstr>PowerPoint Presentation</vt:lpstr>
      <vt:lpstr>PowerPoint Presentation</vt:lpstr>
      <vt:lpstr>PowerPoint Presentation</vt:lpstr>
      <vt:lpstr>The Landscape:  We are part of a consolidating $300B+ industry.</vt:lpstr>
      <vt:lpstr>PowerPoint Presentation</vt:lpstr>
      <vt:lpstr>PowerPoint Presentation</vt:lpstr>
      <vt:lpstr>PowerPoint Presentation</vt:lpstr>
      <vt:lpstr>PowerPoint Presentation</vt:lpstr>
      <vt:lpstr>Other Evolutions</vt:lpstr>
      <vt:lpstr>Three pillars of CAD</vt:lpstr>
      <vt:lpstr>A perspective on EDA/CAD</vt:lpstr>
      <vt:lpstr>The wineglass model – Where do the investments go?</vt:lpstr>
      <vt:lpstr>As EDA evolves, so can CEDA – FoI example</vt:lpstr>
      <vt:lpstr>Promote/Collaborate on new Pubs/Journals</vt:lpstr>
      <vt:lpstr>Long Range Goals (Proactive vs Reactive)</vt:lpstr>
      <vt:lpstr>Conferences/Workshops</vt:lpstr>
      <vt:lpstr>PowerPoint Presentation</vt:lpstr>
      <vt:lpstr>PowerPoint Presentation</vt:lpstr>
      <vt:lpstr>Operations manual</vt:lpstr>
      <vt:lpstr>CEDA - Creating EDA/Design Automation Futures</vt:lpstr>
      <vt:lpstr>Next Step</vt:lpstr>
      <vt:lpstr>Strategy Committee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 User</dc:creator>
  <cp:lastModifiedBy>Rawat, Shishpal S</cp:lastModifiedBy>
  <cp:revision>137</cp:revision>
  <dcterms:created xsi:type="dcterms:W3CDTF">2012-10-15T17:48:59Z</dcterms:created>
  <dcterms:modified xsi:type="dcterms:W3CDTF">2014-06-06T16:42:31Z</dcterms:modified>
</cp:coreProperties>
</file>