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7" r:id="rId1"/>
  </p:sldMasterIdLst>
  <p:notesMasterIdLst>
    <p:notesMasterId r:id="rId16"/>
  </p:notesMasterIdLst>
  <p:sldIdLst>
    <p:sldId id="263" r:id="rId2"/>
    <p:sldId id="271" r:id="rId3"/>
    <p:sldId id="272" r:id="rId4"/>
    <p:sldId id="285" r:id="rId5"/>
    <p:sldId id="286" r:id="rId6"/>
    <p:sldId id="289" r:id="rId7"/>
    <p:sldId id="273" r:id="rId8"/>
    <p:sldId id="293" r:id="rId9"/>
    <p:sldId id="294" r:id="rId10"/>
    <p:sldId id="296" r:id="rId11"/>
    <p:sldId id="298" r:id="rId12"/>
    <p:sldId id="297" r:id="rId13"/>
    <p:sldId id="299" r:id="rId14"/>
    <p:sldId id="295" r:id="rId15"/>
  </p:sldIdLst>
  <p:sldSz cx="9144000" cy="5143500" type="screen16x9"/>
  <p:notesSz cx="6858000" cy="9144000"/>
  <p:defaultTextStyle>
    <a:defPPr>
      <a:defRPr lang="en-US"/>
    </a:defPPr>
    <a:lvl1pPr marL="0" algn="l" defTabSz="342875" rtl="0" eaLnBrk="1" latinLnBrk="0" hangingPunct="1">
      <a:defRPr sz="1400" kern="1200">
        <a:solidFill>
          <a:schemeClr val="tx1"/>
        </a:solidFill>
        <a:latin typeface="+mn-lt"/>
        <a:ea typeface="+mn-ea"/>
        <a:cs typeface="+mn-cs"/>
      </a:defRPr>
    </a:lvl1pPr>
    <a:lvl2pPr marL="342875" algn="l" defTabSz="342875" rtl="0" eaLnBrk="1" latinLnBrk="0" hangingPunct="1">
      <a:defRPr sz="1400" kern="1200">
        <a:solidFill>
          <a:schemeClr val="tx1"/>
        </a:solidFill>
        <a:latin typeface="+mn-lt"/>
        <a:ea typeface="+mn-ea"/>
        <a:cs typeface="+mn-cs"/>
      </a:defRPr>
    </a:lvl2pPr>
    <a:lvl3pPr marL="685749" algn="l" defTabSz="342875" rtl="0" eaLnBrk="1" latinLnBrk="0" hangingPunct="1">
      <a:defRPr sz="1400" kern="1200">
        <a:solidFill>
          <a:schemeClr val="tx1"/>
        </a:solidFill>
        <a:latin typeface="+mn-lt"/>
        <a:ea typeface="+mn-ea"/>
        <a:cs typeface="+mn-cs"/>
      </a:defRPr>
    </a:lvl3pPr>
    <a:lvl4pPr marL="1028624" algn="l" defTabSz="342875" rtl="0" eaLnBrk="1" latinLnBrk="0" hangingPunct="1">
      <a:defRPr sz="1400" kern="1200">
        <a:solidFill>
          <a:schemeClr val="tx1"/>
        </a:solidFill>
        <a:latin typeface="+mn-lt"/>
        <a:ea typeface="+mn-ea"/>
        <a:cs typeface="+mn-cs"/>
      </a:defRPr>
    </a:lvl4pPr>
    <a:lvl5pPr marL="1371498" algn="l" defTabSz="342875" rtl="0" eaLnBrk="1" latinLnBrk="0" hangingPunct="1">
      <a:defRPr sz="1400" kern="1200">
        <a:solidFill>
          <a:schemeClr val="tx1"/>
        </a:solidFill>
        <a:latin typeface="+mn-lt"/>
        <a:ea typeface="+mn-ea"/>
        <a:cs typeface="+mn-cs"/>
      </a:defRPr>
    </a:lvl5pPr>
    <a:lvl6pPr marL="1714373" algn="l" defTabSz="342875" rtl="0" eaLnBrk="1" latinLnBrk="0" hangingPunct="1">
      <a:defRPr sz="1400" kern="1200">
        <a:solidFill>
          <a:schemeClr val="tx1"/>
        </a:solidFill>
        <a:latin typeface="+mn-lt"/>
        <a:ea typeface="+mn-ea"/>
        <a:cs typeface="+mn-cs"/>
      </a:defRPr>
    </a:lvl6pPr>
    <a:lvl7pPr marL="2057246" algn="l" defTabSz="342875" rtl="0" eaLnBrk="1" latinLnBrk="0" hangingPunct="1">
      <a:defRPr sz="1400" kern="1200">
        <a:solidFill>
          <a:schemeClr val="tx1"/>
        </a:solidFill>
        <a:latin typeface="+mn-lt"/>
        <a:ea typeface="+mn-ea"/>
        <a:cs typeface="+mn-cs"/>
      </a:defRPr>
    </a:lvl7pPr>
    <a:lvl8pPr marL="2400120" algn="l" defTabSz="342875" rtl="0" eaLnBrk="1" latinLnBrk="0" hangingPunct="1">
      <a:defRPr sz="1400" kern="1200">
        <a:solidFill>
          <a:schemeClr val="tx1"/>
        </a:solidFill>
        <a:latin typeface="+mn-lt"/>
        <a:ea typeface="+mn-ea"/>
        <a:cs typeface="+mn-cs"/>
      </a:defRPr>
    </a:lvl8pPr>
    <a:lvl9pPr marL="2742995" algn="l" defTabSz="342875"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6600"/>
    <a:srgbClr val="FF7C80"/>
    <a:srgbClr val="9900CC"/>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7" autoAdjust="0"/>
    <p:restoredTop sz="84370" autoAdjust="0"/>
  </p:normalViewPr>
  <p:slideViewPr>
    <p:cSldViewPr snapToGrid="0">
      <p:cViewPr varScale="1">
        <p:scale>
          <a:sx n="84" d="100"/>
          <a:sy n="84" d="100"/>
        </p:scale>
        <p:origin x="93" y="42"/>
      </p:cViewPr>
      <p:guideLst>
        <p:guide orient="horz" pos="1620"/>
        <p:guide pos="2880"/>
      </p:guideLst>
    </p:cSldViewPr>
  </p:slideViewPr>
  <p:outlineViewPr>
    <p:cViewPr>
      <p:scale>
        <a:sx n="33" d="100"/>
        <a:sy n="33" d="100"/>
      </p:scale>
      <p:origin x="0" y="-40116"/>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083B84-AE7C-490B-879B-B139EEC6CB60}" type="datetimeFigureOut">
              <a:rPr lang="en-US" smtClean="0"/>
              <a:t>11/3/2019</a:t>
            </a:fld>
            <a:endParaRPr 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CC3132-655C-45F4-B24C-D1D794BCA172}" type="slidenum">
              <a:rPr lang="en-US" smtClean="0"/>
              <a:t>‹#›</a:t>
            </a:fld>
            <a:endParaRPr lang="en-US"/>
          </a:p>
        </p:txBody>
      </p:sp>
    </p:spTree>
    <p:extLst>
      <p:ext uri="{BB962C8B-B14F-4D97-AF65-F5344CB8AC3E}">
        <p14:creationId xmlns:p14="http://schemas.microsoft.com/office/powerpoint/2010/main" val="1312512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lvl="1"/>
            <a:endParaRPr lang="en-US" dirty="0"/>
          </a:p>
        </p:txBody>
      </p:sp>
      <p:sp>
        <p:nvSpPr>
          <p:cNvPr id="4" name="投影片編號版面配置區 3"/>
          <p:cNvSpPr>
            <a:spLocks noGrp="1"/>
          </p:cNvSpPr>
          <p:nvPr>
            <p:ph type="sldNum" sz="quarter" idx="10"/>
          </p:nvPr>
        </p:nvSpPr>
        <p:spPr/>
        <p:txBody>
          <a:bodyPr/>
          <a:lstStyle/>
          <a:p>
            <a:fld id="{EDCC3132-655C-45F4-B24C-D1D794BCA172}" type="slidenum">
              <a:rPr lang="en-US" smtClean="0"/>
              <a:t>2</a:t>
            </a:fld>
            <a:endParaRPr lang="en-US"/>
          </a:p>
        </p:txBody>
      </p:sp>
    </p:spTree>
    <p:extLst>
      <p:ext uri="{BB962C8B-B14F-4D97-AF65-F5344CB8AC3E}">
        <p14:creationId xmlns:p14="http://schemas.microsoft.com/office/powerpoint/2010/main" val="3211112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lvl="1"/>
            <a:endParaRPr lang="en-US" dirty="0"/>
          </a:p>
        </p:txBody>
      </p:sp>
      <p:sp>
        <p:nvSpPr>
          <p:cNvPr id="4" name="投影片編號版面配置區 3"/>
          <p:cNvSpPr>
            <a:spLocks noGrp="1"/>
          </p:cNvSpPr>
          <p:nvPr>
            <p:ph type="sldNum" sz="quarter" idx="10"/>
          </p:nvPr>
        </p:nvSpPr>
        <p:spPr/>
        <p:txBody>
          <a:bodyPr/>
          <a:lstStyle/>
          <a:p>
            <a:fld id="{EDCC3132-655C-45F4-B24C-D1D794BCA172}" type="slidenum">
              <a:rPr lang="en-US" smtClean="0"/>
              <a:t>3</a:t>
            </a:fld>
            <a:endParaRPr lang="en-US"/>
          </a:p>
        </p:txBody>
      </p:sp>
    </p:spTree>
    <p:extLst>
      <p:ext uri="{BB962C8B-B14F-4D97-AF65-F5344CB8AC3E}">
        <p14:creationId xmlns:p14="http://schemas.microsoft.com/office/powerpoint/2010/main" val="2463633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dirty="0"/>
          </a:p>
        </p:txBody>
      </p:sp>
      <p:sp>
        <p:nvSpPr>
          <p:cNvPr id="4" name="投影片編號版面配置區 3"/>
          <p:cNvSpPr>
            <a:spLocks noGrp="1"/>
          </p:cNvSpPr>
          <p:nvPr>
            <p:ph type="sldNum" sz="quarter" idx="10"/>
          </p:nvPr>
        </p:nvSpPr>
        <p:spPr/>
        <p:txBody>
          <a:bodyPr/>
          <a:lstStyle/>
          <a:p>
            <a:fld id="{EDCC3132-655C-45F4-B24C-D1D794BCA172}" type="slidenum">
              <a:rPr lang="en-US" smtClean="0"/>
              <a:t>13</a:t>
            </a:fld>
            <a:endParaRPr lang="en-US"/>
          </a:p>
        </p:txBody>
      </p:sp>
    </p:spTree>
    <p:extLst>
      <p:ext uri="{BB962C8B-B14F-4D97-AF65-F5344CB8AC3E}">
        <p14:creationId xmlns:p14="http://schemas.microsoft.com/office/powerpoint/2010/main" val="1993818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dirty="0"/>
          </a:p>
        </p:txBody>
      </p:sp>
      <p:sp>
        <p:nvSpPr>
          <p:cNvPr id="4" name="投影片編號版面配置區 3"/>
          <p:cNvSpPr>
            <a:spLocks noGrp="1"/>
          </p:cNvSpPr>
          <p:nvPr>
            <p:ph type="sldNum" sz="quarter" idx="10"/>
          </p:nvPr>
        </p:nvSpPr>
        <p:spPr/>
        <p:txBody>
          <a:bodyPr/>
          <a:lstStyle/>
          <a:p>
            <a:fld id="{EDCC3132-655C-45F4-B24C-D1D794BCA172}" type="slidenum">
              <a:rPr lang="en-US" smtClean="0"/>
              <a:t>14</a:t>
            </a:fld>
            <a:endParaRPr lang="en-US"/>
          </a:p>
        </p:txBody>
      </p:sp>
    </p:spTree>
    <p:extLst>
      <p:ext uri="{BB962C8B-B14F-4D97-AF65-F5344CB8AC3E}">
        <p14:creationId xmlns:p14="http://schemas.microsoft.com/office/powerpoint/2010/main" val="17324248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David%20Atienza" TargetMode="Externa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6350"/>
            <a:ext cx="9144000" cy="5149850"/>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hasCustomPrompt="1"/>
          </p:nvPr>
        </p:nvSpPr>
        <p:spPr>
          <a:xfrm>
            <a:off x="506857" y="977187"/>
            <a:ext cx="6875456" cy="1234727"/>
          </a:xfrm>
        </p:spPr>
        <p:txBody>
          <a:bodyPr anchor="b">
            <a:noAutofit/>
          </a:bodyPr>
          <a:lstStyle>
            <a:lvl1pPr algn="l">
              <a:defRPr sz="3000">
                <a:solidFill>
                  <a:schemeClr val="accent1">
                    <a:lumMod val="75000"/>
                  </a:schemeClr>
                </a:solidFill>
                <a:latin typeface="+mj-lt"/>
                <a:cs typeface="Arial"/>
              </a:defRPr>
            </a:lvl1pPr>
          </a:lstStyle>
          <a:p>
            <a:r>
              <a:rPr lang="es-ES" dirty="0" smtClean="0"/>
              <a:t>IEEE CEDA </a:t>
            </a:r>
            <a:br>
              <a:rPr lang="es-ES" dirty="0" smtClean="0"/>
            </a:br>
            <a:r>
              <a:rPr lang="es-ES" dirty="0" err="1" smtClean="0"/>
              <a:t>Executive</a:t>
            </a:r>
            <a:r>
              <a:rPr lang="es-ES" dirty="0" smtClean="0"/>
              <a:t> </a:t>
            </a:r>
            <a:r>
              <a:rPr lang="es-ES" dirty="0" err="1" smtClean="0"/>
              <a:t>Committee</a:t>
            </a:r>
            <a:r>
              <a:rPr lang="es-ES" dirty="0" smtClean="0"/>
              <a:t> Meeting</a:t>
            </a:r>
            <a:endParaRPr lang="en-US" dirty="0"/>
          </a:p>
        </p:txBody>
      </p:sp>
      <p:sp>
        <p:nvSpPr>
          <p:cNvPr id="3" name="Subtitle 2"/>
          <p:cNvSpPr>
            <a:spLocks noGrp="1"/>
          </p:cNvSpPr>
          <p:nvPr>
            <p:ph type="subTitle" idx="1" hasCustomPrompt="1"/>
          </p:nvPr>
        </p:nvSpPr>
        <p:spPr>
          <a:xfrm>
            <a:off x="509173" y="3435047"/>
            <a:ext cx="5825202" cy="515249"/>
          </a:xfrm>
        </p:spPr>
        <p:txBody>
          <a:bodyPr anchor="t">
            <a:normAutofit/>
          </a:bodyPr>
          <a:lstStyle>
            <a:lvl1pPr marL="0" indent="0" algn="l">
              <a:buNone/>
              <a:defRPr sz="1400" baseline="0">
                <a:solidFill>
                  <a:schemeClr val="tx1">
                    <a:lumMod val="50000"/>
                    <a:lumOff val="50000"/>
                  </a:schemeClr>
                </a:solidFill>
                <a:latin typeface="+mn-lt"/>
                <a:cs typeface="Aria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smtClean="0"/>
              <a:t>June 24, 2018</a:t>
            </a:r>
            <a:br>
              <a:rPr lang="en-US" dirty="0" smtClean="0"/>
            </a:br>
            <a:r>
              <a:rPr lang="en-US" dirty="0" smtClean="0"/>
              <a:t>San Francisco, California, USA</a:t>
            </a:r>
          </a:p>
          <a:p>
            <a:r>
              <a:rPr lang="en-US" dirty="0" smtClean="0"/>
              <a:t/>
            </a:r>
            <a:br>
              <a:rPr lang="en-US" dirty="0" smtClean="0"/>
            </a:br>
            <a:endParaRPr lang="en-US" dirty="0"/>
          </a:p>
        </p:txBody>
      </p:sp>
      <p:sp>
        <p:nvSpPr>
          <p:cNvPr id="6" name="Slide Number Placeholder 5"/>
          <p:cNvSpPr>
            <a:spLocks noGrp="1"/>
          </p:cNvSpPr>
          <p:nvPr>
            <p:ph type="sldNum" sz="quarter" idx="12"/>
          </p:nvPr>
        </p:nvSpPr>
        <p:spPr>
          <a:xfrm>
            <a:off x="3953233" y="4865559"/>
            <a:ext cx="512504" cy="273844"/>
          </a:xfrm>
        </p:spPr>
        <p:txBody>
          <a:bodyPr/>
          <a:lstStyle/>
          <a:p>
            <a:fld id="{D57F1E4F-1CFF-5643-939E-217C01CDF565}" type="slidenum">
              <a:rPr lang="en-US" smtClean="0"/>
              <a:pPr/>
              <a:t>‹#›</a:t>
            </a:fld>
            <a:endParaRPr lang="en-US" dirty="0"/>
          </a:p>
        </p:txBody>
      </p:sp>
      <p:sp>
        <p:nvSpPr>
          <p:cNvPr id="29" name="Footer Placeholder 4"/>
          <p:cNvSpPr txBox="1">
            <a:spLocks/>
          </p:cNvSpPr>
          <p:nvPr/>
        </p:nvSpPr>
        <p:spPr>
          <a:xfrm>
            <a:off x="253907" y="4869657"/>
            <a:ext cx="1950842" cy="273844"/>
          </a:xfrm>
          <a:prstGeom prst="rect">
            <a:avLst/>
          </a:prstGeom>
        </p:spPr>
        <p:txBody>
          <a:bodyPr vert="horz" lIns="68580" tIns="34290" rIns="68580" bIns="34290" rtlCol="0" anchor="ctr"/>
          <a:lstStyle>
            <a:defPPr>
              <a:defRPr lang="en-US"/>
            </a:defPPr>
            <a:lvl1pPr marL="0" marR="0" indent="0" algn="l" defTabSz="457200" rtl="0" eaLnBrk="1" fontAlgn="auto" latinLnBrk="0" hangingPunct="1">
              <a:lnSpc>
                <a:spcPct val="100000"/>
              </a:lnSpc>
              <a:spcBef>
                <a:spcPts val="0"/>
              </a:spcBef>
              <a:spcAft>
                <a:spcPts val="0"/>
              </a:spcAft>
              <a:buClrTx/>
              <a:buSzTx/>
              <a:buFontTx/>
              <a:buNone/>
              <a:tabLst/>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mtClean="0"/>
              <a:t>Moscone West, San Francisco, CA</a:t>
            </a:r>
            <a:endParaRPr lang="en-US" dirty="0"/>
          </a:p>
        </p:txBody>
      </p:sp>
      <p:sp>
        <p:nvSpPr>
          <p:cNvPr id="8" name="TextBox 7"/>
          <p:cNvSpPr txBox="1"/>
          <p:nvPr/>
        </p:nvSpPr>
        <p:spPr>
          <a:xfrm>
            <a:off x="504276" y="2349642"/>
            <a:ext cx="2771073" cy="561692"/>
          </a:xfrm>
          <a:prstGeom prst="rect">
            <a:avLst/>
          </a:prstGeom>
          <a:noFill/>
        </p:spPr>
        <p:txBody>
          <a:bodyPr wrap="square" lIns="68580" tIns="34290" rIns="68580" bIns="34290" rtlCol="0">
            <a:spAutoFit/>
          </a:bodyPr>
          <a:lstStyle/>
          <a:p>
            <a:pPr marL="0" marR="0" indent="0" algn="l" defTabSz="342900" rtl="0" eaLnBrk="1" fontAlgn="auto" latinLnBrk="0" hangingPunct="1">
              <a:lnSpc>
                <a:spcPct val="100000"/>
              </a:lnSpc>
              <a:spcBef>
                <a:spcPts val="0"/>
              </a:spcBef>
              <a:spcAft>
                <a:spcPts val="0"/>
              </a:spcAft>
              <a:buClrTx/>
              <a:buSzTx/>
              <a:buFontTx/>
              <a:buNone/>
              <a:tabLst/>
              <a:defRPr/>
            </a:pPr>
            <a:r>
              <a:rPr lang="en-US" sz="1800" dirty="0" smtClean="0">
                <a:latin typeface="+mn-lt"/>
                <a:cs typeface="Arial"/>
              </a:rPr>
              <a:t>David </a:t>
            </a:r>
            <a:r>
              <a:rPr lang="en-US" sz="1800" dirty="0" err="1" smtClean="0">
                <a:latin typeface="+mn-lt"/>
                <a:cs typeface="Arial"/>
              </a:rPr>
              <a:t>Atienza</a:t>
            </a:r>
            <a:r>
              <a:rPr lang="en-US" sz="1800" baseline="0" dirty="0" smtClean="0">
                <a:latin typeface="+mn-lt"/>
                <a:cs typeface="Arial"/>
              </a:rPr>
              <a:t> - </a:t>
            </a:r>
            <a:r>
              <a:rPr lang="en-US" sz="1800" dirty="0" smtClean="0">
                <a:latin typeface="+mn-lt"/>
                <a:cs typeface="Arial"/>
              </a:rPr>
              <a:t>President</a:t>
            </a:r>
          </a:p>
          <a:p>
            <a:endParaRPr lang="en-US" dirty="0"/>
          </a:p>
        </p:txBody>
      </p:sp>
      <p:sp>
        <p:nvSpPr>
          <p:cNvPr id="28" name="Footer Placeholder 4"/>
          <p:cNvSpPr txBox="1">
            <a:spLocks/>
          </p:cNvSpPr>
          <p:nvPr/>
        </p:nvSpPr>
        <p:spPr>
          <a:xfrm>
            <a:off x="253907" y="4869657"/>
            <a:ext cx="1950842" cy="273844"/>
          </a:xfrm>
          <a:prstGeom prst="rect">
            <a:avLst/>
          </a:prstGeom>
        </p:spPr>
        <p:txBody>
          <a:bodyPr vert="horz" lIns="68580" tIns="34290" rIns="68580" bIns="34290" rtlCol="0" anchor="ctr"/>
          <a:lstStyle>
            <a:defPPr>
              <a:defRPr lang="en-US"/>
            </a:defPPr>
            <a:lvl1pPr marL="0" marR="0" indent="0" algn="l" defTabSz="457200" rtl="0" eaLnBrk="1" fontAlgn="auto" latinLnBrk="0" hangingPunct="1">
              <a:lnSpc>
                <a:spcPct val="100000"/>
              </a:lnSpc>
              <a:spcBef>
                <a:spcPts val="0"/>
              </a:spcBef>
              <a:spcAft>
                <a:spcPts val="0"/>
              </a:spcAft>
              <a:buClrTx/>
              <a:buSzTx/>
              <a:buFontTx/>
              <a:buNone/>
              <a:tabLst/>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err="1" smtClean="0">
                <a:latin typeface="Arial"/>
                <a:cs typeface="Arial"/>
              </a:rPr>
              <a:t>Moscone</a:t>
            </a:r>
            <a:r>
              <a:rPr lang="en-US" dirty="0" smtClean="0">
                <a:latin typeface="Arial"/>
                <a:cs typeface="Arial"/>
              </a:rPr>
              <a:t> West, San Francisco, CA</a:t>
            </a:r>
            <a:endParaRPr lang="en-US" dirty="0">
              <a:latin typeface="Arial"/>
              <a:cs typeface="Arial"/>
            </a:endParaRPr>
          </a:p>
        </p:txBody>
      </p:sp>
      <p:grpSp>
        <p:nvGrpSpPr>
          <p:cNvPr id="37" name="Group 36"/>
          <p:cNvGrpSpPr/>
          <p:nvPr/>
        </p:nvGrpSpPr>
        <p:grpSpPr>
          <a:xfrm>
            <a:off x="7527877" y="4399424"/>
            <a:ext cx="1509001" cy="683560"/>
            <a:chOff x="7374819" y="4263522"/>
            <a:chExt cx="1662060" cy="819462"/>
          </a:xfrm>
        </p:grpSpPr>
        <p:pic>
          <p:nvPicPr>
            <p:cNvPr id="38" name="Picture 37" descr="2018-55dac_logosquare_hires_medium.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31764" y="4263522"/>
              <a:ext cx="343814" cy="343814"/>
            </a:xfrm>
            <a:prstGeom prst="rect">
              <a:avLst/>
            </a:prstGeom>
          </p:spPr>
        </p:pic>
        <p:pic>
          <p:nvPicPr>
            <p:cNvPr id="44" name="Picture 2"/>
            <p:cNvPicPr>
              <a:picLocks noChangeAspect="1" noChangeArrowheads="1"/>
            </p:cNvPicPr>
            <p:nvPr userDrawn="1"/>
          </p:nvPicPr>
          <p:blipFill>
            <a:blip r:embed="rId3">
              <a:clrChange>
                <a:clrFrom>
                  <a:srgbClr val="FBFBFB"/>
                </a:clrFrom>
                <a:clrTo>
                  <a:srgbClr val="FBFBFB">
                    <a:alpha val="0"/>
                  </a:srgbClr>
                </a:clrTo>
              </a:clrChange>
              <a:extLst>
                <a:ext uri="{28A0092B-C50C-407E-A947-70E740481C1C}">
                  <a14:useLocalDpi xmlns:a14="http://schemas.microsoft.com/office/drawing/2010/main" val="0"/>
                </a:ext>
              </a:extLst>
            </a:blip>
            <a:stretch>
              <a:fillRect/>
            </a:stretch>
          </p:blipFill>
          <p:spPr bwMode="auto">
            <a:xfrm>
              <a:off x="7640427" y="4315943"/>
              <a:ext cx="943188" cy="3143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5" name="Picture 44"/>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374819" y="4646341"/>
              <a:ext cx="1662060" cy="436643"/>
            </a:xfrm>
            <a:prstGeom prst="rect">
              <a:avLst/>
            </a:prstGeom>
          </p:spPr>
        </p:pic>
      </p:grpSp>
      <p:sp>
        <p:nvSpPr>
          <p:cNvPr id="32" name="Footer Placeholder 4"/>
          <p:cNvSpPr txBox="1">
            <a:spLocks/>
          </p:cNvSpPr>
          <p:nvPr userDrawn="1"/>
        </p:nvSpPr>
        <p:spPr>
          <a:xfrm>
            <a:off x="253908" y="4869657"/>
            <a:ext cx="1950842" cy="273844"/>
          </a:xfrm>
          <a:prstGeom prst="rect">
            <a:avLst/>
          </a:prstGeom>
        </p:spPr>
        <p:txBody>
          <a:bodyPr vert="horz" lIns="68579" tIns="34289" rIns="68579" bIns="34289" rtlCol="0" anchor="ctr"/>
          <a:lstStyle>
            <a:defPPr>
              <a:defRPr lang="en-US"/>
            </a:defPPr>
            <a:lvl1pPr marL="0" marR="0" indent="0" algn="l" defTabSz="457200" rtl="0" eaLnBrk="1" fontAlgn="auto" latinLnBrk="0" hangingPunct="1">
              <a:lnSpc>
                <a:spcPct val="100000"/>
              </a:lnSpc>
              <a:spcBef>
                <a:spcPts val="0"/>
              </a:spcBef>
              <a:spcAft>
                <a:spcPts val="0"/>
              </a:spcAft>
              <a:buClrTx/>
              <a:buSzTx/>
              <a:buFontTx/>
              <a:buNone/>
              <a:tabLst/>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err="1" smtClean="0">
                <a:latin typeface="+mn-lt"/>
                <a:cs typeface="Arial"/>
              </a:rPr>
              <a:t>Moscone</a:t>
            </a:r>
            <a:r>
              <a:rPr lang="en-US" dirty="0" smtClean="0">
                <a:latin typeface="+mn-lt"/>
                <a:cs typeface="Arial"/>
              </a:rPr>
              <a:t> West, San Francisco, CA</a:t>
            </a:r>
            <a:endParaRPr lang="en-US" dirty="0">
              <a:latin typeface="+mn-lt"/>
              <a:cs typeface="Arial"/>
            </a:endParaRPr>
          </a:p>
        </p:txBody>
      </p:sp>
      <p:sp>
        <p:nvSpPr>
          <p:cNvPr id="34" name="TextBox 33"/>
          <p:cNvSpPr txBox="1"/>
          <p:nvPr userDrawn="1"/>
        </p:nvSpPr>
        <p:spPr>
          <a:xfrm>
            <a:off x="501102" y="2958529"/>
            <a:ext cx="2274387" cy="288539"/>
          </a:xfrm>
          <a:prstGeom prst="rect">
            <a:avLst/>
          </a:prstGeom>
          <a:noFill/>
        </p:spPr>
        <p:txBody>
          <a:bodyPr wrap="none" lIns="68579" tIns="34289" rIns="68579" bIns="34289" rtlCol="0">
            <a:spAutoFit/>
          </a:bodyPr>
          <a:lstStyle/>
          <a:p>
            <a:r>
              <a:rPr lang="en-US" dirty="0" smtClean="0">
                <a:latin typeface="+mn-lt"/>
                <a:cs typeface="Arial"/>
                <a:hlinkClick r:id="rId5"/>
              </a:rPr>
              <a:t>president@ieee-ceda.com</a:t>
            </a:r>
            <a:endParaRPr lang="en-US" dirty="0">
              <a:latin typeface="+mn-lt"/>
              <a:cs typeface="Arial"/>
            </a:endParaRPr>
          </a:p>
        </p:txBody>
      </p:sp>
    </p:spTree>
    <p:extLst>
      <p:ext uri="{BB962C8B-B14F-4D97-AF65-F5344CB8AC3E}">
        <p14:creationId xmlns:p14="http://schemas.microsoft.com/office/powerpoint/2010/main" val="1946338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3826" y="243165"/>
            <a:ext cx="6447501" cy="481958"/>
          </a:xfrm>
        </p:spPr>
        <p:txBody>
          <a:bodyPr>
            <a:normAutofit/>
          </a:bodyPr>
          <a:lstStyle>
            <a:lvl1pPr>
              <a:defRPr sz="2700">
                <a:latin typeface="+mn-lt"/>
                <a:cs typeface="Arial"/>
              </a:defRPr>
            </a:lvl1pPr>
          </a:lstStyle>
          <a:p>
            <a:r>
              <a:rPr lang="en-US" dirty="0" smtClean="0"/>
              <a:t>Edit content</a:t>
            </a:r>
            <a:endParaRPr lang="en-US" dirty="0"/>
          </a:p>
        </p:txBody>
      </p:sp>
      <p:sp>
        <p:nvSpPr>
          <p:cNvPr id="3" name="Content Placeholder 2"/>
          <p:cNvSpPr>
            <a:spLocks noGrp="1"/>
          </p:cNvSpPr>
          <p:nvPr>
            <p:ph idx="1" hasCustomPrompt="1"/>
          </p:nvPr>
        </p:nvSpPr>
        <p:spPr>
          <a:xfrm>
            <a:off x="265463" y="898287"/>
            <a:ext cx="6447501" cy="3632735"/>
          </a:xfrm>
        </p:spPr>
        <p:txBody>
          <a:bodyPr>
            <a:normAutofit/>
          </a:bodyPr>
          <a:lstStyle>
            <a:lvl1pPr marL="285750" indent="-285750">
              <a:buClr>
                <a:schemeClr val="accent2">
                  <a:lumMod val="75000"/>
                </a:schemeClr>
              </a:buClr>
              <a:buSzPct val="90000"/>
              <a:buFont typeface="Arial"/>
              <a:buChar char="•"/>
              <a:defRPr sz="1800">
                <a:solidFill>
                  <a:schemeClr val="tx1"/>
                </a:solidFill>
                <a:latin typeface="+mn-lt"/>
                <a:cs typeface="Arial"/>
              </a:defRPr>
            </a:lvl1pPr>
            <a:lvl2pPr marL="628650" indent="-285750">
              <a:buClr>
                <a:schemeClr val="accent2">
                  <a:lumMod val="75000"/>
                </a:schemeClr>
              </a:buClr>
              <a:buSzPct val="90000"/>
              <a:buFont typeface="Arial"/>
              <a:buChar char="•"/>
              <a:defRPr sz="1500">
                <a:solidFill>
                  <a:schemeClr val="tx1"/>
                </a:solidFill>
                <a:latin typeface="+mn-lt"/>
                <a:cs typeface="Arial"/>
              </a:defRPr>
            </a:lvl2pPr>
            <a:lvl3pPr marL="971550" indent="-285750">
              <a:buClr>
                <a:schemeClr val="accent2">
                  <a:lumMod val="75000"/>
                </a:schemeClr>
              </a:buClr>
              <a:buSzPct val="90000"/>
              <a:buFont typeface="Arial"/>
              <a:buChar char="•"/>
              <a:defRPr sz="1400" baseline="0">
                <a:solidFill>
                  <a:schemeClr val="tx1"/>
                </a:solidFill>
                <a:latin typeface="+mn-lt"/>
                <a:cs typeface="Arial"/>
              </a:defRPr>
            </a:lvl3pPr>
            <a:lvl4pPr>
              <a:defRPr>
                <a:latin typeface="California FB"/>
                <a:cs typeface="California FB"/>
              </a:defRPr>
            </a:lvl4pPr>
            <a:lvl5pPr>
              <a:defRPr>
                <a:latin typeface="California FB"/>
                <a:cs typeface="California FB"/>
              </a:defRPr>
            </a:lvl5pPr>
          </a:lstStyle>
          <a:p>
            <a:pPr lvl="0"/>
            <a:r>
              <a:rPr lang="en-US" dirty="0" smtClean="0"/>
              <a:t>Level one</a:t>
            </a:r>
            <a:endParaRPr lang="en-US" dirty="0"/>
          </a:p>
          <a:p>
            <a:pPr lvl="1"/>
            <a:r>
              <a:rPr lang="en-US" dirty="0" smtClean="0"/>
              <a:t>Level two</a:t>
            </a:r>
            <a:endParaRPr lang="en-US" dirty="0"/>
          </a:p>
          <a:p>
            <a:pPr lvl="2"/>
            <a:r>
              <a:rPr lang="en-US" dirty="0" smtClean="0"/>
              <a:t>Level three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8861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8568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000" b="0" cap="none"/>
            </a:lvl1pPr>
          </a:lstStyle>
          <a:p>
            <a:r>
              <a:rPr lang="en-US" dirty="0" smtClean="0"/>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400">
                <a:solidFill>
                  <a:schemeClr val="tx1">
                    <a:lumMod val="75000"/>
                    <a:lumOff val="2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9321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365760" y="1085850"/>
            <a:ext cx="8326438" cy="3714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a:xfrm>
            <a:off x="228600" y="4863703"/>
            <a:ext cx="571500" cy="177404"/>
          </a:xfrm>
          <a:prstGeom prst="rect">
            <a:avLst/>
          </a:prstGeom>
        </p:spPr>
        <p:txBody>
          <a:bodyPr/>
          <a:lstStyle>
            <a:lvl1pPr>
              <a:defRPr/>
            </a:lvl1pPr>
          </a:lstStyle>
          <a:p>
            <a:pPr>
              <a:defRPr/>
            </a:pPr>
            <a:r>
              <a:rPr lang="en-US" dirty="0"/>
              <a:t>Page </a:t>
            </a:r>
            <a:fld id="{742CE1F0-28BF-A844-9B91-A150FCA372DE}" type="slidenum">
              <a:rPr lang="en-US" smtClean="0"/>
              <a:pPr>
                <a:defRPr/>
              </a:pPr>
              <a:t>‹#›</a:t>
            </a:fld>
            <a:endParaRPr lang="en-US" dirty="0"/>
          </a:p>
        </p:txBody>
      </p:sp>
    </p:spTree>
    <p:extLst>
      <p:ext uri="{BB962C8B-B14F-4D97-AF65-F5344CB8AC3E}">
        <p14:creationId xmlns:p14="http://schemas.microsoft.com/office/powerpoint/2010/main" val="160722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ontent Slide_TwoColumnBullets">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297611" y="424066"/>
            <a:ext cx="8531162" cy="391130"/>
          </a:xfrm>
          <a:prstGeom prst="rect">
            <a:avLst/>
          </a:prstGeom>
          <a:noFill/>
          <a:ln>
            <a:noFill/>
          </a:ln>
        </p:spPr>
        <p:txBody>
          <a:bodyPr wrap="square" lIns="68575" tIns="68575" rIns="68575" bIns="68575" anchor="t" anchorCtr="0"/>
          <a:lstStyle>
            <a:lvl1pPr marL="0" marR="0" lvl="0" indent="0" algn="l" rtl="0">
              <a:lnSpc>
                <a:spcPct val="90000"/>
              </a:lnSpc>
              <a:spcBef>
                <a:spcPts val="0"/>
              </a:spcBef>
              <a:buClr>
                <a:srgbClr val="0066A1"/>
              </a:buClr>
              <a:buSzPct val="100000"/>
              <a:buFont typeface="Calibri"/>
              <a:buNone/>
              <a:defRPr sz="2600" b="1" i="0" u="none" strike="noStrike" cap="none">
                <a:solidFill>
                  <a:srgbClr val="0066A1"/>
                </a:solidFill>
                <a:latin typeface="Calibri"/>
                <a:ea typeface="Calibri"/>
                <a:cs typeface="Calibri"/>
                <a:sym typeface="Calibri"/>
              </a:defRPr>
            </a:lvl1pPr>
            <a:lvl2pPr lvl="1" indent="0">
              <a:spcBef>
                <a:spcPts val="0"/>
              </a:spcBef>
              <a:buSzPct val="78571"/>
              <a:buNone/>
              <a:defRPr sz="1400"/>
            </a:lvl2pPr>
            <a:lvl3pPr lvl="2" indent="0">
              <a:spcBef>
                <a:spcPts val="0"/>
              </a:spcBef>
              <a:buSzPct val="78571"/>
              <a:buNone/>
              <a:defRPr sz="1400"/>
            </a:lvl3pPr>
            <a:lvl4pPr lvl="3" indent="0">
              <a:spcBef>
                <a:spcPts val="0"/>
              </a:spcBef>
              <a:buSzPct val="78571"/>
              <a:buNone/>
              <a:defRPr sz="1400"/>
            </a:lvl4pPr>
            <a:lvl5pPr lvl="4" indent="0">
              <a:spcBef>
                <a:spcPts val="0"/>
              </a:spcBef>
              <a:buSzPct val="78571"/>
              <a:buNone/>
              <a:defRPr sz="1400"/>
            </a:lvl5pPr>
            <a:lvl6pPr lvl="5" indent="0">
              <a:spcBef>
                <a:spcPts val="0"/>
              </a:spcBef>
              <a:buSzPct val="78571"/>
              <a:buNone/>
              <a:defRPr sz="1400"/>
            </a:lvl6pPr>
            <a:lvl7pPr lvl="6" indent="0">
              <a:spcBef>
                <a:spcPts val="0"/>
              </a:spcBef>
              <a:buSzPct val="78571"/>
              <a:buNone/>
              <a:defRPr sz="1400"/>
            </a:lvl7pPr>
            <a:lvl8pPr lvl="7" indent="0">
              <a:spcBef>
                <a:spcPts val="0"/>
              </a:spcBef>
              <a:buSzPct val="78571"/>
              <a:buNone/>
              <a:defRPr sz="1400"/>
            </a:lvl8pPr>
            <a:lvl9pPr lvl="8" indent="0">
              <a:spcBef>
                <a:spcPts val="0"/>
              </a:spcBef>
              <a:buSzPct val="78571"/>
              <a:buNone/>
              <a:defRPr sz="1400"/>
            </a:lvl9pPr>
          </a:lstStyle>
          <a:p>
            <a:endParaRPr/>
          </a:p>
        </p:txBody>
      </p:sp>
      <p:sp>
        <p:nvSpPr>
          <p:cNvPr id="88" name="Shape 88"/>
          <p:cNvSpPr txBox="1">
            <a:spLocks noGrp="1"/>
          </p:cNvSpPr>
          <p:nvPr>
            <p:ph type="subTitle" idx="1"/>
          </p:nvPr>
        </p:nvSpPr>
        <p:spPr>
          <a:xfrm>
            <a:off x="297611" y="899332"/>
            <a:ext cx="8531162" cy="316993"/>
          </a:xfrm>
          <a:prstGeom prst="rect">
            <a:avLst/>
          </a:prstGeom>
          <a:noFill/>
          <a:ln>
            <a:noFill/>
          </a:ln>
        </p:spPr>
        <p:txBody>
          <a:bodyPr wrap="square" lIns="68575" tIns="68575" rIns="68575" bIns="68575" anchor="t" anchorCtr="0"/>
          <a:lstStyle>
            <a:lvl1pPr marL="0" marR="0" lvl="0" indent="0" algn="l" rtl="0">
              <a:lnSpc>
                <a:spcPct val="90000"/>
              </a:lnSpc>
              <a:spcBef>
                <a:spcPts val="800"/>
              </a:spcBef>
              <a:buClr>
                <a:srgbClr val="7F7F7F"/>
              </a:buClr>
              <a:buSzPct val="100000"/>
              <a:buFont typeface="Arial"/>
              <a:buNone/>
              <a:defRPr sz="1800" b="1" i="1" u="none" strike="noStrike" cap="none">
                <a:solidFill>
                  <a:srgbClr val="7F7F7F"/>
                </a:solidFill>
                <a:latin typeface="Calibri"/>
                <a:ea typeface="Calibri"/>
                <a:cs typeface="Calibri"/>
                <a:sym typeface="Calibri"/>
              </a:defRPr>
            </a:lvl1pPr>
            <a:lvl2pPr marL="342900" marR="0" lvl="1" indent="0" algn="ctr" rtl="0">
              <a:lnSpc>
                <a:spcPct val="90000"/>
              </a:lnSpc>
              <a:spcBef>
                <a:spcPts val="400"/>
              </a:spcBef>
              <a:buClr>
                <a:schemeClr val="dk1"/>
              </a:buClr>
              <a:buSzPct val="100000"/>
              <a:buFont typeface="Arial"/>
              <a:buNone/>
              <a:defRPr sz="1500" b="0" i="0" u="none" strike="noStrike" cap="none">
                <a:solidFill>
                  <a:schemeClr val="dk1"/>
                </a:solidFill>
                <a:latin typeface="Calibri"/>
                <a:ea typeface="Calibri"/>
                <a:cs typeface="Calibri"/>
                <a:sym typeface="Calibri"/>
              </a:defRPr>
            </a:lvl2pPr>
            <a:lvl3pPr marL="685800" marR="0" lvl="2" indent="0" algn="ctr" rtl="0">
              <a:lnSpc>
                <a:spcPct val="90000"/>
              </a:lnSpc>
              <a:spcBef>
                <a:spcPts val="400"/>
              </a:spcBef>
              <a:buClr>
                <a:schemeClr val="dk1"/>
              </a:buClr>
              <a:buSzPct val="100000"/>
              <a:buFont typeface="Arial"/>
              <a:buNone/>
              <a:defRPr sz="1400" b="0" i="0" u="none" strike="noStrike" cap="none">
                <a:solidFill>
                  <a:schemeClr val="dk1"/>
                </a:solidFill>
                <a:latin typeface="Calibri"/>
                <a:ea typeface="Calibri"/>
                <a:cs typeface="Calibri"/>
                <a:sym typeface="Calibri"/>
              </a:defRPr>
            </a:lvl3pPr>
            <a:lvl4pPr marL="1028700" marR="0" lvl="3" indent="0" algn="ctr" rtl="0">
              <a:lnSpc>
                <a:spcPct val="90000"/>
              </a:lnSpc>
              <a:spcBef>
                <a:spcPts val="400"/>
              </a:spcBef>
              <a:buClr>
                <a:schemeClr val="dk1"/>
              </a:buClr>
              <a:buSzPct val="100000"/>
              <a:buFont typeface="Arial"/>
              <a:buNone/>
              <a:defRPr sz="1200" b="0" i="0" u="none" strike="noStrike" cap="none">
                <a:solidFill>
                  <a:schemeClr val="dk1"/>
                </a:solidFill>
                <a:latin typeface="Calibri"/>
                <a:ea typeface="Calibri"/>
                <a:cs typeface="Calibri"/>
                <a:sym typeface="Calibri"/>
              </a:defRPr>
            </a:lvl4pPr>
            <a:lvl5pPr marL="1371600" marR="0" lvl="4" indent="0" algn="ctr" rtl="0">
              <a:lnSpc>
                <a:spcPct val="90000"/>
              </a:lnSpc>
              <a:spcBef>
                <a:spcPts val="400"/>
              </a:spcBef>
              <a:buClr>
                <a:schemeClr val="dk1"/>
              </a:buClr>
              <a:buSzPct val="100000"/>
              <a:buFont typeface="Arial"/>
              <a:buNone/>
              <a:defRPr sz="1200" b="0" i="0" u="none" strike="noStrike" cap="none">
                <a:solidFill>
                  <a:schemeClr val="dk1"/>
                </a:solidFill>
                <a:latin typeface="Calibri"/>
                <a:ea typeface="Calibri"/>
                <a:cs typeface="Calibri"/>
                <a:sym typeface="Calibri"/>
              </a:defRPr>
            </a:lvl5pPr>
            <a:lvl6pPr marL="1714500" marR="0" lvl="5" indent="0" algn="ctr" rtl="0">
              <a:lnSpc>
                <a:spcPct val="90000"/>
              </a:lnSpc>
              <a:spcBef>
                <a:spcPts val="400"/>
              </a:spcBef>
              <a:buClr>
                <a:schemeClr val="dk1"/>
              </a:buClr>
              <a:buSzPct val="100000"/>
              <a:buFont typeface="Arial"/>
              <a:buNone/>
              <a:defRPr sz="1200" b="0" i="0" u="none" strike="noStrike" cap="none">
                <a:solidFill>
                  <a:schemeClr val="dk1"/>
                </a:solidFill>
                <a:latin typeface="Calibri"/>
                <a:ea typeface="Calibri"/>
                <a:cs typeface="Calibri"/>
                <a:sym typeface="Calibri"/>
              </a:defRPr>
            </a:lvl6pPr>
            <a:lvl7pPr marL="2057400" marR="0" lvl="6" indent="0" algn="ctr" rtl="0">
              <a:lnSpc>
                <a:spcPct val="90000"/>
              </a:lnSpc>
              <a:spcBef>
                <a:spcPts val="400"/>
              </a:spcBef>
              <a:buClr>
                <a:schemeClr val="dk1"/>
              </a:buClr>
              <a:buSzPct val="100000"/>
              <a:buFont typeface="Arial"/>
              <a:buNone/>
              <a:defRPr sz="1200" b="0" i="0" u="none" strike="noStrike" cap="none">
                <a:solidFill>
                  <a:schemeClr val="dk1"/>
                </a:solidFill>
                <a:latin typeface="Calibri"/>
                <a:ea typeface="Calibri"/>
                <a:cs typeface="Calibri"/>
                <a:sym typeface="Calibri"/>
              </a:defRPr>
            </a:lvl7pPr>
            <a:lvl8pPr marL="2400300" marR="0" lvl="7" indent="0" algn="ctr" rtl="0">
              <a:lnSpc>
                <a:spcPct val="90000"/>
              </a:lnSpc>
              <a:spcBef>
                <a:spcPts val="400"/>
              </a:spcBef>
              <a:buClr>
                <a:schemeClr val="dk1"/>
              </a:buClr>
              <a:buSzPct val="100000"/>
              <a:buFont typeface="Arial"/>
              <a:buNone/>
              <a:defRPr sz="1200" b="0" i="0" u="none" strike="noStrike" cap="none">
                <a:solidFill>
                  <a:schemeClr val="dk1"/>
                </a:solidFill>
                <a:latin typeface="Calibri"/>
                <a:ea typeface="Calibri"/>
                <a:cs typeface="Calibri"/>
                <a:sym typeface="Calibri"/>
              </a:defRPr>
            </a:lvl8pPr>
            <a:lvl9pPr marL="2743200" marR="0" lvl="8" indent="0" algn="ctr" rtl="0">
              <a:lnSpc>
                <a:spcPct val="90000"/>
              </a:lnSpc>
              <a:spcBef>
                <a:spcPts val="400"/>
              </a:spcBef>
              <a:buClr>
                <a:schemeClr val="dk1"/>
              </a:buClr>
              <a:buSzPct val="1000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body" idx="2"/>
          </p:nvPr>
        </p:nvSpPr>
        <p:spPr>
          <a:xfrm>
            <a:off x="297611" y="1369219"/>
            <a:ext cx="4156479" cy="3107891"/>
          </a:xfrm>
          <a:prstGeom prst="rect">
            <a:avLst/>
          </a:prstGeom>
          <a:noFill/>
          <a:ln>
            <a:noFill/>
          </a:ln>
        </p:spPr>
        <p:txBody>
          <a:bodyPr wrap="square" lIns="68575" tIns="68575" rIns="68575" bIns="68575" anchor="t" anchorCtr="0"/>
          <a:lstStyle>
            <a:lvl1pPr marL="342900" marR="0" lvl="0" indent="-279400" algn="l" rtl="0">
              <a:lnSpc>
                <a:spcPct val="90000"/>
              </a:lnSpc>
              <a:spcBef>
                <a:spcPts val="800"/>
              </a:spcBef>
              <a:buClr>
                <a:srgbClr val="0066A1"/>
              </a:buClr>
              <a:buSzPct val="60000"/>
              <a:buFont typeface="Merriweather Sans"/>
              <a:buChar char="▶"/>
              <a:defRPr sz="1500" b="0" i="0" u="none" strike="noStrike" cap="none">
                <a:solidFill>
                  <a:schemeClr val="dk1"/>
                </a:solidFill>
                <a:latin typeface="Calibri"/>
                <a:ea typeface="Calibri"/>
                <a:cs typeface="Calibri"/>
                <a:sym typeface="Calibri"/>
              </a:defRPr>
            </a:lvl1pPr>
            <a:lvl2pPr marL="596900" marR="0" lvl="1" indent="-165100" algn="l" rtl="0">
              <a:lnSpc>
                <a:spcPct val="90000"/>
              </a:lnSpc>
              <a:spcBef>
                <a:spcPts val="400"/>
              </a:spcBef>
              <a:buClr>
                <a:srgbClr val="0066A1"/>
              </a:buClr>
              <a:buSzPct val="100000"/>
              <a:buFont typeface="Noto Sans Symbols"/>
              <a:buChar char="▪"/>
              <a:defRPr sz="1400" b="0" i="0" u="none" strike="noStrike" cap="none">
                <a:solidFill>
                  <a:schemeClr val="dk1"/>
                </a:solidFill>
                <a:latin typeface="Calibri"/>
                <a:ea typeface="Calibri"/>
                <a:cs typeface="Calibri"/>
                <a:sym typeface="Calibri"/>
              </a:defRPr>
            </a:lvl2pPr>
            <a:lvl3pPr marL="939800" marR="0" lvl="2" indent="-177800" algn="l" rtl="0">
              <a:lnSpc>
                <a:spcPct val="90000"/>
              </a:lnSpc>
              <a:spcBef>
                <a:spcPts val="400"/>
              </a:spcBef>
              <a:buClr>
                <a:srgbClr val="0066A1"/>
              </a:buClr>
              <a:buSzPct val="100000"/>
              <a:buFont typeface="Noto Sans Symbols"/>
              <a:buChar char="▪"/>
              <a:defRPr sz="1200" b="0" i="0" u="none" strike="noStrike" cap="none">
                <a:solidFill>
                  <a:schemeClr val="dk1"/>
                </a:solidFill>
                <a:latin typeface="Calibri"/>
                <a:ea typeface="Calibri"/>
                <a:cs typeface="Calibri"/>
                <a:sym typeface="Calibri"/>
              </a:defRPr>
            </a:lvl3pPr>
            <a:lvl4pPr marL="1244600" marR="0" lvl="3" indent="-152400" algn="l" rtl="0">
              <a:lnSpc>
                <a:spcPct val="90000"/>
              </a:lnSpc>
              <a:spcBef>
                <a:spcPts val="400"/>
              </a:spcBef>
              <a:buClr>
                <a:srgbClr val="0066A1"/>
              </a:buClr>
              <a:buSzPct val="100000"/>
              <a:buFont typeface="Noto Sans Symbols"/>
              <a:buChar char="▪"/>
              <a:defRPr sz="1100" b="0" i="0" u="none" strike="noStrike" cap="none">
                <a:solidFill>
                  <a:schemeClr val="dk1"/>
                </a:solidFill>
                <a:latin typeface="Calibri"/>
                <a:ea typeface="Calibri"/>
                <a:cs typeface="Calibri"/>
                <a:sym typeface="Calibri"/>
              </a:defRPr>
            </a:lvl4pPr>
            <a:lvl5pPr marL="1587500" marR="0" lvl="4" indent="-152400" algn="l" rtl="0">
              <a:lnSpc>
                <a:spcPct val="90000"/>
              </a:lnSpc>
              <a:spcBef>
                <a:spcPts val="400"/>
              </a:spcBef>
              <a:buClr>
                <a:srgbClr val="0066A1"/>
              </a:buClr>
              <a:buSzPct val="100000"/>
              <a:buFont typeface="Noto Sans Symbols"/>
              <a:buChar char="▪"/>
              <a:defRPr sz="1100" b="0" i="0" u="none" strike="noStrike" cap="none">
                <a:solidFill>
                  <a:schemeClr val="dk1"/>
                </a:solidFill>
                <a:latin typeface="Calibri"/>
                <a:ea typeface="Calibri"/>
                <a:cs typeface="Calibri"/>
                <a:sym typeface="Calibri"/>
              </a:defRPr>
            </a:lvl5pPr>
            <a:lvl6pPr marL="1892300" marR="0" lvl="5" indent="-88900" algn="l" rtl="0">
              <a:lnSpc>
                <a:spcPct val="90000"/>
              </a:lnSpc>
              <a:spcBef>
                <a:spcPts val="400"/>
              </a:spcBef>
              <a:buClr>
                <a:schemeClr val="dk1"/>
              </a:buClr>
              <a:buSzPct val="100000"/>
              <a:buFont typeface="Arial"/>
              <a:buChar char="•"/>
              <a:defRPr sz="1400" b="0" i="0" u="none" strike="noStrike" cap="none">
                <a:solidFill>
                  <a:schemeClr val="dk1"/>
                </a:solidFill>
                <a:latin typeface="Calibri"/>
                <a:ea typeface="Calibri"/>
                <a:cs typeface="Calibri"/>
                <a:sym typeface="Calibri"/>
              </a:defRPr>
            </a:lvl6pPr>
            <a:lvl7pPr marL="2235200" marR="0" lvl="6" indent="-88900" algn="l" rtl="0">
              <a:lnSpc>
                <a:spcPct val="90000"/>
              </a:lnSpc>
              <a:spcBef>
                <a:spcPts val="400"/>
              </a:spcBef>
              <a:buClr>
                <a:schemeClr val="dk1"/>
              </a:buClr>
              <a:buSzPct val="100000"/>
              <a:buFont typeface="Arial"/>
              <a:buChar char="•"/>
              <a:defRPr sz="1400" b="0" i="0" u="none" strike="noStrike" cap="none">
                <a:solidFill>
                  <a:schemeClr val="dk1"/>
                </a:solidFill>
                <a:latin typeface="Calibri"/>
                <a:ea typeface="Calibri"/>
                <a:cs typeface="Calibri"/>
                <a:sym typeface="Calibri"/>
              </a:defRPr>
            </a:lvl7pPr>
            <a:lvl8pPr marL="2578100" marR="0" lvl="7" indent="-88900" algn="l" rtl="0">
              <a:lnSpc>
                <a:spcPct val="90000"/>
              </a:lnSpc>
              <a:spcBef>
                <a:spcPts val="400"/>
              </a:spcBef>
              <a:buClr>
                <a:schemeClr val="dk1"/>
              </a:buClr>
              <a:buSzPct val="100000"/>
              <a:buFont typeface="Arial"/>
              <a:buChar char="•"/>
              <a:defRPr sz="1400" b="0" i="0" u="none" strike="noStrike" cap="none">
                <a:solidFill>
                  <a:schemeClr val="dk1"/>
                </a:solidFill>
                <a:latin typeface="Calibri"/>
                <a:ea typeface="Calibri"/>
                <a:cs typeface="Calibri"/>
                <a:sym typeface="Calibri"/>
              </a:defRPr>
            </a:lvl8pPr>
            <a:lvl9pPr marL="2921000" marR="0" lvl="8" indent="-88900" algn="l" rtl="0">
              <a:lnSpc>
                <a:spcPct val="90000"/>
              </a:lnSpc>
              <a:spcBef>
                <a:spcPts val="400"/>
              </a:spcBef>
              <a:buClr>
                <a:schemeClr val="dk1"/>
              </a:buClr>
              <a:buSzPct val="1000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body" idx="3"/>
          </p:nvPr>
        </p:nvSpPr>
        <p:spPr>
          <a:xfrm>
            <a:off x="4672294" y="1369219"/>
            <a:ext cx="4156479" cy="3107891"/>
          </a:xfrm>
          <a:prstGeom prst="rect">
            <a:avLst/>
          </a:prstGeom>
          <a:noFill/>
          <a:ln>
            <a:noFill/>
          </a:ln>
        </p:spPr>
        <p:txBody>
          <a:bodyPr wrap="square" lIns="68575" tIns="68575" rIns="68575" bIns="68575" anchor="t" anchorCtr="0"/>
          <a:lstStyle>
            <a:lvl1pPr marL="342900" marR="0" lvl="0" indent="-279400" algn="l" rtl="0">
              <a:lnSpc>
                <a:spcPct val="90000"/>
              </a:lnSpc>
              <a:spcBef>
                <a:spcPts val="800"/>
              </a:spcBef>
              <a:buClr>
                <a:srgbClr val="0066A1"/>
              </a:buClr>
              <a:buSzPct val="60000"/>
              <a:buFont typeface="Merriweather Sans"/>
              <a:buChar char="▶"/>
              <a:defRPr sz="1500" b="0" i="0" u="none" strike="noStrike" cap="none">
                <a:solidFill>
                  <a:schemeClr val="dk1"/>
                </a:solidFill>
                <a:latin typeface="Calibri"/>
                <a:ea typeface="Calibri"/>
                <a:cs typeface="Calibri"/>
                <a:sym typeface="Calibri"/>
              </a:defRPr>
            </a:lvl1pPr>
            <a:lvl2pPr marL="596900" marR="0" lvl="1" indent="-165100" algn="l" rtl="0">
              <a:lnSpc>
                <a:spcPct val="90000"/>
              </a:lnSpc>
              <a:spcBef>
                <a:spcPts val="400"/>
              </a:spcBef>
              <a:buClr>
                <a:srgbClr val="0066A1"/>
              </a:buClr>
              <a:buSzPct val="100000"/>
              <a:buFont typeface="Noto Sans Symbols"/>
              <a:buChar char="▪"/>
              <a:defRPr sz="1400" b="0" i="0" u="none" strike="noStrike" cap="none">
                <a:solidFill>
                  <a:schemeClr val="dk1"/>
                </a:solidFill>
                <a:latin typeface="Calibri"/>
                <a:ea typeface="Calibri"/>
                <a:cs typeface="Calibri"/>
                <a:sym typeface="Calibri"/>
              </a:defRPr>
            </a:lvl2pPr>
            <a:lvl3pPr marL="939800" marR="0" lvl="2" indent="-177800" algn="l" rtl="0">
              <a:lnSpc>
                <a:spcPct val="90000"/>
              </a:lnSpc>
              <a:spcBef>
                <a:spcPts val="400"/>
              </a:spcBef>
              <a:buClr>
                <a:srgbClr val="0066A1"/>
              </a:buClr>
              <a:buSzPct val="100000"/>
              <a:buFont typeface="Noto Sans Symbols"/>
              <a:buChar char="▪"/>
              <a:defRPr sz="1200" b="0" i="0" u="none" strike="noStrike" cap="none">
                <a:solidFill>
                  <a:schemeClr val="dk1"/>
                </a:solidFill>
                <a:latin typeface="Calibri"/>
                <a:ea typeface="Calibri"/>
                <a:cs typeface="Calibri"/>
                <a:sym typeface="Calibri"/>
              </a:defRPr>
            </a:lvl3pPr>
            <a:lvl4pPr marL="1244600" marR="0" lvl="3" indent="-152400" algn="l" rtl="0">
              <a:lnSpc>
                <a:spcPct val="90000"/>
              </a:lnSpc>
              <a:spcBef>
                <a:spcPts val="400"/>
              </a:spcBef>
              <a:buClr>
                <a:srgbClr val="0066A1"/>
              </a:buClr>
              <a:buSzPct val="100000"/>
              <a:buFont typeface="Noto Sans Symbols"/>
              <a:buChar char="▪"/>
              <a:defRPr sz="1100" b="0" i="0" u="none" strike="noStrike" cap="none">
                <a:solidFill>
                  <a:schemeClr val="dk1"/>
                </a:solidFill>
                <a:latin typeface="Calibri"/>
                <a:ea typeface="Calibri"/>
                <a:cs typeface="Calibri"/>
                <a:sym typeface="Calibri"/>
              </a:defRPr>
            </a:lvl4pPr>
            <a:lvl5pPr marL="1587500" marR="0" lvl="4" indent="-152400" algn="l" rtl="0">
              <a:lnSpc>
                <a:spcPct val="90000"/>
              </a:lnSpc>
              <a:spcBef>
                <a:spcPts val="400"/>
              </a:spcBef>
              <a:buClr>
                <a:srgbClr val="0066A1"/>
              </a:buClr>
              <a:buSzPct val="100000"/>
              <a:buFont typeface="Noto Sans Symbols"/>
              <a:buChar char="▪"/>
              <a:defRPr sz="1100" b="0" i="0" u="none" strike="noStrike" cap="none">
                <a:solidFill>
                  <a:schemeClr val="dk1"/>
                </a:solidFill>
                <a:latin typeface="Calibri"/>
                <a:ea typeface="Calibri"/>
                <a:cs typeface="Calibri"/>
                <a:sym typeface="Calibri"/>
              </a:defRPr>
            </a:lvl5pPr>
            <a:lvl6pPr marL="1892300" marR="0" lvl="5" indent="-88900" algn="l" rtl="0">
              <a:lnSpc>
                <a:spcPct val="90000"/>
              </a:lnSpc>
              <a:spcBef>
                <a:spcPts val="400"/>
              </a:spcBef>
              <a:buClr>
                <a:schemeClr val="dk1"/>
              </a:buClr>
              <a:buSzPct val="100000"/>
              <a:buFont typeface="Arial"/>
              <a:buChar char="•"/>
              <a:defRPr sz="1400" b="0" i="0" u="none" strike="noStrike" cap="none">
                <a:solidFill>
                  <a:schemeClr val="dk1"/>
                </a:solidFill>
                <a:latin typeface="Calibri"/>
                <a:ea typeface="Calibri"/>
                <a:cs typeface="Calibri"/>
                <a:sym typeface="Calibri"/>
              </a:defRPr>
            </a:lvl6pPr>
            <a:lvl7pPr marL="2235200" marR="0" lvl="6" indent="-88900" algn="l" rtl="0">
              <a:lnSpc>
                <a:spcPct val="90000"/>
              </a:lnSpc>
              <a:spcBef>
                <a:spcPts val="400"/>
              </a:spcBef>
              <a:buClr>
                <a:schemeClr val="dk1"/>
              </a:buClr>
              <a:buSzPct val="100000"/>
              <a:buFont typeface="Arial"/>
              <a:buChar char="•"/>
              <a:defRPr sz="1400" b="0" i="0" u="none" strike="noStrike" cap="none">
                <a:solidFill>
                  <a:schemeClr val="dk1"/>
                </a:solidFill>
                <a:latin typeface="Calibri"/>
                <a:ea typeface="Calibri"/>
                <a:cs typeface="Calibri"/>
                <a:sym typeface="Calibri"/>
              </a:defRPr>
            </a:lvl7pPr>
            <a:lvl8pPr marL="2578100" marR="0" lvl="7" indent="-88900" algn="l" rtl="0">
              <a:lnSpc>
                <a:spcPct val="90000"/>
              </a:lnSpc>
              <a:spcBef>
                <a:spcPts val="400"/>
              </a:spcBef>
              <a:buClr>
                <a:schemeClr val="dk1"/>
              </a:buClr>
              <a:buSzPct val="100000"/>
              <a:buFont typeface="Arial"/>
              <a:buChar char="•"/>
              <a:defRPr sz="1400" b="0" i="0" u="none" strike="noStrike" cap="none">
                <a:solidFill>
                  <a:schemeClr val="dk1"/>
                </a:solidFill>
                <a:latin typeface="Calibri"/>
                <a:ea typeface="Calibri"/>
                <a:cs typeface="Calibri"/>
                <a:sym typeface="Calibri"/>
              </a:defRPr>
            </a:lvl8pPr>
            <a:lvl9pPr marL="2921000" marR="0" lvl="8" indent="-88900" algn="l" rtl="0">
              <a:lnSpc>
                <a:spcPct val="90000"/>
              </a:lnSpc>
              <a:spcBef>
                <a:spcPts val="400"/>
              </a:spcBef>
              <a:buClr>
                <a:schemeClr val="dk1"/>
              </a:buClr>
              <a:buSzPct val="100000"/>
              <a:buFont typeface="Arial"/>
              <a:buChar char="•"/>
              <a:defRPr sz="14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3638625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273826" y="243165"/>
            <a:ext cx="6447501" cy="990600"/>
          </a:xfrm>
          <a:prstGeom prst="rect">
            <a:avLst/>
          </a:prstGeom>
        </p:spPr>
        <p:txBody>
          <a:bodyPr vert="horz" lIns="68580" tIns="34290" rIns="68580" bIns="34290" rtlCol="0" anchor="t">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65462" y="1380519"/>
            <a:ext cx="6447501" cy="3150503"/>
          </a:xfrm>
          <a:prstGeom prst="rect">
            <a:avLst/>
          </a:prstGeom>
        </p:spPr>
        <p:txBody>
          <a:bodyPr vert="horz" lIns="68580" tIns="34290" rIns="68580" bIns="3429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253907" y="4869657"/>
            <a:ext cx="1950842" cy="273844"/>
          </a:xfrm>
          <a:prstGeom prst="rect">
            <a:avLst/>
          </a:prstGeom>
        </p:spPr>
        <p:txBody>
          <a:bodyPr vert="horz" lIns="68580" tIns="34290" rIns="68580" bIns="34290" rtlCol="0" anchor="ctr"/>
          <a:lstStyle>
            <a:lvl1pPr marL="0" marR="0" indent="0" algn="l" defTabSz="342900" rtl="0" eaLnBrk="1" fontAlgn="auto" latinLnBrk="0" hangingPunct="1">
              <a:lnSpc>
                <a:spcPct val="100000"/>
              </a:lnSpc>
              <a:spcBef>
                <a:spcPts val="0"/>
              </a:spcBef>
              <a:spcAft>
                <a:spcPts val="0"/>
              </a:spcAft>
              <a:buClrTx/>
              <a:buSzTx/>
              <a:buFontTx/>
              <a:buNone/>
              <a:tabLst/>
              <a:defRPr sz="700">
                <a:solidFill>
                  <a:schemeClr val="tx1">
                    <a:tint val="75000"/>
                  </a:schemeClr>
                </a:solidFill>
              </a:defRPr>
            </a:lvl1pPr>
          </a:lstStyle>
          <a:p>
            <a:r>
              <a:rPr lang="en-US" dirty="0" err="1" smtClean="0"/>
              <a:t>Moscone</a:t>
            </a:r>
            <a:r>
              <a:rPr lang="en-US" dirty="0" smtClean="0"/>
              <a:t> West, San Francisco, CA</a:t>
            </a:r>
            <a:endParaRPr lang="en-US" dirty="0"/>
          </a:p>
        </p:txBody>
      </p:sp>
      <p:sp>
        <p:nvSpPr>
          <p:cNvPr id="6" name="Slide Number Placeholder 5"/>
          <p:cNvSpPr>
            <a:spLocks noGrp="1"/>
          </p:cNvSpPr>
          <p:nvPr>
            <p:ph type="sldNum" sz="quarter" idx="4"/>
          </p:nvPr>
        </p:nvSpPr>
        <p:spPr>
          <a:xfrm>
            <a:off x="3088227" y="4869657"/>
            <a:ext cx="347296" cy="273844"/>
          </a:xfrm>
          <a:prstGeom prst="rect">
            <a:avLst/>
          </a:prstGeom>
        </p:spPr>
        <p:txBody>
          <a:bodyPr vert="horz" lIns="68580" tIns="34290" rIns="68580" bIns="34290" rtlCol="0" anchor="ctr"/>
          <a:lstStyle>
            <a:lvl1pPr algn="ctr">
              <a:defRPr sz="700">
                <a:solidFill>
                  <a:schemeClr val="accent1"/>
                </a:solidFill>
              </a:defRPr>
            </a:lvl1pPr>
          </a:lstStyle>
          <a:p>
            <a:fld id="{D57F1E4F-1CFF-5643-939E-217C01CDF565}" type="slidenum">
              <a:rPr lang="en-US" smtClean="0"/>
              <a:pPr/>
              <a:t>‹#›</a:t>
            </a:fld>
            <a:endParaRPr lang="en-US" dirty="0"/>
          </a:p>
        </p:txBody>
      </p:sp>
      <p:grpSp>
        <p:nvGrpSpPr>
          <p:cNvPr id="11" name="Group 10"/>
          <p:cNvGrpSpPr/>
          <p:nvPr/>
        </p:nvGrpSpPr>
        <p:grpSpPr>
          <a:xfrm>
            <a:off x="7544983" y="4441899"/>
            <a:ext cx="1509001" cy="683560"/>
            <a:chOff x="7374819" y="4263522"/>
            <a:chExt cx="1662060" cy="819462"/>
          </a:xfrm>
        </p:grpSpPr>
        <p:pic>
          <p:nvPicPr>
            <p:cNvPr id="7" name="Picture 6" descr="2018-55dac_logosquare_hires_medium.png"/>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8631764" y="4263522"/>
              <a:ext cx="343814" cy="343814"/>
            </a:xfrm>
            <a:prstGeom prst="rect">
              <a:avLst/>
            </a:prstGeom>
          </p:spPr>
        </p:pic>
        <p:pic>
          <p:nvPicPr>
            <p:cNvPr id="29" name="Picture 2"/>
            <p:cNvPicPr>
              <a:picLocks noChangeAspect="1" noChangeArrowheads="1"/>
            </p:cNvPicPr>
            <p:nvPr userDrawn="1"/>
          </p:nvPicPr>
          <p:blipFill>
            <a:blip r:embed="rId9">
              <a:clrChange>
                <a:clrFrom>
                  <a:srgbClr val="FBFBFB"/>
                </a:clrFrom>
                <a:clrTo>
                  <a:srgbClr val="FBFBFB">
                    <a:alpha val="0"/>
                  </a:srgbClr>
                </a:clrTo>
              </a:clrChange>
              <a:extLst>
                <a:ext uri="{28A0092B-C50C-407E-A947-70E740481C1C}">
                  <a14:useLocalDpi xmlns:a14="http://schemas.microsoft.com/office/drawing/2010/main" val="0"/>
                </a:ext>
              </a:extLst>
            </a:blip>
            <a:stretch>
              <a:fillRect/>
            </a:stretch>
          </p:blipFill>
          <p:spPr bwMode="auto">
            <a:xfrm>
              <a:off x="7640427" y="4315943"/>
              <a:ext cx="943188" cy="3143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Picture 7"/>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7374819" y="4646341"/>
              <a:ext cx="1662060" cy="436643"/>
            </a:xfrm>
            <a:prstGeom prst="rect">
              <a:avLst/>
            </a:prstGeom>
          </p:spPr>
        </p:pic>
      </p:grpSp>
    </p:spTree>
    <p:extLst>
      <p:ext uri="{BB962C8B-B14F-4D97-AF65-F5344CB8AC3E}">
        <p14:creationId xmlns:p14="http://schemas.microsoft.com/office/powerpoint/2010/main" val="344970057"/>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3" r:id="rId5"/>
    <p:sldLayoutId id="2147483734" r:id="rId6"/>
  </p:sldLayoutIdLst>
  <p:txStyles>
    <p:titleStyle>
      <a:lvl1pPr algn="l" defTabSz="342900" rtl="0" eaLnBrk="1" latinLnBrk="0" hangingPunct="1">
        <a:spcBef>
          <a:spcPct val="0"/>
        </a:spcBef>
        <a:buNone/>
        <a:defRPr sz="2700" kern="1200">
          <a:solidFill>
            <a:schemeClr val="accent1">
              <a:lumMod val="75000"/>
            </a:schemeClr>
          </a:solidFill>
          <a:latin typeface="+mj-lt"/>
          <a:ea typeface="+mj-ea"/>
          <a:cs typeface="Arial"/>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Arial"/>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500" kern="1200">
          <a:solidFill>
            <a:schemeClr val="tx1">
              <a:lumMod val="75000"/>
              <a:lumOff val="25000"/>
            </a:schemeClr>
          </a:solidFill>
          <a:latin typeface="+mn-lt"/>
          <a:ea typeface="+mn-ea"/>
          <a:cs typeface="Arial"/>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Arial"/>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Arial"/>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Arial"/>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400" kern="1200">
          <a:solidFill>
            <a:schemeClr val="tx1"/>
          </a:solidFill>
          <a:latin typeface="+mn-lt"/>
          <a:ea typeface="+mn-ea"/>
          <a:cs typeface="+mn-cs"/>
        </a:defRPr>
      </a:lvl1pPr>
      <a:lvl2pPr marL="342900" algn="l" defTabSz="342900" rtl="0" eaLnBrk="1" latinLnBrk="0" hangingPunct="1">
        <a:defRPr sz="1400" kern="1200">
          <a:solidFill>
            <a:schemeClr val="tx1"/>
          </a:solidFill>
          <a:latin typeface="+mn-lt"/>
          <a:ea typeface="+mn-ea"/>
          <a:cs typeface="+mn-cs"/>
        </a:defRPr>
      </a:lvl2pPr>
      <a:lvl3pPr marL="685800" algn="l" defTabSz="342900" rtl="0" eaLnBrk="1" latinLnBrk="0" hangingPunct="1">
        <a:defRPr sz="1400" kern="1200">
          <a:solidFill>
            <a:schemeClr val="tx1"/>
          </a:solidFill>
          <a:latin typeface="+mn-lt"/>
          <a:ea typeface="+mn-ea"/>
          <a:cs typeface="+mn-cs"/>
        </a:defRPr>
      </a:lvl3pPr>
      <a:lvl4pPr marL="1028700" algn="l" defTabSz="342900" rtl="0" eaLnBrk="1" latinLnBrk="0" hangingPunct="1">
        <a:defRPr sz="1400" kern="1200">
          <a:solidFill>
            <a:schemeClr val="tx1"/>
          </a:solidFill>
          <a:latin typeface="+mn-lt"/>
          <a:ea typeface="+mn-ea"/>
          <a:cs typeface="+mn-cs"/>
        </a:defRPr>
      </a:lvl4pPr>
      <a:lvl5pPr marL="1371600" algn="l" defTabSz="342900" rtl="0" eaLnBrk="1" latinLnBrk="0" hangingPunct="1">
        <a:defRPr sz="1400" kern="1200">
          <a:solidFill>
            <a:schemeClr val="tx1"/>
          </a:solidFill>
          <a:latin typeface="+mn-lt"/>
          <a:ea typeface="+mn-ea"/>
          <a:cs typeface="+mn-cs"/>
        </a:defRPr>
      </a:lvl5pPr>
      <a:lvl6pPr marL="1714500" algn="l" defTabSz="342900" rtl="0" eaLnBrk="1" latinLnBrk="0" hangingPunct="1">
        <a:defRPr sz="1400" kern="1200">
          <a:solidFill>
            <a:schemeClr val="tx1"/>
          </a:solidFill>
          <a:latin typeface="+mn-lt"/>
          <a:ea typeface="+mn-ea"/>
          <a:cs typeface="+mn-cs"/>
        </a:defRPr>
      </a:lvl6pPr>
      <a:lvl7pPr marL="2057400" algn="l" defTabSz="342900" rtl="0" eaLnBrk="1" latinLnBrk="0" hangingPunct="1">
        <a:defRPr sz="1400" kern="1200">
          <a:solidFill>
            <a:schemeClr val="tx1"/>
          </a:solidFill>
          <a:latin typeface="+mn-lt"/>
          <a:ea typeface="+mn-ea"/>
          <a:cs typeface="+mn-cs"/>
        </a:defRPr>
      </a:lvl7pPr>
      <a:lvl8pPr marL="2400300" algn="l" defTabSz="342900" rtl="0" eaLnBrk="1" latinLnBrk="0" hangingPunct="1">
        <a:defRPr sz="1400" kern="1200">
          <a:solidFill>
            <a:schemeClr val="tx1"/>
          </a:solidFill>
          <a:latin typeface="+mn-lt"/>
          <a:ea typeface="+mn-ea"/>
          <a:cs typeface="+mn-cs"/>
        </a:defRPr>
      </a:lvl8pPr>
      <a:lvl9pPr marL="2743200" algn="l" defTabSz="3429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www.ieee.org/communities/societies/about-technical-communities.html"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1</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p:txBody>
          <a:bodyPr/>
          <a:lstStyle/>
          <a:p>
            <a:r>
              <a:rPr lang="en-US" b="1" dirty="0" smtClean="0">
                <a:solidFill>
                  <a:srgbClr val="336699"/>
                </a:solidFill>
              </a:rPr>
              <a:t>Strategy Committee </a:t>
            </a:r>
            <a:endParaRPr lang="en-US" b="1" dirty="0">
              <a:solidFill>
                <a:srgbClr val="336699"/>
              </a:solidFill>
            </a:endParaRPr>
          </a:p>
        </p:txBody>
      </p:sp>
      <p:sp>
        <p:nvSpPr>
          <p:cNvPr id="6" name="Text Placeholder 4"/>
          <p:cNvSpPr txBox="1">
            <a:spLocks/>
          </p:cNvSpPr>
          <p:nvPr/>
        </p:nvSpPr>
        <p:spPr>
          <a:xfrm>
            <a:off x="800100" y="914400"/>
            <a:ext cx="6447501" cy="3774201"/>
          </a:xfrm>
          <a:prstGeom prst="rect">
            <a:avLst/>
          </a:prstGeom>
        </p:spPr>
        <p:txBody>
          <a:bodyPr>
            <a:noAutofit/>
          </a:bodyPr>
          <a:lstStyle>
            <a:lvl1pPr marL="228600" indent="-228600" algn="l" rtl="0" eaLnBrk="0" fontAlgn="base" hangingPunct="0">
              <a:spcBef>
                <a:spcPct val="35000"/>
              </a:spcBef>
              <a:spcAft>
                <a:spcPct val="15000"/>
              </a:spcAft>
              <a:buClr>
                <a:schemeClr val="accent2"/>
              </a:buClr>
              <a:buFont typeface="Wingdings" pitchFamily="2" charset="2"/>
              <a:buChar char="§"/>
              <a:defRPr sz="2800" b="0">
                <a:solidFill>
                  <a:schemeClr val="tx1"/>
                </a:solidFill>
                <a:latin typeface="Calibri"/>
                <a:ea typeface="+mn-ea"/>
                <a:cs typeface="Calibri"/>
              </a:defRPr>
            </a:lvl1pPr>
            <a:lvl2pPr marL="457200" indent="-227013" algn="l" rtl="0" eaLnBrk="0" fontAlgn="base" hangingPunct="0">
              <a:spcBef>
                <a:spcPct val="25000"/>
              </a:spcBef>
              <a:spcAft>
                <a:spcPct val="15000"/>
              </a:spcAft>
              <a:buClr>
                <a:schemeClr val="accent2"/>
              </a:buClr>
              <a:buFont typeface="Arial" charset="0"/>
              <a:buChar char="–"/>
              <a:defRPr sz="2400" b="0">
                <a:solidFill>
                  <a:schemeClr val="tx1"/>
                </a:solidFill>
                <a:latin typeface="Calibri"/>
                <a:ea typeface="+mn-ea"/>
                <a:cs typeface="Calibri"/>
              </a:defRPr>
            </a:lvl2pPr>
            <a:lvl3pPr marL="682625" indent="-223838" algn="l" rtl="0" eaLnBrk="0" fontAlgn="base" hangingPunct="0">
              <a:spcBef>
                <a:spcPct val="20000"/>
              </a:spcBef>
              <a:spcAft>
                <a:spcPct val="0"/>
              </a:spcAft>
              <a:buClr>
                <a:schemeClr val="accent2"/>
              </a:buClr>
              <a:buChar char="•"/>
              <a:defRPr sz="2400" b="0">
                <a:solidFill>
                  <a:schemeClr val="tx1"/>
                </a:solidFill>
                <a:latin typeface="Calibri"/>
                <a:ea typeface="+mn-ea"/>
                <a:cs typeface="Calibri"/>
              </a:defRPr>
            </a:lvl3pPr>
            <a:lvl4pPr marL="912813" indent="-228600" algn="l" rtl="0" eaLnBrk="0" fontAlgn="base" hangingPunct="0">
              <a:spcBef>
                <a:spcPct val="20000"/>
              </a:spcBef>
              <a:spcAft>
                <a:spcPct val="0"/>
              </a:spcAft>
              <a:buClr>
                <a:schemeClr val="accent2"/>
              </a:buClr>
              <a:buFont typeface="Arial" charset="0"/>
              <a:buChar char="–"/>
              <a:defRPr sz="2400" b="0">
                <a:solidFill>
                  <a:schemeClr val="tx1"/>
                </a:solidFill>
                <a:latin typeface="Calibri"/>
                <a:ea typeface="+mn-ea"/>
                <a:cs typeface="Calibri"/>
              </a:defRPr>
            </a:lvl4pPr>
            <a:lvl5pPr marL="1143000" indent="-228600" algn="l" rtl="0" eaLnBrk="0" fontAlgn="base" hangingPunct="0">
              <a:spcBef>
                <a:spcPct val="20000"/>
              </a:spcBef>
              <a:spcAft>
                <a:spcPct val="0"/>
              </a:spcAft>
              <a:buClr>
                <a:schemeClr val="accent2"/>
              </a:buClr>
              <a:buFont typeface="Arial" charset="0"/>
              <a:buChar char="&gt;"/>
              <a:defRPr sz="2400" b="0">
                <a:solidFill>
                  <a:schemeClr val="tx1"/>
                </a:solidFill>
                <a:latin typeface="Calibri"/>
                <a:ea typeface="+mn-ea"/>
                <a:cs typeface="Calibri"/>
              </a:defRPr>
            </a:lvl5pPr>
            <a:lvl6pPr marL="16002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6pPr>
            <a:lvl7pPr marL="20574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7pPr>
            <a:lvl8pPr marL="25146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8pPr>
            <a:lvl9pPr marL="2971800" indent="-228600" algn="l" rtl="0" fontAlgn="base">
              <a:spcBef>
                <a:spcPct val="20000"/>
              </a:spcBef>
              <a:spcAft>
                <a:spcPct val="0"/>
              </a:spcAft>
              <a:buClr>
                <a:schemeClr val="accent2"/>
              </a:buClr>
              <a:buFont typeface="Arial" pitchFamily="-108" charset="0"/>
              <a:buChar char="&gt;"/>
              <a:defRPr>
                <a:solidFill>
                  <a:schemeClr val="tx1"/>
                </a:solidFill>
                <a:latin typeface="+mn-lt"/>
                <a:ea typeface="+mn-ea"/>
                <a:cs typeface="+mn-cs"/>
              </a:defRPr>
            </a:lvl9pPr>
          </a:lstStyle>
          <a:p>
            <a:pPr defTabSz="685800"/>
            <a:r>
              <a:rPr lang="en-US" sz="2400" b="1" kern="0" dirty="0">
                <a:latin typeface="+mn-lt"/>
              </a:rPr>
              <a:t>President-elect, Yao-Wen Chang</a:t>
            </a:r>
            <a:endParaRPr lang="en-US" sz="2400" kern="0" dirty="0">
              <a:latin typeface="+mn-lt"/>
            </a:endParaRPr>
          </a:p>
          <a:p>
            <a:pPr defTabSz="685800"/>
            <a:r>
              <a:rPr lang="en-US" sz="2400" b="1" kern="0" dirty="0">
                <a:latin typeface="+mn-lt"/>
              </a:rPr>
              <a:t>Committee:</a:t>
            </a:r>
            <a:endParaRPr lang="en-US" altLang="zh-TW" sz="2400" b="1" kern="0" dirty="0">
              <a:latin typeface="+mn-lt"/>
            </a:endParaRPr>
          </a:p>
          <a:p>
            <a:pPr lvl="1" defTabSz="685800"/>
            <a:r>
              <a:rPr lang="en-US" altLang="zh-TW" b="1" kern="0" dirty="0">
                <a:solidFill>
                  <a:srgbClr val="000099"/>
                </a:solidFill>
                <a:latin typeface="+mn-lt"/>
              </a:rPr>
              <a:t>Giovanni De </a:t>
            </a:r>
            <a:r>
              <a:rPr lang="en-US" altLang="zh-TW" b="1" kern="0" dirty="0" err="1">
                <a:solidFill>
                  <a:srgbClr val="000099"/>
                </a:solidFill>
                <a:latin typeface="+mn-lt"/>
              </a:rPr>
              <a:t>Micheli</a:t>
            </a:r>
            <a:r>
              <a:rPr lang="en-US" altLang="zh-TW" b="1" kern="0" dirty="0">
                <a:solidFill>
                  <a:srgbClr val="000099"/>
                </a:solidFill>
                <a:latin typeface="+mn-lt"/>
              </a:rPr>
              <a:t> </a:t>
            </a:r>
            <a:endParaRPr lang="en-US" altLang="zh-TW" b="1" kern="0" dirty="0" smtClean="0">
              <a:solidFill>
                <a:srgbClr val="000099"/>
              </a:solidFill>
              <a:latin typeface="+mn-lt"/>
            </a:endParaRPr>
          </a:p>
          <a:p>
            <a:pPr lvl="1" defTabSz="685800"/>
            <a:r>
              <a:rPr lang="en-US" altLang="zh-TW" b="1" kern="0" dirty="0" smtClean="0">
                <a:solidFill>
                  <a:srgbClr val="000099"/>
                </a:solidFill>
                <a:latin typeface="+mn-lt"/>
              </a:rPr>
              <a:t>Sani </a:t>
            </a:r>
            <a:r>
              <a:rPr lang="en-US" altLang="zh-TW" b="1" kern="0" dirty="0">
                <a:solidFill>
                  <a:srgbClr val="000099"/>
                </a:solidFill>
                <a:latin typeface="+mn-lt"/>
              </a:rPr>
              <a:t>R. Nassif</a:t>
            </a:r>
          </a:p>
          <a:p>
            <a:pPr lvl="1" defTabSz="685800"/>
            <a:r>
              <a:rPr lang="en-US" altLang="zh-TW" b="1" kern="0" dirty="0">
                <a:solidFill>
                  <a:srgbClr val="000099"/>
                </a:solidFill>
                <a:latin typeface="+mn-lt"/>
              </a:rPr>
              <a:t>Shishpal S. Rawat</a:t>
            </a:r>
          </a:p>
          <a:p>
            <a:pPr lvl="1" defTabSz="685800"/>
            <a:r>
              <a:rPr lang="en-US" altLang="zh-TW" b="1" kern="0" dirty="0">
                <a:solidFill>
                  <a:srgbClr val="000099"/>
                </a:solidFill>
                <a:latin typeface="+mn-lt"/>
              </a:rPr>
              <a:t>Sachin Sapatnekar </a:t>
            </a:r>
          </a:p>
          <a:p>
            <a:pPr lvl="1" defTabSz="685800"/>
            <a:r>
              <a:rPr lang="en-US" altLang="zh-TW" b="1" kern="0" dirty="0">
                <a:solidFill>
                  <a:srgbClr val="000099"/>
                </a:solidFill>
                <a:latin typeface="+mn-lt"/>
              </a:rPr>
              <a:t>Donatella Sciuto</a:t>
            </a:r>
            <a:endParaRPr lang="en-US" kern="0" dirty="0">
              <a:latin typeface="+mn-lt"/>
            </a:endParaRPr>
          </a:p>
          <a:p>
            <a:pPr defTabSz="685800"/>
            <a:endParaRPr lang="en-US" sz="1500" kern="0" dirty="0"/>
          </a:p>
        </p:txBody>
      </p:sp>
    </p:spTree>
    <p:extLst>
      <p:ext uri="{BB962C8B-B14F-4D97-AF65-F5344CB8AC3E}">
        <p14:creationId xmlns:p14="http://schemas.microsoft.com/office/powerpoint/2010/main" val="767646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73826" y="183112"/>
            <a:ext cx="6447501" cy="990600"/>
          </a:xfrm>
        </p:spPr>
        <p:txBody>
          <a:bodyPr/>
          <a:lstStyle/>
          <a:p>
            <a:r>
              <a:rPr lang="en-US" b="1" dirty="0" smtClean="0"/>
              <a:t>Many against</a:t>
            </a:r>
            <a:r>
              <a:rPr lang="en-US" b="1" baseline="0" dirty="0" smtClean="0"/>
              <a:t> this Motion</a:t>
            </a:r>
            <a:endParaRPr lang="en-US" b="1" dirty="0"/>
          </a:p>
        </p:txBody>
      </p:sp>
      <p:sp>
        <p:nvSpPr>
          <p:cNvPr id="3" name="內容版面配置區 2"/>
          <p:cNvSpPr>
            <a:spLocks noGrp="1"/>
          </p:cNvSpPr>
          <p:nvPr>
            <p:ph sz="quarter" idx="14"/>
          </p:nvPr>
        </p:nvSpPr>
        <p:spPr>
          <a:xfrm>
            <a:off x="273826" y="678412"/>
            <a:ext cx="8326438" cy="3714750"/>
          </a:xfrm>
        </p:spPr>
        <p:txBody>
          <a:bodyPr>
            <a:noAutofit/>
          </a:bodyPr>
          <a:lstStyle/>
          <a:p>
            <a:r>
              <a:rPr lang="en-US" sz="1400" b="1" dirty="0"/>
              <a:t>David:  </a:t>
            </a:r>
            <a:r>
              <a:rPr lang="en-US" sz="1400" dirty="0">
                <a:solidFill>
                  <a:srgbClr val="C00000"/>
                </a:solidFill>
              </a:rPr>
              <a:t>Wrong to say Councils call upon Fellows of Societies for evaluation</a:t>
            </a:r>
            <a:r>
              <a:rPr lang="en-US" sz="1400" dirty="0" smtClean="0">
                <a:solidFill>
                  <a:srgbClr val="C00000"/>
                </a:solidFill>
              </a:rPr>
              <a:t>. </a:t>
            </a:r>
            <a:r>
              <a:rPr lang="en-US" sz="1400" dirty="0" smtClean="0"/>
              <a:t>I </a:t>
            </a:r>
            <a:r>
              <a:rPr lang="en-US" sz="1400" dirty="0"/>
              <a:t>am not sure if there are more Councils representatives as the members of the Ad-Hoc </a:t>
            </a:r>
            <a:r>
              <a:rPr lang="en-US" sz="1400" dirty="0" smtClean="0"/>
              <a:t>committee. </a:t>
            </a:r>
            <a:r>
              <a:rPr lang="en-US" sz="1400" dirty="0"/>
              <a:t>It is not a very “transparent” process either</a:t>
            </a:r>
            <a:r>
              <a:rPr lang="en-US" sz="1400" dirty="0" smtClean="0"/>
              <a:t>…</a:t>
            </a:r>
            <a:endParaRPr lang="en-US" sz="1400" dirty="0"/>
          </a:p>
          <a:p>
            <a:r>
              <a:rPr lang="en-US" sz="1400" b="1" dirty="0" smtClean="0"/>
              <a:t>Yao-Wen: </a:t>
            </a:r>
            <a:r>
              <a:rPr lang="en-US" sz="1400" dirty="0" smtClean="0"/>
              <a:t>I </a:t>
            </a:r>
            <a:r>
              <a:rPr lang="en-US" sz="1400" dirty="0"/>
              <a:t>got a chance to talk to the TAB chair, Prof. Ray Liu, last month </a:t>
            </a:r>
            <a:r>
              <a:rPr lang="en-US" sz="1400" dirty="0" smtClean="0"/>
              <a:t>and </a:t>
            </a:r>
            <a:r>
              <a:rPr lang="en-US" sz="1400" dirty="0"/>
              <a:t>he was also strongly against disallowing councils to nominate fellows mainly because </a:t>
            </a:r>
            <a:r>
              <a:rPr lang="en-US" sz="1400" dirty="0">
                <a:solidFill>
                  <a:srgbClr val="C00000"/>
                </a:solidFill>
              </a:rPr>
              <a:t>councils play a crucial role in disciplinary collaborations among societies, which is a very important mechanism for our IEEE to grow in emerging areas. </a:t>
            </a:r>
            <a:endParaRPr lang="en-US" sz="1400" dirty="0" smtClean="0">
              <a:solidFill>
                <a:srgbClr val="C00000"/>
              </a:solidFill>
            </a:endParaRPr>
          </a:p>
          <a:p>
            <a:r>
              <a:rPr lang="en-US" sz="1400" b="1" dirty="0" err="1" smtClean="0"/>
              <a:t>Yonhua</a:t>
            </a:r>
            <a:r>
              <a:rPr lang="en-US" sz="1400" b="1" dirty="0" smtClean="0"/>
              <a:t> </a:t>
            </a:r>
            <a:r>
              <a:rPr lang="en-US" sz="1400" b="1" dirty="0" err="1" smtClean="0"/>
              <a:t>Tzeng</a:t>
            </a:r>
            <a:r>
              <a:rPr lang="en-US" sz="1400" b="1" dirty="0" smtClean="0"/>
              <a:t> (NTC)</a:t>
            </a:r>
            <a:r>
              <a:rPr lang="en-US" sz="1400" dirty="0" smtClean="0"/>
              <a:t>: Council’s </a:t>
            </a:r>
            <a:r>
              <a:rPr lang="en-US" sz="1400" dirty="0"/>
              <a:t>FEC is very important to NTC.  </a:t>
            </a:r>
            <a:r>
              <a:rPr lang="en-US" sz="1400" dirty="0">
                <a:solidFill>
                  <a:srgbClr val="C00000"/>
                </a:solidFill>
              </a:rPr>
              <a:t>We have recruited many outstanding younger scholars and technologists from Fellow nominees who were evaluated by our FEC to become our active volunteers.</a:t>
            </a:r>
            <a:r>
              <a:rPr lang="en-US" sz="1400" dirty="0"/>
              <a:t>  The success rate is about the same as the average value across </a:t>
            </a:r>
            <a:r>
              <a:rPr lang="en-US" sz="1400" dirty="0" smtClean="0"/>
              <a:t>IEEE. </a:t>
            </a:r>
            <a:r>
              <a:rPr lang="en-US" sz="1400" dirty="0" smtClean="0">
                <a:solidFill>
                  <a:schemeClr val="tx1"/>
                </a:solidFill>
              </a:rPr>
              <a:t>Many </a:t>
            </a:r>
            <a:r>
              <a:rPr lang="en-US" sz="1400" dirty="0">
                <a:solidFill>
                  <a:schemeClr val="tx1"/>
                </a:solidFill>
              </a:rPr>
              <a:t>multidisciplinary volunteers are working very hard and diligently wishing to be recognized as a Fellow in the future. </a:t>
            </a:r>
            <a:endParaRPr lang="en-US" sz="1400" dirty="0" smtClean="0">
              <a:solidFill>
                <a:schemeClr val="tx1"/>
              </a:solidFill>
            </a:endParaRPr>
          </a:p>
          <a:p>
            <a:r>
              <a:rPr lang="en-US" sz="1400" b="1" dirty="0" smtClean="0"/>
              <a:t>John </a:t>
            </a:r>
            <a:r>
              <a:rPr lang="en-US" sz="1400" b="1" dirty="0" err="1" smtClean="0"/>
              <a:t>Przybysz</a:t>
            </a:r>
            <a:r>
              <a:rPr lang="en-US" sz="1400" b="1" dirty="0"/>
              <a:t> </a:t>
            </a:r>
            <a:r>
              <a:rPr lang="en-US" sz="1400" b="1" dirty="0" smtClean="0"/>
              <a:t>(Superconductivity):  </a:t>
            </a:r>
            <a:r>
              <a:rPr lang="en-US" sz="1400" dirty="0" smtClean="0"/>
              <a:t>The </a:t>
            </a:r>
            <a:r>
              <a:rPr lang="en-US" sz="1400" dirty="0"/>
              <a:t>goal of </a:t>
            </a:r>
            <a:r>
              <a:rPr lang="en-US" sz="1400" dirty="0">
                <a:solidFill>
                  <a:schemeClr val="tx1"/>
                </a:solidFill>
              </a:rPr>
              <a:t>the Fellow review process is to ensure that only the best candidates are elected to the rank of Fellow. There is no evidence that this goal is not being achieved</a:t>
            </a:r>
            <a:r>
              <a:rPr lang="en-US" sz="1400" dirty="0" smtClean="0">
                <a:solidFill>
                  <a:schemeClr val="tx1"/>
                </a:solidFill>
              </a:rPr>
              <a:t>. Equal </a:t>
            </a:r>
            <a:r>
              <a:rPr lang="en-US" sz="1400" dirty="0">
                <a:solidFill>
                  <a:schemeClr val="tx1"/>
                </a:solidFill>
              </a:rPr>
              <a:t>elevation probability is not the goal. </a:t>
            </a:r>
            <a:r>
              <a:rPr lang="en-US" sz="1400" dirty="0"/>
              <a:t>We can achieve that with a lottery. In any case, </a:t>
            </a:r>
            <a:r>
              <a:rPr lang="en-US" sz="1400" dirty="0">
                <a:solidFill>
                  <a:srgbClr val="C00000"/>
                </a:solidFill>
              </a:rPr>
              <a:t>we want candidates to be evaluated by those who know their work and are best able to fairly and honestly rate their achievements. The Societies and Councils do not choose Fellows, they review and rank nominations. We trust the IEEE Fellow Committee to normalize scores and choose the best candidates for election by the Board of Directors. </a:t>
            </a:r>
            <a:endParaRPr lang="en-US" sz="1400" dirty="0" smtClean="0">
              <a:solidFill>
                <a:srgbClr val="C00000"/>
              </a:solidFill>
            </a:endParaRPr>
          </a:p>
        </p:txBody>
      </p:sp>
    </p:spTree>
    <p:extLst>
      <p:ext uri="{BB962C8B-B14F-4D97-AF65-F5344CB8AC3E}">
        <p14:creationId xmlns:p14="http://schemas.microsoft.com/office/powerpoint/2010/main" val="273485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b="1" dirty="0"/>
              <a:t>Many against this </a:t>
            </a:r>
            <a:r>
              <a:rPr lang="en-US" b="1" dirty="0" smtClean="0"/>
              <a:t>Motion (cont’d)</a:t>
            </a:r>
            <a:endParaRPr lang="en-US" b="1" dirty="0"/>
          </a:p>
        </p:txBody>
      </p:sp>
      <p:sp>
        <p:nvSpPr>
          <p:cNvPr id="3" name="內容版面配置區 2"/>
          <p:cNvSpPr>
            <a:spLocks noGrp="1"/>
          </p:cNvSpPr>
          <p:nvPr>
            <p:ph idx="1"/>
          </p:nvPr>
        </p:nvSpPr>
        <p:spPr>
          <a:xfrm>
            <a:off x="225707" y="790377"/>
            <a:ext cx="8528733" cy="3632735"/>
          </a:xfrm>
        </p:spPr>
        <p:txBody>
          <a:bodyPr>
            <a:noAutofit/>
          </a:bodyPr>
          <a:lstStyle/>
          <a:p>
            <a:r>
              <a:rPr lang="en-US" sz="1400" b="1" dirty="0" err="1"/>
              <a:t>Jagadish</a:t>
            </a:r>
            <a:r>
              <a:rPr lang="en-US" sz="1400" b="1" dirty="0"/>
              <a:t> </a:t>
            </a:r>
            <a:r>
              <a:rPr lang="en-US" sz="1400" b="1" dirty="0" smtClean="0"/>
              <a:t> (Photonics Society):  </a:t>
            </a:r>
            <a:r>
              <a:rPr lang="en-US" sz="1400" dirty="0" smtClean="0">
                <a:solidFill>
                  <a:srgbClr val="C00000"/>
                </a:solidFill>
              </a:rPr>
              <a:t>Councils have an important role to play in terms of multidisciplinary fields.</a:t>
            </a:r>
            <a:r>
              <a:rPr lang="en-US" sz="1400" dirty="0" smtClean="0"/>
              <a:t>  It makes no sense to stop them evaluating Fellow candidates. That means we will be disadvantaging members of our community working in multidisciplinary fields while science and engineering is becoming more multidisciplinary.  </a:t>
            </a:r>
            <a:r>
              <a:rPr lang="en-US" sz="1400" dirty="0" smtClean="0">
                <a:solidFill>
                  <a:srgbClr val="C00000"/>
                </a:solidFill>
              </a:rPr>
              <a:t>People working in multidisciplinary fields will be ranked poorly by societies as they look at from their discipline perspective.  We are making big fuss about this based on poor statistics</a:t>
            </a:r>
            <a:r>
              <a:rPr lang="en-US" sz="1400" dirty="0" smtClean="0"/>
              <a:t>.  I have served on both council and society fellow committees as well as Fellow committee and I haven’t seen major differences in terms of elevated candidates.   We </a:t>
            </a:r>
            <a:r>
              <a:rPr lang="en-US" sz="1400" dirty="0"/>
              <a:t>will oppose any move to stopping councils evaluating fellow candidates. </a:t>
            </a:r>
            <a:endParaRPr lang="en-US" sz="1400" dirty="0" smtClean="0"/>
          </a:p>
          <a:p>
            <a:r>
              <a:rPr lang="en-US" sz="1400" b="1" dirty="0" err="1"/>
              <a:t>Meyya</a:t>
            </a:r>
            <a:r>
              <a:rPr lang="en-US" sz="1400" b="1" dirty="0"/>
              <a:t> </a:t>
            </a:r>
            <a:r>
              <a:rPr lang="en-US" sz="1400" b="1" dirty="0" err="1"/>
              <a:t>Meyyappan</a:t>
            </a:r>
            <a:r>
              <a:rPr lang="en-US" sz="1400" b="1" dirty="0"/>
              <a:t>: </a:t>
            </a:r>
            <a:r>
              <a:rPr lang="en-US" sz="1400" dirty="0"/>
              <a:t>A nominee chooses to go through a TC because he/she contributed in a topic that falls in the field of interest of that TC, not to circumvent having to compete with a larger </a:t>
            </a:r>
            <a:r>
              <a:rPr lang="en-US" sz="1400" dirty="0" smtClean="0"/>
              <a:t>pool… TCs </a:t>
            </a:r>
            <a:r>
              <a:rPr lang="en-US" sz="1400" dirty="0"/>
              <a:t>are not evaluating nominees who could go through some of their parent societies but those who are directly involved in their </a:t>
            </a:r>
            <a:r>
              <a:rPr lang="en-US" sz="1400" dirty="0" smtClean="0"/>
              <a:t>FOI… It </a:t>
            </a:r>
            <a:r>
              <a:rPr lang="en-US" sz="1400" dirty="0"/>
              <a:t>looks to me some of you have decided on this change way back and since then have been putting forward one argument after the other to justify it.   Like someone writing the conclusions of the paper first and then walk into the lab to cook up or simply make up the results. What you keep missing is that </a:t>
            </a:r>
            <a:r>
              <a:rPr lang="en-US" sz="1400" dirty="0">
                <a:solidFill>
                  <a:srgbClr val="C00000"/>
                </a:solidFill>
              </a:rPr>
              <a:t>Councils were formed for something specific where impact of that technology can be across multiple Societies.  Often, contributions and developments in the FOI of the TC continue independent of the </a:t>
            </a:r>
            <a:r>
              <a:rPr lang="en-US" sz="1400" dirty="0" smtClean="0">
                <a:solidFill>
                  <a:srgbClr val="C00000"/>
                </a:solidFill>
              </a:rPr>
              <a:t>sponsoring </a:t>
            </a:r>
            <a:r>
              <a:rPr lang="en-US" sz="1400" dirty="0">
                <a:solidFill>
                  <a:srgbClr val="C00000"/>
                </a:solidFill>
              </a:rPr>
              <a:t>Societies and a clear separation has developed between TCs and their founding Societies and continues so.</a:t>
            </a:r>
          </a:p>
          <a:p>
            <a:endParaRPr lang="en-US" sz="1400" dirty="0"/>
          </a:p>
        </p:txBody>
      </p:sp>
    </p:spTree>
    <p:extLst>
      <p:ext uri="{BB962C8B-B14F-4D97-AF65-F5344CB8AC3E}">
        <p14:creationId xmlns:p14="http://schemas.microsoft.com/office/powerpoint/2010/main" val="1823042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73826" y="243165"/>
            <a:ext cx="8671391" cy="481958"/>
          </a:xfrm>
        </p:spPr>
        <p:txBody>
          <a:bodyPr>
            <a:normAutofit fontScale="90000"/>
          </a:bodyPr>
          <a:lstStyle/>
          <a:p>
            <a:r>
              <a:rPr lang="en-US" sz="2800" b="1" dirty="0" smtClean="0"/>
              <a:t>Comments from </a:t>
            </a:r>
            <a:r>
              <a:rPr lang="en-US" sz="2800" b="1" dirty="0" err="1" smtClean="0"/>
              <a:t>Nazanin</a:t>
            </a:r>
            <a:r>
              <a:rPr lang="en-US" sz="2800" b="1" dirty="0" smtClean="0"/>
              <a:t> </a:t>
            </a:r>
            <a:r>
              <a:rPr lang="en-US" sz="2800" b="1" dirty="0" err="1" smtClean="0"/>
              <a:t>Bassiri-Gharb</a:t>
            </a:r>
            <a:r>
              <a:rPr lang="en-US" sz="2800" b="1" dirty="0" smtClean="0"/>
              <a:t> (UFFC-S)</a:t>
            </a:r>
            <a:endParaRPr lang="en-US" sz="2800" b="1" dirty="0"/>
          </a:p>
        </p:txBody>
      </p:sp>
      <p:sp>
        <p:nvSpPr>
          <p:cNvPr id="3" name="內容版面配置區 2"/>
          <p:cNvSpPr>
            <a:spLocks noGrp="1"/>
          </p:cNvSpPr>
          <p:nvPr>
            <p:ph idx="1"/>
          </p:nvPr>
        </p:nvSpPr>
        <p:spPr>
          <a:xfrm>
            <a:off x="273826" y="725123"/>
            <a:ext cx="8529404" cy="3632735"/>
          </a:xfrm>
        </p:spPr>
        <p:txBody>
          <a:bodyPr>
            <a:noAutofit/>
          </a:bodyPr>
          <a:lstStyle/>
          <a:p>
            <a:r>
              <a:rPr lang="en-US" sz="1600" dirty="0" smtClean="0"/>
              <a:t>The statistics presented are neither strong nor the statistics should play a role for a technical area to submit nominations for some of their most meritorious members for Fellow grade elevation </a:t>
            </a:r>
          </a:p>
          <a:p>
            <a:pPr lvl="0"/>
            <a:r>
              <a:rPr lang="en-US" sz="1600" dirty="0" smtClean="0"/>
              <a:t> ”nominees evaluated by TCs get a “pass” because they need to compete with a smaller pool of candidates”</a:t>
            </a:r>
          </a:p>
          <a:p>
            <a:pPr lvl="1">
              <a:buFont typeface="Wingdings" panose="05000000000000000000" pitchFamily="2" charset="2"/>
              <a:buChar char="Ø"/>
            </a:pPr>
            <a:r>
              <a:rPr lang="en-US" sz="1400" dirty="0" smtClean="0">
                <a:solidFill>
                  <a:srgbClr val="C00000"/>
                </a:solidFill>
              </a:rPr>
              <a:t>Stats alone are not enough to justify taking away evaluations from Councils. There is no such a thing as a “pass”. </a:t>
            </a:r>
            <a:r>
              <a:rPr lang="en-US" sz="1400" dirty="0" smtClean="0">
                <a:solidFill>
                  <a:srgbClr val="000099"/>
                </a:solidFill>
              </a:rPr>
              <a:t>maybe there is a better pre-selection of nominations in the smaller communities. </a:t>
            </a:r>
          </a:p>
          <a:p>
            <a:pPr lvl="0"/>
            <a:r>
              <a:rPr lang="en-US" sz="1600" dirty="0" smtClean="0"/>
              <a:t>“Nominees that contribute to computer, signal processing, power, or </a:t>
            </a:r>
            <a:r>
              <a:rPr lang="en-US" sz="1600" dirty="0" err="1" smtClean="0"/>
              <a:t>comms</a:t>
            </a:r>
            <a:r>
              <a:rPr lang="en-US" sz="1600" dirty="0" smtClean="0"/>
              <a:t>, compete with 50-120 nominees if they go through a Society but would compete with 3-15 nominees if evaluated by a TC.”</a:t>
            </a:r>
          </a:p>
          <a:p>
            <a:pPr lvl="1">
              <a:buFont typeface="Wingdings" panose="05000000000000000000" pitchFamily="2" charset="2"/>
              <a:buChar char="Ø"/>
            </a:pPr>
            <a:r>
              <a:rPr lang="en-US" sz="1400" dirty="0" smtClean="0">
                <a:solidFill>
                  <a:srgbClr val="000099"/>
                </a:solidFill>
              </a:rPr>
              <a:t>And all nominations get evaluated by a large group of evaluators at the IEEE level. technical societies do a substantially better job at creating strong packages for the nominees than the larger societies, where the evaluation committee has a larger “workload”. </a:t>
            </a:r>
          </a:p>
          <a:p>
            <a:pPr lvl="0"/>
            <a:r>
              <a:rPr lang="en-US" sz="1600" dirty="0" smtClean="0"/>
              <a:t>“Fellow “worthiness” is not a binary state, there is a continuum in the qualification and the process is competitive because of the finite number of elevations available.”</a:t>
            </a:r>
          </a:p>
          <a:p>
            <a:pPr lvl="1">
              <a:buFont typeface="Wingdings" panose="05000000000000000000" pitchFamily="2" charset="2"/>
              <a:buChar char="Ø"/>
            </a:pPr>
            <a:r>
              <a:rPr lang="en-US" sz="1400" dirty="0" smtClean="0">
                <a:solidFill>
                  <a:srgbClr val="000099"/>
                </a:solidFill>
              </a:rPr>
              <a:t>This is not an argument that shows there is any existing problem to be fixed.</a:t>
            </a:r>
            <a:endParaRPr lang="en-US" sz="1400" dirty="0">
              <a:solidFill>
                <a:srgbClr val="000099"/>
              </a:solidFill>
            </a:endParaRPr>
          </a:p>
        </p:txBody>
      </p:sp>
    </p:spTree>
    <p:extLst>
      <p:ext uri="{BB962C8B-B14F-4D97-AF65-F5344CB8AC3E}">
        <p14:creationId xmlns:p14="http://schemas.microsoft.com/office/powerpoint/2010/main" val="1212522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73826" y="243165"/>
            <a:ext cx="8501006" cy="481958"/>
          </a:xfrm>
        </p:spPr>
        <p:txBody>
          <a:bodyPr>
            <a:normAutofit/>
          </a:bodyPr>
          <a:lstStyle/>
          <a:p>
            <a:r>
              <a:rPr lang="en-US" sz="2400" b="1" dirty="0"/>
              <a:t>Comments from </a:t>
            </a:r>
            <a:r>
              <a:rPr lang="en-US" sz="2400" b="1" dirty="0" err="1"/>
              <a:t>Nazanin</a:t>
            </a:r>
            <a:r>
              <a:rPr lang="en-US" sz="2400" b="1" dirty="0"/>
              <a:t> </a:t>
            </a:r>
            <a:r>
              <a:rPr lang="en-US" sz="2400" b="1" dirty="0" err="1"/>
              <a:t>Bassiri-Gharb</a:t>
            </a:r>
            <a:r>
              <a:rPr lang="en-US" sz="2400" b="1" dirty="0"/>
              <a:t> (UFFC-S)</a:t>
            </a:r>
            <a:endParaRPr lang="en-US" b="1" dirty="0"/>
          </a:p>
        </p:txBody>
      </p:sp>
      <p:sp>
        <p:nvSpPr>
          <p:cNvPr id="3" name="內容版面配置區 2"/>
          <p:cNvSpPr>
            <a:spLocks noGrp="1"/>
          </p:cNvSpPr>
          <p:nvPr>
            <p:ph idx="1"/>
          </p:nvPr>
        </p:nvSpPr>
        <p:spPr>
          <a:xfrm>
            <a:off x="273826" y="685363"/>
            <a:ext cx="7978492" cy="3632735"/>
          </a:xfrm>
        </p:spPr>
        <p:txBody>
          <a:bodyPr>
            <a:noAutofit/>
          </a:bodyPr>
          <a:lstStyle/>
          <a:p>
            <a:pPr lvl="0"/>
            <a:r>
              <a:rPr lang="en-US" sz="1400" dirty="0" smtClean="0"/>
              <a:t>“</a:t>
            </a:r>
            <a:r>
              <a:rPr lang="en-US" sz="1400" dirty="0" smtClean="0"/>
              <a:t>ALL </a:t>
            </a:r>
            <a:r>
              <a:rPr lang="en-US" sz="1400" dirty="0"/>
              <a:t>nominees contributing to the same field be evaluated by the same committee so that we have a single ranking</a:t>
            </a:r>
            <a:r>
              <a:rPr lang="en-US" sz="1400" dirty="0" smtClean="0"/>
              <a:t>.”</a:t>
            </a:r>
            <a:endParaRPr lang="en-US" sz="1400" dirty="0"/>
          </a:p>
          <a:p>
            <a:pPr lvl="1">
              <a:buFont typeface="Wingdings" panose="05000000000000000000" pitchFamily="2" charset="2"/>
              <a:buChar char="Ø"/>
            </a:pPr>
            <a:r>
              <a:rPr lang="en-US" sz="1200" dirty="0" smtClean="0">
                <a:solidFill>
                  <a:srgbClr val="000099"/>
                </a:solidFill>
              </a:rPr>
              <a:t>It </a:t>
            </a:r>
            <a:r>
              <a:rPr lang="en-US" sz="1200" dirty="0">
                <a:solidFill>
                  <a:srgbClr val="000099"/>
                </a:solidFill>
              </a:rPr>
              <a:t>clearly underlies why the Technical Councils should retain all their rights for nomination and evaluation of their members to Fellow grade. </a:t>
            </a:r>
            <a:r>
              <a:rPr lang="en-US" sz="1200" dirty="0">
                <a:solidFill>
                  <a:srgbClr val="C00000"/>
                </a:solidFill>
              </a:rPr>
              <a:t>T</a:t>
            </a:r>
            <a:r>
              <a:rPr lang="en-US" sz="1200" dirty="0" smtClean="0">
                <a:solidFill>
                  <a:srgbClr val="C00000"/>
                </a:solidFill>
              </a:rPr>
              <a:t>echnical </a:t>
            </a:r>
            <a:r>
              <a:rPr lang="en-US" sz="1200" dirty="0">
                <a:solidFill>
                  <a:srgbClr val="C00000"/>
                </a:solidFill>
              </a:rPr>
              <a:t>councils or a small societies exist by virtue of a very strong and common FOI. </a:t>
            </a:r>
            <a:r>
              <a:rPr lang="en-US" sz="1200" dirty="0">
                <a:solidFill>
                  <a:srgbClr val="000099"/>
                </a:solidFill>
              </a:rPr>
              <a:t>They are not at the same level of any of the “Future Directions” initiatives that have indeed not yet graduated to become a Council. </a:t>
            </a:r>
          </a:p>
          <a:p>
            <a:pPr lvl="1">
              <a:buFont typeface="Wingdings" panose="05000000000000000000" pitchFamily="2" charset="2"/>
              <a:buChar char="Ø"/>
            </a:pPr>
            <a:r>
              <a:rPr lang="en-US" sz="1200" dirty="0">
                <a:solidFill>
                  <a:srgbClr val="000099"/>
                </a:solidFill>
              </a:rPr>
              <a:t>Sending a nominee from a council to a society for “re-evaluation” implies that this candidate will not be evaluated at all with peers contributing to the same field, but often, a very different field.</a:t>
            </a:r>
          </a:p>
          <a:p>
            <a:pPr lvl="1">
              <a:buFont typeface="Wingdings" panose="05000000000000000000" pitchFamily="2" charset="2"/>
              <a:buChar char="Ø"/>
            </a:pPr>
            <a:r>
              <a:rPr lang="en-US" sz="1200" dirty="0" smtClean="0">
                <a:solidFill>
                  <a:srgbClr val="000099"/>
                </a:solidFill>
              </a:rPr>
              <a:t>Sensors</a:t>
            </a:r>
            <a:r>
              <a:rPr lang="en-US" sz="1200" dirty="0">
                <a:solidFill>
                  <a:srgbClr val="000099"/>
                </a:solidFill>
              </a:rPr>
              <a:t>, Superconductivity and Nanotechnology Councils are only some of the councils that UFFC has supported over the years and neither </a:t>
            </a:r>
            <a:r>
              <a:rPr lang="en-US" sz="1200" dirty="0" smtClean="0">
                <a:solidFill>
                  <a:srgbClr val="000099"/>
                </a:solidFill>
              </a:rPr>
              <a:t>myself nor </a:t>
            </a:r>
            <a:r>
              <a:rPr lang="en-US" sz="1200" dirty="0">
                <a:solidFill>
                  <a:srgbClr val="000099"/>
                </a:solidFill>
              </a:rPr>
              <a:t>our Fellows Committee Chairs feel that UFFC should evaluate our affiliate Council members. These Council, while originally derived from a desire to support a strongly growing interdisciplinary field, are fully free-standing entities. The overlap of a member of the Superconductivity member with another member of the Superconductivity Council is by orders of magnitude larger than with any other member of the UFFC-S.</a:t>
            </a:r>
          </a:p>
          <a:p>
            <a:pPr lvl="1">
              <a:buFont typeface="Wingdings" panose="05000000000000000000" pitchFamily="2" charset="2"/>
              <a:buChar char="Ø"/>
            </a:pPr>
            <a:r>
              <a:rPr lang="en-US" sz="1200" dirty="0" smtClean="0">
                <a:solidFill>
                  <a:srgbClr val="C00000"/>
                </a:solidFill>
              </a:rPr>
              <a:t>The </a:t>
            </a:r>
            <a:r>
              <a:rPr lang="en-US" sz="1200" dirty="0">
                <a:solidFill>
                  <a:srgbClr val="C00000"/>
                </a:solidFill>
              </a:rPr>
              <a:t>grouping for the sake of numbers </a:t>
            </a:r>
            <a:r>
              <a:rPr lang="en-US" sz="1200" dirty="0" smtClean="0">
                <a:solidFill>
                  <a:srgbClr val="C00000"/>
                </a:solidFill>
              </a:rPr>
              <a:t>is </a:t>
            </a:r>
            <a:r>
              <a:rPr lang="en-US" sz="1200" dirty="0">
                <a:solidFill>
                  <a:srgbClr val="C00000"/>
                </a:solidFill>
              </a:rPr>
              <a:t>even more faulty. </a:t>
            </a:r>
            <a:r>
              <a:rPr lang="en-US" sz="1200" dirty="0" err="1">
                <a:solidFill>
                  <a:srgbClr val="000099"/>
                </a:solidFill>
              </a:rPr>
              <a:t>Ultrasonics</a:t>
            </a:r>
            <a:r>
              <a:rPr lang="en-US" sz="1200" dirty="0">
                <a:solidFill>
                  <a:srgbClr val="000099"/>
                </a:solidFill>
              </a:rPr>
              <a:t>, Ferroelectric and Frequency Control would get lumped together with Instrumentation and Measurements. What we consider Instrumentation doesn’t cut it with them and vice versa. </a:t>
            </a:r>
            <a:endParaRPr lang="en-US" sz="1200" dirty="0" smtClean="0">
              <a:solidFill>
                <a:srgbClr val="000099"/>
              </a:solidFill>
            </a:endParaRPr>
          </a:p>
          <a:p>
            <a:pPr>
              <a:buFont typeface="Wingdings" panose="05000000000000000000" pitchFamily="2" charset="2"/>
              <a:buChar char="Ø"/>
            </a:pPr>
            <a:r>
              <a:rPr lang="en-US" sz="1400" dirty="0">
                <a:solidFill>
                  <a:srgbClr val="C00000"/>
                </a:solidFill>
              </a:rPr>
              <a:t>A</a:t>
            </a:r>
            <a:r>
              <a:rPr lang="en-US" sz="1400" dirty="0" smtClean="0">
                <a:solidFill>
                  <a:srgbClr val="C00000"/>
                </a:solidFill>
              </a:rPr>
              <a:t>sking </a:t>
            </a:r>
            <a:r>
              <a:rPr lang="en-US" sz="1400" dirty="0">
                <a:solidFill>
                  <a:srgbClr val="C00000"/>
                </a:solidFill>
              </a:rPr>
              <a:t>nominees from the technical councils and smaller societies to have secondary and tertiary nominators and evaluators</a:t>
            </a:r>
            <a:r>
              <a:rPr lang="en-US" sz="1400" dirty="0"/>
              <a:t>, puts undue burden on some of our members, and specifically </a:t>
            </a:r>
            <a:r>
              <a:rPr lang="en-US" sz="1400" dirty="0">
                <a:solidFill>
                  <a:srgbClr val="C00000"/>
                </a:solidFill>
              </a:rPr>
              <a:t>implies that the judgement of the current evaluators are </a:t>
            </a:r>
            <a:r>
              <a:rPr lang="en-US" sz="1400" dirty="0" smtClean="0">
                <a:solidFill>
                  <a:srgbClr val="C00000"/>
                </a:solidFill>
              </a:rPr>
              <a:t>faulty</a:t>
            </a:r>
            <a:endParaRPr lang="en-US" sz="1600" dirty="0">
              <a:solidFill>
                <a:srgbClr val="C00000"/>
              </a:solidFill>
            </a:endParaRPr>
          </a:p>
        </p:txBody>
      </p:sp>
    </p:spTree>
    <p:extLst>
      <p:ext uri="{BB962C8B-B14F-4D97-AF65-F5344CB8AC3E}">
        <p14:creationId xmlns:p14="http://schemas.microsoft.com/office/powerpoint/2010/main" val="3692491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73826" y="243165"/>
            <a:ext cx="8937680" cy="481958"/>
          </a:xfrm>
        </p:spPr>
        <p:txBody>
          <a:bodyPr>
            <a:normAutofit fontScale="90000"/>
          </a:bodyPr>
          <a:lstStyle/>
          <a:p>
            <a:r>
              <a:rPr lang="en-US" b="1" dirty="0" smtClean="0"/>
              <a:t>CEDA &amp; Cadence </a:t>
            </a:r>
            <a:r>
              <a:rPr lang="en-US" b="1" dirty="0"/>
              <a:t>Global Sponsorship Collaboration </a:t>
            </a:r>
            <a:br>
              <a:rPr lang="en-US" b="1" dirty="0"/>
            </a:br>
            <a:r>
              <a:rPr lang="en-US" sz="2200" b="1" dirty="0" smtClean="0"/>
              <a:t>          </a:t>
            </a:r>
            <a:r>
              <a:rPr lang="en-US" sz="2200" b="1" dirty="0" smtClean="0">
                <a:solidFill>
                  <a:schemeClr val="tx1"/>
                </a:solidFill>
              </a:rPr>
              <a:t>Sponsored </a:t>
            </a:r>
            <a:r>
              <a:rPr lang="en-US" sz="2200" b="1" dirty="0">
                <a:solidFill>
                  <a:schemeClr val="tx1"/>
                </a:solidFill>
              </a:rPr>
              <a:t>Conferences for </a:t>
            </a:r>
            <a:r>
              <a:rPr lang="en-US" sz="2200" b="1" dirty="0" smtClean="0">
                <a:solidFill>
                  <a:schemeClr val="tx1"/>
                </a:solidFill>
              </a:rPr>
              <a:t>2018, any more to add?</a:t>
            </a:r>
            <a:r>
              <a:rPr lang="en-US" sz="2200" b="1" dirty="0" smtClean="0"/>
              <a:t> </a:t>
            </a:r>
            <a:endParaRPr lang="en-US" sz="2200" dirty="0"/>
          </a:p>
        </p:txBody>
      </p:sp>
      <p:pic>
        <p:nvPicPr>
          <p:cNvPr id="4" name="內容版面配置區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74297" y="1032620"/>
            <a:ext cx="6382051" cy="3976130"/>
          </a:xfrm>
        </p:spPr>
      </p:pic>
    </p:spTree>
    <p:extLst>
      <p:ext uri="{BB962C8B-B14F-4D97-AF65-F5344CB8AC3E}">
        <p14:creationId xmlns:p14="http://schemas.microsoft.com/office/powerpoint/2010/main" val="2169210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28937" y="631334"/>
            <a:ext cx="8342519" cy="4305444"/>
          </a:xfrm>
        </p:spPr>
        <p:txBody>
          <a:bodyPr>
            <a:noAutofit/>
          </a:bodyPr>
          <a:lstStyle/>
          <a:p>
            <a:pPr>
              <a:spcBef>
                <a:spcPts val="600"/>
              </a:spcBef>
            </a:pPr>
            <a:r>
              <a:rPr lang="en-US" sz="2000" dirty="0" smtClean="0">
                <a:solidFill>
                  <a:schemeClr val="tx1"/>
                </a:solidFill>
              </a:rPr>
              <a:t>Fellow Committee approved to dis-allow councils for fellow process</a:t>
            </a:r>
            <a:endParaRPr lang="en-US" sz="2000" dirty="0">
              <a:solidFill>
                <a:schemeClr val="tx1"/>
              </a:solidFill>
            </a:endParaRPr>
          </a:p>
          <a:p>
            <a:pPr lvl="1">
              <a:spcBef>
                <a:spcPts val="600"/>
              </a:spcBef>
            </a:pPr>
            <a:r>
              <a:rPr lang="en-US" sz="1600" dirty="0" smtClean="0">
                <a:solidFill>
                  <a:srgbClr val="000099"/>
                </a:solidFill>
              </a:rPr>
              <a:t>Main reasons: (1) </a:t>
            </a:r>
            <a:r>
              <a:rPr lang="en-US" sz="1600" dirty="0">
                <a:solidFill>
                  <a:srgbClr val="000099"/>
                </a:solidFill>
              </a:rPr>
              <a:t>very high elevation probability for </a:t>
            </a:r>
            <a:r>
              <a:rPr lang="en-US" sz="1600" dirty="0" smtClean="0">
                <a:solidFill>
                  <a:srgbClr val="000099"/>
                </a:solidFill>
              </a:rPr>
              <a:t>TCs, (2) more consistent fellow evaluations, (3) problem with </a:t>
            </a:r>
            <a:r>
              <a:rPr lang="en-US" sz="1600" dirty="0">
                <a:solidFill>
                  <a:srgbClr val="000099"/>
                </a:solidFill>
              </a:rPr>
              <a:t>convening FECs with 5 </a:t>
            </a:r>
            <a:r>
              <a:rPr lang="en-US" sz="1600" dirty="0" smtClean="0">
                <a:solidFill>
                  <a:srgbClr val="000099"/>
                </a:solidFill>
              </a:rPr>
              <a:t>Fellows, and (4) overlapping </a:t>
            </a:r>
            <a:r>
              <a:rPr lang="en-US" sz="1600" dirty="0">
                <a:solidFill>
                  <a:srgbClr val="000099"/>
                </a:solidFill>
              </a:rPr>
              <a:t>areas of technical expertise </a:t>
            </a:r>
            <a:r>
              <a:rPr lang="en-US" sz="1600" dirty="0" smtClean="0">
                <a:solidFill>
                  <a:srgbClr val="000099"/>
                </a:solidFill>
              </a:rPr>
              <a:t>with those of Societies</a:t>
            </a:r>
            <a:endParaRPr lang="en-US" sz="1600" dirty="0">
              <a:solidFill>
                <a:srgbClr val="000099"/>
              </a:solidFill>
            </a:endParaRPr>
          </a:p>
          <a:p>
            <a:pPr>
              <a:spcBef>
                <a:spcPts val="600"/>
              </a:spcBef>
            </a:pPr>
            <a:r>
              <a:rPr lang="en-US" sz="2000" dirty="0" smtClean="0">
                <a:solidFill>
                  <a:schemeClr val="tx1"/>
                </a:solidFill>
              </a:rPr>
              <a:t>Problems with this move</a:t>
            </a:r>
          </a:p>
          <a:p>
            <a:pPr lvl="1">
              <a:spcBef>
                <a:spcPts val="600"/>
              </a:spcBef>
            </a:pPr>
            <a:r>
              <a:rPr lang="en-US" sz="1600" dirty="0">
                <a:solidFill>
                  <a:srgbClr val="000099"/>
                </a:solidFill>
              </a:rPr>
              <a:t>D</a:t>
            </a:r>
            <a:r>
              <a:rPr lang="en-US" sz="1600" dirty="0" smtClean="0">
                <a:solidFill>
                  <a:srgbClr val="000099"/>
                </a:solidFill>
              </a:rPr>
              <a:t>amage </a:t>
            </a:r>
            <a:r>
              <a:rPr lang="en-US" sz="1600" dirty="0">
                <a:solidFill>
                  <a:srgbClr val="000099"/>
                </a:solidFill>
              </a:rPr>
              <a:t>interdisciplinary and multidisciplinary technical </a:t>
            </a:r>
            <a:r>
              <a:rPr lang="en-US" sz="1600" dirty="0" smtClean="0">
                <a:solidFill>
                  <a:srgbClr val="000099"/>
                </a:solidFill>
              </a:rPr>
              <a:t>activities</a:t>
            </a:r>
          </a:p>
          <a:p>
            <a:pPr lvl="1">
              <a:spcBef>
                <a:spcPts val="600"/>
              </a:spcBef>
            </a:pPr>
            <a:r>
              <a:rPr lang="en-US" dirty="0">
                <a:solidFill>
                  <a:srgbClr val="000099"/>
                </a:solidFill>
              </a:rPr>
              <a:t>C</a:t>
            </a:r>
            <a:r>
              <a:rPr lang="en-US" dirty="0" smtClean="0">
                <a:solidFill>
                  <a:srgbClr val="000099"/>
                </a:solidFill>
              </a:rPr>
              <a:t>ause </a:t>
            </a:r>
            <a:r>
              <a:rPr lang="en-US" dirty="0">
                <a:solidFill>
                  <a:srgbClr val="000099"/>
                </a:solidFill>
              </a:rPr>
              <a:t>further burden on Society Fellow </a:t>
            </a:r>
            <a:r>
              <a:rPr lang="en-US" dirty="0" smtClean="0">
                <a:solidFill>
                  <a:srgbClr val="000099"/>
                </a:solidFill>
              </a:rPr>
              <a:t>Committees</a:t>
            </a:r>
          </a:p>
          <a:p>
            <a:pPr lvl="1">
              <a:spcBef>
                <a:spcPts val="600"/>
              </a:spcBef>
            </a:pPr>
            <a:r>
              <a:rPr lang="en-US" dirty="0">
                <a:solidFill>
                  <a:srgbClr val="000099"/>
                </a:solidFill>
              </a:rPr>
              <a:t>N</a:t>
            </a:r>
            <a:r>
              <a:rPr lang="en-US" dirty="0" smtClean="0">
                <a:solidFill>
                  <a:srgbClr val="000099"/>
                </a:solidFill>
              </a:rPr>
              <a:t>o </a:t>
            </a:r>
            <a:r>
              <a:rPr lang="en-US" dirty="0">
                <a:solidFill>
                  <a:srgbClr val="000099"/>
                </a:solidFill>
              </a:rPr>
              <a:t>problem and </a:t>
            </a:r>
            <a:r>
              <a:rPr lang="en-US" dirty="0" smtClean="0">
                <a:solidFill>
                  <a:srgbClr val="000099"/>
                </a:solidFill>
              </a:rPr>
              <a:t>only minor % </a:t>
            </a:r>
            <a:r>
              <a:rPr lang="en-US" dirty="0">
                <a:solidFill>
                  <a:srgbClr val="000099"/>
                </a:solidFill>
              </a:rPr>
              <a:t>of </a:t>
            </a:r>
            <a:r>
              <a:rPr lang="en-US" dirty="0" smtClean="0">
                <a:solidFill>
                  <a:srgbClr val="000099"/>
                </a:solidFill>
              </a:rPr>
              <a:t>processing fellows through councils</a:t>
            </a:r>
            <a:endParaRPr lang="en-US" sz="1600" dirty="0" smtClean="0">
              <a:solidFill>
                <a:srgbClr val="000099"/>
              </a:solidFill>
            </a:endParaRPr>
          </a:p>
          <a:p>
            <a:pPr>
              <a:spcBef>
                <a:spcPts val="600"/>
              </a:spcBef>
            </a:pPr>
            <a:r>
              <a:rPr lang="en-US" sz="2000" dirty="0" smtClean="0">
                <a:solidFill>
                  <a:schemeClr val="tx1"/>
                </a:solidFill>
              </a:rPr>
              <a:t>Our CEDA strategies?</a:t>
            </a:r>
          </a:p>
          <a:p>
            <a:pPr lvl="1">
              <a:spcBef>
                <a:spcPts val="600"/>
              </a:spcBef>
            </a:pPr>
            <a:r>
              <a:rPr lang="en-US" sz="1600" dirty="0" smtClean="0">
                <a:solidFill>
                  <a:srgbClr val="000099"/>
                </a:solidFill>
              </a:rPr>
              <a:t>Worked with 6 parent societies and other councils to stop the move</a:t>
            </a:r>
          </a:p>
          <a:p>
            <a:pPr lvl="1">
              <a:spcBef>
                <a:spcPts val="600"/>
              </a:spcBef>
            </a:pPr>
            <a:r>
              <a:rPr lang="en-US" sz="1600" dirty="0" smtClean="0">
                <a:solidFill>
                  <a:srgbClr val="000099"/>
                </a:solidFill>
              </a:rPr>
              <a:t>Encouraged council supporters to send letters to the president, </a:t>
            </a:r>
            <a:r>
              <a:rPr lang="en-US" sz="1600" dirty="0" err="1" smtClean="0">
                <a:solidFill>
                  <a:srgbClr val="000099"/>
                </a:solidFill>
              </a:rPr>
              <a:t>BoD</a:t>
            </a:r>
            <a:r>
              <a:rPr lang="en-US" sz="1600" dirty="0" smtClean="0">
                <a:solidFill>
                  <a:srgbClr val="000099"/>
                </a:solidFill>
              </a:rPr>
              <a:t>, &amp; FC chair</a:t>
            </a:r>
          </a:p>
          <a:p>
            <a:pPr lvl="1">
              <a:spcBef>
                <a:spcPts val="600"/>
              </a:spcBef>
            </a:pPr>
            <a:r>
              <a:rPr lang="en-US" sz="1600" dirty="0" smtClean="0">
                <a:solidFill>
                  <a:srgbClr val="000099"/>
                </a:solidFill>
              </a:rPr>
              <a:t>Asked the motion to be approved at TAB meeting before sending it to </a:t>
            </a:r>
            <a:r>
              <a:rPr lang="en-US" sz="1600" dirty="0" err="1" smtClean="0">
                <a:solidFill>
                  <a:srgbClr val="000099"/>
                </a:solidFill>
              </a:rPr>
              <a:t>BoD</a:t>
            </a:r>
            <a:endParaRPr lang="en-US" sz="1600" dirty="0" smtClean="0">
              <a:solidFill>
                <a:srgbClr val="000099"/>
              </a:solidFill>
            </a:endParaRPr>
          </a:p>
          <a:p>
            <a:pPr lvl="1">
              <a:spcBef>
                <a:spcPts val="600"/>
              </a:spcBef>
            </a:pPr>
            <a:r>
              <a:rPr lang="en-US" sz="1600" b="1" dirty="0" smtClean="0">
                <a:solidFill>
                  <a:srgbClr val="C00000"/>
                </a:solidFill>
              </a:rPr>
              <a:t>Go for the EDA Society (EDAS)? </a:t>
            </a:r>
            <a:r>
              <a:rPr lang="en-US" sz="1600" dirty="0" smtClean="0">
                <a:solidFill>
                  <a:srgbClr val="006600"/>
                </a:solidFill>
              </a:rPr>
              <a:t>(1) better to form a task force first,                     (2) organize meetings </a:t>
            </a:r>
            <a:r>
              <a:rPr lang="en-US" sz="1600" dirty="0">
                <a:solidFill>
                  <a:srgbClr val="006600"/>
                </a:solidFill>
              </a:rPr>
              <a:t>at major EDA </a:t>
            </a:r>
            <a:r>
              <a:rPr lang="en-US" sz="1600" dirty="0" smtClean="0">
                <a:solidFill>
                  <a:srgbClr val="006600"/>
                </a:solidFill>
              </a:rPr>
              <a:t>conferences for discussion</a:t>
            </a: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2</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a:xfrm>
            <a:off x="273826" y="243166"/>
            <a:ext cx="8047828" cy="382800"/>
          </a:xfrm>
        </p:spPr>
        <p:txBody>
          <a:bodyPr>
            <a:normAutofit fontScale="90000"/>
          </a:bodyPr>
          <a:lstStyle/>
          <a:p>
            <a:r>
              <a:rPr lang="en-US" b="1" dirty="0" smtClean="0">
                <a:solidFill>
                  <a:srgbClr val="C00000"/>
                </a:solidFill>
              </a:rPr>
              <a:t>In 2018: IEEE FC’s Motion on Disempowering Councils</a:t>
            </a:r>
            <a:endParaRPr lang="en-US" b="1" dirty="0">
              <a:solidFill>
                <a:srgbClr val="C00000"/>
              </a:solidFill>
            </a:endParaRPr>
          </a:p>
        </p:txBody>
      </p:sp>
    </p:spTree>
    <p:extLst>
      <p:ext uri="{BB962C8B-B14F-4D97-AF65-F5344CB8AC3E}">
        <p14:creationId xmlns:p14="http://schemas.microsoft.com/office/powerpoint/2010/main" val="1554489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19CF78-8219-42B8-8340-8B21A3B6027A}"/>
              </a:ext>
            </a:extLst>
          </p:cNvPr>
          <p:cNvSpPr>
            <a:spLocks noGrp="1"/>
          </p:cNvSpPr>
          <p:nvPr>
            <p:ph sz="quarter" idx="14"/>
          </p:nvPr>
        </p:nvSpPr>
        <p:spPr>
          <a:xfrm>
            <a:off x="328937" y="631334"/>
            <a:ext cx="8342519" cy="387394"/>
          </a:xfrm>
        </p:spPr>
        <p:txBody>
          <a:bodyPr>
            <a:noAutofit/>
          </a:bodyPr>
          <a:lstStyle/>
          <a:p>
            <a:pPr>
              <a:spcBef>
                <a:spcPts val="600"/>
              </a:spcBef>
            </a:pPr>
            <a:r>
              <a:rPr lang="en-US" sz="2000" dirty="0" smtClean="0">
                <a:solidFill>
                  <a:schemeClr val="tx1"/>
                </a:solidFill>
              </a:rPr>
              <a:t>Fewer nominations and higher elevation rates  </a:t>
            </a:r>
            <a:endParaRPr lang="en-US" sz="2000" dirty="0">
              <a:solidFill>
                <a:schemeClr val="tx1"/>
              </a:solidFill>
            </a:endParaRPr>
          </a:p>
        </p:txBody>
      </p:sp>
      <p:sp>
        <p:nvSpPr>
          <p:cNvPr id="4" name="Slide Number Placeholder 3">
            <a:extLst>
              <a:ext uri="{FF2B5EF4-FFF2-40B4-BE49-F238E27FC236}">
                <a16:creationId xmlns:a16="http://schemas.microsoft.com/office/drawing/2014/main" id="{025824FB-9704-4235-AD33-E0784D1FE62B}"/>
              </a:ext>
            </a:extLst>
          </p:cNvPr>
          <p:cNvSpPr>
            <a:spLocks noGrp="1"/>
          </p:cNvSpPr>
          <p:nvPr>
            <p:ph type="sldNum" sz="quarter" idx="15"/>
          </p:nvPr>
        </p:nvSpPr>
        <p:spPr/>
        <p:txBody>
          <a:bodyPr/>
          <a:lstStyle/>
          <a:p>
            <a:pPr>
              <a:defRPr/>
            </a:pPr>
            <a:r>
              <a:rPr lang="en-US"/>
              <a:t>Page </a:t>
            </a:r>
            <a:fld id="{742CE1F0-28BF-A844-9B91-A150FCA372DE}" type="slidenum">
              <a:rPr lang="en-US" smtClean="0"/>
              <a:pPr>
                <a:defRPr/>
              </a:pPr>
              <a:t>3</a:t>
            </a:fld>
            <a:endParaRPr lang="en-US" dirty="0"/>
          </a:p>
        </p:txBody>
      </p:sp>
      <p:sp>
        <p:nvSpPr>
          <p:cNvPr id="5" name="Title 1">
            <a:extLst>
              <a:ext uri="{FF2B5EF4-FFF2-40B4-BE49-F238E27FC236}">
                <a16:creationId xmlns:a16="http://schemas.microsoft.com/office/drawing/2014/main" id="{F4DC1BC6-C398-4814-84BB-D0AA46DBFD12}"/>
              </a:ext>
            </a:extLst>
          </p:cNvPr>
          <p:cNvSpPr>
            <a:spLocks noGrp="1"/>
          </p:cNvSpPr>
          <p:nvPr>
            <p:ph type="title"/>
          </p:nvPr>
        </p:nvSpPr>
        <p:spPr>
          <a:xfrm>
            <a:off x="273826" y="197158"/>
            <a:ext cx="8047828" cy="382800"/>
          </a:xfrm>
        </p:spPr>
        <p:txBody>
          <a:bodyPr>
            <a:normAutofit fontScale="90000"/>
          </a:bodyPr>
          <a:lstStyle/>
          <a:p>
            <a:r>
              <a:rPr lang="en-US" b="1" dirty="0" smtClean="0"/>
              <a:t>TC Fellow Nomination and Elevation Statistics</a:t>
            </a:r>
            <a:endParaRPr lang="en-US" b="1" dirty="0"/>
          </a:p>
        </p:txBody>
      </p:sp>
      <p:graphicFrame>
        <p:nvGraphicFramePr>
          <p:cNvPr id="2" name="表格 1"/>
          <p:cNvGraphicFramePr>
            <a:graphicFrameLocks noGrp="1"/>
          </p:cNvGraphicFramePr>
          <p:nvPr>
            <p:extLst>
              <p:ext uri="{D42A27DB-BD31-4B8C-83A1-F6EECF244321}">
                <p14:modId xmlns:p14="http://schemas.microsoft.com/office/powerpoint/2010/main" val="591599868"/>
              </p:ext>
            </p:extLst>
          </p:nvPr>
        </p:nvGraphicFramePr>
        <p:xfrm>
          <a:off x="635827" y="1050599"/>
          <a:ext cx="3866251" cy="1657171"/>
        </p:xfrm>
        <a:graphic>
          <a:graphicData uri="http://schemas.openxmlformats.org/drawingml/2006/table">
            <a:tbl>
              <a:tblPr firstRow="1" firstCol="1" bandRow="1">
                <a:tableStyleId>{5C22544A-7EE6-4342-B048-85BDC9FD1C3A}</a:tableStyleId>
              </a:tblPr>
              <a:tblGrid>
                <a:gridCol w="560013">
                  <a:extLst>
                    <a:ext uri="{9D8B030D-6E8A-4147-A177-3AD203B41FA5}">
                      <a16:colId xmlns:a16="http://schemas.microsoft.com/office/drawing/2014/main" val="2393722408"/>
                    </a:ext>
                  </a:extLst>
                </a:gridCol>
                <a:gridCol w="382317">
                  <a:extLst>
                    <a:ext uri="{9D8B030D-6E8A-4147-A177-3AD203B41FA5}">
                      <a16:colId xmlns:a16="http://schemas.microsoft.com/office/drawing/2014/main" val="2591414859"/>
                    </a:ext>
                  </a:extLst>
                </a:gridCol>
                <a:gridCol w="513050">
                  <a:extLst>
                    <a:ext uri="{9D8B030D-6E8A-4147-A177-3AD203B41FA5}">
                      <a16:colId xmlns:a16="http://schemas.microsoft.com/office/drawing/2014/main" val="2880749175"/>
                    </a:ext>
                  </a:extLst>
                </a:gridCol>
                <a:gridCol w="477743">
                  <a:extLst>
                    <a:ext uri="{9D8B030D-6E8A-4147-A177-3AD203B41FA5}">
                      <a16:colId xmlns:a16="http://schemas.microsoft.com/office/drawing/2014/main" val="1785713240"/>
                    </a:ext>
                  </a:extLst>
                </a:gridCol>
                <a:gridCol w="483282">
                  <a:extLst>
                    <a:ext uri="{9D8B030D-6E8A-4147-A177-3AD203B41FA5}">
                      <a16:colId xmlns:a16="http://schemas.microsoft.com/office/drawing/2014/main" val="1561835058"/>
                    </a:ext>
                  </a:extLst>
                </a:gridCol>
                <a:gridCol w="483282">
                  <a:extLst>
                    <a:ext uri="{9D8B030D-6E8A-4147-A177-3AD203B41FA5}">
                      <a16:colId xmlns:a16="http://schemas.microsoft.com/office/drawing/2014/main" val="365024421"/>
                    </a:ext>
                  </a:extLst>
                </a:gridCol>
                <a:gridCol w="483282">
                  <a:extLst>
                    <a:ext uri="{9D8B030D-6E8A-4147-A177-3AD203B41FA5}">
                      <a16:colId xmlns:a16="http://schemas.microsoft.com/office/drawing/2014/main" val="719577081"/>
                    </a:ext>
                  </a:extLst>
                </a:gridCol>
                <a:gridCol w="483282">
                  <a:extLst>
                    <a:ext uri="{9D8B030D-6E8A-4147-A177-3AD203B41FA5}">
                      <a16:colId xmlns:a16="http://schemas.microsoft.com/office/drawing/2014/main" val="3388019222"/>
                    </a:ext>
                  </a:extLst>
                </a:gridCol>
              </a:tblGrid>
              <a:tr h="190500">
                <a:tc>
                  <a:txBody>
                    <a:bodyPr/>
                    <a:lstStyle/>
                    <a:p>
                      <a:r>
                        <a:rPr lang="en-US" sz="1000" dirty="0" smtClean="0">
                          <a:effectLst/>
                          <a:latin typeface="+mn-lt"/>
                        </a:rPr>
                        <a:t>Nominations</a:t>
                      </a:r>
                      <a:endParaRPr lang="en-US" sz="1000" dirty="0">
                        <a:effectLst/>
                        <a:latin typeface="+mn-lt"/>
                      </a:endParaRPr>
                    </a:p>
                  </a:txBody>
                  <a:tcPr marL="68580" marR="68580" marT="0" marB="0" anchor="b"/>
                </a:tc>
                <a:tc>
                  <a:txBody>
                    <a:bodyPr/>
                    <a:lstStyle/>
                    <a:p>
                      <a:pPr algn="ctr">
                        <a:spcBef>
                          <a:spcPts val="300"/>
                        </a:spcBef>
                        <a:spcAft>
                          <a:spcPts val="0"/>
                        </a:spcAft>
                      </a:pPr>
                      <a:r>
                        <a:rPr lang="en-US" sz="1000" dirty="0">
                          <a:effectLst/>
                        </a:rPr>
                        <a:t>BIO</a:t>
                      </a:r>
                      <a:endParaRPr lang="en-US" sz="10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b="1" dirty="0">
                          <a:solidFill>
                            <a:schemeClr val="bg1"/>
                          </a:solidFill>
                          <a:effectLst/>
                        </a:rPr>
                        <a:t>CEDA</a:t>
                      </a:r>
                      <a:endParaRPr lang="en-US" sz="1000" b="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dirty="0">
                          <a:effectLst/>
                        </a:rPr>
                        <a:t>RFID</a:t>
                      </a:r>
                      <a:endParaRPr lang="en-US" sz="10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a:effectLst/>
                        </a:rPr>
                        <a:t>CSC</a:t>
                      </a:r>
                      <a:endParaRPr lang="en-US" sz="10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900" dirty="0">
                          <a:effectLst/>
                        </a:rPr>
                        <a:t>NANO</a:t>
                      </a:r>
                      <a:endParaRPr lang="en-US" sz="9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dirty="0">
                          <a:effectLst/>
                        </a:rPr>
                        <a:t>SEN</a:t>
                      </a:r>
                      <a:endParaRPr lang="en-US" sz="10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a:effectLst/>
                        </a:rPr>
                        <a:t>SysC</a:t>
                      </a:r>
                      <a:endParaRPr lang="en-US" sz="10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812895761"/>
                  </a:ext>
                </a:extLst>
              </a:tr>
              <a:tr h="190500">
                <a:tc>
                  <a:txBody>
                    <a:bodyPr/>
                    <a:lstStyle/>
                    <a:p>
                      <a:pPr algn="r">
                        <a:spcBef>
                          <a:spcPts val="300"/>
                        </a:spcBef>
                        <a:spcAft>
                          <a:spcPts val="0"/>
                        </a:spcAft>
                      </a:pPr>
                      <a:r>
                        <a:rPr lang="en-US" sz="1100" dirty="0">
                          <a:effectLst/>
                        </a:rPr>
                        <a:t>2012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3</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11</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649455717"/>
                  </a:ext>
                </a:extLst>
              </a:tr>
              <a:tr h="190500">
                <a:tc>
                  <a:txBody>
                    <a:bodyPr/>
                    <a:lstStyle/>
                    <a:p>
                      <a:pPr algn="r">
                        <a:spcBef>
                          <a:spcPts val="300"/>
                        </a:spcBef>
                        <a:spcAft>
                          <a:spcPts val="0"/>
                        </a:spcAft>
                      </a:pPr>
                      <a:r>
                        <a:rPr lang="en-US" sz="1100" dirty="0">
                          <a:effectLst/>
                        </a:rPr>
                        <a:t>2013</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6</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6</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6</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127411624"/>
                  </a:ext>
                </a:extLst>
              </a:tr>
              <a:tr h="190500">
                <a:tc>
                  <a:txBody>
                    <a:bodyPr/>
                    <a:lstStyle/>
                    <a:p>
                      <a:pPr algn="r">
                        <a:spcBef>
                          <a:spcPts val="300"/>
                        </a:spcBef>
                        <a:spcAft>
                          <a:spcPts val="0"/>
                        </a:spcAft>
                      </a:pPr>
                      <a:r>
                        <a:rPr lang="en-US" sz="1100" dirty="0">
                          <a:effectLst/>
                        </a:rPr>
                        <a:t>2014</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4</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11</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3</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4</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9</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979974675"/>
                  </a:ext>
                </a:extLst>
              </a:tr>
              <a:tr h="190500">
                <a:tc>
                  <a:txBody>
                    <a:bodyPr/>
                    <a:lstStyle/>
                    <a:p>
                      <a:pPr algn="r">
                        <a:spcBef>
                          <a:spcPts val="300"/>
                        </a:spcBef>
                        <a:spcAft>
                          <a:spcPts val="0"/>
                        </a:spcAft>
                      </a:pPr>
                      <a:r>
                        <a:rPr lang="en-US" sz="1100" dirty="0">
                          <a:effectLst/>
                        </a:rPr>
                        <a:t>2015</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11</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1</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5</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3</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456240440"/>
                  </a:ext>
                </a:extLst>
              </a:tr>
              <a:tr h="190500">
                <a:tc>
                  <a:txBody>
                    <a:bodyPr/>
                    <a:lstStyle/>
                    <a:p>
                      <a:pPr algn="r">
                        <a:spcBef>
                          <a:spcPts val="300"/>
                        </a:spcBef>
                        <a:spcAft>
                          <a:spcPts val="0"/>
                        </a:spcAft>
                      </a:pPr>
                      <a:r>
                        <a:rPr lang="en-US" sz="1100" dirty="0">
                          <a:effectLst/>
                        </a:rPr>
                        <a:t>2016</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10</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7</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4</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313730451"/>
                  </a:ext>
                </a:extLst>
              </a:tr>
              <a:tr h="190500">
                <a:tc>
                  <a:txBody>
                    <a:bodyPr/>
                    <a:lstStyle/>
                    <a:p>
                      <a:pPr algn="r">
                        <a:spcBef>
                          <a:spcPts val="300"/>
                        </a:spcBef>
                        <a:spcAft>
                          <a:spcPts val="0"/>
                        </a:spcAft>
                      </a:pPr>
                      <a:r>
                        <a:rPr lang="en-US" sz="1100" dirty="0">
                          <a:effectLst/>
                        </a:rPr>
                        <a:t>2017</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21</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6</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5</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4</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14141980"/>
                  </a:ext>
                </a:extLst>
              </a:tr>
              <a:tr h="209371">
                <a:tc>
                  <a:txBody>
                    <a:bodyPr/>
                    <a:lstStyle/>
                    <a:p>
                      <a:pPr algn="r">
                        <a:spcBef>
                          <a:spcPts val="300"/>
                        </a:spcBef>
                        <a:spcAft>
                          <a:spcPts val="0"/>
                        </a:spcAft>
                      </a:pPr>
                      <a:r>
                        <a:rPr lang="en-US" sz="1100" dirty="0">
                          <a:effectLst/>
                        </a:rPr>
                        <a:t>2018</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4</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18</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1</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4</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449003725"/>
                  </a:ext>
                </a:extLst>
              </a:tr>
            </a:tbl>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2998069937"/>
              </p:ext>
            </p:extLst>
          </p:nvPr>
        </p:nvGraphicFramePr>
        <p:xfrm>
          <a:off x="4623554" y="1024096"/>
          <a:ext cx="3915350" cy="1666147"/>
        </p:xfrm>
        <a:graphic>
          <a:graphicData uri="http://schemas.openxmlformats.org/drawingml/2006/table">
            <a:tbl>
              <a:tblPr firstRow="1" firstCol="1" bandRow="1">
                <a:tableStyleId>{5C22544A-7EE6-4342-B048-85BDC9FD1C3A}</a:tableStyleId>
              </a:tblPr>
              <a:tblGrid>
                <a:gridCol w="522556">
                  <a:extLst>
                    <a:ext uri="{9D8B030D-6E8A-4147-A177-3AD203B41FA5}">
                      <a16:colId xmlns:a16="http://schemas.microsoft.com/office/drawing/2014/main" val="3084419139"/>
                    </a:ext>
                  </a:extLst>
                </a:gridCol>
                <a:gridCol w="384398">
                  <a:extLst>
                    <a:ext uri="{9D8B030D-6E8A-4147-A177-3AD203B41FA5}">
                      <a16:colId xmlns:a16="http://schemas.microsoft.com/office/drawing/2014/main" val="4188256322"/>
                    </a:ext>
                  </a:extLst>
                </a:gridCol>
                <a:gridCol w="566910">
                  <a:extLst>
                    <a:ext uri="{9D8B030D-6E8A-4147-A177-3AD203B41FA5}">
                      <a16:colId xmlns:a16="http://schemas.microsoft.com/office/drawing/2014/main" val="309550755"/>
                    </a:ext>
                  </a:extLst>
                </a:gridCol>
                <a:gridCol w="483810">
                  <a:extLst>
                    <a:ext uri="{9D8B030D-6E8A-4147-A177-3AD203B41FA5}">
                      <a16:colId xmlns:a16="http://schemas.microsoft.com/office/drawing/2014/main" val="1958843687"/>
                    </a:ext>
                  </a:extLst>
                </a:gridCol>
                <a:gridCol w="489419">
                  <a:extLst>
                    <a:ext uri="{9D8B030D-6E8A-4147-A177-3AD203B41FA5}">
                      <a16:colId xmlns:a16="http://schemas.microsoft.com/office/drawing/2014/main" val="1418164577"/>
                    </a:ext>
                  </a:extLst>
                </a:gridCol>
                <a:gridCol w="489419">
                  <a:extLst>
                    <a:ext uri="{9D8B030D-6E8A-4147-A177-3AD203B41FA5}">
                      <a16:colId xmlns:a16="http://schemas.microsoft.com/office/drawing/2014/main" val="2028678471"/>
                    </a:ext>
                  </a:extLst>
                </a:gridCol>
                <a:gridCol w="489419">
                  <a:extLst>
                    <a:ext uri="{9D8B030D-6E8A-4147-A177-3AD203B41FA5}">
                      <a16:colId xmlns:a16="http://schemas.microsoft.com/office/drawing/2014/main" val="531775239"/>
                    </a:ext>
                  </a:extLst>
                </a:gridCol>
                <a:gridCol w="489419">
                  <a:extLst>
                    <a:ext uri="{9D8B030D-6E8A-4147-A177-3AD203B41FA5}">
                      <a16:colId xmlns:a16="http://schemas.microsoft.com/office/drawing/2014/main" val="4170242741"/>
                    </a:ext>
                  </a:extLst>
                </a:gridCol>
              </a:tblGrid>
              <a:tr h="309981">
                <a:tc>
                  <a:txBody>
                    <a:bodyPr/>
                    <a:lstStyle/>
                    <a:p>
                      <a:r>
                        <a:rPr lang="en-US" sz="1000" dirty="0" smtClean="0">
                          <a:effectLst/>
                          <a:latin typeface="+mn-lt"/>
                        </a:rPr>
                        <a:t>Elevation</a:t>
                      </a:r>
                      <a:endParaRPr lang="en-US" sz="1000" dirty="0">
                        <a:effectLst/>
                        <a:latin typeface="+mn-lt"/>
                      </a:endParaRPr>
                    </a:p>
                  </a:txBody>
                  <a:tcPr marL="68580" marR="68580" marT="0" marB="0" anchor="b"/>
                </a:tc>
                <a:tc>
                  <a:txBody>
                    <a:bodyPr/>
                    <a:lstStyle/>
                    <a:p>
                      <a:pPr algn="ctr">
                        <a:spcBef>
                          <a:spcPts val="300"/>
                        </a:spcBef>
                        <a:spcAft>
                          <a:spcPts val="0"/>
                        </a:spcAft>
                      </a:pPr>
                      <a:r>
                        <a:rPr lang="en-US" sz="1000" dirty="0">
                          <a:effectLst/>
                        </a:rPr>
                        <a:t>BIO</a:t>
                      </a:r>
                      <a:endParaRPr lang="en-US" sz="10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b="1" dirty="0">
                          <a:solidFill>
                            <a:schemeClr val="bg1"/>
                          </a:solidFill>
                          <a:effectLst/>
                        </a:rPr>
                        <a:t>CEDA</a:t>
                      </a:r>
                      <a:endParaRPr lang="en-US" sz="1000" b="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a:effectLst/>
                        </a:rPr>
                        <a:t>RFID</a:t>
                      </a:r>
                      <a:endParaRPr lang="en-US" sz="10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dirty="0">
                          <a:effectLst/>
                        </a:rPr>
                        <a:t>CSC</a:t>
                      </a:r>
                      <a:endParaRPr lang="en-US" sz="10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900" dirty="0">
                          <a:effectLst/>
                        </a:rPr>
                        <a:t>NANO</a:t>
                      </a:r>
                      <a:endParaRPr lang="en-US" sz="9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a:effectLst/>
                        </a:rPr>
                        <a:t>SEN</a:t>
                      </a:r>
                      <a:endParaRPr lang="en-US" sz="10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000" dirty="0" err="1">
                          <a:effectLst/>
                        </a:rPr>
                        <a:t>SysC</a:t>
                      </a:r>
                      <a:endParaRPr lang="en-US" sz="10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320580376"/>
                  </a:ext>
                </a:extLst>
              </a:tr>
              <a:tr h="193738">
                <a:tc>
                  <a:txBody>
                    <a:bodyPr/>
                    <a:lstStyle/>
                    <a:p>
                      <a:pPr algn="r">
                        <a:spcBef>
                          <a:spcPts val="300"/>
                        </a:spcBef>
                        <a:spcAft>
                          <a:spcPts val="0"/>
                        </a:spcAft>
                      </a:pPr>
                      <a:r>
                        <a:rPr lang="en-US" sz="1100" dirty="0">
                          <a:effectLst/>
                        </a:rPr>
                        <a:t>2012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6</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239708256"/>
                  </a:ext>
                </a:extLst>
              </a:tr>
              <a:tr h="193738">
                <a:tc>
                  <a:txBody>
                    <a:bodyPr/>
                    <a:lstStyle/>
                    <a:p>
                      <a:pPr algn="r">
                        <a:spcBef>
                          <a:spcPts val="300"/>
                        </a:spcBef>
                        <a:spcAft>
                          <a:spcPts val="0"/>
                        </a:spcAft>
                      </a:pPr>
                      <a:r>
                        <a:rPr lang="en-US" sz="1100">
                          <a:effectLst/>
                        </a:rPr>
                        <a:t>2013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3</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1</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998885881"/>
                  </a:ext>
                </a:extLst>
              </a:tr>
              <a:tr h="193738">
                <a:tc>
                  <a:txBody>
                    <a:bodyPr/>
                    <a:lstStyle/>
                    <a:p>
                      <a:pPr algn="r">
                        <a:spcBef>
                          <a:spcPts val="300"/>
                        </a:spcBef>
                        <a:spcAft>
                          <a:spcPts val="0"/>
                        </a:spcAft>
                      </a:pPr>
                      <a:r>
                        <a:rPr lang="en-US" sz="1100">
                          <a:effectLst/>
                        </a:rPr>
                        <a:t>2014</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4</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4</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439664065"/>
                  </a:ext>
                </a:extLst>
              </a:tr>
              <a:tr h="193738">
                <a:tc>
                  <a:txBody>
                    <a:bodyPr/>
                    <a:lstStyle/>
                    <a:p>
                      <a:pPr algn="r">
                        <a:spcBef>
                          <a:spcPts val="300"/>
                        </a:spcBef>
                        <a:spcAft>
                          <a:spcPts val="0"/>
                        </a:spcAft>
                      </a:pPr>
                      <a:r>
                        <a:rPr lang="en-US" sz="1100">
                          <a:effectLst/>
                        </a:rPr>
                        <a:t>2015</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5</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1</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1</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1</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634395026"/>
                  </a:ext>
                </a:extLst>
              </a:tr>
              <a:tr h="193738">
                <a:tc>
                  <a:txBody>
                    <a:bodyPr/>
                    <a:lstStyle/>
                    <a:p>
                      <a:pPr algn="r">
                        <a:spcBef>
                          <a:spcPts val="300"/>
                        </a:spcBef>
                        <a:spcAft>
                          <a:spcPts val="0"/>
                        </a:spcAft>
                      </a:pPr>
                      <a:r>
                        <a:rPr lang="en-US" sz="1100">
                          <a:effectLst/>
                        </a:rPr>
                        <a:t>2016</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4</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1</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931606425"/>
                  </a:ext>
                </a:extLst>
              </a:tr>
              <a:tr h="193738">
                <a:tc>
                  <a:txBody>
                    <a:bodyPr/>
                    <a:lstStyle/>
                    <a:p>
                      <a:pPr algn="r">
                        <a:spcBef>
                          <a:spcPts val="300"/>
                        </a:spcBef>
                        <a:spcAft>
                          <a:spcPts val="0"/>
                        </a:spcAft>
                      </a:pPr>
                      <a:r>
                        <a:rPr lang="en-US" sz="1100">
                          <a:effectLst/>
                        </a:rPr>
                        <a:t>2017</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9</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159005033"/>
                  </a:ext>
                </a:extLst>
              </a:tr>
              <a:tr h="193738">
                <a:tc>
                  <a:txBody>
                    <a:bodyPr/>
                    <a:lstStyle/>
                    <a:p>
                      <a:pPr algn="r">
                        <a:spcBef>
                          <a:spcPts val="300"/>
                        </a:spcBef>
                        <a:spcAft>
                          <a:spcPts val="0"/>
                        </a:spcAft>
                      </a:pPr>
                      <a:r>
                        <a:rPr lang="en-US" sz="1100">
                          <a:effectLst/>
                        </a:rPr>
                        <a:t>2018</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b="1" dirty="0">
                          <a:solidFill>
                            <a:srgbClr val="C00000"/>
                          </a:solidFill>
                          <a:effectLst/>
                        </a:rPr>
                        <a:t>6</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a:effectLst/>
                        </a:rPr>
                        <a:t>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spcBef>
                          <a:spcPts val="300"/>
                        </a:spcBef>
                        <a:spcAft>
                          <a:spcPts val="0"/>
                        </a:spcAft>
                      </a:pPr>
                      <a:r>
                        <a:rPr lang="en-US" sz="1100" dirty="0">
                          <a:effectLst/>
                        </a:rPr>
                        <a:t>2</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41877266"/>
                  </a:ext>
                </a:extLst>
              </a:tr>
            </a:tbl>
          </a:graphicData>
        </a:graphic>
      </p:graphicFrame>
      <p:sp>
        <p:nvSpPr>
          <p:cNvPr id="7" name="Rectangle 1"/>
          <p:cNvSpPr>
            <a:spLocks noChangeArrowheads="1"/>
          </p:cNvSpPr>
          <p:nvPr/>
        </p:nvSpPr>
        <p:spPr bwMode="auto">
          <a:xfrm>
            <a:off x="1050925" y="20986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表格 7"/>
          <p:cNvGraphicFramePr>
            <a:graphicFrameLocks noGrp="1"/>
          </p:cNvGraphicFramePr>
          <p:nvPr>
            <p:extLst>
              <p:ext uri="{D42A27DB-BD31-4B8C-83A1-F6EECF244321}">
                <p14:modId xmlns:p14="http://schemas.microsoft.com/office/powerpoint/2010/main" val="3578991642"/>
              </p:ext>
            </p:extLst>
          </p:nvPr>
        </p:nvGraphicFramePr>
        <p:xfrm>
          <a:off x="1050925" y="2859666"/>
          <a:ext cx="5797870" cy="2049780"/>
        </p:xfrm>
        <a:graphic>
          <a:graphicData uri="http://schemas.openxmlformats.org/drawingml/2006/table">
            <a:tbl>
              <a:tblPr firstRow="1" firstCol="1" bandRow="1">
                <a:tableStyleId>{5C22544A-7EE6-4342-B048-85BDC9FD1C3A}</a:tableStyleId>
              </a:tblPr>
              <a:tblGrid>
                <a:gridCol w="612178">
                  <a:extLst>
                    <a:ext uri="{9D8B030D-6E8A-4147-A177-3AD203B41FA5}">
                      <a16:colId xmlns:a16="http://schemas.microsoft.com/office/drawing/2014/main" val="3642873839"/>
                    </a:ext>
                  </a:extLst>
                </a:gridCol>
                <a:gridCol w="692755">
                  <a:extLst>
                    <a:ext uri="{9D8B030D-6E8A-4147-A177-3AD203B41FA5}">
                      <a16:colId xmlns:a16="http://schemas.microsoft.com/office/drawing/2014/main" val="144489490"/>
                    </a:ext>
                  </a:extLst>
                </a:gridCol>
                <a:gridCol w="597957">
                  <a:extLst>
                    <a:ext uri="{9D8B030D-6E8A-4147-A177-3AD203B41FA5}">
                      <a16:colId xmlns:a16="http://schemas.microsoft.com/office/drawing/2014/main" val="2271594498"/>
                    </a:ext>
                  </a:extLst>
                </a:gridCol>
                <a:gridCol w="634297">
                  <a:extLst>
                    <a:ext uri="{9D8B030D-6E8A-4147-A177-3AD203B41FA5}">
                      <a16:colId xmlns:a16="http://schemas.microsoft.com/office/drawing/2014/main" val="4023639316"/>
                    </a:ext>
                  </a:extLst>
                </a:gridCol>
                <a:gridCol w="634297">
                  <a:extLst>
                    <a:ext uri="{9D8B030D-6E8A-4147-A177-3AD203B41FA5}">
                      <a16:colId xmlns:a16="http://schemas.microsoft.com/office/drawing/2014/main" val="473384475"/>
                    </a:ext>
                  </a:extLst>
                </a:gridCol>
                <a:gridCol w="634297">
                  <a:extLst>
                    <a:ext uri="{9D8B030D-6E8A-4147-A177-3AD203B41FA5}">
                      <a16:colId xmlns:a16="http://schemas.microsoft.com/office/drawing/2014/main" val="419670045"/>
                    </a:ext>
                  </a:extLst>
                </a:gridCol>
                <a:gridCol w="634297">
                  <a:extLst>
                    <a:ext uri="{9D8B030D-6E8A-4147-A177-3AD203B41FA5}">
                      <a16:colId xmlns:a16="http://schemas.microsoft.com/office/drawing/2014/main" val="3720028499"/>
                    </a:ext>
                  </a:extLst>
                </a:gridCol>
                <a:gridCol w="634297">
                  <a:extLst>
                    <a:ext uri="{9D8B030D-6E8A-4147-A177-3AD203B41FA5}">
                      <a16:colId xmlns:a16="http://schemas.microsoft.com/office/drawing/2014/main" val="1118948910"/>
                    </a:ext>
                  </a:extLst>
                </a:gridCol>
                <a:gridCol w="723495">
                  <a:extLst>
                    <a:ext uri="{9D8B030D-6E8A-4147-A177-3AD203B41FA5}">
                      <a16:colId xmlns:a16="http://schemas.microsoft.com/office/drawing/2014/main" val="863821773"/>
                    </a:ext>
                  </a:extLst>
                </a:gridCol>
              </a:tblGrid>
              <a:tr h="190500">
                <a:tc>
                  <a:txBody>
                    <a:bodyPr/>
                    <a:lstStyle/>
                    <a:p>
                      <a:pPr algn="ctr"/>
                      <a:r>
                        <a:rPr lang="en-US" sz="1100" dirty="0" smtClean="0">
                          <a:effectLst/>
                          <a:latin typeface="+mn-lt"/>
                        </a:rPr>
                        <a:t>%</a:t>
                      </a:r>
                      <a:endParaRPr lang="en-US" sz="1100" dirty="0">
                        <a:effectLst/>
                        <a:latin typeface="+mn-lt"/>
                      </a:endParaRPr>
                    </a:p>
                  </a:txBody>
                  <a:tcPr marL="68580" marR="68580" marT="0" marB="0" anchor="b"/>
                </a:tc>
                <a:tc>
                  <a:txBody>
                    <a:bodyPr/>
                    <a:lstStyle/>
                    <a:p>
                      <a:pPr algn="ctr">
                        <a:spcBef>
                          <a:spcPts val="300"/>
                        </a:spcBef>
                        <a:spcAft>
                          <a:spcPts val="0"/>
                        </a:spcAft>
                      </a:pPr>
                      <a:r>
                        <a:rPr lang="en-US" sz="1100">
                          <a:effectLst/>
                        </a:rPr>
                        <a:t>BIO</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chemeClr val="bg1"/>
                          </a:solidFill>
                          <a:effectLst/>
                        </a:rPr>
                        <a:t>CEDA</a:t>
                      </a:r>
                      <a:endParaRPr lang="en-US" sz="1100" b="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RFID</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CSC</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NANO</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dirty="0">
                          <a:effectLst/>
                        </a:rPr>
                        <a:t>SEN</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SysC</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smtClean="0">
                          <a:solidFill>
                            <a:schemeClr val="bg1"/>
                          </a:solidFill>
                          <a:effectLst/>
                        </a:rPr>
                        <a:t>IEEE   (no TCs</a:t>
                      </a:r>
                      <a:r>
                        <a:rPr lang="en-US" sz="1100" b="1" dirty="0">
                          <a:solidFill>
                            <a:schemeClr val="bg1"/>
                          </a:solidFill>
                          <a:effectLst/>
                        </a:rPr>
                        <a:t>)</a:t>
                      </a:r>
                      <a:endParaRPr lang="en-US" sz="1100" b="1" dirty="0">
                        <a:solidFill>
                          <a:schemeClr val="bg1"/>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326065444"/>
                  </a:ext>
                </a:extLst>
              </a:tr>
              <a:tr h="190500">
                <a:tc>
                  <a:txBody>
                    <a:bodyPr/>
                    <a:lstStyle/>
                    <a:p>
                      <a:pPr algn="r">
                        <a:spcBef>
                          <a:spcPts val="300"/>
                        </a:spcBef>
                        <a:spcAft>
                          <a:spcPts val="0"/>
                        </a:spcAft>
                      </a:pPr>
                      <a:r>
                        <a:rPr lang="en-US" sz="1100">
                          <a:effectLst/>
                        </a:rPr>
                        <a:t>2012</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66.7</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a:solidFill>
                            <a:srgbClr val="C00000"/>
                          </a:solidFill>
                          <a:effectLst/>
                        </a:rPr>
                        <a:t>54.6</a:t>
                      </a:r>
                      <a:endParaRPr lang="en-US" sz="1100" b="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100.0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100.0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40.8</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568874571"/>
                  </a:ext>
                </a:extLst>
              </a:tr>
              <a:tr h="190500">
                <a:tc>
                  <a:txBody>
                    <a:bodyPr/>
                    <a:lstStyle/>
                    <a:p>
                      <a:pPr algn="r">
                        <a:spcBef>
                          <a:spcPts val="300"/>
                        </a:spcBef>
                        <a:spcAft>
                          <a:spcPts val="0"/>
                        </a:spcAft>
                      </a:pPr>
                      <a:r>
                        <a:rPr lang="en-US" sz="1100">
                          <a:effectLst/>
                        </a:rPr>
                        <a:t>2013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33.3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C00000"/>
                          </a:solidFill>
                          <a:effectLst/>
                        </a:rPr>
                        <a:t>50.0</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50.0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33.3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35.6</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508089027"/>
                  </a:ext>
                </a:extLst>
              </a:tr>
              <a:tr h="190500">
                <a:tc>
                  <a:txBody>
                    <a:bodyPr/>
                    <a:lstStyle/>
                    <a:p>
                      <a:pPr algn="r">
                        <a:spcBef>
                          <a:spcPts val="300"/>
                        </a:spcBef>
                        <a:spcAft>
                          <a:spcPts val="0"/>
                        </a:spcAft>
                      </a:pPr>
                      <a:r>
                        <a:rPr lang="en-US" sz="1100">
                          <a:effectLst/>
                        </a:rPr>
                        <a:t>2014</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25.0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C00000"/>
                          </a:solidFill>
                          <a:effectLst/>
                        </a:rPr>
                        <a:t>36.4</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66.7</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50.0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44.4</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100.0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33.9</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996821106"/>
                  </a:ext>
                </a:extLst>
              </a:tr>
              <a:tr h="190500">
                <a:tc>
                  <a:txBody>
                    <a:bodyPr/>
                    <a:lstStyle/>
                    <a:p>
                      <a:pPr algn="r">
                        <a:spcBef>
                          <a:spcPts val="300"/>
                        </a:spcBef>
                        <a:spcAft>
                          <a:spcPts val="0"/>
                        </a:spcAft>
                      </a:pPr>
                      <a:r>
                        <a:rPr lang="en-US" sz="1100">
                          <a:effectLst/>
                        </a:rPr>
                        <a:t>2015</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C00000"/>
                          </a:solidFill>
                          <a:effectLst/>
                        </a:rPr>
                        <a:t>45.5</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100.0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20.0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33.3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34.2</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768124045"/>
                  </a:ext>
                </a:extLst>
              </a:tr>
              <a:tr h="190500">
                <a:tc>
                  <a:txBody>
                    <a:bodyPr/>
                    <a:lstStyle/>
                    <a:p>
                      <a:pPr algn="r">
                        <a:spcBef>
                          <a:spcPts val="300"/>
                        </a:spcBef>
                        <a:spcAft>
                          <a:spcPts val="0"/>
                        </a:spcAft>
                      </a:pPr>
                      <a:r>
                        <a:rPr lang="en-US" sz="1100">
                          <a:effectLst/>
                        </a:rPr>
                        <a:t>2016</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C00000"/>
                          </a:solidFill>
                          <a:effectLst/>
                        </a:rPr>
                        <a:t>40.0</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28.6</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25.0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35.9</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084545341"/>
                  </a:ext>
                </a:extLst>
              </a:tr>
              <a:tr h="190500">
                <a:tc>
                  <a:txBody>
                    <a:bodyPr/>
                    <a:lstStyle/>
                    <a:p>
                      <a:pPr algn="r">
                        <a:spcBef>
                          <a:spcPts val="300"/>
                        </a:spcBef>
                        <a:spcAft>
                          <a:spcPts val="0"/>
                        </a:spcAft>
                      </a:pPr>
                      <a:r>
                        <a:rPr lang="en-US" sz="1100">
                          <a:effectLst/>
                        </a:rPr>
                        <a:t>2017</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33.3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C00000"/>
                          </a:solidFill>
                          <a:effectLst/>
                        </a:rPr>
                        <a:t>42.9</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1000">
                        <a:effectLst/>
                        <a:latin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33.3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16.7</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40.0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50.0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31.4</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037147613"/>
                  </a:ext>
                </a:extLst>
              </a:tr>
              <a:tr h="190500">
                <a:tc>
                  <a:txBody>
                    <a:bodyPr/>
                    <a:lstStyle/>
                    <a:p>
                      <a:pPr algn="r">
                        <a:spcBef>
                          <a:spcPts val="300"/>
                        </a:spcBef>
                        <a:spcAft>
                          <a:spcPts val="0"/>
                        </a:spcAft>
                      </a:pPr>
                      <a:r>
                        <a:rPr lang="en-US" sz="1100">
                          <a:effectLst/>
                        </a:rPr>
                        <a:t>2018</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50.0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C00000"/>
                          </a:solidFill>
                          <a:effectLst/>
                        </a:rPr>
                        <a:t>33.3</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20.0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50.0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32.3</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495738569"/>
                  </a:ext>
                </a:extLst>
              </a:tr>
              <a:tr h="190500">
                <a:tc>
                  <a:txBody>
                    <a:bodyPr/>
                    <a:lstStyle/>
                    <a:p>
                      <a:pPr>
                        <a:spcBef>
                          <a:spcPts val="300"/>
                        </a:spcBef>
                        <a:spcAft>
                          <a:spcPts val="0"/>
                        </a:spcAft>
                      </a:pPr>
                      <a:r>
                        <a:rPr lang="en-US" sz="1100" dirty="0" smtClean="0">
                          <a:effectLst/>
                        </a:rPr>
                        <a:t>Mean</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dirty="0">
                          <a:effectLst/>
                        </a:rPr>
                        <a:t>34.7</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C00000"/>
                          </a:solidFill>
                          <a:effectLst/>
                        </a:rPr>
                        <a:t>43.2</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58.3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dirty="0">
                          <a:effectLst/>
                        </a:rPr>
                        <a:t>28.1</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dirty="0">
                          <a:effectLst/>
                        </a:rPr>
                        <a:t>23.8</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dirty="0">
                          <a:effectLst/>
                        </a:rPr>
                        <a:t>60.0</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34.9</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919711613"/>
                  </a:ext>
                </a:extLst>
              </a:tr>
              <a:tr h="190500">
                <a:tc>
                  <a:txBody>
                    <a:bodyPr/>
                    <a:lstStyle/>
                    <a:p>
                      <a:pPr>
                        <a:spcBef>
                          <a:spcPts val="300"/>
                        </a:spcBef>
                        <a:spcAft>
                          <a:spcPts val="0"/>
                        </a:spcAft>
                      </a:pPr>
                      <a:r>
                        <a:rPr lang="en-US" sz="1100" dirty="0">
                          <a:effectLst/>
                        </a:rPr>
                        <a:t>CI-95</a:t>
                      </a:r>
                      <a:r>
                        <a:rPr lang="en-US" sz="1100" dirty="0" smtClean="0">
                          <a:effectLst/>
                        </a:rPr>
                        <a:t>%</a:t>
                      </a:r>
                      <a:endParaRPr lang="en-US" sz="11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±28.1</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C00000"/>
                          </a:solidFill>
                          <a:effectLst/>
                        </a:rPr>
                        <a:t>±9.3</a:t>
                      </a:r>
                      <a:endParaRPr lang="en-US" sz="1100" b="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0.0</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±48.5</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±15.4</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±24.3</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a:effectLst/>
                        </a:rPr>
                        <a:t>±51.9</a:t>
                      </a:r>
                      <a:endParaRPr lang="en-US" sz="11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Bef>
                          <a:spcPts val="300"/>
                        </a:spcBef>
                        <a:spcAft>
                          <a:spcPts val="0"/>
                        </a:spcAft>
                      </a:pPr>
                      <a:r>
                        <a:rPr lang="en-US" sz="1100" b="1" dirty="0">
                          <a:solidFill>
                            <a:srgbClr val="9900CC"/>
                          </a:solidFill>
                          <a:effectLst/>
                        </a:rPr>
                        <a:t>±2.9</a:t>
                      </a:r>
                      <a:endParaRPr lang="en-US" sz="1100" b="1" dirty="0">
                        <a:solidFill>
                          <a:srgbClr val="9900CC"/>
                        </a:solidFill>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12217083"/>
                  </a:ext>
                </a:extLst>
              </a:tr>
            </a:tbl>
          </a:graphicData>
        </a:graphic>
      </p:graphicFrame>
      <p:sp>
        <p:nvSpPr>
          <p:cNvPr id="9" name="Rectangle 2"/>
          <p:cNvSpPr>
            <a:spLocks noChangeArrowheads="1"/>
          </p:cNvSpPr>
          <p:nvPr/>
        </p:nvSpPr>
        <p:spPr bwMode="auto">
          <a:xfrm>
            <a:off x="514350" y="151619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531438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B451F-2CFC-4994-8AB2-39CD9EAC3A9E}"/>
              </a:ext>
            </a:extLst>
          </p:cNvPr>
          <p:cNvSpPr>
            <a:spLocks noGrp="1"/>
          </p:cNvSpPr>
          <p:nvPr>
            <p:ph type="ctrTitle"/>
          </p:nvPr>
        </p:nvSpPr>
        <p:spPr>
          <a:xfrm>
            <a:off x="322672" y="265040"/>
            <a:ext cx="8531162" cy="391130"/>
          </a:xfrm>
        </p:spPr>
        <p:txBody>
          <a:bodyPr>
            <a:noAutofit/>
          </a:bodyPr>
          <a:lstStyle/>
          <a:p>
            <a:r>
              <a:rPr lang="en-US" sz="2800" dirty="0"/>
              <a:t>Elevation Probability vs Mean Number of Nominations</a:t>
            </a:r>
          </a:p>
        </p:txBody>
      </p:sp>
      <p:pic>
        <p:nvPicPr>
          <p:cNvPr id="10" name="Picture 9">
            <a:extLst>
              <a:ext uri="{FF2B5EF4-FFF2-40B4-BE49-F238E27FC236}">
                <a16:creationId xmlns:a16="http://schemas.microsoft.com/office/drawing/2014/main" id="{77C54E7D-B9AD-4DFE-84C4-D73CB9466137}"/>
              </a:ext>
            </a:extLst>
          </p:cNvPr>
          <p:cNvPicPr>
            <a:picLocks noChangeAspect="1"/>
          </p:cNvPicPr>
          <p:nvPr/>
        </p:nvPicPr>
        <p:blipFill rotWithShape="1">
          <a:blip r:embed="rId2"/>
          <a:srcRect l="5066" t="2593" r="7466"/>
          <a:stretch/>
        </p:blipFill>
        <p:spPr>
          <a:xfrm>
            <a:off x="4588253" y="935575"/>
            <a:ext cx="4451196" cy="3721608"/>
          </a:xfrm>
          <a:prstGeom prst="rect">
            <a:avLst/>
          </a:prstGeom>
        </p:spPr>
      </p:pic>
      <p:pic>
        <p:nvPicPr>
          <p:cNvPr id="11" name="Picture 10">
            <a:extLst>
              <a:ext uri="{FF2B5EF4-FFF2-40B4-BE49-F238E27FC236}">
                <a16:creationId xmlns:a16="http://schemas.microsoft.com/office/drawing/2014/main" id="{4D1F8997-B451-4039-A169-E06CFD46FA61}"/>
              </a:ext>
            </a:extLst>
          </p:cNvPr>
          <p:cNvPicPr>
            <a:picLocks noChangeAspect="1"/>
          </p:cNvPicPr>
          <p:nvPr/>
        </p:nvPicPr>
        <p:blipFill rotWithShape="1">
          <a:blip r:embed="rId3"/>
          <a:srcRect l="3792" t="2779" r="7046" b="1"/>
          <a:stretch/>
        </p:blipFill>
        <p:spPr>
          <a:xfrm>
            <a:off x="104551" y="935575"/>
            <a:ext cx="4545989" cy="3721608"/>
          </a:xfrm>
          <a:prstGeom prst="rect">
            <a:avLst/>
          </a:prstGeom>
        </p:spPr>
      </p:pic>
    </p:spTree>
    <p:extLst>
      <p:ext uri="{BB962C8B-B14F-4D97-AF65-F5344CB8AC3E}">
        <p14:creationId xmlns:p14="http://schemas.microsoft.com/office/powerpoint/2010/main" val="3053094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D4700-8551-4D7F-BBC5-F5D55572FEC5}"/>
              </a:ext>
            </a:extLst>
          </p:cNvPr>
          <p:cNvSpPr>
            <a:spLocks noGrp="1"/>
          </p:cNvSpPr>
          <p:nvPr>
            <p:ph type="ctrTitle"/>
          </p:nvPr>
        </p:nvSpPr>
        <p:spPr>
          <a:xfrm>
            <a:off x="337368" y="191206"/>
            <a:ext cx="8531162" cy="391130"/>
          </a:xfrm>
        </p:spPr>
        <p:txBody>
          <a:bodyPr>
            <a:noAutofit/>
          </a:bodyPr>
          <a:lstStyle/>
          <a:p>
            <a:r>
              <a:rPr lang="en-US" sz="2800" dirty="0" smtClean="0"/>
              <a:t>“New Findings” from FC on </a:t>
            </a:r>
            <a:r>
              <a:rPr lang="en-US" sz="2800" dirty="0"/>
              <a:t>Societies and Councils</a:t>
            </a:r>
          </a:p>
        </p:txBody>
      </p:sp>
      <p:sp>
        <p:nvSpPr>
          <p:cNvPr id="4" name="Text Placeholder 3">
            <a:extLst>
              <a:ext uri="{FF2B5EF4-FFF2-40B4-BE49-F238E27FC236}">
                <a16:creationId xmlns:a16="http://schemas.microsoft.com/office/drawing/2014/main" id="{DB99FB3B-2691-40B0-B2D3-0BF1629DA9F0}"/>
              </a:ext>
            </a:extLst>
          </p:cNvPr>
          <p:cNvSpPr>
            <a:spLocks noGrp="1"/>
          </p:cNvSpPr>
          <p:nvPr>
            <p:ph type="body" idx="2"/>
          </p:nvPr>
        </p:nvSpPr>
        <p:spPr>
          <a:xfrm>
            <a:off x="297611" y="1369219"/>
            <a:ext cx="8531162" cy="3444321"/>
          </a:xfrm>
        </p:spPr>
        <p:txBody>
          <a:bodyPr>
            <a:noAutofit/>
          </a:bodyPr>
          <a:lstStyle/>
          <a:p>
            <a:r>
              <a:rPr lang="en-US" sz="1600" dirty="0"/>
              <a:t>Small Societies and Councils have large variations in EP over time due to small number effects and also often have higher than average EP. Furthermore, Councils generally have higher EP than Societies.</a:t>
            </a:r>
          </a:p>
          <a:p>
            <a:r>
              <a:rPr lang="en-US" sz="1600" dirty="0"/>
              <a:t>Possible explanation: IEEE Judges “over-weigh” the rankings in small Societies and Councils</a:t>
            </a:r>
          </a:p>
          <a:p>
            <a:pPr lvl="1"/>
            <a:r>
              <a:rPr lang="en-US" dirty="0">
                <a:solidFill>
                  <a:srgbClr val="000099"/>
                </a:solidFill>
              </a:rPr>
              <a:t>Top ranking nominees in small Societies and Councils tend to be elevated with higher probability than middle ranked nominees in larger Societies. E.g., a nominee ranked #15 among 40 has an EP in the 10%-25%, much smaller than the EP of top ranking nominees in small Societies and Councils. </a:t>
            </a:r>
          </a:p>
          <a:p>
            <a:pPr lvl="1"/>
            <a:r>
              <a:rPr lang="en-US" dirty="0">
                <a:solidFill>
                  <a:srgbClr val="000099"/>
                </a:solidFill>
              </a:rPr>
              <a:t>A possible solution would be to require that IEEE Judges performed </a:t>
            </a:r>
            <a:r>
              <a:rPr lang="en-US" u="sng" dirty="0">
                <a:solidFill>
                  <a:srgbClr val="000099"/>
                </a:solidFill>
              </a:rPr>
              <a:t>more due diligence</a:t>
            </a:r>
            <a:r>
              <a:rPr lang="en-US" dirty="0">
                <a:solidFill>
                  <a:srgbClr val="000099"/>
                </a:solidFill>
              </a:rPr>
              <a:t> on the nominees of small Societies and Councils without being influenced too much by the provided rank/score </a:t>
            </a:r>
            <a:r>
              <a:rPr lang="en-US" dirty="0">
                <a:solidFill>
                  <a:srgbClr val="000099"/>
                </a:solidFill>
                <a:sym typeface="Wingdings" panose="05000000000000000000" pitchFamily="2" charset="2"/>
              </a:rPr>
              <a:t> Small Societies and Councils should not rank/score nominees, just provide the narrative on nominee’s impact.</a:t>
            </a:r>
          </a:p>
          <a:p>
            <a:pPr lvl="1"/>
            <a:r>
              <a:rPr lang="en-US" dirty="0">
                <a:solidFill>
                  <a:srgbClr val="000099"/>
                </a:solidFill>
              </a:rPr>
              <a:t>If S/TCs with less than or equal to X nominees did not rank/score their nominees then:</a:t>
            </a:r>
          </a:p>
          <a:p>
            <a:pPr lvl="2"/>
            <a:r>
              <a:rPr lang="en-US" dirty="0">
                <a:solidFill>
                  <a:srgbClr val="006600"/>
                </a:solidFill>
              </a:rPr>
              <a:t>For X=10, there would be ~50 unranked nominees out of ~900.   Workload increase:  ~5 nominees per IEEE Judge.</a:t>
            </a:r>
          </a:p>
          <a:p>
            <a:pPr lvl="2"/>
            <a:r>
              <a:rPr lang="en-US" dirty="0">
                <a:solidFill>
                  <a:srgbClr val="006600"/>
                </a:solidFill>
              </a:rPr>
              <a:t>For X=20, there would be ~140 unranked nominees out of ~900. Workload increase: ~14 nominees per IEEE Judge.</a:t>
            </a:r>
          </a:p>
          <a:p>
            <a:r>
              <a:rPr lang="en-US" sz="1600" dirty="0"/>
              <a:t>Will inform FSPS and Ad Hoc of these recent findings to re-discuss the matter.</a:t>
            </a:r>
          </a:p>
        </p:txBody>
      </p:sp>
      <p:sp>
        <p:nvSpPr>
          <p:cNvPr id="7" name="Subtitle 6">
            <a:extLst>
              <a:ext uri="{FF2B5EF4-FFF2-40B4-BE49-F238E27FC236}">
                <a16:creationId xmlns:a16="http://schemas.microsoft.com/office/drawing/2014/main" id="{A9EFB463-9928-4D59-868F-C9C2ACF6811E}"/>
              </a:ext>
            </a:extLst>
          </p:cNvPr>
          <p:cNvSpPr>
            <a:spLocks noGrp="1"/>
          </p:cNvSpPr>
          <p:nvPr>
            <p:ph type="subTitle" idx="1"/>
          </p:nvPr>
        </p:nvSpPr>
        <p:spPr>
          <a:xfrm>
            <a:off x="297611" y="817281"/>
            <a:ext cx="8531162" cy="316993"/>
          </a:xfrm>
        </p:spPr>
        <p:txBody>
          <a:bodyPr>
            <a:normAutofit fontScale="85000" lnSpcReduction="20000"/>
          </a:bodyPr>
          <a:lstStyle/>
          <a:p>
            <a:r>
              <a:rPr lang="en-US" dirty="0"/>
              <a:t>Some takeaways on Elevation Probability (EP) data</a:t>
            </a:r>
          </a:p>
        </p:txBody>
      </p:sp>
    </p:spTree>
    <p:extLst>
      <p:ext uri="{BB962C8B-B14F-4D97-AF65-F5344CB8AC3E}">
        <p14:creationId xmlns:p14="http://schemas.microsoft.com/office/powerpoint/2010/main" val="3231715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05672" y="118216"/>
            <a:ext cx="8767943" cy="614439"/>
          </a:xfrm>
        </p:spPr>
        <p:txBody>
          <a:bodyPr>
            <a:normAutofit/>
          </a:bodyPr>
          <a:lstStyle/>
          <a:p>
            <a:r>
              <a:rPr lang="en-US" sz="2400" b="1" dirty="0"/>
              <a:t>Counter Arguments from TCs Viewed by Stefano Galli </a:t>
            </a:r>
            <a:r>
              <a:rPr lang="en-US" sz="1200" b="1" dirty="0">
                <a:solidFill>
                  <a:schemeClr val="bg1"/>
                </a:solidFill>
              </a:rPr>
              <a:t>(FC Chair) </a:t>
            </a:r>
          </a:p>
        </p:txBody>
      </p:sp>
      <p:sp>
        <p:nvSpPr>
          <p:cNvPr id="3" name="內容版面配置區 2"/>
          <p:cNvSpPr>
            <a:spLocks noGrp="1"/>
          </p:cNvSpPr>
          <p:nvPr>
            <p:ph sz="quarter" idx="14"/>
          </p:nvPr>
        </p:nvSpPr>
        <p:spPr>
          <a:xfrm>
            <a:off x="274888" y="562270"/>
            <a:ext cx="8326438" cy="3714750"/>
          </a:xfrm>
        </p:spPr>
        <p:txBody>
          <a:bodyPr>
            <a:noAutofit/>
          </a:bodyPr>
          <a:lstStyle/>
          <a:p>
            <a:r>
              <a:rPr lang="en-US" sz="1400" dirty="0"/>
              <a:t>TCs can better evaluate nominees that have contributed to very specific fields for which it is difficult to find experts in one Society.</a:t>
            </a:r>
          </a:p>
          <a:p>
            <a:pPr lvl="1"/>
            <a:r>
              <a:rPr lang="en-US" sz="1400" dirty="0">
                <a:solidFill>
                  <a:srgbClr val="000099"/>
                </a:solidFill>
              </a:rPr>
              <a:t>Not convincing and unfounded, TCs use Fellows from their constituent Societies as evaluators, there is no reason why Societies would not be able to evaluate nominees referred to TCs.</a:t>
            </a:r>
          </a:p>
          <a:p>
            <a:pPr lvl="1"/>
            <a:r>
              <a:rPr lang="en-US" sz="1400" dirty="0">
                <a:solidFill>
                  <a:srgbClr val="000099"/>
                </a:solidFill>
              </a:rPr>
              <a:t>And if the topic is so esoteric, it is not easier to find Evaluators in Councils because the same evaluators are listed under the constituent Societies.</a:t>
            </a:r>
          </a:p>
          <a:p>
            <a:r>
              <a:rPr lang="en-US" sz="1400" dirty="0"/>
              <a:t>TCs are communities, they should be allowed to evaluate nominees. </a:t>
            </a:r>
          </a:p>
          <a:p>
            <a:pPr lvl="1"/>
            <a:r>
              <a:rPr lang="en-US" sz="1400" dirty="0">
                <a:solidFill>
                  <a:srgbClr val="000099"/>
                </a:solidFill>
              </a:rPr>
              <a:t>The argument is somewhat weak, should we then extend the same argument to the other 19 </a:t>
            </a:r>
            <a:r>
              <a:rPr lang="en-US" sz="1400" dirty="0">
                <a:solidFill>
                  <a:srgbClr val="000099"/>
                </a:solidFill>
                <a:hlinkClick r:id="rId2"/>
              </a:rPr>
              <a:t>Technical Communities</a:t>
            </a:r>
            <a:r>
              <a:rPr lang="en-US" sz="1400" dirty="0">
                <a:solidFill>
                  <a:srgbClr val="000099"/>
                </a:solidFill>
              </a:rPr>
              <a:t> we have (Big Data, </a:t>
            </a:r>
            <a:r>
              <a:rPr lang="en-US" sz="1400" dirty="0" err="1">
                <a:solidFill>
                  <a:srgbClr val="000099"/>
                </a:solidFill>
              </a:rPr>
              <a:t>BlockChain</a:t>
            </a:r>
            <a:r>
              <a:rPr lang="en-US" sz="1400" dirty="0">
                <a:solidFill>
                  <a:srgbClr val="000099"/>
                </a:solidFill>
              </a:rPr>
              <a:t>, Brain, etc.)?</a:t>
            </a:r>
          </a:p>
          <a:p>
            <a:r>
              <a:rPr lang="en-US" sz="1400" dirty="0"/>
              <a:t>Today, some contributions are interdisciplinary, and this requires the capability of picking evaluators from different Societies.</a:t>
            </a:r>
          </a:p>
          <a:p>
            <a:pPr lvl="1"/>
            <a:r>
              <a:rPr lang="en-US" sz="1400" dirty="0">
                <a:solidFill>
                  <a:srgbClr val="000099"/>
                </a:solidFill>
              </a:rPr>
              <a:t>The argument has some validity and recognizes an existing trend;</a:t>
            </a:r>
          </a:p>
          <a:p>
            <a:pPr lvl="1"/>
            <a:r>
              <a:rPr lang="en-US" sz="1400" dirty="0">
                <a:solidFill>
                  <a:srgbClr val="000099"/>
                </a:solidFill>
              </a:rPr>
              <a:t>However, it happens very rarely that nominees are referred to TCs because of the interdisciplinary nature of their work (not measured, but consistent feedback form Judges);</a:t>
            </a:r>
          </a:p>
          <a:p>
            <a:pPr lvl="1"/>
            <a:r>
              <a:rPr lang="en-US" sz="1400" dirty="0">
                <a:solidFill>
                  <a:srgbClr val="000099"/>
                </a:solidFill>
              </a:rPr>
              <a:t>And even then, it cannot be stated with certainty that the necessary expertise to evaluate them cannot be found in Societies (no need to appoint evaluators that are all experts, also some “generalists” can be appointed as they would still comment intelligently).</a:t>
            </a:r>
          </a:p>
          <a:p>
            <a:endParaRPr lang="en-US" dirty="0"/>
          </a:p>
        </p:txBody>
      </p:sp>
    </p:spTree>
    <p:extLst>
      <p:ext uri="{BB962C8B-B14F-4D97-AF65-F5344CB8AC3E}">
        <p14:creationId xmlns:p14="http://schemas.microsoft.com/office/powerpoint/2010/main" val="2542809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73826" y="243165"/>
            <a:ext cx="8586199" cy="551965"/>
          </a:xfrm>
        </p:spPr>
        <p:txBody>
          <a:bodyPr/>
          <a:lstStyle/>
          <a:p>
            <a:r>
              <a:rPr lang="en-US" b="1" dirty="0" smtClean="0"/>
              <a:t>Problems </a:t>
            </a:r>
            <a:r>
              <a:rPr lang="en-US" b="1" dirty="0"/>
              <a:t>Beyond </a:t>
            </a:r>
            <a:r>
              <a:rPr lang="en-US" b="1" dirty="0" smtClean="0"/>
              <a:t>Stats </a:t>
            </a:r>
            <a:r>
              <a:rPr lang="en-US" b="1" dirty="0"/>
              <a:t>Viewed </a:t>
            </a:r>
            <a:r>
              <a:rPr lang="en-US" b="1" dirty="0" smtClean="0"/>
              <a:t>by Stefano  </a:t>
            </a:r>
            <a:endParaRPr lang="en-US" b="1" dirty="0"/>
          </a:p>
        </p:txBody>
      </p:sp>
      <p:sp>
        <p:nvSpPr>
          <p:cNvPr id="3" name="內容版面配置區 2"/>
          <p:cNvSpPr>
            <a:spLocks noGrp="1"/>
          </p:cNvSpPr>
          <p:nvPr>
            <p:ph sz="quarter" idx="14"/>
          </p:nvPr>
        </p:nvSpPr>
        <p:spPr>
          <a:xfrm>
            <a:off x="273826" y="875708"/>
            <a:ext cx="8326438" cy="3714750"/>
          </a:xfrm>
        </p:spPr>
        <p:txBody>
          <a:bodyPr>
            <a:normAutofit fontScale="92500" lnSpcReduction="20000"/>
          </a:bodyPr>
          <a:lstStyle/>
          <a:p>
            <a:r>
              <a:rPr lang="en-US" dirty="0"/>
              <a:t>There is a strong belief that nominees evaluated by TCs get a “pass” because they need to compete with a smaller pool of candidates. </a:t>
            </a:r>
          </a:p>
          <a:p>
            <a:pPr lvl="1"/>
            <a:r>
              <a:rPr lang="en-US" sz="1800" dirty="0">
                <a:solidFill>
                  <a:srgbClr val="000099"/>
                </a:solidFill>
              </a:rPr>
              <a:t>This is confirmed by the higher than usual elevation probability of some TCs, but the problem extends to small Societies as well. Stats alone are not enough to justify taking away evaluations form Councils</a:t>
            </a:r>
          </a:p>
          <a:p>
            <a:r>
              <a:rPr lang="en-US" dirty="0"/>
              <a:t>Nominees that contribute to computer, signal processing, power, or </a:t>
            </a:r>
            <a:r>
              <a:rPr lang="en-US" dirty="0" err="1"/>
              <a:t>comms</a:t>
            </a:r>
            <a:r>
              <a:rPr lang="en-US" dirty="0"/>
              <a:t>, compete with 50-120 nominees if they go through a Society but would compete with 3-15 nominees if evaluated by a TC. </a:t>
            </a:r>
          </a:p>
          <a:p>
            <a:r>
              <a:rPr lang="en-US" dirty="0"/>
              <a:t>Fellow “worthiness” is not a binary state, there is a continuum in the qualification and the process is competitive because of the finite number of elevations available.</a:t>
            </a:r>
          </a:p>
          <a:p>
            <a:r>
              <a:rPr lang="en-US" dirty="0"/>
              <a:t>Due to the competitive nature of the process, it is very important that ALL nominees contributing to the same field be evaluated by the same committee so that we have a single ranking. </a:t>
            </a:r>
          </a:p>
          <a:p>
            <a:endParaRPr lang="en-US" dirty="0"/>
          </a:p>
        </p:txBody>
      </p:sp>
    </p:spTree>
    <p:extLst>
      <p:ext uri="{BB962C8B-B14F-4D97-AF65-F5344CB8AC3E}">
        <p14:creationId xmlns:p14="http://schemas.microsoft.com/office/powerpoint/2010/main" val="116397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73826" y="243165"/>
            <a:ext cx="8586199" cy="551965"/>
          </a:xfrm>
        </p:spPr>
        <p:txBody>
          <a:bodyPr>
            <a:normAutofit fontScale="90000"/>
          </a:bodyPr>
          <a:lstStyle/>
          <a:p>
            <a:r>
              <a:rPr lang="en-US" b="1" dirty="0" smtClean="0"/>
              <a:t>Stefano’s Suggestions to FC: </a:t>
            </a:r>
            <a:r>
              <a:rPr lang="en-US" b="1" dirty="0"/>
              <a:t>Reaffirm the 2018 </a:t>
            </a:r>
            <a:r>
              <a:rPr lang="en-US" b="1" dirty="0">
                <a:solidFill>
                  <a:schemeClr val="bg1"/>
                </a:solidFill>
              </a:rPr>
              <a:t>Decision?</a:t>
            </a:r>
          </a:p>
        </p:txBody>
      </p:sp>
      <p:sp>
        <p:nvSpPr>
          <p:cNvPr id="3" name="內容版面配置區 2"/>
          <p:cNvSpPr>
            <a:spLocks noGrp="1"/>
          </p:cNvSpPr>
          <p:nvPr>
            <p:ph sz="quarter" idx="14"/>
          </p:nvPr>
        </p:nvSpPr>
        <p:spPr>
          <a:xfrm>
            <a:off x="273826" y="875708"/>
            <a:ext cx="8326438" cy="3714750"/>
          </a:xfrm>
        </p:spPr>
        <p:txBody>
          <a:bodyPr>
            <a:normAutofit fontScale="92500" lnSpcReduction="20000"/>
          </a:bodyPr>
          <a:lstStyle/>
          <a:p>
            <a:r>
              <a:rPr lang="en-US" sz="2400" dirty="0" smtClean="0"/>
              <a:t>Implementation of the motion:</a:t>
            </a:r>
            <a:endParaRPr lang="en-US" sz="2400" dirty="0"/>
          </a:p>
          <a:p>
            <a:pPr lvl="1"/>
            <a:r>
              <a:rPr lang="en-US" sz="1800" dirty="0">
                <a:solidFill>
                  <a:srgbClr val="000099"/>
                </a:solidFill>
              </a:rPr>
              <a:t>Sent for approval to the IEEE Board in February </a:t>
            </a:r>
            <a:r>
              <a:rPr lang="en-US" sz="1800" dirty="0" smtClean="0">
                <a:solidFill>
                  <a:srgbClr val="000099"/>
                </a:solidFill>
              </a:rPr>
              <a:t>2020</a:t>
            </a:r>
            <a:endParaRPr lang="en-US" sz="1800" dirty="0">
              <a:solidFill>
                <a:srgbClr val="000099"/>
              </a:solidFill>
            </a:endParaRPr>
          </a:p>
          <a:p>
            <a:pPr lvl="1"/>
            <a:r>
              <a:rPr lang="en-US" sz="1800" dirty="0">
                <a:solidFill>
                  <a:srgbClr val="000099"/>
                </a:solidFill>
              </a:rPr>
              <a:t>Implemented for Fellow Class 2022, i.e., for 2021 </a:t>
            </a:r>
            <a:r>
              <a:rPr lang="en-US" sz="1800" dirty="0" smtClean="0">
                <a:solidFill>
                  <a:srgbClr val="000099"/>
                </a:solidFill>
              </a:rPr>
              <a:t>evaluations</a:t>
            </a:r>
            <a:endParaRPr lang="en-US" sz="1800" dirty="0">
              <a:solidFill>
                <a:srgbClr val="000099"/>
              </a:solidFill>
            </a:endParaRPr>
          </a:p>
          <a:p>
            <a:r>
              <a:rPr lang="en-US" sz="2400" dirty="0" smtClean="0">
                <a:solidFill>
                  <a:srgbClr val="FF0000"/>
                </a:solidFill>
              </a:rPr>
              <a:t>If </a:t>
            </a:r>
            <a:r>
              <a:rPr lang="en-US" sz="2400" dirty="0">
                <a:solidFill>
                  <a:srgbClr val="FF0000"/>
                </a:solidFill>
              </a:rPr>
              <a:t>yes, </a:t>
            </a:r>
            <a:r>
              <a:rPr lang="en-US" sz="2400" dirty="0"/>
              <a:t>should </a:t>
            </a:r>
            <a:r>
              <a:rPr lang="en-US" sz="2400" dirty="0" smtClean="0"/>
              <a:t>FC </a:t>
            </a:r>
            <a:r>
              <a:rPr lang="en-US" sz="2400" dirty="0"/>
              <a:t>also consider additional provisions? </a:t>
            </a:r>
          </a:p>
          <a:p>
            <a:pPr lvl="1">
              <a:spcBef>
                <a:spcPts val="450"/>
              </a:spcBef>
            </a:pPr>
            <a:r>
              <a:rPr lang="en-US" sz="1800" dirty="0">
                <a:solidFill>
                  <a:srgbClr val="000099"/>
                </a:solidFill>
              </a:rPr>
              <a:t>Allow nominators to specify secondary/tertiary S/TCs so that a wider pool of Fellows can be chosen as evaluators (address inter-disciplinary cases)?</a:t>
            </a:r>
          </a:p>
          <a:p>
            <a:pPr lvl="1">
              <a:spcBef>
                <a:spcPts val="450"/>
              </a:spcBef>
            </a:pPr>
            <a:r>
              <a:rPr lang="en-US" sz="1800" dirty="0">
                <a:solidFill>
                  <a:srgbClr val="000099"/>
                </a:solidFill>
              </a:rPr>
              <a:t>Resolve the issue of small Societies as in one or more of the following:</a:t>
            </a:r>
          </a:p>
          <a:p>
            <a:pPr lvl="2"/>
            <a:r>
              <a:rPr lang="en-US" sz="1800" dirty="0">
                <a:solidFill>
                  <a:srgbClr val="006600"/>
                </a:solidFill>
              </a:rPr>
              <a:t>Group small Societies per Division? Basically </a:t>
            </a:r>
            <a:r>
              <a:rPr lang="en-US" sz="1800" dirty="0" smtClean="0">
                <a:solidFill>
                  <a:srgbClr val="006600"/>
                </a:solidFill>
              </a:rPr>
              <a:t>FC makes </a:t>
            </a:r>
            <a:r>
              <a:rPr lang="en-US" sz="1800" dirty="0">
                <a:solidFill>
                  <a:srgbClr val="006600"/>
                </a:solidFill>
              </a:rPr>
              <a:t>them as Councils but larger, so </a:t>
            </a:r>
            <a:r>
              <a:rPr lang="en-US" sz="1800" dirty="0" smtClean="0">
                <a:solidFill>
                  <a:srgbClr val="006600"/>
                </a:solidFill>
              </a:rPr>
              <a:t>FC gets </a:t>
            </a:r>
            <a:r>
              <a:rPr lang="en-US" sz="1800" dirty="0">
                <a:solidFill>
                  <a:srgbClr val="006600"/>
                </a:solidFill>
              </a:rPr>
              <a:t>a single ranking of affine fields.</a:t>
            </a:r>
          </a:p>
          <a:p>
            <a:pPr lvl="2"/>
            <a:r>
              <a:rPr lang="en-US" sz="1800" dirty="0">
                <a:solidFill>
                  <a:srgbClr val="006600"/>
                </a:solidFill>
              </a:rPr>
              <a:t>Not allow expedited evaluation of small Societies (&lt;15 nominees)?</a:t>
            </a:r>
          </a:p>
          <a:p>
            <a:pPr lvl="2"/>
            <a:r>
              <a:rPr lang="en-US" sz="1800" dirty="0">
                <a:solidFill>
                  <a:srgbClr val="006600"/>
                </a:solidFill>
              </a:rPr>
              <a:t>Flag all nominees from small Societies and with a preliminary Pass recommendation for discussion at the </a:t>
            </a:r>
            <a:r>
              <a:rPr lang="en-US" sz="1800" dirty="0" smtClean="0">
                <a:solidFill>
                  <a:srgbClr val="006600"/>
                </a:solidFill>
              </a:rPr>
              <a:t>FC f2f </a:t>
            </a:r>
            <a:r>
              <a:rPr lang="en-US" sz="1800" dirty="0">
                <a:solidFill>
                  <a:srgbClr val="006600"/>
                </a:solidFill>
              </a:rPr>
              <a:t>meeting? </a:t>
            </a:r>
          </a:p>
        </p:txBody>
      </p:sp>
    </p:spTree>
    <p:extLst>
      <p:ext uri="{BB962C8B-B14F-4D97-AF65-F5344CB8AC3E}">
        <p14:creationId xmlns:p14="http://schemas.microsoft.com/office/powerpoint/2010/main" val="1360801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73826" y="243165"/>
            <a:ext cx="8586199" cy="551965"/>
          </a:xfrm>
        </p:spPr>
        <p:txBody>
          <a:bodyPr>
            <a:normAutofit fontScale="90000"/>
          </a:bodyPr>
          <a:lstStyle/>
          <a:p>
            <a:r>
              <a:rPr lang="en-US" b="1" dirty="0" smtClean="0"/>
              <a:t>Stefano’s Suggestions to FC: Reaffirm the 2018 </a:t>
            </a:r>
            <a:r>
              <a:rPr lang="en-US" b="1" dirty="0" smtClean="0">
                <a:solidFill>
                  <a:schemeClr val="bg1"/>
                </a:solidFill>
              </a:rPr>
              <a:t>Decision?</a:t>
            </a:r>
            <a:endParaRPr lang="en-US" b="1" dirty="0"/>
          </a:p>
        </p:txBody>
      </p:sp>
      <p:sp>
        <p:nvSpPr>
          <p:cNvPr id="3" name="內容版面配置區 2"/>
          <p:cNvSpPr>
            <a:spLocks noGrp="1"/>
          </p:cNvSpPr>
          <p:nvPr>
            <p:ph sz="quarter" idx="14"/>
          </p:nvPr>
        </p:nvSpPr>
        <p:spPr>
          <a:xfrm>
            <a:off x="273826" y="875708"/>
            <a:ext cx="8326438" cy="3714750"/>
          </a:xfrm>
        </p:spPr>
        <p:txBody>
          <a:bodyPr>
            <a:normAutofit fontScale="85000" lnSpcReduction="20000"/>
          </a:bodyPr>
          <a:lstStyle/>
          <a:p>
            <a:r>
              <a:rPr lang="en-US" sz="2600" dirty="0" smtClean="0">
                <a:solidFill>
                  <a:srgbClr val="FF0000"/>
                </a:solidFill>
              </a:rPr>
              <a:t>If no, </a:t>
            </a:r>
            <a:r>
              <a:rPr lang="en-US" sz="2600" dirty="0" smtClean="0"/>
              <a:t>should FC consider alternative solutions?</a:t>
            </a:r>
          </a:p>
          <a:p>
            <a:pPr lvl="1"/>
            <a:r>
              <a:rPr lang="en-US" sz="1900" dirty="0" smtClean="0">
                <a:solidFill>
                  <a:srgbClr val="000099"/>
                </a:solidFill>
              </a:rPr>
              <a:t>S/TCs with less than X nominees do not rank/score their nominees but just provide narrative answers:</a:t>
            </a:r>
          </a:p>
          <a:p>
            <a:pPr lvl="2"/>
            <a:r>
              <a:rPr lang="en-US" sz="1900" dirty="0" smtClean="0">
                <a:solidFill>
                  <a:srgbClr val="006600"/>
                </a:solidFill>
              </a:rPr>
              <a:t>This requires Judges to perform more due diligence which should be manageable after the Expedited Evaluation Procedure starts in 2020</a:t>
            </a:r>
          </a:p>
          <a:p>
            <a:pPr lvl="3"/>
            <a:r>
              <a:rPr lang="en-US" sz="1700" dirty="0" smtClean="0"/>
              <a:t>For X=10, there would be ~50 unranked nominees out of ~900.   Workload increase:  ~5 nominees per IEEE Judge.</a:t>
            </a:r>
          </a:p>
          <a:p>
            <a:pPr lvl="3"/>
            <a:r>
              <a:rPr lang="en-US" sz="1700" dirty="0" smtClean="0"/>
              <a:t>For X=20, there would be ~140 unranked nominees out of ~900. Workload increase: ~14 nominees per IEEE Judge.</a:t>
            </a:r>
          </a:p>
          <a:p>
            <a:pPr lvl="2"/>
            <a:r>
              <a:rPr lang="en-US" sz="1900" dirty="0" smtClean="0">
                <a:solidFill>
                  <a:srgbClr val="006600"/>
                </a:solidFill>
              </a:rPr>
              <a:t>Another good side effect is that any bias a small S/TC may have (gender, geographical, etc.) would not propagate to the Fellow Committee.</a:t>
            </a:r>
          </a:p>
          <a:p>
            <a:pPr lvl="1">
              <a:spcBef>
                <a:spcPts val="450"/>
              </a:spcBef>
            </a:pPr>
            <a:r>
              <a:rPr lang="en-US" sz="1900" dirty="0" smtClean="0">
                <a:solidFill>
                  <a:srgbClr val="000099"/>
                </a:solidFill>
              </a:rPr>
              <a:t>Have a panel of Judges that looks at nominations referred to TCs and decides which ones should be moved to Societies and which ones can stay with TCs.</a:t>
            </a:r>
          </a:p>
          <a:p>
            <a:pPr lvl="2"/>
            <a:r>
              <a:rPr lang="en-US" sz="1900" dirty="0" smtClean="0">
                <a:solidFill>
                  <a:srgbClr val="006600"/>
                </a:solidFill>
              </a:rPr>
              <a:t>This can be combined with allowing nominators to specify secondary/tertiary Society.</a:t>
            </a:r>
            <a:endParaRPr lang="en-US" dirty="0" smtClean="0">
              <a:solidFill>
                <a:srgbClr val="006600"/>
              </a:solidFill>
            </a:endParaRPr>
          </a:p>
          <a:p>
            <a:pPr marL="342900" lvl="1" indent="0">
              <a:buNone/>
            </a:pPr>
            <a:endParaRPr lang="en-US" dirty="0"/>
          </a:p>
        </p:txBody>
      </p:sp>
    </p:spTree>
    <p:extLst>
      <p:ext uri="{BB962C8B-B14F-4D97-AF65-F5344CB8AC3E}">
        <p14:creationId xmlns:p14="http://schemas.microsoft.com/office/powerpoint/2010/main" val="2833201526"/>
      </p:ext>
    </p:extLst>
  </p:cSld>
  <p:clrMapOvr>
    <a:masterClrMapping/>
  </p:clrMapOvr>
</p:sld>
</file>

<file path=ppt/theme/theme1.xml><?xml version="1.0" encoding="utf-8"?>
<a:theme xmlns:a="http://schemas.openxmlformats.org/drawingml/2006/main" name="EC BoG DAC 2018 Templat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7258</TotalTime>
  <Words>2083</Words>
  <Application>Microsoft Office PowerPoint</Application>
  <PresentationFormat>如螢幕大小 (16:9)</PresentationFormat>
  <Paragraphs>305</Paragraphs>
  <Slides>14</Slides>
  <Notes>4</Notes>
  <HiddenSlides>0</HiddenSlides>
  <MMClips>0</MMClips>
  <ScaleCrop>false</ScaleCrop>
  <HeadingPairs>
    <vt:vector size="6" baseType="variant">
      <vt:variant>
        <vt:lpstr>使用字型</vt:lpstr>
      </vt:variant>
      <vt:variant>
        <vt:i4>11</vt:i4>
      </vt:variant>
      <vt:variant>
        <vt:lpstr>佈景主題</vt:lpstr>
      </vt:variant>
      <vt:variant>
        <vt:i4>1</vt:i4>
      </vt:variant>
      <vt:variant>
        <vt:lpstr>投影片標題</vt:lpstr>
      </vt:variant>
      <vt:variant>
        <vt:i4>14</vt:i4>
      </vt:variant>
    </vt:vector>
  </HeadingPairs>
  <TitlesOfParts>
    <vt:vector size="26" baseType="lpstr">
      <vt:lpstr>California FB</vt:lpstr>
      <vt:lpstr>Merriweather Sans</vt:lpstr>
      <vt:lpstr>Noto Sans Symbols</vt:lpstr>
      <vt:lpstr>微軟正黑體</vt:lpstr>
      <vt:lpstr>新細明體</vt:lpstr>
      <vt:lpstr>Arial</vt:lpstr>
      <vt:lpstr>Calibri</vt:lpstr>
      <vt:lpstr>Times New Roman</vt:lpstr>
      <vt:lpstr>Verdana</vt:lpstr>
      <vt:lpstr>Wingdings</vt:lpstr>
      <vt:lpstr>Wingdings 3</vt:lpstr>
      <vt:lpstr>EC BoG DAC 2018 Template</vt:lpstr>
      <vt:lpstr>Strategy Committee </vt:lpstr>
      <vt:lpstr>In 2018: IEEE FC’s Motion on Disempowering Councils</vt:lpstr>
      <vt:lpstr>TC Fellow Nomination and Elevation Statistics</vt:lpstr>
      <vt:lpstr>Elevation Probability vs Mean Number of Nominations</vt:lpstr>
      <vt:lpstr>“New Findings” from FC on Societies and Councils</vt:lpstr>
      <vt:lpstr>Counter Arguments from TCs Viewed by Stefano Galli (FC Chair) </vt:lpstr>
      <vt:lpstr>Problems Beyond Stats Viewed by Stefano  </vt:lpstr>
      <vt:lpstr>Stefano’s Suggestions to FC: Reaffirm the 2018 Decision?</vt:lpstr>
      <vt:lpstr>Stefano’s Suggestions to FC: Reaffirm the 2018 Decision?</vt:lpstr>
      <vt:lpstr>Many against this Motion</vt:lpstr>
      <vt:lpstr>Many against this Motion (cont’d)</vt:lpstr>
      <vt:lpstr>Comments from Nazanin Bassiri-Gharb (UFFC-S)</vt:lpstr>
      <vt:lpstr>Comments from Nazanin Bassiri-Gharb (UFFC-S)</vt:lpstr>
      <vt:lpstr>CEDA &amp; Cadence Global Sponsorship Collaboration            Sponsored Conferences for 2018, any more to add?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CEDA TELECON</dc:title>
  <dc:creator>CC-3</dc:creator>
  <cp:lastModifiedBy>Yao-Wen Chang</cp:lastModifiedBy>
  <cp:revision>144</cp:revision>
  <cp:lastPrinted>2018-06-20T17:55:47Z</cp:lastPrinted>
  <dcterms:created xsi:type="dcterms:W3CDTF">2016-04-15T13:56:06Z</dcterms:created>
  <dcterms:modified xsi:type="dcterms:W3CDTF">2019-11-03T07:52:34Z</dcterms:modified>
</cp:coreProperties>
</file>