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89816-B480-3A45-A4FD-ABA9C4A2948A}" v="38" dt="2019-03-01T14:21:04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/>
    <p:restoredTop sz="86667"/>
  </p:normalViewPr>
  <p:slideViewPr>
    <p:cSldViewPr snapToGrid="0" snapToObjects="1">
      <p:cViewPr varScale="1">
        <p:scale>
          <a:sx n="127" d="100"/>
          <a:sy n="127" d="100"/>
        </p:scale>
        <p:origin x="1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a Bolchini" userId="6b8273cd-38c1-41dc-ba93-995a19828489" providerId="ADAL" clId="{2BE89816-B480-3A45-A4FD-ABA9C4A2948A}"/>
    <pc:docChg chg="custSel modSld">
      <pc:chgData name="Cristiana Bolchini" userId="6b8273cd-38c1-41dc-ba93-995a19828489" providerId="ADAL" clId="{2BE89816-B480-3A45-A4FD-ABA9C4A2948A}" dt="2019-03-01T14:21:32.139" v="400" actId="1076"/>
      <pc:docMkLst>
        <pc:docMk/>
      </pc:docMkLst>
      <pc:sldChg chg="modSp">
        <pc:chgData name="Cristiana Bolchini" userId="6b8273cd-38c1-41dc-ba93-995a19828489" providerId="ADAL" clId="{2BE89816-B480-3A45-A4FD-ABA9C4A2948A}" dt="2019-03-01T14:15:15.585" v="278" actId="20577"/>
        <pc:sldMkLst>
          <pc:docMk/>
          <pc:sldMk cId="969463104" sldId="258"/>
        </pc:sldMkLst>
        <pc:spChg chg="mod">
          <ac:chgData name="Cristiana Bolchini" userId="6b8273cd-38c1-41dc-ba93-995a19828489" providerId="ADAL" clId="{2BE89816-B480-3A45-A4FD-ABA9C4A2948A}" dt="2019-03-01T14:15:15.585" v="278" actId="20577"/>
          <ac:spMkLst>
            <pc:docMk/>
            <pc:sldMk cId="969463104" sldId="258"/>
            <ac:spMk id="2" creationId="{CEBDA66A-46CD-284E-9375-B32486951D67}"/>
          </ac:spMkLst>
        </pc:spChg>
      </pc:sldChg>
      <pc:sldChg chg="addSp modSp">
        <pc:chgData name="Cristiana Bolchini" userId="6b8273cd-38c1-41dc-ba93-995a19828489" providerId="ADAL" clId="{2BE89816-B480-3A45-A4FD-ABA9C4A2948A}" dt="2019-03-01T14:16:19.731" v="306" actId="1076"/>
        <pc:sldMkLst>
          <pc:docMk/>
          <pc:sldMk cId="2368575195" sldId="259"/>
        </pc:sldMkLst>
        <pc:spChg chg="mod">
          <ac:chgData name="Cristiana Bolchini" userId="6b8273cd-38c1-41dc-ba93-995a19828489" providerId="ADAL" clId="{2BE89816-B480-3A45-A4FD-ABA9C4A2948A}" dt="2019-03-01T14:15:35.521" v="293" actId="20577"/>
          <ac:spMkLst>
            <pc:docMk/>
            <pc:sldMk cId="2368575195" sldId="259"/>
            <ac:spMk id="2" creationId="{8D006CF8-4000-B242-8C84-67BE1C76AEC0}"/>
          </ac:spMkLst>
        </pc:spChg>
        <pc:spChg chg="add mod">
          <ac:chgData name="Cristiana Bolchini" userId="6b8273cd-38c1-41dc-ba93-995a19828489" providerId="ADAL" clId="{2BE89816-B480-3A45-A4FD-ABA9C4A2948A}" dt="2019-03-01T14:16:19.731" v="306" actId="1076"/>
          <ac:spMkLst>
            <pc:docMk/>
            <pc:sldMk cId="2368575195" sldId="259"/>
            <ac:spMk id="3" creationId="{1A43E5F2-DE91-2141-893D-F9E0B63966BD}"/>
          </ac:spMkLst>
        </pc:spChg>
        <pc:spChg chg="mod">
          <ac:chgData name="Cristiana Bolchini" userId="6b8273cd-38c1-41dc-ba93-995a19828489" providerId="ADAL" clId="{2BE89816-B480-3A45-A4FD-ABA9C4A2948A}" dt="2019-03-01T14:15:56.601" v="297" actId="1076"/>
          <ac:spMkLst>
            <pc:docMk/>
            <pc:sldMk cId="2368575195" sldId="259"/>
            <ac:spMk id="7" creationId="{8E543130-2318-BA45-9D3B-737151A11AB7}"/>
          </ac:spMkLst>
        </pc:spChg>
        <pc:spChg chg="mod">
          <ac:chgData name="Cristiana Bolchini" userId="6b8273cd-38c1-41dc-ba93-995a19828489" providerId="ADAL" clId="{2BE89816-B480-3A45-A4FD-ABA9C4A2948A}" dt="2019-03-01T14:15:59.426" v="298" actId="1076"/>
          <ac:spMkLst>
            <pc:docMk/>
            <pc:sldMk cId="2368575195" sldId="259"/>
            <ac:spMk id="8" creationId="{C79307F7-7E77-3F41-9D8C-4A43F3F219C9}"/>
          </ac:spMkLst>
        </pc:spChg>
        <pc:graphicFrameChg chg="mod">
          <ac:chgData name="Cristiana Bolchini" userId="6b8273cd-38c1-41dc-ba93-995a19828489" providerId="ADAL" clId="{2BE89816-B480-3A45-A4FD-ABA9C4A2948A}" dt="2019-03-01T14:16:05.075" v="299" actId="1076"/>
          <ac:graphicFrameMkLst>
            <pc:docMk/>
            <pc:sldMk cId="2368575195" sldId="259"/>
            <ac:graphicFrameMk id="4" creationId="{A094570B-3426-C241-91D2-B73F71FFEB4D}"/>
          </ac:graphicFrameMkLst>
        </pc:graphicFrameChg>
      </pc:sldChg>
      <pc:sldChg chg="modSp">
        <pc:chgData name="Cristiana Bolchini" userId="6b8273cd-38c1-41dc-ba93-995a19828489" providerId="ADAL" clId="{2BE89816-B480-3A45-A4FD-ABA9C4A2948A}" dt="2019-03-01T14:15:07.008" v="273" actId="20577"/>
        <pc:sldMkLst>
          <pc:docMk/>
          <pc:sldMk cId="3347710287" sldId="260"/>
        </pc:sldMkLst>
        <pc:spChg chg="mod">
          <ac:chgData name="Cristiana Bolchini" userId="6b8273cd-38c1-41dc-ba93-995a19828489" providerId="ADAL" clId="{2BE89816-B480-3A45-A4FD-ABA9C4A2948A}" dt="2019-03-01T14:15:07.008" v="273" actId="20577"/>
          <ac:spMkLst>
            <pc:docMk/>
            <pc:sldMk cId="3347710287" sldId="260"/>
            <ac:spMk id="2" creationId="{8D006CF8-4000-B242-8C84-67BE1C76AEC0}"/>
          </ac:spMkLst>
        </pc:spChg>
        <pc:spChg chg="mod">
          <ac:chgData name="Cristiana Bolchini" userId="6b8273cd-38c1-41dc-ba93-995a19828489" providerId="ADAL" clId="{2BE89816-B480-3A45-A4FD-ABA9C4A2948A}" dt="2019-03-01T14:14:31.618" v="249" actId="6549"/>
          <ac:spMkLst>
            <pc:docMk/>
            <pc:sldMk cId="3347710287" sldId="260"/>
            <ac:spMk id="3" creationId="{38DCC51F-B6DC-CF4B-891D-8DB0DE81C6B0}"/>
          </ac:spMkLst>
        </pc:spChg>
      </pc:sldChg>
      <pc:sldChg chg="addSp delSp modSp">
        <pc:chgData name="Cristiana Bolchini" userId="6b8273cd-38c1-41dc-ba93-995a19828489" providerId="ADAL" clId="{2BE89816-B480-3A45-A4FD-ABA9C4A2948A}" dt="2019-03-01T14:21:32.139" v="400" actId="1076"/>
        <pc:sldMkLst>
          <pc:docMk/>
          <pc:sldMk cId="3696666481" sldId="261"/>
        </pc:sldMkLst>
        <pc:spChg chg="mod">
          <ac:chgData name="Cristiana Bolchini" userId="6b8273cd-38c1-41dc-ba93-995a19828489" providerId="ADAL" clId="{2BE89816-B480-3A45-A4FD-ABA9C4A2948A}" dt="2019-03-01T14:21:22.507" v="395" actId="14100"/>
          <ac:spMkLst>
            <pc:docMk/>
            <pc:sldMk cId="3696666481" sldId="261"/>
            <ac:spMk id="3" creationId="{A1F5554D-43CF-F748-B24D-41A38341AD76}"/>
          </ac:spMkLst>
        </pc:spChg>
        <pc:picChg chg="add del mod">
          <ac:chgData name="Cristiana Bolchini" userId="6b8273cd-38c1-41dc-ba93-995a19828489" providerId="ADAL" clId="{2BE89816-B480-3A45-A4FD-ABA9C4A2948A}" dt="2019-03-01T14:20:05.851" v="388" actId="478"/>
          <ac:picMkLst>
            <pc:docMk/>
            <pc:sldMk cId="3696666481" sldId="261"/>
            <ac:picMk id="5" creationId="{55B8C84F-A03A-8E4D-9ED6-6CF96367067C}"/>
          </ac:picMkLst>
        </pc:picChg>
        <pc:picChg chg="add mod">
          <ac:chgData name="Cristiana Bolchini" userId="6b8273cd-38c1-41dc-ba93-995a19828489" providerId="ADAL" clId="{2BE89816-B480-3A45-A4FD-ABA9C4A2948A}" dt="2019-03-01T14:21:32.139" v="400" actId="1076"/>
          <ac:picMkLst>
            <pc:docMk/>
            <pc:sldMk cId="3696666481" sldId="261"/>
            <ac:picMk id="7" creationId="{9D36C047-C4A8-3249-8FF9-39EC81CD49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BCB9-5A54-8949-AEF2-3F4DCD4C2DCF}" type="datetimeFigureOut">
              <a:rPr lang="it-IT" smtClean="0"/>
              <a:t>12/03/20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7610-AF02-1D4A-8546-13533E2F5F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14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7610-AF02-1D4A-8546-13533E2F5F6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Salaries</a:t>
            </a:r>
            <a:r>
              <a:rPr lang="it-IT" dirty="0"/>
              <a:t>: 43.5 + 58.6</a:t>
            </a:r>
          </a:p>
          <a:p>
            <a:r>
              <a:rPr lang="it-IT" dirty="0" err="1"/>
              <a:t>Travels</a:t>
            </a:r>
            <a:r>
              <a:rPr lang="it-IT" dirty="0"/>
              <a:t>: 90.5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7610-AF02-1D4A-8546-13533E2F5F6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64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Outstanding Service Award: given to ASP-DAC / DAC / DATE / ESWEEK / ICCAD General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7610-AF02-1D4A-8546-13533E2F5F6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Name of Chair</a:t>
            </a:r>
          </a:p>
          <a:p>
            <a:pPr lvl="1"/>
            <a:r>
              <a:rPr lang="en-US" dirty="0"/>
              <a:t>Members of Committee (if applicable)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3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/>
          <a:p>
            <a:r>
              <a:rPr lang="en-US" dirty="0"/>
              <a:t>2020 Vision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75585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Current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8955" y="1655764"/>
            <a:ext cx="85561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Ongoing Items: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55" y="2395881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10216" y="6623222"/>
            <a:ext cx="419189" cy="23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4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824128"/>
          </a:xfrm>
        </p:spPr>
        <p:txBody>
          <a:bodyPr/>
          <a:lstStyle/>
          <a:p>
            <a:r>
              <a:rPr lang="en-US" dirty="0"/>
              <a:t>Looking forward (2020-2021)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75299" y="1877008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11430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16002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A0407-AADE-604C-99A7-F0A5634D7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C8BAD2-C8A8-A74F-A1B4-0D324CB8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Executive Committee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90"/>
            <a:ext cx="8596668" cy="145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President Yao-Wen Chang</a:t>
            </a:r>
          </a:p>
          <a:p>
            <a:pPr lvl="0"/>
            <a:r>
              <a:rPr lang="en-US" dirty="0"/>
              <a:t>09 March 2020 (at DATE)</a:t>
            </a:r>
          </a:p>
          <a:p>
            <a:pPr lvl="0"/>
            <a:r>
              <a:rPr lang="en-US" dirty="0"/>
              <a:t>Grenoble, France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6355" y="641503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3/25/2019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288" y="6415039"/>
            <a:ext cx="2936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IEEE CEDA Annual Board of Governors’ Meeting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58226" y="22037"/>
            <a:ext cx="2235433" cy="1330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14262" y="5887798"/>
            <a:ext cx="2221132" cy="8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112521-F2CB-3D47-AEE6-D8924666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4FF913-8970-3548-9727-4EE03C141C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6716" y="4035972"/>
            <a:ext cx="8542513" cy="1022262"/>
          </a:xfrm>
        </p:spPr>
        <p:txBody>
          <a:bodyPr/>
          <a:lstStyle/>
          <a:p>
            <a:r>
              <a:rPr lang="en-US" dirty="0"/>
              <a:t>VP: Cristiana Bolchini</a:t>
            </a:r>
          </a:p>
          <a:p>
            <a:r>
              <a:rPr lang="en-US" dirty="0"/>
              <a:t>VP Assistant: Marina </a:t>
            </a:r>
            <a:r>
              <a:rPr lang="en-US" dirty="0" err="1"/>
              <a:t>Zapater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6CF8-4000-B242-8C84-67BE1C76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2019 Net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94570B-3426-C241-91D2-B73F71FFEB4D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760576127"/>
              </p:ext>
            </p:extLst>
          </p:nvPr>
        </p:nvGraphicFramePr>
        <p:xfrm>
          <a:off x="457200" y="1754188"/>
          <a:ext cx="9260376" cy="2987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33656">
                  <a:extLst>
                    <a:ext uri="{9D8B030D-6E8A-4147-A177-3AD203B41FA5}">
                      <a16:colId xmlns:a16="http://schemas.microsoft.com/office/drawing/2014/main" val="3370330882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885385261"/>
                    </a:ext>
                  </a:extLst>
                </a:gridCol>
                <a:gridCol w="1770210">
                  <a:extLst>
                    <a:ext uri="{9D8B030D-6E8A-4147-A177-3AD203B41FA5}">
                      <a16:colId xmlns:a16="http://schemas.microsoft.com/office/drawing/2014/main" val="1058974807"/>
                    </a:ext>
                  </a:extLst>
                </a:gridCol>
                <a:gridCol w="2240809">
                  <a:extLst>
                    <a:ext uri="{9D8B030D-6E8A-4147-A177-3AD203B41FA5}">
                      <a16:colId xmlns:a16="http://schemas.microsoft.com/office/drawing/2014/main" val="2035325355"/>
                    </a:ext>
                  </a:extLst>
                </a:gridCol>
                <a:gridCol w="1708938">
                  <a:extLst>
                    <a:ext uri="{9D8B030D-6E8A-4147-A177-3AD203B41FA5}">
                      <a16:colId xmlns:a16="http://schemas.microsoft.com/office/drawing/2014/main" val="1592406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2017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2018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2019 Budget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2019</a:t>
                      </a:r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113431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TCAD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181K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141.9K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212K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283K</a:t>
                      </a:r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39316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ESL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37.8K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36.3K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40.0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65K</a:t>
                      </a:r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19172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D&amp;T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-24.1K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-17.5K</a:t>
                      </a:r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224240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Conferences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238K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239.4K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(DAC ~170K)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349.5K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175K</a:t>
                      </a:r>
                      <a:br>
                        <a:rPr lang="it-IT" sz="2000" dirty="0"/>
                      </a:br>
                      <a:r>
                        <a:rPr lang="it-IT" sz="1800" dirty="0"/>
                        <a:t>(</a:t>
                      </a:r>
                      <a:r>
                        <a:rPr lang="it-IT" sz="1800"/>
                        <a:t>DAC ~130K</a:t>
                      </a:r>
                      <a:r>
                        <a:rPr lang="it-IT" sz="1800" dirty="0"/>
                        <a:t>)</a:t>
                      </a:r>
                      <a:endParaRPr lang="it-IT" sz="2000" dirty="0"/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27810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… of </a:t>
                      </a:r>
                      <a:r>
                        <a:rPr lang="it-IT" sz="2000" dirty="0" err="1"/>
                        <a:t>which</a:t>
                      </a:r>
                      <a:r>
                        <a:rPr lang="it-IT" sz="2000" dirty="0"/>
                        <a:t> 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     Pub. Dist.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~160K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~170K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184K</a:t>
                      </a:r>
                    </a:p>
                  </a:txBody>
                  <a:tcPr marL="82145" marR="82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253K</a:t>
                      </a:r>
                    </a:p>
                  </a:txBody>
                  <a:tcPr marL="82145" marR="82145"/>
                </a:tc>
                <a:extLst>
                  <a:ext uri="{0D108BD9-81ED-4DB2-BD59-A6C34878D82A}">
                    <a16:rowId xmlns:a16="http://schemas.microsoft.com/office/drawing/2014/main" val="876028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003295-DA2A-FB48-9F04-7FC1EF925CF2}"/>
              </a:ext>
            </a:extLst>
          </p:cNvPr>
          <p:cNvSpPr txBox="1">
            <a:spLocks/>
          </p:cNvSpPr>
          <p:nvPr/>
        </p:nvSpPr>
        <p:spPr>
          <a:xfrm>
            <a:off x="623179" y="4414646"/>
            <a:ext cx="8542513" cy="1775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543130-2318-BA45-9D3B-737151A11AB7}"/>
              </a:ext>
            </a:extLst>
          </p:cNvPr>
          <p:cNvSpPr txBox="1">
            <a:spLocks/>
          </p:cNvSpPr>
          <p:nvPr/>
        </p:nvSpPr>
        <p:spPr>
          <a:xfrm>
            <a:off x="623179" y="5029308"/>
            <a:ext cx="4915773" cy="1717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TCAD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+ 60K subscriptions 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- 20K overlength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9307F7-7E77-3F41-9D8C-4A43F3F219C9}"/>
              </a:ext>
            </a:extLst>
          </p:cNvPr>
          <p:cNvSpPr txBox="1">
            <a:spLocks/>
          </p:cNvSpPr>
          <p:nvPr/>
        </p:nvSpPr>
        <p:spPr>
          <a:xfrm>
            <a:off x="5163205" y="5037137"/>
            <a:ext cx="5252548" cy="1709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>
                <a:ea typeface="ＭＳ Ｐゴシック" pitchFamily="34" charset="-128"/>
              </a:rPr>
              <a:t>Conferences: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>
                <a:ea typeface="ＭＳ Ｐゴシック" pitchFamily="34" charset="-128"/>
              </a:rPr>
              <a:t>DAC 2020 change of time: -178K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sz="1800" dirty="0">
                <a:ea typeface="ＭＳ Ｐゴシック" pitchFamily="34" charset="-128"/>
              </a:rPr>
              <a:t>MPSOC 2020: -31K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>
                <a:ea typeface="ＭＳ Ｐゴシック" pitchFamily="34" charset="-128"/>
              </a:rPr>
              <a:t>DAC 2019 PhD Forum 21K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43E5F2-DE91-2141-893D-F9E0B63966BD}"/>
              </a:ext>
            </a:extLst>
          </p:cNvPr>
          <p:cNvSpPr/>
          <p:nvPr/>
        </p:nvSpPr>
        <p:spPr>
          <a:xfrm>
            <a:off x="623179" y="1213661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Periodical &amp; Conferences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6857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A66A-46CD-284E-9375-B3248695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Main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8945-6A84-F14F-A978-8A53DF2B64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4577179" cy="33041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ea typeface="ＭＳ Ｐゴシック" pitchFamily="34" charset="-128"/>
              </a:rPr>
              <a:t>Administration: ~160K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ea typeface="ＭＳ Ｐゴシック" pitchFamily="34" charset="-128"/>
              </a:rPr>
              <a:t>Committee: ~300K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4B0477-E6A5-074F-B475-F1EBEECA831D}"/>
              </a:ext>
            </a:extLst>
          </p:cNvPr>
          <p:cNvSpPr txBox="1">
            <a:spLocks/>
          </p:cNvSpPr>
          <p:nvPr/>
        </p:nvSpPr>
        <p:spPr>
          <a:xfrm>
            <a:off x="1221739" y="2854343"/>
            <a:ext cx="4577179" cy="330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200" dirty="0">
                <a:ea typeface="ＭＳ Ｐゴシック" pitchFamily="34" charset="-128"/>
              </a:rPr>
              <a:t>Technical activities: ~90K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Local chapters: 33K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Dist. Lecturer Program: 19K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Contests: 5K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Awards: 5K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F2BF4-0359-994C-B120-812DE68EFC45}"/>
              </a:ext>
            </a:extLst>
          </p:cNvPr>
          <p:cNvSpPr/>
          <p:nvPr/>
        </p:nvSpPr>
        <p:spPr>
          <a:xfrm>
            <a:off x="5596328" y="2906388"/>
            <a:ext cx="4387121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ＭＳ Ｐゴシック" pitchFamily="34" charset="-128"/>
              </a:rPr>
              <a:t>Salaries ~105K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ＭＳ Ｐゴシック" pitchFamily="34" charset="-128"/>
              </a:rPr>
              <a:t>Travelling costs ~65K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4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6CF8-4000-B242-8C84-67BE1C76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2020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C51F-B6DC-CF4B-891D-8DB0DE81C6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4411" y="1568766"/>
            <a:ext cx="8542513" cy="4337359"/>
          </a:xfrm>
        </p:spPr>
        <p:txBody>
          <a:bodyPr>
            <a:noAutofit/>
          </a:bodyPr>
          <a:lstStyle/>
          <a:p>
            <a:pPr marL="285750"/>
            <a:r>
              <a:rPr lang="en-US" dirty="0"/>
              <a:t>Local chapter funding (15 chapters – 7 active)</a:t>
            </a:r>
          </a:p>
          <a:p>
            <a:pPr marL="285750"/>
            <a:r>
              <a:rPr lang="en-US" dirty="0"/>
              <a:t>Distinguished Lecturer Program </a:t>
            </a:r>
          </a:p>
          <a:p>
            <a:pPr marL="285750"/>
            <a:r>
              <a:rPr lang="en-US" dirty="0"/>
              <a:t>Awards</a:t>
            </a:r>
          </a:p>
          <a:p>
            <a:pPr marL="285750"/>
            <a:r>
              <a:rPr lang="en-US" dirty="0"/>
              <a:t>Contests (DATE, ICCAD, SMACD)</a:t>
            </a:r>
          </a:p>
          <a:p>
            <a:pPr marL="285750"/>
            <a:r>
              <a:rPr lang="en-US" dirty="0"/>
              <a:t>CEDA Luncheon Talks </a:t>
            </a:r>
          </a:p>
          <a:p>
            <a:pPr marL="285750"/>
            <a:r>
              <a:rPr lang="en-US" dirty="0"/>
              <a:t>Projects</a:t>
            </a:r>
          </a:p>
          <a:p>
            <a:pPr marL="685800" lvl="1"/>
            <a:r>
              <a:rPr lang="en-US" dirty="0"/>
              <a:t>Student support</a:t>
            </a:r>
          </a:p>
          <a:p>
            <a:pPr marL="685800" lvl="1"/>
            <a:r>
              <a:rPr lang="en-US" dirty="0"/>
              <a:t>Diversity in EDA</a:t>
            </a:r>
          </a:p>
          <a:p>
            <a:pPr marL="685800" lvl="1"/>
            <a:r>
              <a:rPr lang="en-US" dirty="0"/>
              <a:t>CPS Summer school</a:t>
            </a:r>
          </a:p>
        </p:txBody>
      </p:sp>
    </p:spTree>
    <p:extLst>
      <p:ext uri="{BB962C8B-B14F-4D97-AF65-F5344CB8AC3E}">
        <p14:creationId xmlns:p14="http://schemas.microsoft.com/office/powerpoint/2010/main" val="334771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B88C-3CB4-A744-8DBA-0861E95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554D-43CF-F748-B24D-41A38341A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6717" y="1754117"/>
            <a:ext cx="2573021" cy="4299842"/>
          </a:xfrm>
        </p:spPr>
        <p:txBody>
          <a:bodyPr/>
          <a:lstStyle/>
          <a:p>
            <a:r>
              <a:rPr lang="en-US"/>
              <a:t>Maintain supported technical activities</a:t>
            </a:r>
          </a:p>
          <a:p>
            <a:r>
              <a:rPr lang="en-US"/>
              <a:t>Keep close control on expenses </a:t>
            </a:r>
          </a:p>
          <a:p>
            <a:r>
              <a:rPr lang="en-US"/>
              <a:t>Keep expenses in the fiscal year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37002F5A-25E8-4241-9895-818BA7A0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29" y="114300"/>
            <a:ext cx="8191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B88C-3CB4-A744-8DBA-0861E95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554D-43CF-F748-B24D-41A38341A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6717" y="1754117"/>
            <a:ext cx="2573021" cy="4299842"/>
          </a:xfrm>
        </p:spPr>
        <p:txBody>
          <a:bodyPr/>
          <a:lstStyle/>
          <a:p>
            <a:r>
              <a:rPr lang="en-US" dirty="0"/>
              <a:t>Maintain supported technical activities</a:t>
            </a:r>
          </a:p>
          <a:p>
            <a:r>
              <a:rPr lang="en-US" dirty="0"/>
              <a:t>Keep close control on expenses </a:t>
            </a:r>
          </a:p>
          <a:p>
            <a:r>
              <a:rPr lang="en-US" dirty="0"/>
              <a:t>Keep expenses in the fiscal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02F5A-25E8-4241-9895-818BA7A0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5414" y="80987"/>
            <a:ext cx="8596667" cy="54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355B-AF77-D041-B789-8B1D3796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budget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9C8C-AC3A-4C4D-AA5B-73FA73FC690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8542513" cy="46701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Conference Catalyst: 60K (secretary) + 10K (web)</a:t>
            </a:r>
          </a:p>
          <a:p>
            <a:r>
              <a:rPr lang="en-US" dirty="0"/>
              <a:t>Volunteer Travel: 45K</a:t>
            </a:r>
          </a:p>
          <a:p>
            <a:r>
              <a:rPr lang="en-US" dirty="0"/>
              <a:t>CEDA EC/</a:t>
            </a:r>
            <a:r>
              <a:rPr lang="en-US" dirty="0" err="1"/>
              <a:t>BoG</a:t>
            </a:r>
            <a:r>
              <a:rPr lang="en-US" dirty="0"/>
              <a:t> meeting expenses: 10K</a:t>
            </a:r>
          </a:p>
          <a:p>
            <a:r>
              <a:rPr lang="en-US" dirty="0"/>
              <a:t>Local Chapters: 30K</a:t>
            </a:r>
          </a:p>
          <a:p>
            <a:r>
              <a:rPr lang="en-US" dirty="0"/>
              <a:t>DL: 20K</a:t>
            </a:r>
          </a:p>
          <a:p>
            <a:r>
              <a:rPr lang="en-US" dirty="0"/>
              <a:t>CEDA Luncheons: 43K</a:t>
            </a:r>
          </a:p>
          <a:p>
            <a:r>
              <a:rPr lang="en-US" dirty="0"/>
              <a:t>Technical Committees (DATC / SVDTC / TCCP): 20K + 5K</a:t>
            </a:r>
          </a:p>
          <a:p>
            <a:r>
              <a:rPr lang="en-US" dirty="0"/>
              <a:t>Contests/Competitions/Demos (DATE / DAC / ICCAD CAD / SMACD): 25K </a:t>
            </a:r>
          </a:p>
          <a:p>
            <a:r>
              <a:rPr lang="en-US" dirty="0"/>
              <a:t>Awards (A. R. Newton / Early Career / </a:t>
            </a:r>
            <a:r>
              <a:rPr lang="en-US" dirty="0" err="1"/>
              <a:t>Dist</a:t>
            </a:r>
            <a:r>
              <a:rPr lang="en-US" dirty="0"/>
              <a:t> Serv / TCAD D. O. Peterson / W. J. McCalla / Outstanding Service / DL Award @ CEDA Luncheon / Phil Kaufman Dinner): 43K</a:t>
            </a:r>
          </a:p>
          <a:p>
            <a:r>
              <a:rPr lang="en-US" dirty="0"/>
              <a:t>Advertising: 10K</a:t>
            </a:r>
          </a:p>
          <a:p>
            <a:r>
              <a:rPr lang="en-US" dirty="0" err="1"/>
              <a:t>Misc</a:t>
            </a:r>
            <a:r>
              <a:rPr lang="en-US" dirty="0"/>
              <a:t>: 4K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8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375F-346F-A444-8AC2-A5B65F82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for funding not in 2020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AE2D-3BDD-784D-8244-32651D2B8C1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Low-Power Computer Vision @ CVPR – 2.5K</a:t>
            </a:r>
          </a:p>
          <a:p>
            <a:r>
              <a:rPr lang="en-US" dirty="0" err="1">
                <a:solidFill>
                  <a:srgbClr val="FF9300"/>
                </a:solidFill>
              </a:rPr>
              <a:t>MPSoC</a:t>
            </a:r>
            <a:r>
              <a:rPr lang="en-US" dirty="0">
                <a:solidFill>
                  <a:srgbClr val="FF9300"/>
                </a:solidFill>
              </a:rPr>
              <a:t> – 5K</a:t>
            </a:r>
          </a:p>
          <a:p>
            <a:r>
              <a:rPr lang="en-US" dirty="0">
                <a:solidFill>
                  <a:srgbClr val="FF9300"/>
                </a:solidFill>
              </a:rPr>
              <a:t>DAC support to students – 10K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19346"/>
      </p:ext>
    </p:extLst>
  </p:cSld>
  <p:clrMapOvr>
    <a:masterClrMapping/>
  </p:clrMapOvr>
</p:sld>
</file>

<file path=ppt/theme/theme1.xml><?xml version="1.0" encoding="utf-8"?>
<a:theme xmlns:a="http://schemas.openxmlformats.org/drawingml/2006/main" name="CEDA EC DATE2018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DA EC DATE 2020" id="{F15CEF16-A706-9944-B3BB-43280A73B116}" vid="{DB2D466D-3D12-8F44-9226-F73CA6701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DATE 2020-Template</Template>
  <TotalTime>1982</TotalTime>
  <Words>370</Words>
  <Application>Microsoft Macintosh PowerPoint</Application>
  <PresentationFormat>Widescreen</PresentationFormat>
  <Paragraphs>88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Californian FB</vt:lpstr>
      <vt:lpstr>Wingdings 3</vt:lpstr>
      <vt:lpstr>CEDA EC DATE2018</vt:lpstr>
      <vt:lpstr>Finance</vt:lpstr>
      <vt:lpstr>2019 Net</vt:lpstr>
      <vt:lpstr>2019 Main expenses</vt:lpstr>
      <vt:lpstr>2020 Activities</vt:lpstr>
      <vt:lpstr>2020 Budget</vt:lpstr>
      <vt:lpstr>2020 Budget</vt:lpstr>
      <vt:lpstr>2020 budget expenses</vt:lpstr>
      <vt:lpstr>Requests for funding not in 2020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Content Area (i.e. “Finance”)</dc:title>
  <dc:creator>Cristiana Bolchini</dc:creator>
  <cp:lastModifiedBy>Cristiana Bolchini</cp:lastModifiedBy>
  <cp:revision>43</cp:revision>
  <dcterms:created xsi:type="dcterms:W3CDTF">2019-03-01T07:41:30Z</dcterms:created>
  <dcterms:modified xsi:type="dcterms:W3CDTF">2020-03-12T13:29:02Z</dcterms:modified>
</cp:coreProperties>
</file>