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91" r:id="rId4"/>
    <p:sldId id="265" r:id="rId5"/>
    <p:sldId id="39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1"/>
    <p:restoredTop sz="94684"/>
  </p:normalViewPr>
  <p:slideViewPr>
    <p:cSldViewPr snapToGrid="0" snapToObjects="1">
      <p:cViewPr varScale="1">
        <p:scale>
          <a:sx n="112" d="100"/>
          <a:sy n="112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5A0C3-ECE0-7446-9C1D-56AD42890E0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77ACE-40D1-4F4B-8120-16EFC4285D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(2020-2021)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Yao-Wen Chang</a:t>
            </a:r>
          </a:p>
          <a:p>
            <a:pPr lvl="0"/>
            <a:r>
              <a:rPr lang="en-US" dirty="0"/>
              <a:t>09 March 2020 (at DATE)</a:t>
            </a:r>
          </a:p>
          <a:p>
            <a:pPr lvl="0"/>
            <a:r>
              <a:rPr lang="en-US" dirty="0"/>
              <a:t>Grenoble, France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3/09/2020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EC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9858226" y="22037"/>
            <a:ext cx="2235433" cy="13306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9814262" y="5887798"/>
            <a:ext cx="2221132" cy="8754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0"/>
          </p:nvPr>
        </p:nvSpPr>
        <p:spPr>
          <a:xfrm>
            <a:off x="731321" y="1479797"/>
            <a:ext cx="8542513" cy="330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" altLang="en-US" dirty="0"/>
              <a:t>VP:    </a:t>
            </a:r>
            <a:r>
              <a:rPr lang="en-US" dirty="0"/>
              <a:t>L. Miguel Silveira, INESC-ID / IST - U </a:t>
            </a:r>
            <a:r>
              <a:rPr lang="en-US" dirty="0" err="1"/>
              <a:t>Lisboa</a:t>
            </a:r>
            <a:r>
              <a:rPr lang="en-US" dirty="0"/>
              <a:t>, Portugal</a:t>
            </a:r>
          </a:p>
          <a:p>
            <a:pPr marL="0" indent="0">
              <a:buNone/>
            </a:pPr>
            <a:r>
              <a:rPr lang="" altLang="en-US" dirty="0"/>
              <a:t>Ass VP: Sri Parameswaran, CS&amp;E, UNSW, Sydney, Australia</a:t>
            </a:r>
          </a:p>
        </p:txBody>
      </p:sp>
      <p:sp>
        <p:nvSpPr>
          <p:cNvPr id="7" name="Text Placeholder 4"/>
          <p:cNvSpPr txBox="1"/>
          <p:nvPr/>
        </p:nvSpPr>
        <p:spPr>
          <a:xfrm>
            <a:off x="9259846" y="3871329"/>
            <a:ext cx="1895906" cy="994999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 anchorCtr="1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/>
              <a:t>Publications Committee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93750" y="2974340"/>
            <a:ext cx="8018145" cy="3009265"/>
            <a:chOff x="356068" y="2377579"/>
            <a:chExt cx="5882362" cy="2376852"/>
          </a:xfrm>
        </p:grpSpPr>
        <p:sp>
          <p:nvSpPr>
            <p:cNvPr id="6" name="Rounded Rectangle 5"/>
            <p:cNvSpPr/>
            <p:nvPr/>
          </p:nvSpPr>
          <p:spPr>
            <a:xfrm>
              <a:off x="356068" y="2377579"/>
              <a:ext cx="5882362" cy="237685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 Placeholder 3"/>
            <p:cNvSpPr txBox="1"/>
            <p:nvPr/>
          </p:nvSpPr>
          <p:spPr>
            <a:xfrm>
              <a:off x="438692" y="2445073"/>
              <a:ext cx="5722826" cy="230935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sz="1600" kern="1200">
                  <a:solidFill>
                    <a:schemeClr val="tx1"/>
                  </a:solidFill>
                  <a:latin typeface="Californian FB" panose="0207040306080B030204" pitchFamily="18" charset="0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/>
                  </a:solidFill>
                  <a:latin typeface="Californian FB" panose="0207040306080B030204" pitchFamily="18" charset="0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/>
                  </a:solidFill>
                  <a:latin typeface="Californian FB" panose="0207040306080B030204" pitchFamily="18" charset="0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/>
                  </a:solidFill>
                  <a:latin typeface="Californian FB" panose="0207040306080B030204" pitchFamily="18" charset="0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err="1">
                  <a:sym typeface="+mn-ea"/>
                </a:rPr>
                <a:t>Sachin</a:t>
              </a:r>
              <a:r>
                <a:rPr lang="en-US" dirty="0">
                  <a:sym typeface="+mn-ea"/>
                </a:rPr>
                <a:t> </a:t>
              </a:r>
              <a:r>
                <a:rPr lang="en-US" dirty="0" err="1">
                  <a:sym typeface="+mn-ea"/>
                </a:rPr>
                <a:t>Sapatnekar</a:t>
              </a:r>
              <a:r>
                <a:rPr lang="en-US" dirty="0">
                  <a:sym typeface="+mn-ea"/>
                </a:rPr>
                <a:t>, Dept. ECE, U Minnesota, USA</a:t>
              </a:r>
            </a:p>
            <a:p>
              <a:r>
                <a:rPr lang="en-US" dirty="0" err="1"/>
                <a:t>Naehyuck</a:t>
              </a:r>
              <a:r>
                <a:rPr lang="en-US" dirty="0"/>
                <a:t> Chang, School of Electrical Eng., KAIST, South Korea</a:t>
              </a:r>
            </a:p>
            <a:p>
              <a:r>
                <a:rPr lang="en-US" dirty="0"/>
                <a:t>Rajesh Gupta, Dept. CSE, UC San Diego, USA,  (</a:t>
              </a:r>
              <a:r>
                <a:rPr lang="en-US" dirty="0" err="1"/>
                <a:t>EiC</a:t>
              </a:r>
              <a:r>
                <a:rPr lang="en-US" dirty="0"/>
                <a:t> TCAD) </a:t>
              </a:r>
            </a:p>
            <a:p>
              <a:r>
                <a:rPr lang="en-US" dirty="0" err="1"/>
                <a:t>Joerg</a:t>
              </a:r>
              <a:r>
                <a:rPr lang="en-US" dirty="0"/>
                <a:t> Henkel,  Embedded Systems, KIT, Germany,  (</a:t>
              </a:r>
              <a:r>
                <a:rPr lang="en-US" dirty="0" err="1"/>
                <a:t>EiC</a:t>
              </a:r>
              <a:r>
                <a:rPr lang="en-US" dirty="0"/>
                <a:t> D&amp;T)</a:t>
              </a:r>
            </a:p>
            <a:p>
              <a:r>
                <a:rPr lang="" altLang="en-US" dirty="0"/>
                <a:t>Preeti Ranjan Panda</a:t>
              </a:r>
              <a:r>
                <a:rPr lang="en-US" dirty="0"/>
                <a:t>, CSE, </a:t>
              </a:r>
              <a:r>
                <a:rPr lang="" altLang="en-US" dirty="0"/>
                <a:t>IIE Delhi, India</a:t>
              </a:r>
              <a:r>
                <a:rPr lang="en-US" dirty="0"/>
                <a:t>, (</a:t>
              </a:r>
              <a:r>
                <a:rPr lang="en-US" dirty="0" err="1"/>
                <a:t>EiC</a:t>
              </a:r>
              <a:r>
                <a:rPr lang="en-US" dirty="0"/>
                <a:t> ESL)</a:t>
              </a:r>
            </a:p>
            <a:p>
              <a:r>
                <a:rPr lang="en-US" altLang="en-US" dirty="0">
                  <a:sym typeface="+mn-ea"/>
                </a:rPr>
                <a:t>Sri Parameswaran, CS&amp;E, UNSW, Sydney, Australia </a:t>
              </a:r>
              <a:r>
                <a:rPr lang="" altLang="en-US" dirty="0">
                  <a:sym typeface="+mn-ea"/>
                </a:rPr>
                <a:t>(CEDA Ass. VP Pubs)</a:t>
              </a:r>
              <a:endParaRPr lang="en-US" altLang="en-US" dirty="0"/>
            </a:p>
            <a:p>
              <a:r>
                <a:rPr lang="de-DE" dirty="0"/>
                <a:t>L. Miguel Silveira, INESC-ID/IST - U Lisboa, Portugal (CEDA VP Pubs)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704850" y="1392555"/>
            <a:ext cx="8542655" cy="468566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Sole financial sponsor: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Embedded Systems Letters (ESL)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Trans. Computer-Aided Design (TCAD)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Financial co-sponsor: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Design &amp; Test magazine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JxCDC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JFlexP  </a:t>
            </a:r>
            <a:r>
              <a:rPr lang="" altLang="de-DE" sz="2400" dirty="0" err="1"/>
              <a:t>(in preparation)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Technical co-sponsor:</a:t>
            </a:r>
            <a:r>
              <a:rPr lang="en-US" sz="32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TSUSC</a:t>
            </a:r>
            <a:endParaRPr lang="en-US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B0F0"/>
                </a:solidFill>
              </a:rPr>
              <a:t>CEDA Periodicals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0725" y="5579113"/>
            <a:ext cx="2033153" cy="35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46433" y="1896910"/>
            <a:ext cx="916110" cy="12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 descr="33_3cov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579" y="3097598"/>
            <a:ext cx="953415" cy="1230023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430089" y="1197875"/>
            <a:ext cx="858303" cy="115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28"/>
          <p:cNvGrpSpPr/>
          <p:nvPr/>
        </p:nvGrpSpPr>
        <p:grpSpPr bwMode="auto">
          <a:xfrm>
            <a:off x="4530867" y="3640054"/>
            <a:ext cx="1195070" cy="1083180"/>
            <a:chOff x="1371600" y="1463102"/>
            <a:chExt cx="4242499" cy="4445128"/>
          </a:xfrm>
        </p:grpSpPr>
        <p:grpSp>
          <p:nvGrpSpPr>
            <p:cNvPr id="14" name="Group 29"/>
            <p:cNvGrpSpPr/>
            <p:nvPr/>
          </p:nvGrpSpPr>
          <p:grpSpPr bwMode="auto">
            <a:xfrm>
              <a:off x="1371600" y="1463102"/>
              <a:ext cx="4242499" cy="4445128"/>
              <a:chOff x="1905000" y="1463102"/>
              <a:chExt cx="4242499" cy="4445128"/>
            </a:xfrm>
          </p:grpSpPr>
          <p:sp>
            <p:nvSpPr>
              <p:cNvPr id="23" name="Isosceles Triangle 33"/>
              <p:cNvSpPr/>
              <p:nvPr/>
            </p:nvSpPr>
            <p:spPr>
              <a:xfrm>
                <a:off x="2134729" y="1600939"/>
                <a:ext cx="3733100" cy="3199997"/>
              </a:xfrm>
              <a:prstGeom prst="triangle">
                <a:avLst/>
              </a:prstGeom>
              <a:noFill/>
              <a:ln w="38100">
                <a:solidFill>
                  <a:srgbClr val="FF0000">
                    <a:alpha val="42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/>
              </a:p>
            </p:txBody>
          </p:sp>
          <p:sp>
            <p:nvSpPr>
              <p:cNvPr id="24" name="Oval 23"/>
              <p:cNvSpPr>
                <a:spLocks noChangeAspect="1"/>
              </p:cNvSpPr>
              <p:nvPr/>
            </p:nvSpPr>
            <p:spPr bwMode="auto">
              <a:xfrm>
                <a:off x="3733800" y="1531315"/>
                <a:ext cx="449885" cy="449885"/>
              </a:xfrm>
              <a:prstGeom prst="ellipse">
                <a:avLst/>
              </a:prstGeom>
              <a:solidFill>
                <a:srgbClr val="FF000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5" name="Isosceles Triangle 35"/>
              <p:cNvSpPr>
                <a:spLocks noChangeAspect="1"/>
              </p:cNvSpPr>
              <p:nvPr/>
            </p:nvSpPr>
            <p:spPr>
              <a:xfrm>
                <a:off x="3200973" y="2819857"/>
                <a:ext cx="1578139" cy="1351350"/>
              </a:xfrm>
              <a:prstGeom prst="triangle">
                <a:avLst/>
              </a:prstGeom>
              <a:solidFill>
                <a:srgbClr val="00B0F0">
                  <a:alpha val="22000"/>
                </a:srgb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/>
              </a:p>
            </p:txBody>
          </p:sp>
          <p:sp>
            <p:nvSpPr>
              <p:cNvPr id="26" name="Oval 25"/>
              <p:cNvSpPr>
                <a:spLocks noChangeAspect="1"/>
              </p:cNvSpPr>
              <p:nvPr/>
            </p:nvSpPr>
            <p:spPr bwMode="auto">
              <a:xfrm>
                <a:off x="3733800" y="2674315"/>
                <a:ext cx="449885" cy="449885"/>
              </a:xfrm>
              <a:prstGeom prst="ellipse">
                <a:avLst/>
              </a:prstGeom>
              <a:solidFill>
                <a:srgbClr val="FF000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 bwMode="auto">
              <a:xfrm>
                <a:off x="1905000" y="4572000"/>
                <a:ext cx="449885" cy="449885"/>
              </a:xfrm>
              <a:prstGeom prst="ellipse">
                <a:avLst/>
              </a:prstGeom>
              <a:solidFill>
                <a:srgbClr val="00B0F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" name="Oval 27"/>
              <p:cNvSpPr>
                <a:spLocks noChangeAspect="1"/>
              </p:cNvSpPr>
              <p:nvPr/>
            </p:nvSpPr>
            <p:spPr bwMode="auto">
              <a:xfrm>
                <a:off x="2971800" y="3962400"/>
                <a:ext cx="449885" cy="449885"/>
              </a:xfrm>
              <a:prstGeom prst="ellipse">
                <a:avLst/>
              </a:prstGeom>
              <a:solidFill>
                <a:srgbClr val="00B0F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9" name="Oval 28"/>
              <p:cNvSpPr>
                <a:spLocks noChangeAspect="1"/>
              </p:cNvSpPr>
              <p:nvPr/>
            </p:nvSpPr>
            <p:spPr bwMode="auto">
              <a:xfrm>
                <a:off x="4572000" y="3962400"/>
                <a:ext cx="449885" cy="449885"/>
              </a:xfrm>
              <a:prstGeom prst="ellipse">
                <a:avLst/>
              </a:prstGeom>
              <a:solidFill>
                <a:srgbClr val="00B05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0" name="Oval 29"/>
              <p:cNvSpPr>
                <a:spLocks noChangeAspect="1"/>
              </p:cNvSpPr>
              <p:nvPr/>
            </p:nvSpPr>
            <p:spPr bwMode="auto">
              <a:xfrm>
                <a:off x="5638800" y="4572000"/>
                <a:ext cx="449885" cy="449885"/>
              </a:xfrm>
              <a:prstGeom prst="ellipse">
                <a:avLst/>
              </a:prstGeom>
              <a:solidFill>
                <a:srgbClr val="00B05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Box 41"/>
              <p:cNvSpPr txBox="1">
                <a:spLocks noChangeArrowheads="1"/>
              </p:cNvSpPr>
              <p:nvPr/>
            </p:nvSpPr>
            <p:spPr bwMode="auto">
              <a:xfrm>
                <a:off x="3731209" y="1463102"/>
                <a:ext cx="504811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32" name="TextBox 42"/>
              <p:cNvSpPr txBox="1">
                <a:spLocks noChangeArrowheads="1"/>
              </p:cNvSpPr>
              <p:nvPr/>
            </p:nvSpPr>
            <p:spPr bwMode="auto">
              <a:xfrm>
                <a:off x="1913620" y="4468872"/>
                <a:ext cx="489682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σ</a:t>
                </a:r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" name="TextBox 43"/>
              <p:cNvSpPr txBox="1">
                <a:spLocks noChangeArrowheads="1"/>
              </p:cNvSpPr>
              <p:nvPr/>
            </p:nvSpPr>
            <p:spPr bwMode="auto">
              <a:xfrm>
                <a:off x="5625039" y="4524498"/>
                <a:ext cx="522460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34" name="TextBox 44"/>
              <p:cNvSpPr txBox="1">
                <a:spLocks noChangeArrowheads="1"/>
              </p:cNvSpPr>
              <p:nvPr/>
            </p:nvSpPr>
            <p:spPr bwMode="auto">
              <a:xfrm>
                <a:off x="4534829" y="3888154"/>
                <a:ext cx="609601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M</a:t>
                </a:r>
              </a:p>
            </p:txBody>
          </p:sp>
          <p:sp>
            <p:nvSpPr>
              <p:cNvPr id="35" name="TextBox 45"/>
              <p:cNvSpPr txBox="1">
                <a:spLocks noChangeArrowheads="1"/>
              </p:cNvSpPr>
              <p:nvPr/>
            </p:nvSpPr>
            <p:spPr bwMode="auto">
              <a:xfrm>
                <a:off x="3731209" y="2593038"/>
                <a:ext cx="504811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36" name="TextBox 46"/>
              <p:cNvSpPr txBox="1">
                <a:spLocks noChangeArrowheads="1"/>
              </p:cNvSpPr>
              <p:nvPr/>
            </p:nvSpPr>
            <p:spPr bwMode="auto">
              <a:xfrm>
                <a:off x="2998972" y="3849428"/>
                <a:ext cx="434208" cy="138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ε</a:t>
                </a:r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 flipH="1">
                <a:off x="3957580" y="1982020"/>
                <a:ext cx="4994" cy="69189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 flipV="1">
                <a:off x="5008841" y="4284721"/>
                <a:ext cx="696678" cy="354053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V="1">
                <a:off x="2361962" y="4344180"/>
                <a:ext cx="676701" cy="299999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H="1" flipV="1">
                <a:off x="4189807" y="2895533"/>
                <a:ext cx="1525700" cy="1751350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endCxn id="28" idx="5"/>
              </p:cNvCxnSpPr>
              <p:nvPr/>
            </p:nvCxnSpPr>
            <p:spPr>
              <a:xfrm flipH="1" flipV="1">
                <a:off x="3355790" y="4346882"/>
                <a:ext cx="2349729" cy="291892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>
                <a:off x="2361962" y="2971209"/>
                <a:ext cx="1370883" cy="1675674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flipH="1">
                <a:off x="2361962" y="4419856"/>
                <a:ext cx="2399670" cy="227027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4" idx="4"/>
              </p:cNvCxnSpPr>
              <p:nvPr/>
            </p:nvCxnSpPr>
            <p:spPr>
              <a:xfrm flipH="1">
                <a:off x="3215955" y="1982020"/>
                <a:ext cx="741625" cy="1867565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3962574" y="1982020"/>
                <a:ext cx="834017" cy="1981078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3229639" y="3029557"/>
              <a:ext cx="469510" cy="1383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6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Arial" panose="020B0604020202020204" pitchFamily="34" charset="0"/>
                </a:rPr>
                <a:t>e</a:t>
              </a: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3556278" y="3643445"/>
              <a:ext cx="598106" cy="1936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6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500">
                  <a:latin typeface="Arial" panose="020B0604020202020204" pitchFamily="34" charset="0"/>
                </a:rPr>
                <a:t>μ</a:t>
              </a:r>
              <a:r>
                <a:rPr lang="en-US" altLang="en-US" sz="1500" baseline="-250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22" name="TextBox 32"/>
            <p:cNvSpPr txBox="1">
              <a:spLocks noChangeArrowheads="1"/>
            </p:cNvSpPr>
            <p:nvPr/>
          </p:nvSpPr>
          <p:spPr bwMode="auto">
            <a:xfrm>
              <a:off x="2862725" y="3678903"/>
              <a:ext cx="479596" cy="1258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6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latin typeface="Arial" panose="020B0604020202020204" pitchFamily="34" charset="0"/>
                </a:rPr>
                <a:t>Y</a:t>
              </a:r>
              <a:endParaRPr lang="en-US" altLang="en-US" sz="16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" altLang="de-DE" dirty="0">
                <a:solidFill>
                  <a:srgbClr val="00B0F0"/>
                </a:solidFill>
              </a:rPr>
              <a:t>Major issues for 2020 (&amp; 2021)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731347" y="1753870"/>
            <a:ext cx="8542655" cy="4499610"/>
          </a:xfrm>
        </p:spPr>
        <p:txBody>
          <a:bodyPr>
            <a:normAutofit/>
          </a:bodyPr>
          <a:lstStyle/>
          <a:p>
            <a:pPr marL="228600" lvl="0" indent="-285750">
              <a:buFont typeface="Arial" panose="020B0604020202020204" pitchFamily="34" charset="0"/>
              <a:buChar char="•"/>
            </a:pPr>
            <a:r>
              <a:rPr lang="" altLang="de-DE" dirty="0"/>
              <a:t>Open Access (accelerated process)</a:t>
            </a:r>
          </a:p>
          <a:p>
            <a:pPr marL="685800" lvl="1" indent="-285750">
              <a:buFont typeface="Arial" panose="020B0604020202020204" pitchFamily="34" charset="0"/>
              <a:buChar char="•"/>
            </a:pPr>
            <a:r>
              <a:rPr lang="" altLang="de-DE" sz="2000" dirty="0"/>
              <a:t>currently in a waiting state (wait and see)</a:t>
            </a:r>
            <a:endParaRPr lang="" altLang="de-DE" dirty="0"/>
          </a:p>
          <a:p>
            <a:pPr marL="685800" lvl="1" indent="-285750">
              <a:buFont typeface="Arial" panose="020B0604020202020204" pitchFamily="34" charset="0"/>
              <a:buChar char="•"/>
            </a:pPr>
            <a:r>
              <a:rPr lang="" altLang="de-DE" sz="2000" dirty="0"/>
              <a:t>decision likely coming in 2020</a:t>
            </a:r>
          </a:p>
          <a:p>
            <a:pPr marL="685800" lvl="1" indent="-285750">
              <a:buFont typeface="Arial" panose="020B0604020202020204" pitchFamily="34" charset="0"/>
              <a:buChar char="•"/>
            </a:pPr>
            <a:r>
              <a:rPr lang="" altLang="de-DE" sz="2000" dirty="0"/>
              <a:t>deep repercussions, financial &amp; otherwise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online </a:t>
            </a:r>
            <a:r>
              <a:rPr lang="de-DE" dirty="0" err="1"/>
              <a:t>only</a:t>
            </a:r>
            <a:r>
              <a:rPr lang="de-DE" dirty="0"/>
              <a:t>, a push </a:t>
            </a:r>
            <a:r>
              <a:rPr lang="de-DE" dirty="0" err="1"/>
              <a:t>from</a:t>
            </a:r>
            <a:r>
              <a:rPr lang="de-DE" dirty="0"/>
              <a:t> IEEE</a:t>
            </a:r>
            <a:r>
              <a:rPr lang="" altLang="de-DE" dirty="0"/>
              <a:t>: monitor</a:t>
            </a:r>
            <a:endParaRPr lang="de-DE" dirty="0"/>
          </a:p>
          <a:p>
            <a:pPr marL="685800" lvl="1" indent="-285750">
              <a:buFont typeface="Arial" panose="020B0604020202020204" pitchFamily="34" charset="0"/>
              <a:buChar char="•"/>
            </a:pPr>
            <a:r>
              <a:rPr lang="de-DE" dirty="0"/>
              <a:t>TCAD </a:t>
            </a:r>
            <a:r>
              <a:rPr lang="de-DE" dirty="0" err="1"/>
              <a:t>and</a:t>
            </a:r>
            <a:r>
              <a:rPr lang="de-DE" dirty="0"/>
              <a:t> ESL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online in 2020</a:t>
            </a:r>
          </a:p>
          <a:p>
            <a:pPr marL="68580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28600" lvl="0" indent="-285750">
              <a:buFont typeface="Arial" panose="020B0604020202020204" pitchFamily="34" charset="0"/>
              <a:buChar char="•"/>
            </a:pPr>
            <a:r>
              <a:rPr lang="" altLang="de-DE" sz="2400" dirty="0"/>
              <a:t>Effects of Covid-19</a:t>
            </a:r>
          </a:p>
          <a:p>
            <a:pPr marL="685800" lvl="1" indent="-285750">
              <a:buFont typeface="Arial" panose="020B0604020202020204" pitchFamily="34" charset="0"/>
              <a:buChar char="•"/>
            </a:pPr>
            <a:r>
              <a:rPr lang="" altLang="de-DE" sz="2000" dirty="0"/>
              <a:t>surely felt throughout IEEE</a:t>
            </a:r>
            <a:endParaRPr lang="de-DE" dirty="0"/>
          </a:p>
          <a:p>
            <a:pPr marL="68580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200" dirty="0"/>
          </a:p>
          <a:p>
            <a:pPr marL="685800" lvl="1" indent="-285750">
              <a:buFont typeface="Arial" panose="020B0604020202020204" pitchFamily="34" charset="0"/>
              <a:buChar char="•"/>
            </a:pPr>
            <a:endParaRPr lang="de-DE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731520" y="1413510"/>
            <a:ext cx="8542655" cy="5530215"/>
          </a:xfrm>
        </p:spPr>
        <p:txBody>
          <a:bodyPr>
            <a:normAutofit fontScale="9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ym typeface="+mn-ea"/>
              </a:rPr>
              <a:t>ESL</a:t>
            </a:r>
            <a:endParaRPr lang="en-US" dirty="0"/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 err="1">
                <a:sym typeface="+mn-ea"/>
              </a:rPr>
              <a:t>New EiC, Preeti Ranjan Panda, IIT Delhi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 err="1">
                <a:sym typeface="+mn-ea"/>
              </a:rPr>
              <a:t>Deputy EiC: Prof. Aviral Shrivastava (Arizona State Univ.)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 err="1">
                <a:sym typeface="+mn-ea"/>
              </a:rPr>
              <a:t>Several new ideas</a:t>
            </a:r>
          </a:p>
          <a:p>
            <a:pPr marL="1200150" lvl="2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 err="1">
                <a:sym typeface="+mn-ea"/>
              </a:rPr>
              <a:t>Video previews for paper motivation: working with IEEEXplore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 err="1">
                <a:sym typeface="+mn-ea"/>
              </a:rPr>
              <a:t>Ensuring</a:t>
            </a:r>
            <a:r>
              <a:rPr lang="de-DE" sz="2000" dirty="0">
                <a:sym typeface="+mn-ea"/>
              </a:rPr>
              <a:t> quick turnaround time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ym typeface="+mn-ea"/>
              </a:rPr>
              <a:t>Monitor move to online only</a:t>
            </a:r>
            <a:endParaRPr lang="de-DE" sz="2000" dirty="0"/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>
                <a:sym typeface="+mn-ea"/>
              </a:rPr>
              <a:t>Increasing journal’s impact and robustness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ym typeface="+mn-ea"/>
              </a:rPr>
              <a:t>TCAD</a:t>
            </a:r>
            <a:endParaRPr lang="de-DE" sz="1665" dirty="0"/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>
                <a:sym typeface="+mn-ea"/>
              </a:rPr>
              <a:t>EiC and Deputy EiC reappointed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>
                <a:sym typeface="+mn-ea"/>
              </a:rPr>
              <a:t>Strenghtening of Editorial Board</a:t>
            </a:r>
          </a:p>
          <a:p>
            <a:pPr marL="1143000" lvl="2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000" dirty="0">
                <a:sym typeface="+mn-ea"/>
              </a:rPr>
              <a:t>Editors-at-Large: “heavyweights”, strategic planning, advisors 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en-US" sz="2000" dirty="0">
                <a:sym typeface="+mn-ea"/>
              </a:rPr>
              <a:t>Monitor move to online only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en-US" sz="2000" dirty="0">
                <a:sym typeface="+mn-ea"/>
              </a:rPr>
              <a:t>Publishing of ESWeek 2020 Proceedings (if all goes according to plan)</a:t>
            </a:r>
            <a:endParaRPr lang="en-US" sz="2000" dirty="0"/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B0F0"/>
                </a:solidFill>
              </a:rPr>
              <a:t>Ongoing &amp; </a:t>
            </a:r>
            <a:r>
              <a:rPr lang="de-DE" dirty="0" err="1">
                <a:solidFill>
                  <a:srgbClr val="00B0F0"/>
                </a:solidFill>
              </a:rPr>
              <a:t>Upcoming</a:t>
            </a:r>
            <a:r>
              <a:rPr lang="de-DE" dirty="0">
                <a:solidFill>
                  <a:srgbClr val="00B0F0"/>
                </a:solidFill>
              </a:rPr>
              <a:t> </a:t>
            </a:r>
            <a:r>
              <a:rPr lang="de-DE" dirty="0" err="1">
                <a:solidFill>
                  <a:srgbClr val="00B0F0"/>
                </a:solidFill>
              </a:rPr>
              <a:t>Activities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717915" y="1770380"/>
            <a:ext cx="118364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746490" y="4609465"/>
            <a:ext cx="112649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731520" y="1468120"/>
            <a:ext cx="8717140" cy="5418455"/>
          </a:xfrm>
        </p:spPr>
        <p:txBody>
          <a:bodyPr>
            <a:normAutofit fontScale="87500"/>
          </a:bodyPr>
          <a:lstStyle/>
          <a:p>
            <a:r>
              <a:rPr lang="de-DE" sz="2500" dirty="0"/>
              <a:t>D&amp;T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>
                <a:sym typeface="+mn-ea"/>
              </a:rPr>
              <a:t>Continue to strenghten f</a:t>
            </a:r>
            <a:r>
              <a:rPr lang="de-DE" sz="2100" dirty="0">
                <a:sym typeface="+mn-ea"/>
              </a:rPr>
              <a:t>ocus on embedded software </a:t>
            </a:r>
          </a:p>
          <a:p>
            <a:pPr marL="1200150" lvl="2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>
                <a:sym typeface="+mn-ea"/>
              </a:rPr>
              <a:t>mostly through special issues</a:t>
            </a:r>
            <a:endParaRPr lang="en-US" altLang="en-US" sz="2100" dirty="0"/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2100" dirty="0"/>
              <a:t>Search for 2021-2022 EiC: to start soo</a:t>
            </a:r>
            <a:r>
              <a:rPr lang="" altLang="en-US" sz="2100" dirty="0"/>
              <a:t>n</a:t>
            </a:r>
            <a:endParaRPr lang="en-US" altLang="en-US" sz="2100" dirty="0"/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2100" dirty="0"/>
              <a:t>Monitor financial situation</a:t>
            </a:r>
          </a:p>
          <a:p>
            <a:pPr marL="742950" lvl="1" indent="-28575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228600">
              <a:buFont typeface="Arial" panose="020B0604020202020204" pitchFamily="34" charset="0"/>
              <a:buChar char="•"/>
            </a:pPr>
            <a:r>
              <a:rPr lang="de-DE" sz="2500" dirty="0" err="1"/>
              <a:t>JxCDC</a:t>
            </a:r>
            <a:endParaRPr lang="de-DE" sz="2500" dirty="0"/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e-DE" sz="2100" dirty="0" err="1"/>
              <a:t>Became</a:t>
            </a:r>
            <a:r>
              <a:rPr lang="de-DE" sz="2100" dirty="0"/>
              <a:t> </a:t>
            </a:r>
            <a:r>
              <a:rPr lang="de-DE" sz="2100" dirty="0" err="1"/>
              <a:t>financial</a:t>
            </a:r>
            <a:r>
              <a:rPr lang="de-DE" sz="2100" dirty="0"/>
              <a:t> </a:t>
            </a:r>
            <a:r>
              <a:rPr lang="de-DE" sz="2100" dirty="0" err="1"/>
              <a:t>co</a:t>
            </a:r>
            <a:r>
              <a:rPr lang="de-DE" sz="2100" dirty="0"/>
              <a:t>-sponsor, </a:t>
            </a:r>
            <a:r>
              <a:rPr lang="" altLang="de-DE" sz="2100" dirty="0"/>
              <a:t>EDS also joined end of 2019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 err="1"/>
              <a:t>I</a:t>
            </a:r>
            <a:r>
              <a:rPr lang="de-DE" sz="2100" dirty="0" err="1"/>
              <a:t>ncrease</a:t>
            </a:r>
            <a:r>
              <a:rPr lang="de-DE" sz="2100" dirty="0"/>
              <a:t> </a:t>
            </a:r>
            <a:r>
              <a:rPr lang="de-DE" sz="2100" dirty="0" err="1"/>
              <a:t>involvement</a:t>
            </a:r>
            <a:r>
              <a:rPr lang="de-DE" sz="2100" dirty="0"/>
              <a:t> </a:t>
            </a:r>
            <a:r>
              <a:rPr lang="" altLang="de-DE" sz="2100" dirty="0"/>
              <a:t>&amp; activity </a:t>
            </a:r>
            <a:r>
              <a:rPr lang="de-DE" sz="2100" dirty="0"/>
              <a:t>in </a:t>
            </a:r>
            <a:r>
              <a:rPr lang="de-DE" sz="2100" dirty="0" err="1"/>
              <a:t>Steering</a:t>
            </a:r>
            <a:r>
              <a:rPr lang="de-DE" sz="2100" dirty="0"/>
              <a:t> </a:t>
            </a:r>
            <a:r>
              <a:rPr lang="de-DE" sz="2100" dirty="0" err="1"/>
              <a:t>Committee </a:t>
            </a:r>
            <a:r>
              <a:rPr lang="" altLang="de-DE" sz="2100" dirty="0" err="1"/>
              <a:t>(mostly inactive)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 err="1"/>
              <a:t>Journal targeted by IEEE Pubs as “being in trouble”</a:t>
            </a:r>
          </a:p>
          <a:p>
            <a:pPr marL="1143000" lvl="2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 err="1"/>
              <a:t>too few submissions, not yet indexed: major target for the next few years</a:t>
            </a:r>
          </a:p>
          <a:p>
            <a:pPr marL="1143000" lvl="2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de-DE" sz="990" dirty="0"/>
          </a:p>
          <a:p>
            <a:pPr marL="228600">
              <a:buFont typeface="Arial" panose="020B0604020202020204" pitchFamily="34" charset="0"/>
              <a:buChar char="•"/>
            </a:pPr>
            <a:r>
              <a:rPr lang="de-DE" sz="2500" dirty="0"/>
              <a:t>Journal Flexible </a:t>
            </a:r>
            <a:r>
              <a:rPr lang="de-DE" sz="2500" dirty="0" err="1"/>
              <a:t>and</a:t>
            </a:r>
            <a:r>
              <a:rPr lang="de-DE" sz="2500" dirty="0"/>
              <a:t> </a:t>
            </a:r>
            <a:r>
              <a:rPr lang="de-DE" sz="2500" dirty="0" err="1"/>
              <a:t>Printed</a:t>
            </a:r>
            <a:r>
              <a:rPr lang="de-DE" sz="2500" dirty="0"/>
              <a:t> Electronics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/>
              <a:t>Withdrawn twice, unsure of future</a:t>
            </a:r>
          </a:p>
          <a:p>
            <a:pPr marL="685800"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" altLang="de-DE" sz="2100" dirty="0"/>
              <a:t>Monitor situation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B0F0"/>
                </a:solidFill>
              </a:rPr>
              <a:t>Ongoing &amp; </a:t>
            </a:r>
            <a:r>
              <a:rPr lang="de-DE" dirty="0" err="1">
                <a:solidFill>
                  <a:srgbClr val="00B0F0"/>
                </a:solidFill>
              </a:rPr>
              <a:t>Upcoming</a:t>
            </a:r>
            <a:r>
              <a:rPr lang="de-DE" dirty="0">
                <a:solidFill>
                  <a:srgbClr val="00B0F0"/>
                </a:solidFill>
              </a:rPr>
              <a:t> </a:t>
            </a:r>
            <a:r>
              <a:rPr lang="de-DE" dirty="0" err="1">
                <a:solidFill>
                  <a:srgbClr val="00B0F0"/>
                </a:solidFill>
              </a:rPr>
              <a:t>Activities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9" name="Picture 6" descr="33_3cov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920" y="1894205"/>
            <a:ext cx="1185545" cy="1529715"/>
          </a:xfrm>
          <a:prstGeom prst="rect">
            <a:avLst/>
          </a:prstGeom>
        </p:spPr>
      </p:pic>
      <p:grpSp>
        <p:nvGrpSpPr>
          <p:cNvPr id="11" name="Group 28"/>
          <p:cNvGrpSpPr/>
          <p:nvPr/>
        </p:nvGrpSpPr>
        <p:grpSpPr bwMode="auto">
          <a:xfrm>
            <a:off x="9046268" y="3766398"/>
            <a:ext cx="1480887" cy="995956"/>
            <a:chOff x="1371600" y="1463102"/>
            <a:chExt cx="4242499" cy="3637834"/>
          </a:xfrm>
        </p:grpSpPr>
        <p:grpSp>
          <p:nvGrpSpPr>
            <p:cNvPr id="14" name="Group 29"/>
            <p:cNvGrpSpPr/>
            <p:nvPr/>
          </p:nvGrpSpPr>
          <p:grpSpPr bwMode="auto">
            <a:xfrm>
              <a:off x="1371600" y="1463102"/>
              <a:ext cx="4242499" cy="3637834"/>
              <a:chOff x="1905000" y="1463102"/>
              <a:chExt cx="4242499" cy="3637834"/>
            </a:xfrm>
          </p:grpSpPr>
          <p:sp>
            <p:nvSpPr>
              <p:cNvPr id="23" name="Isosceles Triangle 33"/>
              <p:cNvSpPr/>
              <p:nvPr/>
            </p:nvSpPr>
            <p:spPr>
              <a:xfrm>
                <a:off x="2134729" y="1600939"/>
                <a:ext cx="3733100" cy="3199997"/>
              </a:xfrm>
              <a:prstGeom prst="triangle">
                <a:avLst/>
              </a:prstGeom>
              <a:noFill/>
              <a:ln w="38100">
                <a:solidFill>
                  <a:srgbClr val="FF0000">
                    <a:alpha val="42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/>
              </a:p>
            </p:txBody>
          </p:sp>
          <p:sp>
            <p:nvSpPr>
              <p:cNvPr id="24" name="Oval 23"/>
              <p:cNvSpPr>
                <a:spLocks noChangeAspect="1"/>
              </p:cNvSpPr>
              <p:nvPr/>
            </p:nvSpPr>
            <p:spPr bwMode="auto">
              <a:xfrm>
                <a:off x="3733800" y="1531315"/>
                <a:ext cx="449885" cy="449885"/>
              </a:xfrm>
              <a:prstGeom prst="ellipse">
                <a:avLst/>
              </a:prstGeom>
              <a:solidFill>
                <a:srgbClr val="FF000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5" name="Isosceles Triangle 35"/>
              <p:cNvSpPr>
                <a:spLocks noChangeAspect="1"/>
              </p:cNvSpPr>
              <p:nvPr/>
            </p:nvSpPr>
            <p:spPr>
              <a:xfrm>
                <a:off x="3200973" y="2819857"/>
                <a:ext cx="1578139" cy="1351350"/>
              </a:xfrm>
              <a:prstGeom prst="triangle">
                <a:avLst/>
              </a:prstGeom>
              <a:solidFill>
                <a:srgbClr val="00B0F0">
                  <a:alpha val="22000"/>
                </a:srgb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/>
              </a:p>
            </p:txBody>
          </p:sp>
          <p:sp>
            <p:nvSpPr>
              <p:cNvPr id="26" name="Oval 25"/>
              <p:cNvSpPr>
                <a:spLocks noChangeAspect="1"/>
              </p:cNvSpPr>
              <p:nvPr/>
            </p:nvSpPr>
            <p:spPr bwMode="auto">
              <a:xfrm>
                <a:off x="3733800" y="2674315"/>
                <a:ext cx="449885" cy="449885"/>
              </a:xfrm>
              <a:prstGeom prst="ellipse">
                <a:avLst/>
              </a:prstGeom>
              <a:solidFill>
                <a:srgbClr val="FF000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 bwMode="auto">
              <a:xfrm>
                <a:off x="1905000" y="4572000"/>
                <a:ext cx="449885" cy="449885"/>
              </a:xfrm>
              <a:prstGeom prst="ellipse">
                <a:avLst/>
              </a:prstGeom>
              <a:solidFill>
                <a:srgbClr val="00B0F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" name="Oval 27"/>
              <p:cNvSpPr>
                <a:spLocks noChangeAspect="1"/>
              </p:cNvSpPr>
              <p:nvPr/>
            </p:nvSpPr>
            <p:spPr bwMode="auto">
              <a:xfrm>
                <a:off x="2971800" y="3962400"/>
                <a:ext cx="449885" cy="449885"/>
              </a:xfrm>
              <a:prstGeom prst="ellipse">
                <a:avLst/>
              </a:prstGeom>
              <a:solidFill>
                <a:srgbClr val="00B0F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9" name="Oval 28"/>
              <p:cNvSpPr>
                <a:spLocks noChangeAspect="1"/>
              </p:cNvSpPr>
              <p:nvPr/>
            </p:nvSpPr>
            <p:spPr bwMode="auto">
              <a:xfrm>
                <a:off x="4572000" y="3962400"/>
                <a:ext cx="449885" cy="449885"/>
              </a:xfrm>
              <a:prstGeom prst="ellipse">
                <a:avLst/>
              </a:prstGeom>
              <a:solidFill>
                <a:srgbClr val="00B05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0" name="Oval 29"/>
              <p:cNvSpPr>
                <a:spLocks noChangeAspect="1"/>
              </p:cNvSpPr>
              <p:nvPr/>
            </p:nvSpPr>
            <p:spPr bwMode="auto">
              <a:xfrm>
                <a:off x="5638800" y="4572000"/>
                <a:ext cx="449885" cy="449885"/>
              </a:xfrm>
              <a:prstGeom prst="ellipse">
                <a:avLst/>
              </a:prstGeom>
              <a:solidFill>
                <a:srgbClr val="00B050"/>
              </a:solidFill>
              <a:ln w="508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28600" h="2286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Box 41"/>
              <p:cNvSpPr txBox="1">
                <a:spLocks noChangeArrowheads="1"/>
              </p:cNvSpPr>
              <p:nvPr/>
            </p:nvSpPr>
            <p:spPr bwMode="auto">
              <a:xfrm>
                <a:off x="3731209" y="1463102"/>
                <a:ext cx="504811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32" name="TextBox 42"/>
              <p:cNvSpPr txBox="1">
                <a:spLocks noChangeArrowheads="1"/>
              </p:cNvSpPr>
              <p:nvPr/>
            </p:nvSpPr>
            <p:spPr bwMode="auto">
              <a:xfrm>
                <a:off x="1913620" y="4468872"/>
                <a:ext cx="489682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σ</a:t>
                </a:r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" name="TextBox 43"/>
              <p:cNvSpPr txBox="1">
                <a:spLocks noChangeArrowheads="1"/>
              </p:cNvSpPr>
              <p:nvPr/>
            </p:nvSpPr>
            <p:spPr bwMode="auto">
              <a:xfrm>
                <a:off x="5625039" y="4524498"/>
                <a:ext cx="522460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34" name="TextBox 44"/>
              <p:cNvSpPr txBox="1">
                <a:spLocks noChangeArrowheads="1"/>
              </p:cNvSpPr>
              <p:nvPr/>
            </p:nvSpPr>
            <p:spPr bwMode="auto">
              <a:xfrm>
                <a:off x="4534829" y="3888154"/>
                <a:ext cx="609601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M</a:t>
                </a:r>
              </a:p>
            </p:txBody>
          </p:sp>
          <p:sp>
            <p:nvSpPr>
              <p:cNvPr id="35" name="TextBox 45"/>
              <p:cNvSpPr txBox="1">
                <a:spLocks noChangeArrowheads="1"/>
              </p:cNvSpPr>
              <p:nvPr/>
            </p:nvSpPr>
            <p:spPr bwMode="auto">
              <a:xfrm>
                <a:off x="3731209" y="2593038"/>
                <a:ext cx="504811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36" name="TextBox 46"/>
              <p:cNvSpPr txBox="1">
                <a:spLocks noChangeArrowheads="1"/>
              </p:cNvSpPr>
              <p:nvPr/>
            </p:nvSpPr>
            <p:spPr bwMode="auto">
              <a:xfrm>
                <a:off x="2998972" y="3849428"/>
                <a:ext cx="434208" cy="576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80000"/>
                  <a:buFont typeface="Wingdings" pitchFamily="2" charset="2"/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n-US" sz="1600">
                    <a:solidFill>
                      <a:schemeClr val="bg1"/>
                    </a:solidFill>
                    <a:latin typeface="Arial" panose="020B0604020202020204" pitchFamily="34" charset="0"/>
                  </a:rPr>
                  <a:t>ε</a:t>
                </a:r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 flipH="1">
                <a:off x="3957580" y="1982020"/>
                <a:ext cx="4994" cy="69189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 flipV="1">
                <a:off x="5008841" y="4284721"/>
                <a:ext cx="696678" cy="354053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V="1">
                <a:off x="2361962" y="4344180"/>
                <a:ext cx="676701" cy="299999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H="1" flipV="1">
                <a:off x="4189807" y="2895533"/>
                <a:ext cx="1525700" cy="1751350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endCxn id="28" idx="5"/>
              </p:cNvCxnSpPr>
              <p:nvPr/>
            </p:nvCxnSpPr>
            <p:spPr>
              <a:xfrm flipH="1" flipV="1">
                <a:off x="3355790" y="4346882"/>
                <a:ext cx="2349729" cy="291892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>
                <a:off x="2361962" y="2971209"/>
                <a:ext cx="1370883" cy="1675674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flipH="1">
                <a:off x="2361962" y="4419856"/>
                <a:ext cx="2399670" cy="227027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4" idx="4"/>
              </p:cNvCxnSpPr>
              <p:nvPr/>
            </p:nvCxnSpPr>
            <p:spPr>
              <a:xfrm flipH="1">
                <a:off x="3215955" y="1982020"/>
                <a:ext cx="741625" cy="1867565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3962574" y="1982020"/>
                <a:ext cx="834017" cy="1981078"/>
              </a:xfrm>
              <a:prstGeom prst="straightConnector1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3229639" y="3029557"/>
              <a:ext cx="469510" cy="576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Arial" panose="020B0604020202020204" pitchFamily="34" charset="0"/>
                </a:rPr>
                <a:t>e</a:t>
              </a: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3556278" y="3643445"/>
              <a:ext cx="598106" cy="550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500">
                  <a:latin typeface="Arial" panose="020B0604020202020204" pitchFamily="34" charset="0"/>
                </a:rPr>
                <a:t>μ</a:t>
              </a:r>
              <a:r>
                <a:rPr lang="en-US" altLang="en-US" sz="1500" baseline="-250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22" name="TextBox 32"/>
            <p:cNvSpPr txBox="1">
              <a:spLocks noChangeArrowheads="1"/>
            </p:cNvSpPr>
            <p:nvPr/>
          </p:nvSpPr>
          <p:spPr bwMode="auto">
            <a:xfrm>
              <a:off x="2862725" y="3678903"/>
              <a:ext cx="479596" cy="52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Font typeface="Wingdings" pitchFamily="2" charset="2"/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latin typeface="Arial" panose="020B0604020202020204" pitchFamily="34" charset="0"/>
                </a:rPr>
                <a:t>Y</a:t>
              </a:r>
              <a:endParaRPr lang="en-US" altLang="en-US" sz="16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CEDA EC DATE2018</Template>
  <TotalTime>3</TotalTime>
  <Words>429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Californian FB</vt:lpstr>
      <vt:lpstr>MS PGothic</vt:lpstr>
      <vt:lpstr>Verdana</vt:lpstr>
      <vt:lpstr>Wingdings 3</vt:lpstr>
      <vt:lpstr>1_CEDA EC DATE2018</vt:lpstr>
      <vt:lpstr>Publications</vt:lpstr>
      <vt:lpstr>CEDA Periodicals</vt:lpstr>
      <vt:lpstr>Major issues for 2020 (&amp; 2021)</vt:lpstr>
      <vt:lpstr>Ongoing &amp; Upcoming Activities</vt:lpstr>
      <vt:lpstr>Ongoing &amp; Upcoming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Publications</dc:title>
  <dc:creator>Luis Miguel Silveira</dc:creator>
  <cp:lastModifiedBy>crossover</cp:lastModifiedBy>
  <cp:revision>39</cp:revision>
  <dcterms:created xsi:type="dcterms:W3CDTF">2020-03-20T02:09:11Z</dcterms:created>
  <dcterms:modified xsi:type="dcterms:W3CDTF">2020-03-20T02:13:34Z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1033-11.1.0.9126</vt:lpwstr>
  </property>
</Properties>
</file>