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7" r:id="rId1"/>
  </p:sldMasterIdLst>
  <p:sldIdLst>
    <p:sldId id="259" r:id="rId2"/>
  </p:sldIdLst>
  <p:sldSz cx="9144000" cy="5143500" type="screen16x9"/>
  <p:notesSz cx="6858000" cy="9144000"/>
  <p:defaultTextStyle>
    <a:defPPr>
      <a:defRPr lang="en-US"/>
    </a:defPPr>
    <a:lvl1pPr marL="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7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49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24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498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373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46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20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2995" algn="l" defTabSz="342875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6" autoAdjust="0"/>
    <p:restoredTop sz="94660" autoAdjust="0"/>
  </p:normalViewPr>
  <p:slideViewPr>
    <p:cSldViewPr snapToGrid="0">
      <p:cViewPr varScale="1">
        <p:scale>
          <a:sx n="149" d="100"/>
          <a:sy n="149" d="100"/>
        </p:scale>
        <p:origin x="174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hyperlink" Target="mailto:David%20Atienza" TargetMode="Externa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06857" y="977187"/>
            <a:ext cx="6875456" cy="1234727"/>
          </a:xfrm>
        </p:spPr>
        <p:txBody>
          <a:bodyPr anchor="b">
            <a:noAutofit/>
          </a:bodyPr>
          <a:lstStyle>
            <a:lvl1pPr algn="l">
              <a:defRPr sz="3000">
                <a:solidFill>
                  <a:schemeClr val="accent1">
                    <a:lumMod val="75000"/>
                  </a:schemeClr>
                </a:solidFill>
                <a:latin typeface="+mj-lt"/>
                <a:cs typeface="Arial"/>
              </a:defRPr>
            </a:lvl1pPr>
          </a:lstStyle>
          <a:p>
            <a:r>
              <a:rPr lang="es-ES" dirty="0" smtClean="0"/>
              <a:t>IEEE CEDA </a:t>
            </a:r>
            <a:br>
              <a:rPr lang="es-ES" dirty="0" smtClean="0"/>
            </a:br>
            <a:r>
              <a:rPr lang="es-ES" dirty="0" err="1" smtClean="0"/>
              <a:t>Executive</a:t>
            </a:r>
            <a:r>
              <a:rPr lang="es-ES" dirty="0" smtClean="0"/>
              <a:t> </a:t>
            </a:r>
            <a:r>
              <a:rPr lang="es-ES" dirty="0" err="1" smtClean="0"/>
              <a:t>Committee</a:t>
            </a:r>
            <a:r>
              <a:rPr lang="es-ES" dirty="0" smtClean="0"/>
              <a:t>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9173" y="3435047"/>
            <a:ext cx="5825202" cy="515249"/>
          </a:xfrm>
        </p:spPr>
        <p:txBody>
          <a:bodyPr anchor="t">
            <a:normAutofit/>
          </a:bodyPr>
          <a:lstStyle>
            <a:lvl1pPr marL="0" indent="0" algn="l">
              <a:buNone/>
              <a:defRPr sz="14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Arial"/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June 24, 2018</a:t>
            </a:r>
            <a:br>
              <a:rPr lang="en-US" dirty="0" smtClean="0"/>
            </a:br>
            <a:r>
              <a:rPr lang="en-US" dirty="0" smtClean="0"/>
              <a:t>San Francisco, California, USA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53233" y="4865559"/>
            <a:ext cx="512504" cy="273844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mtClean="0"/>
              <a:t>Moscone West, San Francisco, CA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04276" y="2349642"/>
            <a:ext cx="2771073" cy="561692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 smtClean="0">
                <a:latin typeface="+mn-lt"/>
                <a:cs typeface="Arial"/>
              </a:rPr>
              <a:t>David </a:t>
            </a:r>
            <a:r>
              <a:rPr lang="en-US" sz="1800" dirty="0" err="1" smtClean="0">
                <a:latin typeface="+mn-lt"/>
                <a:cs typeface="Arial"/>
              </a:rPr>
              <a:t>Atienza</a:t>
            </a:r>
            <a:r>
              <a:rPr lang="en-US" sz="1800" baseline="0" dirty="0" smtClean="0">
                <a:latin typeface="+mn-lt"/>
                <a:cs typeface="Arial"/>
              </a:rPr>
              <a:t> - </a:t>
            </a:r>
            <a:r>
              <a:rPr lang="en-US" sz="1800" dirty="0" smtClean="0">
                <a:latin typeface="+mn-lt"/>
                <a:cs typeface="Arial"/>
              </a:rPr>
              <a:t>President</a:t>
            </a:r>
          </a:p>
          <a:p>
            <a:endParaRPr lang="en-US" dirty="0"/>
          </a:p>
        </p:txBody>
      </p:sp>
      <p:sp>
        <p:nvSpPr>
          <p:cNvPr id="28" name="Footer Placeholder 4"/>
          <p:cNvSpPr txBox="1">
            <a:spLocks/>
          </p:cNvSpPr>
          <p:nvPr/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Arial"/>
                <a:cs typeface="Arial"/>
              </a:rPr>
              <a:t>Moscone</a:t>
            </a:r>
            <a:r>
              <a:rPr lang="en-US" dirty="0" smtClean="0">
                <a:latin typeface="Arial"/>
                <a:cs typeface="Arial"/>
              </a:rPr>
              <a:t> West, San Francisco, CA</a:t>
            </a:r>
            <a:endParaRPr lang="en-US" dirty="0">
              <a:latin typeface="Arial"/>
              <a:cs typeface="Arial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38" name="Picture 37" descr="2018-55dac_logosquare_hires_medium.png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44" name="Picture 2"/>
            <p:cNvPicPr>
              <a:picLocks noChangeAspect="1" noChangeArrowheads="1"/>
            </p:cNvPicPr>
            <p:nvPr userDrawn="1"/>
          </p:nvPicPr>
          <p:blipFill>
            <a:blip r:embed="rId3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" name="Picture 44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sp>
        <p:nvSpPr>
          <p:cNvPr id="32" name="Footer Placeholder 4"/>
          <p:cNvSpPr txBox="1">
            <a:spLocks/>
          </p:cNvSpPr>
          <p:nvPr userDrawn="1"/>
        </p:nvSpPr>
        <p:spPr>
          <a:xfrm>
            <a:off x="253908" y="4869657"/>
            <a:ext cx="1950842" cy="273844"/>
          </a:xfrm>
          <a:prstGeom prst="rect">
            <a:avLst/>
          </a:prstGeom>
        </p:spPr>
        <p:txBody>
          <a:bodyPr vert="horz" lIns="68579" tIns="34289" rIns="68579" bIns="34289" rtlCol="0" anchor="ctr"/>
          <a:lstStyle>
            <a:defPPr>
              <a:defRPr lang="en-US"/>
            </a:defPPr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>
                <a:latin typeface="+mn-lt"/>
                <a:cs typeface="Arial"/>
              </a:rPr>
              <a:t>Moscone</a:t>
            </a:r>
            <a:r>
              <a:rPr lang="en-US" dirty="0" smtClean="0">
                <a:latin typeface="+mn-lt"/>
                <a:cs typeface="Arial"/>
              </a:rPr>
              <a:t> West, San Francisco, CA</a:t>
            </a:r>
            <a:endParaRPr lang="en-US" dirty="0">
              <a:latin typeface="+mn-lt"/>
              <a:cs typeface="Arial"/>
            </a:endParaRPr>
          </a:p>
        </p:txBody>
      </p:sp>
      <p:sp>
        <p:nvSpPr>
          <p:cNvPr id="34" name="TextBox 33"/>
          <p:cNvSpPr txBox="1"/>
          <p:nvPr userDrawn="1"/>
        </p:nvSpPr>
        <p:spPr>
          <a:xfrm>
            <a:off x="501102" y="2958529"/>
            <a:ext cx="2274387" cy="288539"/>
          </a:xfrm>
          <a:prstGeom prst="rect">
            <a:avLst/>
          </a:prstGeom>
          <a:noFill/>
        </p:spPr>
        <p:txBody>
          <a:bodyPr wrap="none" lIns="68579" tIns="34289" rIns="68579" bIns="34289" rtlCol="0">
            <a:spAutoFit/>
          </a:bodyPr>
          <a:lstStyle/>
          <a:p>
            <a:r>
              <a:rPr lang="en-US" dirty="0" smtClean="0">
                <a:latin typeface="+mn-lt"/>
                <a:cs typeface="Arial"/>
                <a:hlinkClick r:id="rId5"/>
              </a:rPr>
              <a:t>president@ieee-ceda.com</a:t>
            </a:r>
            <a:endParaRPr lang="en-US" dirty="0">
              <a:latin typeface="+mn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6338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73826" y="243165"/>
            <a:ext cx="6447501" cy="481958"/>
          </a:xfrm>
        </p:spPr>
        <p:txBody>
          <a:bodyPr>
            <a:normAutofit/>
          </a:bodyPr>
          <a:lstStyle>
            <a:lvl1pPr>
              <a:defRPr sz="2700">
                <a:latin typeface="+mn-lt"/>
                <a:cs typeface="Arial"/>
              </a:defRPr>
            </a:lvl1pPr>
          </a:lstStyle>
          <a:p>
            <a:r>
              <a:rPr lang="en-US" dirty="0" smtClean="0"/>
              <a:t>Edit content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65463" y="898287"/>
            <a:ext cx="6447501" cy="3632735"/>
          </a:xfrm>
        </p:spPr>
        <p:txBody>
          <a:bodyPr>
            <a:normAutofit/>
          </a:bodyPr>
          <a:lstStyle>
            <a:lvl1pPr marL="2857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800">
                <a:solidFill>
                  <a:schemeClr val="tx1"/>
                </a:solidFill>
                <a:latin typeface="+mn-lt"/>
                <a:cs typeface="Arial"/>
              </a:defRPr>
            </a:lvl1pPr>
            <a:lvl2pPr marL="6286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500">
                <a:solidFill>
                  <a:schemeClr val="tx1"/>
                </a:solidFill>
                <a:latin typeface="+mn-lt"/>
                <a:cs typeface="Arial"/>
              </a:defRPr>
            </a:lvl2pPr>
            <a:lvl3pPr marL="971550" indent="-285750">
              <a:buClr>
                <a:schemeClr val="accent2">
                  <a:lumMod val="75000"/>
                </a:schemeClr>
              </a:buClr>
              <a:buSzPct val="90000"/>
              <a:buFont typeface="Arial"/>
              <a:buChar char="•"/>
              <a:defRPr sz="1400" baseline="0">
                <a:solidFill>
                  <a:schemeClr val="tx1"/>
                </a:solidFill>
                <a:latin typeface="+mn-lt"/>
                <a:cs typeface="Arial"/>
              </a:defRPr>
            </a:lvl3pPr>
            <a:lvl4pPr>
              <a:defRPr>
                <a:latin typeface="California FB"/>
                <a:cs typeface="California FB"/>
              </a:defRPr>
            </a:lvl4pPr>
            <a:lvl5pPr>
              <a:defRPr>
                <a:latin typeface="California FB"/>
                <a:cs typeface="California FB"/>
              </a:defRPr>
            </a:lvl5pPr>
          </a:lstStyle>
          <a:p>
            <a:pPr lvl="0"/>
            <a:r>
              <a:rPr lang="en-US" dirty="0" smtClean="0"/>
              <a:t>Level one</a:t>
            </a:r>
            <a:endParaRPr lang="en-US" dirty="0"/>
          </a:p>
          <a:p>
            <a:pPr lvl="1"/>
            <a:r>
              <a:rPr lang="en-US" dirty="0" smtClean="0"/>
              <a:t>Level two</a:t>
            </a:r>
            <a:endParaRPr lang="en-US" dirty="0"/>
          </a:p>
          <a:p>
            <a:pPr lvl="2"/>
            <a:r>
              <a:rPr lang="en-US" dirty="0" smtClean="0"/>
              <a:t>Level three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861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56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0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32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3826" y="243165"/>
            <a:ext cx="6447501" cy="990600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5462" y="1380519"/>
            <a:ext cx="6447501" cy="3150503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3907" y="4869657"/>
            <a:ext cx="1950842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marL="0" marR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/>
              <a:t>Moscone</a:t>
            </a:r>
            <a:r>
              <a:rPr lang="en-US" dirty="0" smtClean="0"/>
              <a:t> West, San Francisco, CA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88227" y="4869657"/>
            <a:ext cx="347296" cy="273844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lvl1pPr algn="ctr">
              <a:defRPr sz="7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7527877" y="4399424"/>
            <a:ext cx="1509001" cy="683560"/>
            <a:chOff x="7374819" y="4263522"/>
            <a:chExt cx="1662060" cy="819462"/>
          </a:xfrm>
        </p:grpSpPr>
        <p:pic>
          <p:nvPicPr>
            <p:cNvPr id="7" name="Picture 6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29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4819" y="4646341"/>
              <a:ext cx="1662060" cy="436643"/>
            </a:xfrm>
            <a:prstGeom prst="rect">
              <a:avLst/>
            </a:prstGeom>
          </p:spPr>
        </p:pic>
      </p:grpSp>
      <p:grpSp>
        <p:nvGrpSpPr>
          <p:cNvPr id="30" name="Group 29"/>
          <p:cNvGrpSpPr/>
          <p:nvPr/>
        </p:nvGrpSpPr>
        <p:grpSpPr>
          <a:xfrm>
            <a:off x="7769026" y="4399425"/>
            <a:ext cx="1212197" cy="305983"/>
            <a:chOff x="7640427" y="4263522"/>
            <a:chExt cx="1335151" cy="366817"/>
          </a:xfrm>
        </p:grpSpPr>
        <p:pic>
          <p:nvPicPr>
            <p:cNvPr id="31" name="Picture 30" descr="2018-55dac_logosquare_hires_medium.png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631764" y="4263522"/>
              <a:ext cx="343814" cy="343814"/>
            </a:xfrm>
            <a:prstGeom prst="rect">
              <a:avLst/>
            </a:prstGeom>
          </p:spPr>
        </p:pic>
        <p:pic>
          <p:nvPicPr>
            <p:cNvPr id="32" name="Picture 2"/>
            <p:cNvPicPr>
              <a:picLocks noChangeAspect="1" noChangeArrowheads="1"/>
            </p:cNvPicPr>
            <p:nvPr userDrawn="1"/>
          </p:nvPicPr>
          <p:blipFill>
            <a:blip r:embed="rId7">
              <a:clrChange>
                <a:clrFrom>
                  <a:srgbClr val="FBFBFB"/>
                </a:clrFrom>
                <a:clrTo>
                  <a:srgbClr val="FBFBFB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7640427" y="4315943"/>
              <a:ext cx="943188" cy="314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4970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>
              <a:lumMod val="75000"/>
            </a:schemeClr>
          </a:solidFill>
          <a:latin typeface="+mj-lt"/>
          <a:ea typeface="+mj-ea"/>
          <a:cs typeface="Arial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Arial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-ceda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</a:rPr>
              <a:t>Publicity </a:t>
            </a:r>
            <a:endParaRPr lang="en-US" dirty="0">
              <a:latin typeface="+mn-lt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65463" y="898287"/>
            <a:ext cx="6447501" cy="396146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1700" i="1" dirty="0" smtClean="0">
                <a:solidFill>
                  <a:schemeClr val="accent1">
                    <a:lumMod val="75000"/>
                  </a:schemeClr>
                </a:solidFill>
              </a:rPr>
              <a:t>Sudeep Pasricha, Web/Social </a:t>
            </a:r>
            <a:r>
              <a:rPr lang="en-US" sz="1700" i="1" dirty="0">
                <a:solidFill>
                  <a:schemeClr val="accent1">
                    <a:lumMod val="75000"/>
                  </a:schemeClr>
                </a:solidFill>
              </a:rPr>
              <a:t>Media Activities Manager</a:t>
            </a:r>
            <a:endParaRPr lang="en-US" sz="1700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CEDA Website</a:t>
            </a:r>
          </a:p>
          <a:p>
            <a:pPr lvl="1"/>
            <a:r>
              <a:rPr lang="en-US" dirty="0">
                <a:hlinkClick r:id="rId2"/>
              </a:rPr>
              <a:t>http://ieee-ceda.org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in good shape; open to feedback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Facebook</a:t>
            </a:r>
          </a:p>
          <a:p>
            <a:pPr lvl="1"/>
            <a:r>
              <a:rPr lang="en-US" dirty="0" smtClean="0"/>
              <a:t>Advertisements to boost posts and CEDA website</a:t>
            </a:r>
          </a:p>
          <a:p>
            <a:pPr lvl="2"/>
            <a:r>
              <a:rPr lang="en-US" dirty="0"/>
              <a:t>C</a:t>
            </a:r>
            <a:r>
              <a:rPr lang="en-US" dirty="0" smtClean="0"/>
              <a:t>ustomizable budget depending on target audience, clicks</a:t>
            </a:r>
          </a:p>
          <a:p>
            <a:pPr lvl="2"/>
            <a:r>
              <a:rPr lang="en-US" dirty="0"/>
              <a:t>R</a:t>
            </a:r>
            <a:r>
              <a:rPr lang="en-US" dirty="0" smtClean="0"/>
              <a:t>ecommended: </a:t>
            </a:r>
          </a:p>
          <a:p>
            <a:pPr lvl="3"/>
            <a:r>
              <a:rPr lang="en-US" dirty="0" smtClean="0"/>
              <a:t>~$10/day for boosting CEDA website</a:t>
            </a:r>
          </a:p>
          <a:p>
            <a:pPr lvl="3"/>
            <a:r>
              <a:rPr lang="en-US" dirty="0" smtClean="0"/>
              <a:t>~$10/day for boosting specific event posts ~2 weeks before event</a:t>
            </a:r>
          </a:p>
          <a:p>
            <a:pPr lvl="4"/>
            <a:r>
              <a:rPr lang="en-US" dirty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.g., CEDA distinguished speaker luncheon @ DAC</a:t>
            </a:r>
          </a:p>
          <a:p>
            <a:r>
              <a:rPr lang="en-US" dirty="0" smtClean="0"/>
              <a:t>LinkedIn</a:t>
            </a:r>
          </a:p>
          <a:p>
            <a:pPr lvl="1"/>
            <a:r>
              <a:rPr lang="en-US" dirty="0" smtClean="0">
                <a:latin typeface="+mn-lt"/>
              </a:rPr>
              <a:t>Similar budget recommended for boosting posts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0665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C BoG DAC 2018 Templat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</TotalTime>
  <Words>72</Words>
  <Application>Microsoft Office PowerPoint</Application>
  <PresentationFormat>On-screen Show (16:9)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California FB</vt:lpstr>
      <vt:lpstr>Wingdings 3</vt:lpstr>
      <vt:lpstr>EC BoG DAC 2018 Template</vt:lpstr>
      <vt:lpstr>Publicity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CEDA TELECON</dc:title>
  <dc:creator>CC-3</dc:creator>
  <cp:lastModifiedBy>sudeep</cp:lastModifiedBy>
  <cp:revision>49</cp:revision>
  <dcterms:created xsi:type="dcterms:W3CDTF">2016-04-15T13:56:06Z</dcterms:created>
  <dcterms:modified xsi:type="dcterms:W3CDTF">2018-06-19T19:19:53Z</dcterms:modified>
</cp:coreProperties>
</file>