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0" r:id="rId3"/>
  </p:sldMasterIdLst>
  <p:notesMasterIdLst>
    <p:notesMasterId r:id="rId17"/>
  </p:notesMasterIdLst>
  <p:sldIdLst>
    <p:sldId id="1011" r:id="rId4"/>
    <p:sldId id="1012" r:id="rId5"/>
    <p:sldId id="1013" r:id="rId6"/>
    <p:sldId id="1014" r:id="rId7"/>
    <p:sldId id="1015" r:id="rId8"/>
    <p:sldId id="1016" r:id="rId9"/>
    <p:sldId id="1017" r:id="rId10"/>
    <p:sldId id="1018" r:id="rId11"/>
    <p:sldId id="1019" r:id="rId12"/>
    <p:sldId id="1020" r:id="rId13"/>
    <p:sldId id="1021" r:id="rId14"/>
    <p:sldId id="1022" r:id="rId15"/>
    <p:sldId id="102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B57C6-860C-46AA-9A9F-6BD5EA735C9E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CAA84-DC94-43EE-8A62-4832C6E52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74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2898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t>GTO2003EXT.ppt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r" defTabSz="92898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399C65-2705-BC47-BA78-9170500B55D9}" type="datetime1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pPr marL="0" marR="0" lvl="0" indent="0" algn="r" defTabSz="92898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6/9/2022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r" defTabSz="92898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764D49-D396-2645-B596-AE27B96056A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</a:rPr>
              <a:pPr marL="0" marR="0" lvl="0" indent="0" algn="r" defTabSz="92898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s-ES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s-ES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ES">
                <a:latin typeface="Arial" charset="0"/>
                <a:ea typeface="MS PGothic" charset="0"/>
              </a:rPr>
              <a:t>DTC meeting at DAC: $825, calls from different committees: $50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s-ES">
              <a:latin typeface="Arial" charset="0"/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F0E3E-21D3-31A8-C27E-A993B9CC4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F36DB1-F579-4D82-6CD0-4257D770F6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68C52-24AE-B080-B671-30C0EF1C2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2D4F1-FBF3-FF6B-748E-4EE24A7C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EB8AB-A917-1235-873E-4FEC1804B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4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42A08-5789-A157-793A-DD36A0F97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861A81-13B8-706A-B4DB-A47A8F3CA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88FB9-5F7C-02E2-ED6B-C8D979E40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37035-6A67-67A8-94FA-B7C8AB309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297B5-97E8-9219-2BD3-08BCE5060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1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C5D34-2A5A-753E-F1DB-5DE57493E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A8E232-67A7-1DD3-D547-4672765ED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4E895-A260-84DB-62DC-8096BD071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71E7B-ED8A-A560-AD18-18C84D2A6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1C117-E9DA-31DB-DE33-3B60CA612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49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0" y="3276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5" name="Picture 8" descr="CEDAlogoColo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801" y="838200"/>
            <a:ext cx="7897284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1" y="3886200"/>
            <a:ext cx="10363200" cy="579438"/>
          </a:xfrm>
        </p:spPr>
        <p:txBody>
          <a:bodyPr wrap="square" anchor="b">
            <a:spAutoFit/>
          </a:bodyPr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7601" y="5105401"/>
            <a:ext cx="10363200" cy="519113"/>
          </a:xfrm>
        </p:spPr>
        <p:txBody>
          <a:bodyPr/>
          <a:lstStyle>
            <a:lvl1pPr marL="0" indent="0" algn="ctr">
              <a:buFont typeface="Wingdings" charset="2"/>
              <a:buNone/>
              <a:defRPr>
                <a:solidFill>
                  <a:srgbClr val="6578A2"/>
                </a:solidFill>
              </a:defRPr>
            </a:lvl1pPr>
          </a:lstStyle>
          <a:p>
            <a:r>
              <a:rPr lang="en-US"/>
              <a:t>Subtitle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0962218" y="6435725"/>
            <a:ext cx="1071033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>
                <a:solidFill>
                  <a:srgbClr val="E51837"/>
                </a:solidFill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08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46482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D80FE5-F6A4-4408-9D64-7361C7D3C1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29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 sz="3600" b="1" cap="small" baseline="0"/>
            </a:lvl1pPr>
          </a:lstStyle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j-lt"/>
                <a:ea typeface="MS PGothic" pitchFamily="34" charset="-128"/>
              </a:rPr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 algn="ctr">
              <a:spcAft>
                <a:spcPts val="1200"/>
              </a:spcAft>
              <a:buNone/>
              <a:def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-128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Click to edit Master title style</a:t>
            </a:r>
          </a:p>
          <a:p>
            <a:pPr lvl="0"/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2D62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42220-7FDF-4CE8-8A03-14384AFC49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15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FF5684-82FC-4091-8ED3-85161EC077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569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CE70A-5F06-4FCD-8800-B7B1AFE74A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6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A793C-B2FF-40D2-AA08-30DB1590CF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637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61BF1-5648-4B97-B973-4482831CC4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69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19144-DA24-4577-B593-7F31D12A1F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9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CA266-4CB5-6127-1729-7721CC5C7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208CC-DD98-AB03-62EC-33056E97D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F7765-7766-605D-C228-55E21D0F9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8267E-9BAC-1AFE-1BB2-C4B39EB7F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40DE5-B4FE-DF4D-14C9-F19DDBF43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51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08A0A-9EE6-4522-B414-FEFF62E946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643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blackWhite">
          <a:xfrm>
            <a:off x="0" y="0"/>
            <a:ext cx="12192000" cy="1690688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  <p:pic>
        <p:nvPicPr>
          <p:cNvPr id="5" name="Picture 9" descr="CEDAlogoColor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8564033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7253" name="Rectangle 5"/>
          <p:cNvSpPr>
            <a:spLocks noGrp="1" noChangeArrowheads="1"/>
          </p:cNvSpPr>
          <p:nvPr>
            <p:ph type="ctrTitle"/>
          </p:nvPr>
        </p:nvSpPr>
        <p:spPr bwMode="black">
          <a:xfrm>
            <a:off x="520701" y="2493964"/>
            <a:ext cx="10606617" cy="1470025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77254" name="Rectangle 6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043364"/>
            <a:ext cx="8534400" cy="998537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-108" charset="2"/>
              <a:buNone/>
              <a:defRPr b="0">
                <a:solidFill>
                  <a:srgbClr val="0000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04800" y="6221413"/>
            <a:ext cx="3862917" cy="311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D1D38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7188200" y="6221413"/>
            <a:ext cx="2159000" cy="311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A3ADFA8-FE0E-4C21-9EF8-A745CA6B4666}" type="datetime1">
              <a:rPr lang="en-US"/>
              <a:pPr>
                <a:defRPr/>
              </a:pPr>
              <a:t>6/9/2022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72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</a:t>
            </a:r>
            <a:r>
              <a:rPr lang="it-IT" dirty="0" err="1"/>
              <a:t>title</a:t>
            </a:r>
            <a:r>
              <a:rPr lang="it-IT" dirty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5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42032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76414"/>
            <a:ext cx="5082117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718" y="1776414"/>
            <a:ext cx="5082116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852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4772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058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  <a:p>
            <a:pPr lvl="1"/>
            <a:r>
              <a:rPr lang="it-IT" dirty="0" err="1"/>
              <a:t>Secondlevel</a:t>
            </a:r>
            <a:endParaRPr lang="it-IT" dirty="0"/>
          </a:p>
          <a:p>
            <a:pPr lvl="2"/>
            <a:r>
              <a:rPr lang="it-IT" dirty="0" err="1"/>
              <a:t>Thirdlevel</a:t>
            </a:r>
            <a:endParaRPr lang="it-IT" dirty="0"/>
          </a:p>
          <a:p>
            <a:pPr lvl="3"/>
            <a:r>
              <a:rPr lang="it-IT" dirty="0" err="1"/>
              <a:t>Fourthlevel</a:t>
            </a:r>
            <a:endParaRPr lang="it-IT" dirty="0"/>
          </a:p>
          <a:p>
            <a:pPr lvl="4"/>
            <a:r>
              <a:rPr lang="it-IT" dirty="0" err="1"/>
              <a:t>Fifthlevel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7058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218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4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48577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91352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4128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DB287-CA0A-9C18-0937-0EA3B0E54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9E9D9-8C15-9807-CFA1-CCDAE1D6B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7ED7C-28E4-DCF0-8D61-94650BE90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24CE6-C138-A5F6-E598-AB37EF84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0B67F-397E-2521-5AD3-1F606032C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041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00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13233" y="871538"/>
            <a:ext cx="2768600" cy="4806950"/>
          </a:xfrm>
        </p:spPr>
        <p:txBody>
          <a:bodyPr vert="eaVert"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318" y="871538"/>
            <a:ext cx="8104716" cy="4806950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66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EEA10-A724-0304-B0CE-D7E308D34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B3297-39C4-4945-BB20-5D8071A97F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D7566-CCEB-5FBB-982D-C1C263346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709DD-121D-CC97-33AE-F82EF8D33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43FAE7-8486-A68A-C51D-13A9B31B8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06A687-C1B8-FC8F-01AE-B65E8969A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68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DED1B-A878-AD98-663C-9EB670A84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22080E-8813-81A4-F651-15114E90D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9DEEF-4F46-0D06-AEE5-F91E7CD3F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98D04A-B088-6376-CA8D-B8C4E371D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48760D-C36C-9C17-7277-1F125D80E5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3CF413-A497-26D9-0277-5D12BF4DB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ADE8AA-F5E5-4437-90ED-2461BB55F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9D64A2-581A-F4E0-55B3-234EFADFF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3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05858-7C59-4F91-924E-4C3D55D04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3AB693-A380-A434-8262-36683396A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B277E-3D3E-2815-0205-21D4DCF6A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547E5-543D-1D14-196C-EFE91B640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4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2C251B-1786-0A7B-2C21-2E4082CB4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EDC2E-5B83-B950-46F7-4856A7A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D9BB4-33AF-FC09-7A9B-F6351A043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2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9AECC-6A42-94DA-9BFE-A49375B41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13A5B-C9BB-E37C-97FC-5C5DC6E29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9BA259-5AC9-B208-EE0B-9052EE43A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DCB00-866D-7997-C839-FCBF38586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C40334-73BE-89B6-2E49-151834CA8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905E7-4461-D160-2538-70B72001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5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842D6-2B26-2DEA-9757-450DEB47C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E9EDCE-B96F-BA84-9139-F2472ACB9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7825CE-0FDB-42C9-21D7-777C8084B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DAFA7-EB47-E9DD-2728-0AF7CFBFF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71215-885C-2BF8-1805-85D4AA56E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50BAED-85E8-CE2A-4B9B-24CEACDFD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5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E4361E-C04D-7D5A-5526-F2219FAAF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6894D-FE22-57C8-543F-BC201D1BE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D677F-BABE-7D08-A3A4-9B2CE96728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8803C-1D93-D720-4EA9-B8AC62498D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BD7FA-8CDE-4662-A047-BCBBC5747B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1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76200"/>
            <a:ext cx="1048173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11582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477000"/>
            <a:ext cx="117686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400" b="0">
                <a:solidFill>
                  <a:srgbClr val="002D62"/>
                </a:solidFill>
              </a:defRPr>
            </a:lvl1pPr>
          </a:lstStyle>
          <a:p>
            <a:fld id="{69E833DE-8EDD-4C46-8D59-275092CA30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0" y="990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1030" name="Picture 10" descr="CEDA_Logo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211888"/>
            <a:ext cx="27432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3200" y="6477000"/>
            <a:ext cx="284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1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10000"/>
        <a:buFont typeface="Wingdings" pitchFamily="2" charset="2"/>
        <a:buChar char="§"/>
        <a:defRPr sz="2400">
          <a:solidFill>
            <a:srgbClr val="002D62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Font typeface="Wingdings" pitchFamily="2" charset="2"/>
        <a:buChar char="§"/>
        <a:defRPr sz="2000">
          <a:solidFill>
            <a:srgbClr val="6D7FA7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5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SzPct val="95000"/>
        <a:buChar char="•"/>
        <a:defRPr>
          <a:solidFill>
            <a:srgbClr val="6D7FA7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05318" y="871539"/>
            <a:ext cx="1099396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 Title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776414"/>
            <a:ext cx="10367433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76231" name="Rectangle 7"/>
          <p:cNvSpPr>
            <a:spLocks noChangeArrowheads="1"/>
          </p:cNvSpPr>
          <p:nvPr/>
        </p:nvSpPr>
        <p:spPr bwMode="black">
          <a:xfrm>
            <a:off x="7632701" y="6499226"/>
            <a:ext cx="440901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1000" b="0">
                <a:solidFill>
                  <a:srgbClr val="FFFFFF"/>
                </a:solidFill>
              </a:rPr>
              <a:t>© 2006 IBM Corporation</a:t>
            </a:r>
          </a:p>
        </p:txBody>
      </p:sp>
      <p:sp>
        <p:nvSpPr>
          <p:cNvPr id="1076237" name="Line 13"/>
          <p:cNvSpPr>
            <a:spLocks noChangeShapeType="1"/>
          </p:cNvSpPr>
          <p:nvPr/>
        </p:nvSpPr>
        <p:spPr bwMode="black">
          <a:xfrm>
            <a:off x="1320800" y="6480175"/>
            <a:ext cx="0" cy="1920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Arial" pitchFamily="-108" charset="0"/>
              <a:cs typeface="+mn-cs"/>
            </a:endParaRPr>
          </a:p>
        </p:txBody>
      </p:sp>
      <p:sp>
        <p:nvSpPr>
          <p:cNvPr id="1076238" name="Rectangle 14"/>
          <p:cNvSpPr>
            <a:spLocks noChangeArrowheads="1"/>
          </p:cNvSpPr>
          <p:nvPr userDrawn="1"/>
        </p:nvSpPr>
        <p:spPr bwMode="blackWhite">
          <a:xfrm>
            <a:off x="0" y="0"/>
            <a:ext cx="12192000" cy="433388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  <p:pic>
        <p:nvPicPr>
          <p:cNvPr id="1031" name="Picture 8" descr="CEDAlogoColor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9958917" y="0"/>
            <a:ext cx="2233083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8558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9pPr>
    </p:titleStyle>
    <p:bodyStyle>
      <a:lvl1pPr marL="228600" indent="-228600" algn="l" rtl="0" eaLnBrk="0" fontAlgn="base" hangingPunct="0">
        <a:spcBef>
          <a:spcPct val="35000"/>
        </a:spcBef>
        <a:spcAft>
          <a:spcPct val="15000"/>
        </a:spcAft>
        <a:buClr>
          <a:schemeClr val="accent2"/>
        </a:buClr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7013" algn="l" rtl="0" eaLnBrk="0" fontAlgn="base" hangingPunct="0">
        <a:spcBef>
          <a:spcPct val="25000"/>
        </a:spcBef>
        <a:spcAft>
          <a:spcPct val="15000"/>
        </a:spcAft>
        <a:buClr>
          <a:schemeClr val="accent2"/>
        </a:buClr>
        <a:buFont typeface="Arial" charset="0"/>
        <a:buChar char="–"/>
        <a:defRPr sz="2200">
          <a:solidFill>
            <a:schemeClr val="tx1"/>
          </a:solidFill>
          <a:latin typeface="+mn-lt"/>
          <a:ea typeface="+mn-ea"/>
          <a:cs typeface="+mn-cs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91281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"/>
          <p:cNvSpPr>
            <a:spLocks noGrp="1" noChangeArrowheads="1"/>
          </p:cNvSpPr>
          <p:nvPr>
            <p:ph type="dt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441D3F66-49A3-594C-BA61-A47E2A8F94D1}" type="datetime1">
              <a:rPr lang="en-US" b="0">
                <a:solidFill>
                  <a:srgbClr val="FFFFFF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6/9/2022</a:t>
            </a:fld>
            <a:endParaRPr lang="en-US" b="0">
              <a:solidFill>
                <a:srgbClr val="FFFFFF"/>
              </a:solidFill>
            </a:endParaRP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14526" y="2493964"/>
            <a:ext cx="7954963" cy="3144837"/>
          </a:xfrm>
        </p:spPr>
        <p:txBody>
          <a:bodyPr/>
          <a:lstStyle/>
          <a:p>
            <a:pPr algn="ctr" eaLnBrk="1" hangingPunct="1"/>
            <a:r>
              <a:rPr lang="en-US" sz="4800" dirty="0">
                <a:solidFill>
                  <a:srgbClr val="1E3AF8"/>
                </a:solidFill>
                <a:latin typeface="Arial" charset="0"/>
                <a:cs typeface="Arial" charset="0"/>
              </a:rPr>
              <a:t>Finance Report                  </a:t>
            </a:r>
            <a:br>
              <a:rPr lang="en-US" sz="3600" dirty="0">
                <a:latin typeface="Arial" charset="0"/>
                <a:cs typeface="Arial" charset="0"/>
              </a:rPr>
            </a:br>
            <a:r>
              <a:rPr lang="en-US" sz="3600" dirty="0">
                <a:latin typeface="Arial" charset="0"/>
                <a:cs typeface="Arial" charset="0"/>
              </a:rPr>
              <a:t>(2011 Budget and CEDA Reserves)</a:t>
            </a:r>
            <a:br>
              <a:rPr lang="en-US" dirty="0">
                <a:latin typeface="Arial" charset="0"/>
                <a:cs typeface="Arial" charset="0"/>
              </a:rPr>
            </a:br>
            <a:br>
              <a:rPr lang="en-US" sz="3600" dirty="0">
                <a:latin typeface="Arial" charset="0"/>
                <a:cs typeface="Arial" charset="0"/>
              </a:rPr>
            </a:br>
            <a:r>
              <a:rPr lang="en-US" dirty="0">
                <a:latin typeface="Arial" charset="0"/>
                <a:cs typeface="Arial" charset="0"/>
              </a:rPr>
              <a:t>CEDA </a:t>
            </a:r>
            <a:r>
              <a:rPr lang="en-US" dirty="0" err="1">
                <a:latin typeface="Arial" charset="0"/>
                <a:cs typeface="Arial" charset="0"/>
              </a:rPr>
              <a:t>BoG</a:t>
            </a:r>
            <a:r>
              <a:rPr lang="en-US" dirty="0">
                <a:latin typeface="Arial" charset="0"/>
                <a:cs typeface="Arial" charset="0"/>
              </a:rPr>
              <a:t> Meeting at ICCAD, Nov. 2011</a:t>
            </a:r>
            <a:br>
              <a:rPr lang="en-US" dirty="0">
                <a:latin typeface="Arial" charset="0"/>
                <a:cs typeface="Arial" charset="0"/>
              </a:rPr>
            </a:br>
            <a:br>
              <a:rPr lang="en-US" dirty="0">
                <a:latin typeface="Arial" charset="0"/>
                <a:cs typeface="Arial" charset="0"/>
              </a:rPr>
            </a:br>
            <a:r>
              <a:rPr lang="en-US" dirty="0">
                <a:latin typeface="Arial" charset="0"/>
                <a:cs typeface="Arial" charset="0"/>
              </a:rPr>
              <a:t>David </a:t>
            </a:r>
            <a:r>
              <a:rPr lang="en-US" dirty="0" err="1">
                <a:latin typeface="Arial" charset="0"/>
                <a:cs typeface="Arial" charset="0"/>
              </a:rPr>
              <a:t>Atienza</a:t>
            </a:r>
            <a:r>
              <a:rPr lang="en-US" dirty="0">
                <a:latin typeface="Arial" charset="0"/>
                <a:cs typeface="Arial" charset="0"/>
              </a:rPr>
              <a:t>, VP Finance</a:t>
            </a:r>
          </a:p>
        </p:txBody>
      </p:sp>
    </p:spTree>
    <p:extLst>
      <p:ext uri="{BB962C8B-B14F-4D97-AF65-F5344CB8AC3E}">
        <p14:creationId xmlns:p14="http://schemas.microsoft.com/office/powerpoint/2010/main" val="812236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896531" y="1243686"/>
          <a:ext cx="8314268" cy="517407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341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85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58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73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70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20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14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314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4975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2011 Budget Forecast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2011 </a:t>
                      </a:r>
                      <a:r>
                        <a:rPr lang="en-US" sz="1400" dirty="0" err="1"/>
                        <a:t>actuals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2010 </a:t>
                      </a:r>
                      <a:r>
                        <a:rPr lang="en-US" sz="1400" dirty="0" err="1"/>
                        <a:t>actuals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75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207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Interest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586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TCAD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499.0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345.8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153.7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344.7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196.1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823B"/>
                          </a:solidFill>
                        </a:rPr>
                        <a:t>148.6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495.0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303.8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191.2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032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ESL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63.1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62.6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62.1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61.6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61.2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62.5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(1.3)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7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Periodical related 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(10.1)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5.1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(5.1)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8.9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(8.9)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4829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Newsletters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(3.9)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(1.9)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(3.9)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4491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Non periodical 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7.5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(7.5)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5.6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(5.6)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(3.2)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8442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Meetings/conferences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1,803.6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1,585.4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218.3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823B"/>
                          </a:solidFill>
                        </a:rPr>
                        <a:t>1,499.9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1,345.7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154.1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1,421.9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1,193.4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228.5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2922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Conf related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11.7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9.3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11.7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6.3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5.4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5.8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4.9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54491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IEEE administration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126.5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(126.5)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84.3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(84.5)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134.5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(134.5)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6043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Committee/other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104.3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(104.3)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823B"/>
                          </a:solidFill>
                        </a:rPr>
                        <a:t>83.3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823B"/>
                          </a:solidFill>
                        </a:rPr>
                        <a:t>(83.3)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119.0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(119.0)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3362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2,303.1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2,173.4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129.7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823B"/>
                          </a:solidFill>
                        </a:rPr>
                        <a:t>1,844.6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1,696.3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823B"/>
                          </a:solidFill>
                        </a:rPr>
                        <a:t>148.6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2,000.0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1,841.7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162.7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 bwMode="auto">
          <a:xfrm>
            <a:off x="1811338" y="482601"/>
            <a:ext cx="8856662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7889FB"/>
                </a:solidFill>
              </a:rPr>
              <a:t>2011 Budget September – Aligned with Projection</a:t>
            </a:r>
            <a:endParaRPr lang="en-US" sz="2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68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811339" y="482601"/>
            <a:ext cx="8245475" cy="652463"/>
          </a:xfrm>
        </p:spPr>
        <p:txBody>
          <a:bodyPr/>
          <a:lstStyle/>
          <a:p>
            <a:r>
              <a:rPr lang="en-US" sz="2800">
                <a:latin typeface="Arial" charset="0"/>
                <a:cs typeface="Arial" charset="0"/>
              </a:rPr>
              <a:t>2012 Budget forecast – Adjusted to be positive</a:t>
            </a:r>
            <a:r>
              <a:rPr lang="en-US" sz="280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1600">
                <a:solidFill>
                  <a:srgbClr val="FF0000"/>
                </a:solidFill>
                <a:latin typeface="Arial" charset="0"/>
                <a:cs typeface="Arial" charset="0"/>
              </a:rPr>
              <a:t>reduced miscellaneous in June (i.e. contingency from 40K to 20K)</a:t>
            </a:r>
            <a:endParaRPr lang="en-US" sz="2800">
              <a:latin typeface="Arial" charset="0"/>
              <a:cs typeface="Arial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896531" y="1243686"/>
          <a:ext cx="8314268" cy="517407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378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1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58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73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81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86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14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314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4975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2012 Budget Forecast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2011 budget forecast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2010 </a:t>
                      </a:r>
                      <a:r>
                        <a:rPr lang="en-US" sz="1400" dirty="0" err="1"/>
                        <a:t>actuals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75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207">
                <a:tc>
                  <a:txBody>
                    <a:bodyPr/>
                    <a:lstStyle/>
                    <a:p>
                      <a:r>
                        <a:rPr lang="en-US" sz="1200" dirty="0"/>
                        <a:t>Interest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586">
                <a:tc>
                  <a:txBody>
                    <a:bodyPr/>
                    <a:lstStyle/>
                    <a:p>
                      <a:r>
                        <a:rPr lang="en-US" sz="1200" dirty="0"/>
                        <a:t>TCAD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410.9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294.3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116.6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499.0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345.8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153.7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495.0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303.8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191.2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032">
                <a:tc>
                  <a:txBody>
                    <a:bodyPr/>
                    <a:lstStyle/>
                    <a:p>
                      <a:r>
                        <a:rPr lang="en-US" sz="1200" dirty="0"/>
                        <a:t>ESL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68.0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45.1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22.9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63.1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62.6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61.2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62.5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(1.3)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754">
                <a:tc>
                  <a:txBody>
                    <a:bodyPr/>
                    <a:lstStyle/>
                    <a:p>
                      <a:r>
                        <a:rPr lang="en-US" sz="1200" dirty="0"/>
                        <a:t>Periodical related 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18.8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(18.0)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(10.1)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8.9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(8.9)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4829">
                <a:tc>
                  <a:txBody>
                    <a:bodyPr/>
                    <a:lstStyle/>
                    <a:p>
                      <a:r>
                        <a:rPr lang="en-US" sz="1200" dirty="0"/>
                        <a:t>Newsletters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(3.9)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(3.9)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(3.9)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4491">
                <a:tc>
                  <a:txBody>
                    <a:bodyPr/>
                    <a:lstStyle/>
                    <a:p>
                      <a:r>
                        <a:rPr lang="en-US" sz="1200" dirty="0"/>
                        <a:t>Non periodical 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(8.5)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7.5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(7.5)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(3.2)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8442">
                <a:tc>
                  <a:txBody>
                    <a:bodyPr/>
                    <a:lstStyle/>
                    <a:p>
                      <a:r>
                        <a:rPr lang="en-US" sz="1200" dirty="0"/>
                        <a:t>Meetings/conferences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823B"/>
                          </a:solidFill>
                        </a:rPr>
                        <a:t>1,666.6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1,486.1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823B"/>
                          </a:solidFill>
                        </a:rPr>
                        <a:t>180.5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1,803.6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1,585.4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218.3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1,421.9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1,193.4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228.5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2922">
                <a:tc>
                  <a:txBody>
                    <a:bodyPr/>
                    <a:lstStyle/>
                    <a:p>
                      <a:r>
                        <a:rPr lang="en-US" sz="1200" dirty="0"/>
                        <a:t>Conf related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12.8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11.7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9.3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5.8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4.9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54491">
                <a:tc>
                  <a:txBody>
                    <a:bodyPr/>
                    <a:lstStyle/>
                    <a:p>
                      <a:r>
                        <a:rPr lang="en-US" sz="1200" dirty="0"/>
                        <a:t>IEEE administration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139.5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(139.5)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126.5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(126.5)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134.5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(134.5)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6043">
                <a:tc>
                  <a:txBody>
                    <a:bodyPr/>
                    <a:lstStyle/>
                    <a:p>
                      <a:r>
                        <a:rPr lang="en-US" sz="1200" dirty="0"/>
                        <a:t>Committee/other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85.6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(85.6)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104.3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(104.3)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119.0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(119.0)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3362">
                <a:tc>
                  <a:txBody>
                    <a:bodyPr/>
                    <a:lstStyle/>
                    <a:p>
                      <a:r>
                        <a:rPr lang="en-US" sz="12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823B"/>
                          </a:solidFill>
                        </a:rPr>
                        <a:t>2,158.3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2,084.8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823B"/>
                          </a:solidFill>
                        </a:rPr>
                        <a:t>73.6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2,303.1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2,173.4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129.7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2,000.0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1,841.7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162.7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7234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1026" name="Object 9"/>
          <p:cNvGraphicFramePr>
            <a:graphicFrameLocks noChangeAspect="1"/>
          </p:cNvGraphicFramePr>
          <p:nvPr/>
        </p:nvGraphicFramePr>
        <p:xfrm>
          <a:off x="1663700" y="863600"/>
          <a:ext cx="8978900" cy="599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370728" imgH="4657056" progId="Word.Document.12">
                  <p:embed/>
                </p:oleObj>
              </mc:Choice>
              <mc:Fallback>
                <p:oleObj name="Document" r:id="rId2" imgW="6370728" imgH="4657056" progId="Word.Document.12">
                  <p:embed/>
                  <p:pic>
                    <p:nvPicPr>
                      <p:cNvPr id="102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3700" y="863600"/>
                        <a:ext cx="8978900" cy="599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itle 1"/>
          <p:cNvSpPr>
            <a:spLocks noGrp="1"/>
          </p:cNvSpPr>
          <p:nvPr>
            <p:ph type="title"/>
          </p:nvPr>
        </p:nvSpPr>
        <p:spPr>
          <a:xfrm>
            <a:off x="1709738" y="520701"/>
            <a:ext cx="8856662" cy="652463"/>
          </a:xfrm>
          <a:solidFill>
            <a:schemeClr val="bg1"/>
          </a:solidFill>
        </p:spPr>
        <p:txBody>
          <a:bodyPr/>
          <a:lstStyle/>
          <a:p>
            <a:r>
              <a:rPr lang="en-US" sz="2800">
                <a:latin typeface="Arial" charset="0"/>
                <a:cs typeface="Arial" charset="0"/>
              </a:rPr>
              <a:t>CEDA Status and 5-Year History</a:t>
            </a:r>
            <a:br>
              <a:rPr lang="en-US" sz="2800">
                <a:latin typeface="Arial" charset="0"/>
                <a:cs typeface="Arial" charset="0"/>
              </a:rPr>
            </a:br>
            <a:r>
              <a:rPr lang="en-US" sz="1600">
                <a:solidFill>
                  <a:srgbClr val="FF0000"/>
                </a:solidFill>
                <a:latin typeface="Arial" charset="0"/>
                <a:cs typeface="Arial" charset="0"/>
              </a:rPr>
              <a:t>actual and future budgets, expense, reserves and surplus (as of 14/010/2011)	</a:t>
            </a:r>
            <a:endParaRPr lang="en-US" sz="280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1029" name="9 Elipse"/>
          <p:cNvSpPr>
            <a:spLocks noChangeArrowheads="1"/>
          </p:cNvSpPr>
          <p:nvPr/>
        </p:nvSpPr>
        <p:spPr bwMode="auto">
          <a:xfrm>
            <a:off x="1536700" y="6223000"/>
            <a:ext cx="9144000" cy="508000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8839200" y="4406901"/>
            <a:ext cx="1778000" cy="1477963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>
                <a:solidFill>
                  <a:srgbClr val="000000"/>
                </a:solidFill>
              </a:rPr>
              <a:t>Based on current budget projection (91.9 -&gt; 129,9)</a:t>
            </a:r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2082800" y="4978400"/>
            <a:ext cx="6057900" cy="1016000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sz="2800" dirty="0">
                <a:solidFill>
                  <a:srgbClr val="000000"/>
                </a:solidFill>
              </a:rPr>
              <a:t>Total reserves </a:t>
            </a:r>
            <a:r>
              <a:rPr lang="es-ES" sz="2800" dirty="0" err="1">
                <a:solidFill>
                  <a:srgbClr val="000000"/>
                </a:solidFill>
              </a:rPr>
              <a:t>by</a:t>
            </a:r>
            <a:r>
              <a:rPr lang="es-ES" sz="2800" dirty="0">
                <a:solidFill>
                  <a:srgbClr val="000000"/>
                </a:solidFill>
              </a:rPr>
              <a:t> </a:t>
            </a:r>
            <a:r>
              <a:rPr lang="es-ES" sz="2800" dirty="0" err="1">
                <a:solidFill>
                  <a:srgbClr val="000000"/>
                </a:solidFill>
              </a:rPr>
              <a:t>the</a:t>
            </a:r>
            <a:r>
              <a:rPr lang="es-ES" sz="2800" dirty="0">
                <a:solidFill>
                  <a:srgbClr val="000000"/>
                </a:solidFill>
              </a:rPr>
              <a:t> </a:t>
            </a:r>
            <a:r>
              <a:rPr lang="es-ES" sz="2800" dirty="0" err="1">
                <a:solidFill>
                  <a:srgbClr val="000000"/>
                </a:solidFill>
              </a:rPr>
              <a:t>end</a:t>
            </a:r>
            <a:r>
              <a:rPr lang="es-ES" sz="2800" dirty="0">
                <a:solidFill>
                  <a:srgbClr val="000000"/>
                </a:solidFill>
              </a:rPr>
              <a:t> of 2011: $</a:t>
            </a:r>
            <a:r>
              <a:rPr lang="es-ES" sz="3200" dirty="0">
                <a:solidFill>
                  <a:srgbClr val="000000"/>
                </a:solidFill>
              </a:rPr>
              <a:t>739.7k</a:t>
            </a:r>
            <a:endParaRPr lang="es-E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188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930400" y="685800"/>
            <a:ext cx="8559800" cy="609600"/>
          </a:xfrm>
        </p:spPr>
        <p:txBody>
          <a:bodyPr/>
          <a:lstStyle/>
          <a:p>
            <a:r>
              <a:rPr lang="en-US">
                <a:latin typeface="Arial" charset="0"/>
                <a:cs typeface="Arial" charset="0"/>
              </a:rPr>
              <a:t>Conclusions</a:t>
            </a:r>
            <a:endParaRPr lang="en-US">
              <a:latin typeface="Arial" charset="0"/>
              <a:ea typeface="MS PGothic" charset="0"/>
              <a:cs typeface="MS PGothic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676400" y="1346200"/>
            <a:ext cx="8839200" cy="5181600"/>
          </a:xfrm>
        </p:spPr>
        <p:txBody>
          <a:bodyPr/>
          <a:lstStyle/>
          <a:p>
            <a:r>
              <a:rPr lang="en-US">
                <a:latin typeface="Arial" charset="0"/>
                <a:cs typeface="Arial" charset="0"/>
              </a:rPr>
              <a:t>Work with IEEE allowed CEDA to have accurate forecasts</a:t>
            </a:r>
          </a:p>
          <a:p>
            <a:pPr lvl="1">
              <a:spcBef>
                <a:spcPct val="0"/>
              </a:spcBef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Lack of visibility of overall projected surplus of IEEE until it is too late (cf. December of the current year, or January of year after)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The good trend of conferences surplus (main revenue for CEDA) has allowed reserves to grow very well</a:t>
            </a:r>
          </a:p>
          <a:p>
            <a:r>
              <a:rPr lang="en-US">
                <a:latin typeface="Arial" charset="0"/>
                <a:cs typeface="Arial" charset="0"/>
              </a:rPr>
              <a:t>Availability of surplus sufficient for scheduled activities in 2011 and possible to carry on new investments</a:t>
            </a:r>
          </a:p>
          <a:p>
            <a:pPr lvl="1">
              <a:spcBef>
                <a:spcPct val="0"/>
              </a:spcBef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In 2011: investment part of surplus in ASP-DAC </a:t>
            </a:r>
          </a:p>
          <a:p>
            <a:r>
              <a:rPr lang="en-US">
                <a:latin typeface="Arial" charset="0"/>
                <a:ea typeface="MS PGothic" charset="0"/>
                <a:cs typeface="MS PGothic" charset="0"/>
              </a:rPr>
              <a:t>(Minor but) pending issue:</a:t>
            </a:r>
          </a:p>
          <a:p>
            <a:pPr lvl="1">
              <a:spcBef>
                <a:spcPct val="0"/>
              </a:spcBef>
              <a:buClr>
                <a:srgbClr val="595959"/>
              </a:buClr>
            </a:pPr>
            <a:r>
              <a:rPr lang="en-US" sz="2000">
                <a:latin typeface="Arial" charset="0"/>
                <a:ea typeface="MS PGothic" charset="0"/>
                <a:cs typeface="MS PGothic" charset="0"/>
              </a:rPr>
              <a:t>Still few open conferences since 2008 for which CEDA keeps getting charges by IEEE</a:t>
            </a:r>
          </a:p>
          <a:p>
            <a:pPr lvl="1">
              <a:buClr>
                <a:srgbClr val="595959"/>
              </a:buClr>
            </a:pPr>
            <a:endParaRPr lang="en-US" sz="1800">
              <a:latin typeface="Arial" charset="0"/>
              <a:ea typeface="MS PGothic" charset="0"/>
              <a:cs typeface="MS PGothic" charset="0"/>
            </a:endParaRPr>
          </a:p>
          <a:p>
            <a:pPr lvl="1">
              <a:buClr>
                <a:srgbClr val="595959"/>
              </a:buClr>
            </a:pPr>
            <a:endParaRPr lang="en-US" sz="1800">
              <a:latin typeface="Arial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645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524001" y="668339"/>
            <a:ext cx="8245475" cy="498475"/>
          </a:xfrm>
        </p:spPr>
        <p:txBody>
          <a:bodyPr/>
          <a:lstStyle/>
          <a:p>
            <a:r>
              <a:rPr lang="en-US">
                <a:latin typeface="Arial" charset="0"/>
                <a:cs typeface="Arial" charset="0"/>
              </a:rPr>
              <a:t>2011 Budget Comments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524000" y="1303339"/>
            <a:ext cx="9144000" cy="5267325"/>
          </a:xfrm>
        </p:spPr>
        <p:txBody>
          <a:bodyPr/>
          <a:lstStyle/>
          <a:p>
            <a:r>
              <a:rPr lang="en-US">
                <a:latin typeface="Arial" charset="0"/>
                <a:cs typeface="Arial" charset="0"/>
              </a:rPr>
              <a:t>Consolidated cooperation with IEEE financial analysts has prevented pessimistic forecast in October projection to present figures correctly in the TAB meeting.</a:t>
            </a:r>
          </a:p>
          <a:p>
            <a:r>
              <a:rPr lang="en-US">
                <a:latin typeface="Arial" charset="0"/>
                <a:cs typeface="Arial" charset="0"/>
              </a:rPr>
              <a:t>Good evolution of main CEDA conferences (DAC, DATE, ICCAD) increased our initial forecast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Efforts done in all committees has enabled to reduce costs with respect to 2010</a:t>
            </a:r>
          </a:p>
          <a:p>
            <a:r>
              <a:rPr lang="en-US">
                <a:latin typeface="Arial" charset="0"/>
                <a:cs typeface="Arial" charset="0"/>
              </a:rPr>
              <a:t>Reserves evolution with IEEE very promising and possible to reach the goal at the end of 2014 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$1M of reserves possible in less than 9 years (target was 10 years, 							by end of 2015)</a:t>
            </a:r>
          </a:p>
          <a:p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170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811339" y="482601"/>
            <a:ext cx="8245475" cy="652463"/>
          </a:xfrm>
        </p:spPr>
        <p:txBody>
          <a:bodyPr/>
          <a:lstStyle/>
          <a:p>
            <a:r>
              <a:rPr lang="en-US" sz="2800">
                <a:latin typeface="Arial" charset="0"/>
                <a:cs typeface="Arial" charset="0"/>
              </a:rPr>
              <a:t>2011 Budget Forecast (November 2010)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896531" y="1243686"/>
          <a:ext cx="8314268" cy="520455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341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85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58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73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81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86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14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314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4975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2011 Budget Forecast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2010 budget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2009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754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207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Interest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586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TCAD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499.0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305.1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193.9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495.0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303.8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191.2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491.6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171.3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032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ESL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63.1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61.6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61.2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62.5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(1.3)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80.9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(17.9)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Periodical related 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17.1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(17.1)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8.9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(8.9)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(21.2)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4829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Newsletters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(3.9)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(3.9)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(3.9)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4491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Non periodical 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7.6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(7.6)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(3.2)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8442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Meetings/conferences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1,302.1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1,170.3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131.8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1,421.9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1,193.4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228.5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1,628.1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1,527.1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2922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Conf related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11.7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6.3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5.4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5.8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4.9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54491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IEEE administration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134.3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(134.5)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134.5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(134.5)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29.2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(29.2)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6043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Committee/other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104.3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(104.3)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119.0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(119.0)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150.0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(150.0)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823B"/>
                          </a:solidFill>
                        </a:rPr>
                        <a:t>1,875.9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823B"/>
                          </a:solidFill>
                        </a:rPr>
                        <a:t>1,810.5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823B"/>
                          </a:solidFill>
                        </a:rPr>
                        <a:t>65.4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2,000.0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1,841.7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162.7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2,186.4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2,133.9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52.5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248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689100" y="685800"/>
            <a:ext cx="9144000" cy="609600"/>
          </a:xfrm>
        </p:spPr>
        <p:txBody>
          <a:bodyPr/>
          <a:lstStyle/>
          <a:p>
            <a:r>
              <a:rPr lang="en-US" sz="2800">
                <a:latin typeface="Arial" charset="0"/>
                <a:cs typeface="Arial" charset="0"/>
              </a:rPr>
              <a:t>April 2011- IEEE Recalculates Year End Forecast</a:t>
            </a:r>
            <a:endParaRPr lang="en-US" sz="2800">
              <a:latin typeface="Arial" charset="0"/>
              <a:ea typeface="MS PGothic" charset="0"/>
              <a:cs typeface="MS PGothic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1676400" y="1346200"/>
            <a:ext cx="8839200" cy="4800600"/>
          </a:xfrm>
        </p:spPr>
        <p:txBody>
          <a:bodyPr/>
          <a:lstStyle/>
          <a:p>
            <a:r>
              <a:rPr lang="en-US" sz="2000">
                <a:latin typeface="Arial" charset="0"/>
                <a:ea typeface="MS PGothic" charset="0"/>
                <a:cs typeface="MS PGothic" charset="0"/>
              </a:rPr>
              <a:t>Decline in non-member sales and revenues of IEEE periodicals applied globally for all societies/councils </a:t>
            </a:r>
            <a:r>
              <a:rPr lang="es-ES" sz="2000">
                <a:latin typeface="Arial" charset="0"/>
                <a:cs typeface="Arial" charset="0"/>
              </a:rPr>
              <a:t>due (in part) to one of the 3rd party resellers in India</a:t>
            </a:r>
            <a:r>
              <a:rPr lang="en-US" sz="2000">
                <a:latin typeface="Arial" charset="0"/>
                <a:ea typeface="MS PGothic" charset="0"/>
                <a:cs typeface="MS PGothic" charset="0"/>
              </a:rPr>
              <a:t>.</a:t>
            </a:r>
          </a:p>
          <a:p>
            <a:r>
              <a:rPr lang="en-US" sz="2000">
                <a:latin typeface="Arial" charset="0"/>
                <a:ea typeface="MS PGothic" charset="0"/>
                <a:cs typeface="MS PGothic" charset="0"/>
              </a:rPr>
              <a:t>Significant reduction of income from CEDA related conferences.</a:t>
            </a:r>
          </a:p>
          <a:p>
            <a:pPr lvl="1"/>
            <a:r>
              <a:rPr lang="en-US" sz="1800">
                <a:latin typeface="Arial" charset="0"/>
                <a:ea typeface="MS PGothic" charset="0"/>
                <a:cs typeface="MS PGothic" charset="0"/>
              </a:rPr>
              <a:t>Incorrect prediction of surpluses from our conferences</a:t>
            </a:r>
          </a:p>
          <a:p>
            <a:r>
              <a:rPr lang="en-US" sz="2000">
                <a:latin typeface="Arial" charset="0"/>
                <a:ea typeface="MS PGothic" charset="0"/>
                <a:cs typeface="MS PGothic" charset="0"/>
              </a:rPr>
              <a:t>Change of IEEE Financial Analyst working with CEDA.</a:t>
            </a:r>
          </a:p>
          <a:p>
            <a:pPr lvl="1"/>
            <a:r>
              <a:rPr lang="en-US" sz="1800">
                <a:latin typeface="Arial" charset="0"/>
                <a:ea typeface="MS PGothic" charset="0"/>
                <a:cs typeface="MS PGothic" charset="0"/>
              </a:rPr>
              <a:t>Richard Januzzi replaced by </a:t>
            </a:r>
            <a:r>
              <a:rPr lang="es-ES" sz="1800">
                <a:latin typeface="Arial" charset="0"/>
                <a:ea typeface="Arial" charset="0"/>
                <a:cs typeface="Arial" charset="0"/>
              </a:rPr>
              <a:t>Becky Szewczyk at the end of April</a:t>
            </a:r>
            <a:endParaRPr lang="en-US" sz="1800">
              <a:latin typeface="Arial" charset="0"/>
              <a:ea typeface="MS PGothic" charset="0"/>
              <a:cs typeface="MS PGothic" charset="0"/>
            </a:endParaRPr>
          </a:p>
          <a:p>
            <a:endParaRPr lang="en-US" sz="2800">
              <a:latin typeface="Arial" charset="0"/>
              <a:cs typeface="Arial" charset="0"/>
            </a:endParaRPr>
          </a:p>
          <a:p>
            <a:r>
              <a:rPr lang="en-US" sz="2800">
                <a:latin typeface="Arial" charset="0"/>
                <a:cs typeface="Arial" charset="0"/>
              </a:rPr>
              <a:t>Consequences in the May budget (cf. next slide)</a:t>
            </a:r>
          </a:p>
          <a:p>
            <a:pPr lvl="1">
              <a:buFont typeface="Wingdings" charset="0"/>
              <a:buChar char="ü"/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$22K reduction income from CEDA periodicals: TCAD and L-ES</a:t>
            </a:r>
          </a:p>
          <a:p>
            <a:pPr lvl="1">
              <a:buFont typeface="Wingdings" charset="0"/>
              <a:buChar char="ü"/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Drastic $150K reduction of surplus for CEDA from DAC 2011, also small reductions in surplus from DATE, ICCAD, etc. </a:t>
            </a:r>
          </a:p>
          <a:p>
            <a:pPr lvl="1">
              <a:buFont typeface="Wingdings" charset="0"/>
              <a:buChar char="ü"/>
            </a:pP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149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811338" y="482601"/>
            <a:ext cx="8589962" cy="652463"/>
          </a:xfrm>
        </p:spPr>
        <p:txBody>
          <a:bodyPr/>
          <a:lstStyle/>
          <a:p>
            <a:r>
              <a:rPr lang="en-US" sz="2800">
                <a:latin typeface="Arial" charset="0"/>
                <a:cs typeface="Arial" charset="0"/>
              </a:rPr>
              <a:t>2011 Year End Forecast by IEEE (May 2011)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896531" y="1243686"/>
          <a:ext cx="8314268" cy="520455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341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85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58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73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81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86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14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314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4975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2011 Budget Forecast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2010 </a:t>
                      </a:r>
                      <a:r>
                        <a:rPr lang="en-US" sz="1400" dirty="0" err="1"/>
                        <a:t>actuals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2009 </a:t>
                      </a:r>
                      <a:r>
                        <a:rPr lang="en-US" sz="1400" dirty="0" err="1"/>
                        <a:t>actuals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754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207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Interest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586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TCAD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499.0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327.1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166.9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495.0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303.8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191.2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491.6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171.3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032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ESL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63.1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61.6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61.2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62.5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(1.3)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80.9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(17.9)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Periodical related 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17.1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(17.1)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8.9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(8.9)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(21.2)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4829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Newsletters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(3.9)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(3.9)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(3.9)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4491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Non periodical 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7.6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(7.6)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(3.2)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8442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Meetings/conferences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1,202.1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1,170.3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31.8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1,421.9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1,193.4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228.5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1,628.1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1,527.1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2922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Conf related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11.7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6.3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5.4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5.8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4.9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54491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IEEE administration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134.3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(134.5)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134.5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(134.5)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29.2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(29.2)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6043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Committee/other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104.3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(104.3)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119.0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(119.0)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150.0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(150.0)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1,775.9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1,832.5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(56.6)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2,000.0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1,841.7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162.7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2,186.4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2,133.9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52.5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7387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896531" y="1243686"/>
          <a:ext cx="8314268" cy="520455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341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85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58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73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81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81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86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14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314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4975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2011 Budget Forecast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2010 </a:t>
                      </a:r>
                      <a:r>
                        <a:rPr lang="en-US" sz="1400" dirty="0" err="1"/>
                        <a:t>actuals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2009 </a:t>
                      </a:r>
                      <a:r>
                        <a:rPr lang="en-US" sz="1400" dirty="0" err="1"/>
                        <a:t>actuals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754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Net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207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Interest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586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TCAD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823B"/>
                          </a:solidFill>
                        </a:rPr>
                        <a:t>499.0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345.8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823B"/>
                          </a:solidFill>
                        </a:rPr>
                        <a:t>153.7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495.0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303.8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191.2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491.6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320.3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171.3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032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ESL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63.1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62.6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61.2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62.5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(1.3)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80.9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(17.9)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Periodical related 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(10.1)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8.9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(8.9)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(21.2)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4829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Newsletters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(3.9)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(3.9)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(3.9)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4491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Non periodical 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7.5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(7.5)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(3.2)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8442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Meetings/conferences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823B"/>
                          </a:solidFill>
                        </a:rPr>
                        <a:t>1,803.6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1,585.4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823B"/>
                          </a:solidFill>
                        </a:rPr>
                        <a:t>218.3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1,421.9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1,193.4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228.5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1,628.1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1,527.1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2922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Conf related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11.7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9.3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5.8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4.9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54491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IEEE administration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126.5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(126.5)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134.5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(134.5)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29.2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(29.2)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6043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Committee/other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104.3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</a:rPr>
                        <a:t>(104.3)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119.0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(119.0)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150.0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(150.0)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823B"/>
                          </a:solidFill>
                        </a:rPr>
                        <a:t>2,303.1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2,173.4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823B"/>
                          </a:solidFill>
                        </a:rPr>
                        <a:t>129.7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2,000.0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1,841.7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162.7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2,186.4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2,133.9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52.5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9219" name="Title 1"/>
          <p:cNvSpPr>
            <a:spLocks noGrp="1"/>
          </p:cNvSpPr>
          <p:nvPr>
            <p:ph type="title"/>
          </p:nvPr>
        </p:nvSpPr>
        <p:spPr>
          <a:xfrm>
            <a:off x="1625600" y="482601"/>
            <a:ext cx="9144000" cy="652463"/>
          </a:xfrm>
        </p:spPr>
        <p:txBody>
          <a:bodyPr/>
          <a:lstStyle/>
          <a:p>
            <a:r>
              <a:rPr lang="en-US" sz="2800">
                <a:latin typeface="Arial" charset="0"/>
                <a:cs typeface="Arial" charset="0"/>
              </a:rPr>
              <a:t>2011 Year End Forecast Agreed with IEEE (Oct. 10</a:t>
            </a:r>
            <a:r>
              <a:rPr lang="en-US" sz="2800" baseline="30000">
                <a:latin typeface="Arial" charset="0"/>
                <a:cs typeface="Arial" charset="0"/>
              </a:rPr>
              <a:t>th</a:t>
            </a:r>
            <a:r>
              <a:rPr lang="en-US" sz="2800">
                <a:latin typeface="Arial" charset="0"/>
                <a:cs typeface="Arial" charset="0"/>
              </a:rPr>
              <a:t> )</a:t>
            </a:r>
            <a:br>
              <a:rPr lang="en-US" sz="2800">
                <a:latin typeface="Arial" charset="0"/>
                <a:cs typeface="Arial" charset="0"/>
              </a:rPr>
            </a:br>
            <a:r>
              <a:rPr lang="en-US" sz="1600">
                <a:solidFill>
                  <a:srgbClr val="FF0000"/>
                </a:solidFill>
                <a:latin typeface="Arial" charset="0"/>
                <a:cs typeface="Arial" charset="0"/>
              </a:rPr>
              <a:t>accurately estimate DAC surplus, update costs and reduce miscellaneous (10K -&gt; 5K)</a:t>
            </a:r>
            <a:endParaRPr lang="en-US" sz="280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532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847851" y="541339"/>
            <a:ext cx="8245475" cy="1050925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>
                <a:latin typeface="Arial" charset="0"/>
                <a:cs typeface="Arial" charset="0"/>
              </a:rPr>
              <a:t>2010/2011 Committee Expenses: Technical Activities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955800" y="1776413"/>
          <a:ext cx="7996238" cy="4307096"/>
        </p:xfrm>
        <a:graphic>
          <a:graphicData uri="http://schemas.openxmlformats.org/drawingml/2006/table">
            <a:tbl>
              <a:tblPr/>
              <a:tblGrid>
                <a:gridCol w="24631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8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1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43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03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Type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Budget 2010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2011 Year End Forecast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Budget 2011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3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Events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$7,000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$7,000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$7,000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3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Education (Young Faculty, EDA career)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$11,000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$11,000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$8,000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3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Distinguished lecturers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$13,000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$13,000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$13,000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3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Contests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$7,000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$7,000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$7,000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3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Standards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3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Miscellaneous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$1,000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$1,000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$500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192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China certification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192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Local chapter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init.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$1,308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$1,500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$1,500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4599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847851" y="652463"/>
            <a:ext cx="8245475" cy="862012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2010/2011 Committee Expenses: Committee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92300" y="1719264"/>
          <a:ext cx="8501062" cy="4521199"/>
        </p:xfrm>
        <a:graphic>
          <a:graphicData uri="http://schemas.openxmlformats.org/drawingml/2006/table">
            <a:tbl>
              <a:tblPr/>
              <a:tblGrid>
                <a:gridCol w="3187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30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2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7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17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Type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Budget 2010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2011 Year End Forecast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Budget 2011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52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Administrator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$16,000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$16,000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$16,000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52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Adcom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$7,000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$7,000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$7,000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52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President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$7,000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$6,000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$6,000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52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Executive committee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$10,000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$10,000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$10,000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17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Other committee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$5,000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$3,000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$3,000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52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Awards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$14,000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$14,000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$14,000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52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Other awards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$5,000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017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Miscellaneous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$25,000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$10,000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$5,000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52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Promotion &amp; Publicity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$12,000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$18,000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$18,000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4079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830389" y="474664"/>
            <a:ext cx="8245475" cy="727075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2010/2011 Committee Expenses: Pubs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12900" y="1397000"/>
          <a:ext cx="8966200" cy="5250010"/>
        </p:xfrm>
        <a:graphic>
          <a:graphicData uri="http://schemas.openxmlformats.org/drawingml/2006/table">
            <a:tbl>
              <a:tblPr/>
              <a:tblGrid>
                <a:gridCol w="3057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0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8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9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04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Type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Budget 2010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2011 Year End Forecast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Budget 2011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01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Pub. Admin fixed costs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$4,500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$5,000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$5,000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Pub. Admin var. costs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$5,300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$5,300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$11,300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85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ESL editorial office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$5,000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$5,000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$5,000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4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Newsletter distribution DATE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$1,000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$1,000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$1,000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972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Newsletter distribution DAC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$1,000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$1,400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$1,400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4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Newsletter distribution ICCAD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$1,000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$1,000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$1,000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859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Pubs meeting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$500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$1,000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$1,000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177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Newsletter graphics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$500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$500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$500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D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004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TCAD editorial office and extra page charges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$55,800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$30,000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$30,000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A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1291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RC">
  <a:themeElements>
    <a:clrScheme name="SRC 13">
      <a:dk1>
        <a:srgbClr val="003562"/>
      </a:dk1>
      <a:lt1>
        <a:srgbClr val="FFFFFF"/>
      </a:lt1>
      <a:dk2>
        <a:srgbClr val="003562"/>
      </a:dk2>
      <a:lt2>
        <a:srgbClr val="6D7FA7"/>
      </a:lt2>
      <a:accent1>
        <a:srgbClr val="D2D8E4"/>
      </a:accent1>
      <a:accent2>
        <a:srgbClr val="E51837"/>
      </a:accent2>
      <a:accent3>
        <a:srgbClr val="FFFFFF"/>
      </a:accent3>
      <a:accent4>
        <a:srgbClr val="002C53"/>
      </a:accent4>
      <a:accent5>
        <a:srgbClr val="E5E9EF"/>
      </a:accent5>
      <a:accent6>
        <a:srgbClr val="CF1531"/>
      </a:accent6>
      <a:hlink>
        <a:srgbClr val="0066FF"/>
      </a:hlink>
      <a:folHlink>
        <a:srgbClr val="0066FF"/>
      </a:folHlink>
    </a:clrScheme>
    <a:fontScheme name="SRC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R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3">
        <a:dk1>
          <a:srgbClr val="003562"/>
        </a:dk1>
        <a:lt1>
          <a:srgbClr val="FFFFFF"/>
        </a:lt1>
        <a:dk2>
          <a:srgbClr val="003562"/>
        </a:dk2>
        <a:lt2>
          <a:srgbClr val="6D7FA7"/>
        </a:lt2>
        <a:accent1>
          <a:srgbClr val="D2D8E4"/>
        </a:accent1>
        <a:accent2>
          <a:srgbClr val="E51837"/>
        </a:accent2>
        <a:accent3>
          <a:srgbClr val="FFFFFF"/>
        </a:accent3>
        <a:accent4>
          <a:srgbClr val="002C53"/>
        </a:accent4>
        <a:accent5>
          <a:srgbClr val="E5E9EF"/>
        </a:accent5>
        <a:accent6>
          <a:srgbClr val="CF1531"/>
        </a:accent6>
        <a:hlink>
          <a:srgbClr val="0066FF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ue Pearl DeLuxe">
  <a:themeElements>
    <a:clrScheme name="1_Blue Pearl DeLuxe 1">
      <a:dk1>
        <a:srgbClr val="000000"/>
      </a:dk1>
      <a:lt1>
        <a:srgbClr val="FFFFFF"/>
      </a:lt1>
      <a:dk2>
        <a:srgbClr val="7889FB"/>
      </a:dk2>
      <a:lt2>
        <a:srgbClr val="808080"/>
      </a:lt2>
      <a:accent1>
        <a:srgbClr val="7889FB"/>
      </a:accent1>
      <a:accent2>
        <a:srgbClr val="2DB6B3"/>
      </a:accent2>
      <a:accent3>
        <a:srgbClr val="FFFFFF"/>
      </a:accent3>
      <a:accent4>
        <a:srgbClr val="000000"/>
      </a:accent4>
      <a:accent5>
        <a:srgbClr val="BEC4FD"/>
      </a:accent5>
      <a:accent6>
        <a:srgbClr val="28A5A2"/>
      </a:accent6>
      <a:hlink>
        <a:srgbClr val="C0C0C0"/>
      </a:hlink>
      <a:folHlink>
        <a:srgbClr val="D18213"/>
      </a:folHlink>
    </a:clrScheme>
    <a:fontScheme name="1_Blue Pearl DeLux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Arial" pitchFamily="-108" charset="0"/>
            <a:cs typeface="Arial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Arial" pitchFamily="-108" charset="0"/>
            <a:cs typeface="Arial" pitchFamily="-108" charset="0"/>
          </a:defRPr>
        </a:defPPr>
      </a:lstStyle>
    </a:lnDef>
  </a:objectDefaults>
  <a:extraClrSchemeLst>
    <a:extraClrScheme>
      <a:clrScheme name="1_Blue Pearl DeLuxe 1">
        <a:dk1>
          <a:srgbClr val="000000"/>
        </a:dk1>
        <a:lt1>
          <a:srgbClr val="FFFFFF"/>
        </a:lt1>
        <a:dk2>
          <a:srgbClr val="7889FB"/>
        </a:dk2>
        <a:lt2>
          <a:srgbClr val="808080"/>
        </a:lt2>
        <a:accent1>
          <a:srgbClr val="7889FB"/>
        </a:accent1>
        <a:accent2>
          <a:srgbClr val="2DB6B3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28A5A2"/>
        </a:accent6>
        <a:hlink>
          <a:srgbClr val="C0C0C0"/>
        </a:hlink>
        <a:folHlink>
          <a:srgbClr val="D182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earl DeLuxe 2">
        <a:dk1>
          <a:srgbClr val="808080"/>
        </a:dk1>
        <a:lt1>
          <a:srgbClr val="FFFFFF"/>
        </a:lt1>
        <a:dk2>
          <a:srgbClr val="000000"/>
        </a:dk2>
        <a:lt2>
          <a:srgbClr val="CCCCFF"/>
        </a:lt2>
        <a:accent1>
          <a:srgbClr val="7889FB"/>
        </a:accent1>
        <a:accent2>
          <a:srgbClr val="DFFF66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CAE75C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1598</Words>
  <Application>Microsoft Office PowerPoint</Application>
  <PresentationFormat>Widescreen</PresentationFormat>
  <Paragraphs>767</Paragraphs>
  <Slides>13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Tahoma</vt:lpstr>
      <vt:lpstr>Wingdings</vt:lpstr>
      <vt:lpstr>Office Theme</vt:lpstr>
      <vt:lpstr>SRC</vt:lpstr>
      <vt:lpstr>1_Blue Pearl DeLuxe</vt:lpstr>
      <vt:lpstr>Document</vt:lpstr>
      <vt:lpstr>Finance Report                   (2011 Budget and CEDA Reserves)  CEDA BoG Meeting at ICCAD, Nov. 2011  David Atienza, VP Finance</vt:lpstr>
      <vt:lpstr>2011 Budget Comments</vt:lpstr>
      <vt:lpstr>2011 Budget Forecast (November 2010)</vt:lpstr>
      <vt:lpstr>April 2011- IEEE Recalculates Year End Forecast</vt:lpstr>
      <vt:lpstr>2011 Year End Forecast by IEEE (May 2011)</vt:lpstr>
      <vt:lpstr>2011 Year End Forecast Agreed with IEEE (Oct. 10th ) accurately estimate DAC surplus, update costs and reduce miscellaneous (10K -&gt; 5K)</vt:lpstr>
      <vt:lpstr>2010/2011 Committee Expenses: Technical Activities</vt:lpstr>
      <vt:lpstr>2010/2011 Committee Expenses: Committee </vt:lpstr>
      <vt:lpstr>2010/2011 Committee Expenses: Pubs</vt:lpstr>
      <vt:lpstr>PowerPoint Presentation</vt:lpstr>
      <vt:lpstr>2012 Budget forecast – Adjusted to be positive reduced miscellaneous in June (i.e. contingency from 40K to 20K)</vt:lpstr>
      <vt:lpstr>CEDA Status and 5-Year History actual and future budgets, expense, reserves and surplus (as of 14/010/2011) 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Madie Nelson</dc:creator>
  <cp:lastModifiedBy>Madie Nelson</cp:lastModifiedBy>
  <cp:revision>21</cp:revision>
  <dcterms:created xsi:type="dcterms:W3CDTF">2022-06-09T15:14:19Z</dcterms:created>
  <dcterms:modified xsi:type="dcterms:W3CDTF">2022-06-09T15:56:30Z</dcterms:modified>
</cp:coreProperties>
</file>