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07" r:id="rId3"/>
    <p:sldId id="308" r:id="rId4"/>
    <p:sldId id="309" r:id="rId5"/>
    <p:sldId id="310" r:id="rId6"/>
    <p:sldId id="311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68332" y="762001"/>
            <a:ext cx="8318500" cy="54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4400" kern="0" dirty="0">
              <a:solidFill>
                <a:srgbClr val="7889FB">
                  <a:lumMod val="50000"/>
                </a:srgbClr>
              </a:solidFill>
              <a:latin typeface="Arial"/>
              <a:ea typeface="Arial"/>
              <a:cs typeface="Arial"/>
              <a:sym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559" y="4429126"/>
            <a:ext cx="7772400" cy="1362075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David Atienza, VP Conferences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Conferences Status and Strategy Discussion</a:t>
            </a:r>
          </a:p>
        </p:txBody>
      </p:sp>
    </p:spTree>
    <p:extLst>
      <p:ext uri="{BB962C8B-B14F-4D97-AF65-F5344CB8AC3E}">
        <p14:creationId xmlns:p14="http://schemas.microsoft.com/office/powerpoint/2010/main" val="157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Goals (for Conferences)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GOAL: </a:t>
            </a:r>
            <a:r>
              <a:rPr lang="en-US" sz="2000" dirty="0"/>
              <a:t>To be the preferred organizer and sponsor for high value conferences, in EDA and embedded systems (ES)</a:t>
            </a:r>
          </a:p>
          <a:p>
            <a:pPr marL="744537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400" dirty="0" err="1"/>
              <a:t>Participate</a:t>
            </a:r>
            <a:r>
              <a:rPr lang="es-ES" sz="2400" dirty="0"/>
              <a:t> in </a:t>
            </a:r>
            <a:r>
              <a:rPr lang="es-ES" sz="2400" dirty="0" err="1"/>
              <a:t>main</a:t>
            </a:r>
            <a:r>
              <a:rPr lang="es-ES" sz="2400" dirty="0"/>
              <a:t> </a:t>
            </a:r>
            <a:r>
              <a:rPr lang="es-ES" sz="2400" dirty="0" err="1"/>
              <a:t>conferences</a:t>
            </a:r>
            <a:r>
              <a:rPr lang="es-ES" sz="2400" dirty="0"/>
              <a:t> in EDA/ES and look at </a:t>
            </a:r>
            <a:r>
              <a:rPr lang="es-ES" sz="2400" dirty="0" err="1"/>
              <a:t>growing</a:t>
            </a:r>
            <a:r>
              <a:rPr lang="es-ES" sz="2400" dirty="0"/>
              <a:t> </a:t>
            </a:r>
            <a:r>
              <a:rPr lang="es-ES" sz="2400" dirty="0" err="1"/>
              <a:t>areas</a:t>
            </a:r>
            <a:r>
              <a:rPr lang="es-ES" sz="2400" dirty="0"/>
              <a:t> in </a:t>
            </a:r>
            <a:r>
              <a:rPr lang="es-ES" sz="2400" dirty="0" err="1"/>
              <a:t>both</a:t>
            </a:r>
            <a:r>
              <a:rPr lang="es-ES" sz="2400" dirty="0"/>
              <a:t> </a:t>
            </a:r>
            <a:r>
              <a:rPr lang="es-ES" sz="2400" dirty="0" err="1"/>
              <a:t>domains</a:t>
            </a:r>
            <a:endParaRPr lang="es-ES" sz="2400" dirty="0"/>
          </a:p>
          <a:p>
            <a:pPr marL="1430337" lvl="4" indent="-514350">
              <a:spcBef>
                <a:spcPts val="1200"/>
              </a:spcBef>
            </a:pPr>
            <a:r>
              <a:rPr lang="es-ES" sz="2400" dirty="0" err="1"/>
              <a:t>Continue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be </a:t>
            </a:r>
            <a:r>
              <a:rPr lang="es-ES" sz="2400" dirty="0" err="1"/>
              <a:t>financially</a:t>
            </a:r>
            <a:r>
              <a:rPr lang="es-ES" sz="2400" dirty="0"/>
              <a:t> </a:t>
            </a:r>
            <a:r>
              <a:rPr lang="es-ES" sz="2400" dirty="0" err="1"/>
              <a:t>sound</a:t>
            </a:r>
            <a:endParaRPr lang="es-ES" sz="2400" dirty="0"/>
          </a:p>
          <a:p>
            <a:pPr marL="744537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400" dirty="0" err="1"/>
              <a:t>Help</a:t>
            </a:r>
            <a:r>
              <a:rPr lang="es-ES" sz="2400" dirty="0"/>
              <a:t> </a:t>
            </a:r>
            <a:r>
              <a:rPr lang="es-ES" sz="2400" dirty="0" err="1"/>
              <a:t>organizers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IEEE </a:t>
            </a:r>
            <a:r>
              <a:rPr lang="es-ES" sz="2400" dirty="0" err="1"/>
              <a:t>relations</a:t>
            </a:r>
            <a:r>
              <a:rPr lang="es-ES" sz="2400" dirty="0"/>
              <a:t> and </a:t>
            </a:r>
            <a:r>
              <a:rPr lang="es-ES" sz="2400" dirty="0" err="1"/>
              <a:t>answers</a:t>
            </a:r>
            <a:r>
              <a:rPr lang="es-ES" sz="2400" dirty="0"/>
              <a:t> </a:t>
            </a:r>
            <a:r>
              <a:rPr lang="es-ES" sz="2400" dirty="0" err="1"/>
              <a:t>questions</a:t>
            </a:r>
            <a:r>
              <a:rPr lang="es-ES" sz="2400" dirty="0"/>
              <a:t>/</a:t>
            </a:r>
            <a:r>
              <a:rPr lang="es-ES" sz="2400" dirty="0" err="1"/>
              <a:t>cooperation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provide</a:t>
            </a:r>
            <a:r>
              <a:rPr lang="es-ES" sz="2400" dirty="0"/>
              <a:t> </a:t>
            </a:r>
            <a:r>
              <a:rPr lang="es-ES" sz="2400" dirty="0" err="1"/>
              <a:t>added</a:t>
            </a:r>
            <a:r>
              <a:rPr lang="es-ES" sz="2400" dirty="0"/>
              <a:t> </a:t>
            </a:r>
            <a:r>
              <a:rPr lang="es-ES" sz="2400" dirty="0" err="1"/>
              <a:t>value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community</a:t>
            </a:r>
            <a:endParaRPr lang="es-ES" sz="2400" dirty="0"/>
          </a:p>
          <a:p>
            <a:pPr marL="744537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400" dirty="0" err="1"/>
              <a:t>Streamline</a:t>
            </a:r>
            <a:r>
              <a:rPr lang="es-ES" sz="2400" dirty="0"/>
              <a:t> </a:t>
            </a:r>
            <a:r>
              <a:rPr lang="es-ES" sz="2400" dirty="0" err="1"/>
              <a:t>relations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other</a:t>
            </a:r>
            <a:r>
              <a:rPr lang="es-ES" sz="2400" dirty="0"/>
              <a:t> </a:t>
            </a:r>
            <a:r>
              <a:rPr lang="es-ES" sz="2400" dirty="0" err="1"/>
              <a:t>organizers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joint</a:t>
            </a:r>
            <a:r>
              <a:rPr lang="es-ES" sz="2400" dirty="0"/>
              <a:t> </a:t>
            </a:r>
            <a:r>
              <a:rPr lang="es-ES" sz="2400" dirty="0" err="1"/>
              <a:t>co-sponsorship</a:t>
            </a:r>
            <a:r>
              <a:rPr lang="es-ES" sz="2400" dirty="0"/>
              <a:t> </a:t>
            </a:r>
            <a:r>
              <a:rPr lang="es-ES" sz="2400" dirty="0" err="1"/>
              <a:t>events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85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to Grow in Sponsored Conferences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39900" y="2133600"/>
          <a:ext cx="8775701" cy="452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Characterization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CEDA 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DAC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 EDA conference, oldest/largest.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33.3%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Network</a:t>
                      </a:r>
                      <a:r>
                        <a:rPr lang="en-US" sz="1600" baseline="0" dirty="0"/>
                        <a:t>-On-Chip Symposium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Important area where EDA is enabling actor.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VLSI-System-On-Chip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International</a:t>
                      </a:r>
                      <a:r>
                        <a:rPr lang="en-US" sz="1600" baseline="0" dirty="0"/>
                        <a:t> conf. with significant EDA part 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694">
                <a:tc>
                  <a:txBody>
                    <a:bodyPr/>
                    <a:lstStyle/>
                    <a:p>
                      <a:r>
                        <a:rPr lang="en-US" sz="1600" dirty="0"/>
                        <a:t>Embedded Systems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Week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Several conferences on embedded systems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25%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93">
                <a:tc>
                  <a:txBody>
                    <a:bodyPr/>
                    <a:lstStyle/>
                    <a:p>
                      <a:r>
                        <a:rPr lang="en-US" sz="1600" dirty="0"/>
                        <a:t>ICCAD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</a:t>
                      </a:r>
                      <a:r>
                        <a:rPr lang="en-US" sz="1600" baseline="0" dirty="0"/>
                        <a:t> EDA conference, influential, very research focused.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46.7%</a:t>
                      </a:r>
                    </a:p>
                    <a:p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(66.7%)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</a:t>
                      </a:r>
                      <a:r>
                        <a:rPr lang="en-US" sz="1600" baseline="0" dirty="0"/>
                        <a:t> EDA conference, largest in Europe.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Formal</a:t>
                      </a:r>
                      <a:r>
                        <a:rPr lang="en-US" sz="1600" baseline="0" dirty="0"/>
                        <a:t> Methods for Co-Design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Targeted</a:t>
                      </a:r>
                      <a:r>
                        <a:rPr lang="en-US" sz="1600" baseline="0" dirty="0"/>
                        <a:t> conference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396">
                <a:tc>
                  <a:txBody>
                    <a:bodyPr/>
                    <a:lstStyle/>
                    <a:p>
                      <a:r>
                        <a:rPr lang="en-US" sz="1600" dirty="0"/>
                        <a:t>Multi-Processor System-On-Chip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Conference with significant EDA component.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396">
                <a:tc>
                  <a:txBody>
                    <a:bodyPr/>
                    <a:lstStyle/>
                    <a:p>
                      <a:r>
                        <a:rPr lang="en-US" sz="1600" dirty="0"/>
                        <a:t>Computer-Aided</a:t>
                      </a:r>
                      <a:r>
                        <a:rPr lang="en-US" sz="1600" baseline="0" dirty="0"/>
                        <a:t> Network Design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Targeted</a:t>
                      </a:r>
                      <a:r>
                        <a:rPr lang="en-US" sz="1600" baseline="0" dirty="0"/>
                        <a:t> invitation-driven workshop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ASP-DAC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 (2014 </a:t>
                      </a:r>
                      <a:r>
                        <a:rPr lang="es-ES" sz="1600" baseline="0" dirty="0" err="1">
                          <a:solidFill>
                            <a:srgbClr val="FF0000"/>
                          </a:solidFill>
                        </a:rPr>
                        <a:t>onwards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FF0000"/>
                          </a:solidFill>
                        </a:rPr>
                        <a:t>Sister</a:t>
                      </a:r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FF0000"/>
                          </a:solidFill>
                        </a:rPr>
                        <a:t>conference</a:t>
                      </a:r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 DAC and DATE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12%/25%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ETS (2014 </a:t>
                      </a:r>
                      <a:r>
                        <a:rPr lang="es-ES" sz="1600" dirty="0" err="1">
                          <a:solidFill>
                            <a:srgbClr val="FF0000"/>
                          </a:solidFill>
                        </a:rPr>
                        <a:t>onwards</a:t>
                      </a:r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FF0000"/>
                          </a:solidFill>
                        </a:rPr>
                        <a:t>Eur</a:t>
                      </a:r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s-ES" sz="1600" dirty="0" err="1">
                          <a:solidFill>
                            <a:srgbClr val="FF0000"/>
                          </a:solidFill>
                        </a:rPr>
                        <a:t>Testing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rgbClr val="FF0000"/>
                          </a:solidFill>
                        </a:rPr>
                        <a:t>conference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es-ES" sz="1600" baseline="0" dirty="0">
                          <a:solidFill>
                            <a:srgbClr val="FF0000"/>
                          </a:solidFill>
                        </a:rPr>
                        <a:t> EDA </a:t>
                      </a:r>
                      <a:r>
                        <a:rPr lang="es-ES" sz="1600" baseline="0" dirty="0" err="1">
                          <a:solidFill>
                            <a:srgbClr val="FF0000"/>
                          </a:solidFill>
                        </a:rPr>
                        <a:t>component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39900" y="1000759"/>
            <a:ext cx="8850728" cy="12625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n-US" sz="2000" b="1" dirty="0">
                <a:solidFill>
                  <a:srgbClr val="003562"/>
                </a:solidFill>
                <a:latin typeface="Tahoma"/>
              </a:rPr>
              <a:t>Reaching good coverage of main set of conferences in EDA</a:t>
            </a:r>
          </a:p>
          <a:p>
            <a:pPr lvl="1">
              <a:spcBef>
                <a:spcPts val="0"/>
              </a:spcBef>
            </a:pPr>
            <a:r>
              <a:rPr lang="en-US" sz="1800" b="1" dirty="0">
                <a:solidFill>
                  <a:srgbClr val="003562"/>
                </a:solidFill>
              </a:rPr>
              <a:t>Re-enforced cooperation with IEEE related bodies (CASS and CS)</a:t>
            </a:r>
          </a:p>
          <a:p>
            <a:pPr lvl="1">
              <a:spcBef>
                <a:spcPts val="0"/>
              </a:spcBef>
            </a:pPr>
            <a:r>
              <a:rPr lang="es-ES" sz="1800" b="1" dirty="0" err="1">
                <a:solidFill>
                  <a:srgbClr val="003562"/>
                </a:solidFill>
              </a:rPr>
              <a:t>Incorporate</a:t>
            </a:r>
            <a:r>
              <a:rPr lang="es-ES" sz="1800" b="1" dirty="0">
                <a:solidFill>
                  <a:srgbClr val="003562"/>
                </a:solidFill>
              </a:rPr>
              <a:t> </a:t>
            </a:r>
            <a:r>
              <a:rPr lang="es-ES" sz="1800" b="1" dirty="0" err="1">
                <a:solidFill>
                  <a:srgbClr val="003562"/>
                </a:solidFill>
              </a:rPr>
              <a:t>the</a:t>
            </a:r>
            <a:r>
              <a:rPr lang="es-ES" sz="1800" b="1" dirty="0">
                <a:solidFill>
                  <a:srgbClr val="003562"/>
                </a:solidFill>
              </a:rPr>
              <a:t> </a:t>
            </a:r>
            <a:r>
              <a:rPr lang="es-ES" sz="1800" b="1" dirty="0" err="1">
                <a:solidFill>
                  <a:srgbClr val="003562"/>
                </a:solidFill>
              </a:rPr>
              <a:t>events</a:t>
            </a:r>
            <a:r>
              <a:rPr lang="es-ES" sz="1800" b="1" dirty="0">
                <a:solidFill>
                  <a:srgbClr val="003562"/>
                </a:solidFill>
              </a:rPr>
              <a:t> </a:t>
            </a:r>
            <a:r>
              <a:rPr lang="es-ES" sz="1800" b="1" dirty="0" err="1">
                <a:solidFill>
                  <a:srgbClr val="003562"/>
                </a:solidFill>
              </a:rPr>
              <a:t>related</a:t>
            </a:r>
            <a:r>
              <a:rPr lang="es-ES" sz="1800" b="1" dirty="0">
                <a:solidFill>
                  <a:srgbClr val="003562"/>
                </a:solidFill>
              </a:rPr>
              <a:t> </a:t>
            </a:r>
            <a:r>
              <a:rPr lang="es-ES" sz="1800" b="1" dirty="0" err="1">
                <a:solidFill>
                  <a:srgbClr val="003562"/>
                </a:solidFill>
              </a:rPr>
              <a:t>to</a:t>
            </a:r>
            <a:r>
              <a:rPr lang="es-ES" sz="1800" b="1" dirty="0">
                <a:solidFill>
                  <a:srgbClr val="003562"/>
                </a:solidFill>
              </a:rPr>
              <a:t> TTTC </a:t>
            </a:r>
            <a:r>
              <a:rPr lang="es-ES" sz="1800" b="1" dirty="0" err="1">
                <a:solidFill>
                  <a:srgbClr val="003562"/>
                </a:solidFill>
              </a:rPr>
              <a:t>with</a:t>
            </a:r>
            <a:r>
              <a:rPr lang="es-ES" sz="1800" b="1" dirty="0">
                <a:solidFill>
                  <a:srgbClr val="003562"/>
                </a:solidFill>
              </a:rPr>
              <a:t> </a:t>
            </a:r>
            <a:r>
              <a:rPr lang="es-ES" sz="1800" b="1" dirty="0" err="1">
                <a:solidFill>
                  <a:srgbClr val="003562"/>
                </a:solidFill>
              </a:rPr>
              <a:t>strong</a:t>
            </a:r>
            <a:r>
              <a:rPr lang="es-ES" sz="1800" b="1" dirty="0">
                <a:solidFill>
                  <a:srgbClr val="003562"/>
                </a:solidFill>
              </a:rPr>
              <a:t> link </a:t>
            </a:r>
            <a:r>
              <a:rPr lang="es-ES" sz="1800" b="1" dirty="0" err="1">
                <a:solidFill>
                  <a:srgbClr val="003562"/>
                </a:solidFill>
              </a:rPr>
              <a:t>to</a:t>
            </a:r>
            <a:r>
              <a:rPr lang="es-ES" sz="1800" b="1" dirty="0">
                <a:solidFill>
                  <a:srgbClr val="003562"/>
                </a:solidFill>
              </a:rPr>
              <a:t> EDA/ES</a:t>
            </a:r>
          </a:p>
        </p:txBody>
      </p:sp>
    </p:spTree>
    <p:extLst>
      <p:ext uri="{BB962C8B-B14F-4D97-AF65-F5344CB8AC3E}">
        <p14:creationId xmlns:p14="http://schemas.microsoft.com/office/powerpoint/2010/main" val="25249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677988" y="482601"/>
            <a:ext cx="9002712" cy="498475"/>
          </a:xfrm>
        </p:spPr>
        <p:txBody>
          <a:bodyPr/>
          <a:lstStyle/>
          <a:p>
            <a:r>
              <a:rPr lang="es-ES" dirty="0" err="1"/>
              <a:t>Effort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Grow</a:t>
            </a:r>
            <a:r>
              <a:rPr lang="es-ES" dirty="0"/>
              <a:t> in New </a:t>
            </a:r>
            <a:r>
              <a:rPr lang="es-ES" dirty="0" err="1"/>
              <a:t>Areas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Tech</a:t>
            </a:r>
            <a:r>
              <a:rPr lang="es-ES" dirty="0"/>
              <a:t>. Sponsor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091446" y="2209801"/>
          <a:ext cx="8147636" cy="378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2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80">
                <a:tc>
                  <a:txBody>
                    <a:bodyPr/>
                    <a:lstStyle/>
                    <a:p>
                      <a:r>
                        <a:rPr lang="en-US" sz="1600" dirty="0" err="1"/>
                        <a:t>ESLSyn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Electronic System Level Synthesis Conference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23">
                <a:tc>
                  <a:txBody>
                    <a:bodyPr/>
                    <a:lstStyle/>
                    <a:p>
                      <a:r>
                        <a:rPr lang="en-US" sz="1600" dirty="0"/>
                        <a:t>FMCAD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Formal Methods in Computer-Aided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082">
                <a:tc>
                  <a:txBody>
                    <a:bodyPr/>
                    <a:lstStyle/>
                    <a:p>
                      <a:r>
                        <a:rPr lang="es-ES" sz="1600" dirty="0"/>
                        <a:t>GLS-VLSI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Great Lakes Symposium</a:t>
                      </a:r>
                      <a:r>
                        <a:rPr lang="en-US" sz="1600" baseline="0" dirty="0"/>
                        <a:t> on </a:t>
                      </a:r>
                      <a:r>
                        <a:rPr lang="en-US" sz="1600" dirty="0"/>
                        <a:t>Very Large Scale Integration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76">
                <a:tc>
                  <a:txBody>
                    <a:bodyPr/>
                    <a:lstStyle/>
                    <a:p>
                      <a:r>
                        <a:rPr lang="es-ES" sz="1600" dirty="0"/>
                        <a:t>Nano-Net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International Conference on Nano-Networks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57">
                <a:tc>
                  <a:txBody>
                    <a:bodyPr/>
                    <a:lstStyle/>
                    <a:p>
                      <a:r>
                        <a:rPr lang="es-ES" sz="1600" dirty="0"/>
                        <a:t>PATMOS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/>
                        <a:t>Workshop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on</a:t>
                      </a:r>
                      <a:r>
                        <a:rPr lang="es-ES" sz="1600" dirty="0"/>
                        <a:t> </a:t>
                      </a:r>
                      <a:r>
                        <a:rPr lang="en-US" sz="1600" dirty="0"/>
                        <a:t>Power and Timing Modeling, Optimization and Simulation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852">
                <a:tc>
                  <a:txBody>
                    <a:bodyPr/>
                    <a:lstStyle/>
                    <a:p>
                      <a:r>
                        <a:rPr lang="es-ES" sz="1600" dirty="0"/>
                        <a:t>SMACD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Conference on Synthesis, Modeling, Analysis and Simulation Methods and Applications to Circuit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r>
                        <a:rPr lang="es-ES" sz="1600" dirty="0"/>
                        <a:t>VARI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 CMOS Variability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r>
                        <a:rPr lang="es-ES" sz="1600" dirty="0" err="1"/>
                        <a:t>VLSIDesign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Conference on VLSI Design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39900" y="1051559"/>
            <a:ext cx="8850728" cy="126257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n-US" sz="2000" b="1" dirty="0">
                <a:solidFill>
                  <a:srgbClr val="003562"/>
                </a:solidFill>
                <a:latin typeface="Tahoma"/>
              </a:rPr>
              <a:t>9 events, growth in different areas (formal methods, modeling, etc.)</a:t>
            </a:r>
          </a:p>
          <a:p>
            <a:pPr lvl="1"/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Template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form</a:t>
            </a:r>
            <a:r>
              <a:rPr lang="es-ES" sz="2000" b="1" dirty="0">
                <a:solidFill>
                  <a:srgbClr val="003562"/>
                </a:solidFill>
              </a:rPr>
              <a:t> and </a:t>
            </a:r>
            <a:r>
              <a:rPr lang="es-ES" sz="2000" b="1" dirty="0" err="1">
                <a:solidFill>
                  <a:srgbClr val="003562"/>
                </a:solidFill>
              </a:rPr>
              <a:t>instructions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to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help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organizers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approach</a:t>
            </a:r>
            <a:r>
              <a:rPr lang="es-ES" sz="2000" b="1" dirty="0">
                <a:solidFill>
                  <a:srgbClr val="003562"/>
                </a:solidFill>
              </a:rPr>
              <a:t> CEDA (and </a:t>
            </a:r>
            <a:r>
              <a:rPr lang="es-ES" sz="2000" b="1" dirty="0" err="1">
                <a:solidFill>
                  <a:srgbClr val="003562"/>
                </a:solidFill>
              </a:rPr>
              <a:t>us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to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evaluate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the</a:t>
            </a:r>
            <a:r>
              <a:rPr lang="es-ES" sz="2000" b="1" dirty="0">
                <a:solidFill>
                  <a:srgbClr val="003562"/>
                </a:solidFill>
              </a:rPr>
              <a:t> </a:t>
            </a:r>
            <a:r>
              <a:rPr lang="es-ES" sz="2000" b="1" dirty="0" err="1">
                <a:solidFill>
                  <a:srgbClr val="003562"/>
                </a:solidFill>
              </a:rPr>
              <a:t>submissions</a:t>
            </a:r>
            <a:r>
              <a:rPr lang="es-ES" sz="2000" b="1" dirty="0">
                <a:solidFill>
                  <a:srgbClr val="003562"/>
                </a:solidFill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221169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8610600" cy="914400"/>
          </a:xfrm>
        </p:spPr>
        <p:txBody>
          <a:bodyPr/>
          <a:lstStyle/>
          <a:p>
            <a:r>
              <a:rPr lang="en-US" dirty="0"/>
              <a:t>Streamline Interaction with IEEE and 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Discussions with ACM to unify processes.</a:t>
            </a:r>
          </a:p>
          <a:p>
            <a:pPr lvl="1"/>
            <a:r>
              <a:rPr lang="es-ES" dirty="0" err="1"/>
              <a:t>Larger</a:t>
            </a:r>
            <a:r>
              <a:rPr lang="es-ES" dirty="0"/>
              <a:t> </a:t>
            </a:r>
            <a:r>
              <a:rPr lang="es-ES" dirty="0" err="1"/>
              <a:t>cooperation</a:t>
            </a:r>
            <a:r>
              <a:rPr lang="es-ES" dirty="0"/>
              <a:t> in ACM SIGDA </a:t>
            </a:r>
            <a:r>
              <a:rPr lang="es-ES" dirty="0" err="1"/>
              <a:t>events</a:t>
            </a:r>
            <a:endParaRPr lang="en-US" dirty="0"/>
          </a:p>
          <a:p>
            <a:pPr lvl="1"/>
            <a:r>
              <a:rPr lang="en-US" dirty="0"/>
              <a:t>Unified sponsoring TMRF submission template</a:t>
            </a:r>
          </a:p>
          <a:p>
            <a:endParaRPr lang="en-US" dirty="0"/>
          </a:p>
          <a:p>
            <a:r>
              <a:rPr lang="en-US" dirty="0"/>
              <a:t>Discussions with IEEE Headquarters.</a:t>
            </a:r>
          </a:p>
          <a:p>
            <a:pPr lvl="1"/>
            <a:r>
              <a:rPr lang="es-ES" dirty="0"/>
              <a:t>No </a:t>
            </a:r>
            <a:r>
              <a:rPr lang="es-ES" dirty="0" err="1"/>
              <a:t>financial</a:t>
            </a:r>
            <a:r>
              <a:rPr lang="es-ES" dirty="0"/>
              <a:t> </a:t>
            </a:r>
            <a:r>
              <a:rPr lang="es-ES" dirty="0" err="1"/>
              <a:t>penalties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having</a:t>
            </a:r>
            <a:r>
              <a:rPr lang="es-ES" dirty="0"/>
              <a:t> non-</a:t>
            </a:r>
            <a:r>
              <a:rPr lang="es-ES" dirty="0" err="1"/>
              <a:t>closed</a:t>
            </a:r>
            <a:r>
              <a:rPr lang="es-ES" dirty="0"/>
              <a:t> </a:t>
            </a:r>
            <a:r>
              <a:rPr lang="es-ES" dirty="0" err="1"/>
              <a:t>events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last</a:t>
            </a:r>
            <a:r>
              <a:rPr lang="es-ES" dirty="0"/>
              <a:t> 12 </a:t>
            </a:r>
            <a:r>
              <a:rPr lang="es-ES" dirty="0" err="1"/>
              <a:t>months</a:t>
            </a:r>
            <a:endParaRPr lang="en-US" dirty="0"/>
          </a:p>
          <a:p>
            <a:pPr lvl="1"/>
            <a:r>
              <a:rPr lang="en-US" dirty="0"/>
              <a:t>Faster publications in </a:t>
            </a:r>
            <a:r>
              <a:rPr lang="en-US" dirty="0" err="1"/>
              <a:t>Xplore</a:t>
            </a:r>
            <a:r>
              <a:rPr lang="en-US" dirty="0"/>
              <a:t>: 2-weeks after conference’s end</a:t>
            </a:r>
          </a:p>
          <a:p>
            <a:pPr lvl="1"/>
            <a:r>
              <a:rPr lang="en-US" dirty="0"/>
              <a:t>On-line publications in </a:t>
            </a:r>
            <a:r>
              <a:rPr lang="en-US" dirty="0" err="1"/>
              <a:t>Xplore</a:t>
            </a:r>
            <a:r>
              <a:rPr lang="en-US" dirty="0"/>
              <a:t> during conferences: services to be created by IEEE Conference Unit in the future</a:t>
            </a:r>
          </a:p>
          <a:p>
            <a:pPr lvl="1"/>
            <a:r>
              <a:rPr lang="en-US" dirty="0"/>
              <a:t>Developed manual guidelines for conference organizers and  CEDA Calendar for all events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109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Trends of EDA conferences are stable on conference revenue (slightly growing trends in attendees).</a:t>
            </a:r>
          </a:p>
          <a:p>
            <a:pPr lvl="1"/>
            <a:r>
              <a:rPr lang="es-ES" dirty="0"/>
              <a:t>Budget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invest</a:t>
            </a:r>
            <a:r>
              <a:rPr lang="es-ES" dirty="0"/>
              <a:t> in </a:t>
            </a:r>
            <a:r>
              <a:rPr lang="es-ES" dirty="0" err="1"/>
              <a:t>conferences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activities</a:t>
            </a:r>
            <a:r>
              <a:rPr lang="es-ES" dirty="0"/>
              <a:t> </a:t>
            </a:r>
            <a:r>
              <a:rPr lang="es-ES" dirty="0" err="1"/>
              <a:t>jointly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sponsoring</a:t>
            </a:r>
            <a:r>
              <a:rPr lang="es-ES" dirty="0"/>
              <a:t> </a:t>
            </a:r>
            <a:r>
              <a:rPr lang="es-ES" dirty="0" err="1"/>
              <a:t>societies</a:t>
            </a:r>
            <a:r>
              <a:rPr lang="es-ES" dirty="0"/>
              <a:t>?</a:t>
            </a:r>
            <a:endParaRPr lang="en-US" dirty="0"/>
          </a:p>
          <a:p>
            <a:r>
              <a:rPr lang="en-US" dirty="0"/>
              <a:t>CEDA eager to grow in main EDA conferences and emerging fields, which ones to address?</a:t>
            </a:r>
          </a:p>
          <a:p>
            <a:pPr lvl="1"/>
            <a:r>
              <a:rPr lang="en-US" dirty="0"/>
              <a:t>Nano-technologies? </a:t>
            </a:r>
          </a:p>
          <a:p>
            <a:pPr lvl="1"/>
            <a:r>
              <a:rPr lang="en-US" dirty="0"/>
              <a:t>Internet-of-Things? </a:t>
            </a:r>
          </a:p>
          <a:p>
            <a:r>
              <a:rPr lang="es-ES" dirty="0" err="1"/>
              <a:t>Other</a:t>
            </a:r>
            <a:r>
              <a:rPr lang="es-ES" dirty="0"/>
              <a:t> ideas of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discussion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conferences</a:t>
            </a:r>
            <a:endParaRPr lang="es-ES" dirty="0"/>
          </a:p>
          <a:p>
            <a:pPr lvl="1"/>
            <a:r>
              <a:rPr lang="es-ES" dirty="0"/>
              <a:t>On-Line videos and </a:t>
            </a:r>
            <a:r>
              <a:rPr lang="es-ES" dirty="0" err="1"/>
              <a:t>events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keynotes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8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514</Words>
  <Application>Microsoft Office PowerPoint</Application>
  <PresentationFormat>Widescreen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David Atienza, VP Conferences</vt:lpstr>
      <vt:lpstr>CEDA Goals (for Conferences)</vt:lpstr>
      <vt:lpstr>Effort to Grow in Sponsored Conferences</vt:lpstr>
      <vt:lpstr>Effort to Grow in New Areas with Tech. Sponsor</vt:lpstr>
      <vt:lpstr>Streamline Interaction with IEEE and Vendors</vt:lpstr>
      <vt:lpstr>Strategy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</cp:revision>
  <dcterms:created xsi:type="dcterms:W3CDTF">2022-06-09T15:14:19Z</dcterms:created>
  <dcterms:modified xsi:type="dcterms:W3CDTF">2022-06-09T15:18:03Z</dcterms:modified>
</cp:coreProperties>
</file>