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64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9715F-3FC2-4D64-A87E-0A856406EEE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4D037-D3A9-4CD9-963C-E4F73C444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914400" y="1447801"/>
            <a:ext cx="10363200" cy="25368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828800" y="4114800"/>
            <a:ext cx="85344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457200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11176000" y="6544390"/>
            <a:ext cx="7112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13" name="Shape 13"/>
          <p:cNvSpPr/>
          <p:nvPr/>
        </p:nvSpPr>
        <p:spPr>
          <a:xfrm>
            <a:off x="0" y="1447800"/>
            <a:ext cx="12192000" cy="0"/>
          </a:xfrm>
          <a:prstGeom prst="line">
            <a:avLst/>
          </a:prstGeom>
          <a:ln w="57150">
            <a:solidFill>
              <a:srgbClr val="30206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pic>
        <p:nvPicPr>
          <p:cNvPr id="14" name="Picture 13" descr="edited.png"/>
          <p:cNvPicPr>
            <a:picLocks noChangeAspect="1"/>
          </p:cNvPicPr>
          <p:nvPr userDrawn="1"/>
        </p:nvPicPr>
        <p:blipFill>
          <a:blip r:embed="rId2" cstate="print">
            <a:lum bright="3000" contrast="-2000"/>
          </a:blip>
          <a:stretch>
            <a:fillRect/>
          </a:stretch>
        </p:blipFill>
        <p:spPr>
          <a:xfrm>
            <a:off x="2598493" y="1477"/>
            <a:ext cx="6850308" cy="1342004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5" name="Picture 1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63201" y="0"/>
            <a:ext cx="1809687" cy="1370838"/>
          </a:xfrm>
          <a:prstGeom prst="rect">
            <a:avLst/>
          </a:prstGeom>
        </p:spPr>
      </p:pic>
      <p:pic>
        <p:nvPicPr>
          <p:cNvPr id="1026" name="Picture 2" descr="C:\Users\conferencecatalysts\AppData\Local\Microsoft\Windows\INetCache\IE\MC0ZKWAC\trademark[1]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0" y="76200"/>
            <a:ext cx="203200" cy="1524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 userDrawn="1"/>
        </p:nvSpPr>
        <p:spPr>
          <a:xfrm>
            <a:off x="101600" y="986138"/>
            <a:ext cx="714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4240982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389718" y="35052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389718" y="4191001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41163249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484314"/>
            <a:ext cx="5611284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917" y="1484314"/>
            <a:ext cx="561128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8518" y="6561138"/>
            <a:ext cx="1824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561138"/>
            <a:ext cx="5761567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ICCAD-2011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CCA67E2-7A50-4EAB-A017-0CDBCC7721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2" descr="http://iccad.com/sites/2013.iccad.com/files/ICCAD_34th_edition_logo_we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34" y="81558"/>
            <a:ext cx="2425700" cy="1619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203200" y="304800"/>
            <a:ext cx="10972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>
            <a:normAutofit/>
          </a:bodyPr>
          <a:lstStyle>
            <a:lvl1pPr defTabSz="457200">
              <a:spcBef>
                <a:spcPts val="6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71248" indent="-331523" defTabSz="4572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36613" indent="-322263" defTabSz="457200">
              <a:spcBef>
                <a:spcPts val="600"/>
              </a:spcBef>
              <a:buSzPct val="100000"/>
              <a:buFont typeface="Arial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16176" indent="-271638" defTabSz="457200">
              <a:spcBef>
                <a:spcPts val="600"/>
              </a:spcBef>
              <a:buSzPct val="100000"/>
              <a:buFont typeface="Arial"/>
              <a:buChar char="–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212145" indent="-358070" defTabSz="457200">
              <a:spcBef>
                <a:spcPts val="600"/>
              </a:spcBef>
              <a:buSzPct val="100000"/>
              <a:buFont typeface="Arial"/>
              <a:buChar char="»"/>
              <a:defRPr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 lvl="0">
              <a:defRPr sz="1800"/>
            </a:pPr>
            <a:r>
              <a:rPr sz="2800" dirty="0"/>
              <a:t>Body Level One</a:t>
            </a:r>
          </a:p>
          <a:p>
            <a:pPr lvl="1">
              <a:defRPr sz="1800"/>
            </a:pPr>
            <a:r>
              <a:rPr sz="2800" dirty="0"/>
              <a:t>Body Level Two</a:t>
            </a:r>
          </a:p>
          <a:p>
            <a:pPr lvl="2">
              <a:defRPr sz="1800"/>
            </a:pPr>
            <a:r>
              <a:rPr sz="2800" dirty="0"/>
              <a:t>Body Level Three</a:t>
            </a:r>
          </a:p>
          <a:p>
            <a:pPr lvl="3">
              <a:defRPr sz="1800"/>
            </a:pPr>
            <a:r>
              <a:rPr sz="2800" dirty="0"/>
              <a:t>Body Level Four</a:t>
            </a:r>
          </a:p>
          <a:p>
            <a:pPr lvl="4">
              <a:defRPr sz="1800"/>
            </a:pPr>
            <a:r>
              <a:rPr sz="2800" dirty="0"/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9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762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9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-4572"/>
            <a:ext cx="609600" cy="4617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127679" y="-76200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20189685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03200" y="1"/>
            <a:ext cx="10972800" cy="10207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3600"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1277600" y="6544390"/>
            <a:ext cx="6096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2400" y="533400"/>
            <a:ext cx="2117579" cy="35169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582400" y="457200"/>
            <a:ext cx="609600" cy="461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1229279" y="381001"/>
            <a:ext cx="523218" cy="609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</a:t>
            </a:r>
            <a:b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78393348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11074400" y="6544390"/>
            <a:ext cx="812800" cy="246221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4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08800" y="152400"/>
            <a:ext cx="3556000" cy="762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4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84277" y="0"/>
            <a:ext cx="1307723" cy="990600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0501870" y="-95308"/>
            <a:ext cx="369330" cy="123830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34850088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486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600"/>
            </a:lvl1pPr>
            <a:lvl2pPr marL="794904" indent="-337704">
              <a:spcBef>
                <a:spcPts val="600"/>
              </a:spcBef>
              <a:defRPr sz="2600"/>
            </a:lvl2pPr>
            <a:lvl3pPr marL="1211580" indent="-297180">
              <a:spcBef>
                <a:spcPts val="600"/>
              </a:spcBef>
              <a:defRPr sz="2600"/>
            </a:lvl3pPr>
            <a:lvl4pPr marL="1701800" indent="-330200">
              <a:spcBef>
                <a:spcPts val="600"/>
              </a:spcBef>
              <a:defRPr sz="2600"/>
            </a:lvl4pPr>
            <a:lvl5pPr marL="2159000" indent="-330200">
              <a:spcBef>
                <a:spcPts val="600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002D62"/>
                </a:solidFill>
              </a:rPr>
              <a:t>Body Level Five</a:t>
            </a:r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1277600" y="6475730"/>
            <a:ext cx="770467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103970090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812800" y="0"/>
            <a:ext cx="10481733" cy="106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5689600" cy="55626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6749170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7865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09600" y="3451590"/>
            <a:ext cx="5386917" cy="7394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75291573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5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94827897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766733" y="1035050"/>
            <a:ext cx="6815667" cy="521335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002D62"/>
                </a:solidFill>
              </a:rP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pic>
        <p:nvPicPr>
          <p:cNvPr id="7" name="image1.jpg" descr="CEDA_Logo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54400" y="6324602"/>
            <a:ext cx="3003456" cy="533399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08801" y="6289439"/>
            <a:ext cx="711201" cy="53873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87182" y="6324008"/>
            <a:ext cx="523218" cy="6101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  <a:scene3d>
              <a:camera prst="orthographicFront">
                <a:rot lat="0" lon="0" rev="1500000"/>
              </a:camera>
              <a:lightRig rig="threePt" dir="t"/>
            </a:scene3d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spc="0" normalizeH="0" baseline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Calibri"/>
                <a:ea typeface="Calibri"/>
                <a:cs typeface="Calibri"/>
                <a:sym typeface="Calibri"/>
              </a:rPr>
              <a:t> June   2015</a:t>
            </a:r>
          </a:p>
        </p:txBody>
      </p:sp>
    </p:spTree>
    <p:extLst>
      <p:ext uri="{BB962C8B-B14F-4D97-AF65-F5344CB8AC3E}">
        <p14:creationId xmlns:p14="http://schemas.microsoft.com/office/powerpoint/2010/main" val="300296132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2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990600"/>
            <a:ext cx="12192000" cy="0"/>
          </a:xfrm>
          <a:prstGeom prst="line">
            <a:avLst/>
          </a:prstGeom>
          <a:ln w="38100">
            <a:solidFill>
              <a:srgbClr val="002D62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latin typeface="+mn-lt"/>
                <a:ea typeface="+mn-ea"/>
                <a:cs typeface="+mn-cs"/>
                <a:sym typeface="Helvetica"/>
              </a:defRPr>
            </a:pPr>
            <a:endParaRPr sz="1200"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01600" y="0"/>
            <a:ext cx="9245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2D62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0871200" y="6475730"/>
            <a:ext cx="1176867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400" b="0">
                <a:solidFill>
                  <a:srgbClr val="002D62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1158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2D62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87748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28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titleStyle>
    <p:bodyStyle>
      <a:lvl1pPr marL="284163" indent="-284163">
        <a:spcBef>
          <a:spcPts val="500"/>
        </a:spcBef>
        <a:buSzPct val="11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1pPr>
      <a:lvl2pPr marL="615950" indent="-276225">
        <a:spcBef>
          <a:spcPts val="500"/>
        </a:spcBef>
        <a:buSzPct val="100000"/>
        <a:buFont typeface="Wingdings"/>
        <a:buChar char="▪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2pPr>
      <a:lvl3pPr marL="930804" indent="-306917">
        <a:spcBef>
          <a:spcPts val="500"/>
        </a:spcBef>
        <a:buSzPct val="104999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3pPr>
      <a:lvl4pPr marL="1105429" indent="-306917">
        <a:spcBef>
          <a:spcPts val="500"/>
        </a:spcBef>
        <a:buSzPct val="95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4pPr>
      <a:lvl5pPr marL="1300162" indent="-38100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5pPr>
      <a:lvl6pPr marL="25603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6pPr>
      <a:lvl7pPr marL="30175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7pPr>
      <a:lvl8pPr marL="34747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8pPr>
      <a:lvl9pPr marL="3931920" indent="-274320">
        <a:spcBef>
          <a:spcPts val="500"/>
        </a:spcBef>
        <a:buSzPct val="80000"/>
        <a:buFont typeface="Wingdings"/>
        <a:buChar char="•"/>
        <a:defRPr sz="2400">
          <a:solidFill>
            <a:srgbClr val="002D62"/>
          </a:solidFill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0" cy="3144837"/>
          </a:xfrm>
        </p:spPr>
        <p:txBody>
          <a:bodyPr/>
          <a:lstStyle/>
          <a:p>
            <a:r>
              <a:rPr lang="en-US" dirty="0"/>
              <a:t>Awards</a:t>
            </a:r>
            <a:br>
              <a:rPr lang="en-US" dirty="0"/>
            </a:br>
            <a:r>
              <a:rPr lang="en-US" dirty="0"/>
              <a:t>June 2015</a:t>
            </a:r>
            <a:br>
              <a:rPr lang="en-US" dirty="0"/>
            </a:br>
            <a:r>
              <a:rPr lang="en-US" dirty="0" err="1"/>
              <a:t>BoG</a:t>
            </a:r>
            <a:r>
              <a:rPr lang="en-US" dirty="0"/>
              <a:t> Meeting</a:t>
            </a:r>
            <a:br>
              <a:rPr lang="en-US" dirty="0"/>
            </a:br>
            <a:br>
              <a:rPr lang="en-US" sz="4800" dirty="0"/>
            </a:br>
            <a:r>
              <a:rPr lang="en-US" sz="2400" dirty="0"/>
              <a:t>Hidetoshi Onodera</a:t>
            </a:r>
            <a:br>
              <a:rPr lang="en-US" sz="2400" dirty="0"/>
            </a:br>
            <a:r>
              <a:rPr lang="en-US" sz="2400" dirty="0"/>
              <a:t>VP-Awards</a:t>
            </a:r>
          </a:p>
        </p:txBody>
      </p:sp>
    </p:spTree>
    <p:extLst>
      <p:ext uri="{BB962C8B-B14F-4D97-AF65-F5344CB8AC3E}">
        <p14:creationId xmlns:p14="http://schemas.microsoft.com/office/powerpoint/2010/main" val="41214998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Outstanding Service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Honors volunteers for exceptional commitment and service to the EDA community</a:t>
            </a:r>
          </a:p>
          <a:p>
            <a:pPr lvl="1"/>
            <a:r>
              <a:rPr kumimoji="1" lang="en-US" altLang="ja-JP" dirty="0"/>
              <a:t>Past General Chairs: DAC, ICCAD, DATE, ASP-DAC</a:t>
            </a:r>
          </a:p>
          <a:p>
            <a:pPr lvl="1"/>
            <a:r>
              <a:rPr kumimoji="1" lang="en-US" altLang="ja-JP" dirty="0"/>
              <a:t>Past </a:t>
            </a:r>
            <a:r>
              <a:rPr kumimoji="1" lang="en-US" altLang="ja-JP" dirty="0" err="1"/>
              <a:t>EiCs</a:t>
            </a:r>
            <a:endParaRPr kumimoji="1" lang="en-US" altLang="ja-JP" dirty="0"/>
          </a:p>
          <a:p>
            <a:r>
              <a:rPr kumimoji="1" lang="en-US" altLang="ja-JP" dirty="0"/>
              <a:t>Plaques only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10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8502163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CEDA Fellow Committee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Bryan </a:t>
            </a:r>
            <a:r>
              <a:rPr lang="en-US" altLang="ja-JP" dirty="0" err="1"/>
              <a:t>Ackland</a:t>
            </a:r>
            <a:endParaRPr lang="en-US" altLang="ja-JP" dirty="0"/>
          </a:p>
          <a:p>
            <a:r>
              <a:rPr lang="en-US" altLang="ja-JP" dirty="0" err="1"/>
              <a:t>Sankar</a:t>
            </a:r>
            <a:r>
              <a:rPr lang="en-US" altLang="ja-JP" dirty="0"/>
              <a:t> </a:t>
            </a:r>
            <a:r>
              <a:rPr lang="en-US" altLang="ja-JP" dirty="0" err="1"/>
              <a:t>Basu</a:t>
            </a:r>
            <a:endParaRPr lang="en-US" altLang="ja-JP" dirty="0"/>
          </a:p>
          <a:p>
            <a:r>
              <a:rPr lang="en-US" altLang="ja-JP" dirty="0"/>
              <a:t>William Joyner, chair</a:t>
            </a:r>
          </a:p>
          <a:p>
            <a:r>
              <a:rPr lang="en-US" altLang="ja-JP" dirty="0" err="1"/>
              <a:t>Sharad</a:t>
            </a:r>
            <a:r>
              <a:rPr lang="en-US" altLang="ja-JP" dirty="0"/>
              <a:t> </a:t>
            </a:r>
            <a:r>
              <a:rPr lang="en-US" altLang="ja-JP" dirty="0" err="1"/>
              <a:t>Malik</a:t>
            </a:r>
            <a:endParaRPr lang="en-US" altLang="ja-JP" dirty="0"/>
          </a:p>
          <a:p>
            <a:r>
              <a:rPr lang="en-US" altLang="ja-JP" dirty="0"/>
              <a:t>Donatella </a:t>
            </a:r>
            <a:r>
              <a:rPr lang="en-US" altLang="ja-JP" dirty="0" err="1"/>
              <a:t>Sciuto</a:t>
            </a:r>
            <a:endParaRPr lang="en-US" altLang="ja-JP" dirty="0"/>
          </a:p>
          <a:p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11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76951556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/>
              <a:t>Proposal: New </a:t>
            </a:r>
            <a:r>
              <a:rPr kumimoji="1" lang="en-US" altLang="ja-JP" dirty="0"/>
              <a:t>Award under planning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Recognizes </a:t>
            </a:r>
            <a:r>
              <a:rPr kumimoji="1" lang="en-US" altLang="ja-JP" dirty="0"/>
              <a:t>accomplishments of mid-career, non-academic EDA engineers (currently not well-covered by CEDA)</a:t>
            </a:r>
          </a:p>
          <a:p>
            <a:r>
              <a:rPr kumimoji="1" lang="en-US" altLang="ja-JP" dirty="0"/>
              <a:t>This idea comes from Patrick, now in brain-storming phase.</a:t>
            </a:r>
          </a:p>
          <a:p>
            <a:r>
              <a:rPr kumimoji="1" lang="en-US" altLang="ja-JP" dirty="0"/>
              <a:t>Possibly joint with EDAC</a:t>
            </a:r>
          </a:p>
          <a:p>
            <a:r>
              <a:rPr kumimoji="1" lang="en-US" altLang="ja-JP" dirty="0"/>
              <a:t>Need solid nomination scheme to cover whole body of EDA engineers.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12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39013566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Awards Committee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Hidetoshi Onodera (Chair)</a:t>
            </a:r>
          </a:p>
          <a:p>
            <a:r>
              <a:rPr lang="en-US" altLang="ja-JP" dirty="0"/>
              <a:t>Yao-</a:t>
            </a:r>
            <a:r>
              <a:rPr lang="en-US" altLang="ja-JP" dirty="0" err="1"/>
              <a:t>Wen</a:t>
            </a:r>
            <a:r>
              <a:rPr lang="en-US" altLang="ja-JP" dirty="0"/>
              <a:t> Chang</a:t>
            </a:r>
          </a:p>
          <a:p>
            <a:r>
              <a:rPr lang="en-US" altLang="ja-JP" dirty="0"/>
              <a:t>Rajesh Gupta</a:t>
            </a:r>
          </a:p>
          <a:p>
            <a:r>
              <a:rPr lang="en-US" altLang="ja-JP" dirty="0" err="1"/>
              <a:t>Niraj</a:t>
            </a:r>
            <a:r>
              <a:rPr lang="en-US" altLang="ja-JP" dirty="0"/>
              <a:t> K. </a:t>
            </a:r>
            <a:r>
              <a:rPr lang="en-US" altLang="ja-JP" dirty="0" err="1"/>
              <a:t>Jha</a:t>
            </a:r>
            <a:endParaRPr lang="en-US" altLang="ja-JP" dirty="0"/>
          </a:p>
          <a:p>
            <a:r>
              <a:rPr lang="en-US" altLang="ja-JP" dirty="0"/>
              <a:t>William Joyner</a:t>
            </a:r>
          </a:p>
          <a:p>
            <a:r>
              <a:rPr lang="en-US" altLang="ja-JP" dirty="0"/>
              <a:t>Wolfgang </a:t>
            </a:r>
            <a:r>
              <a:rPr lang="en-US" altLang="ja-JP" dirty="0" err="1"/>
              <a:t>Rosenstiel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2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990990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CEDA Awards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Phil Kaufman Award for Distinguished Contributions to Electronic Design Automation</a:t>
            </a:r>
          </a:p>
          <a:p>
            <a:r>
              <a:rPr kumimoji="1" lang="en-US" altLang="ja-JP" dirty="0"/>
              <a:t>IEEE/ACM A. Richard Newton Technical Impact Award in Electronic Design Automation</a:t>
            </a:r>
          </a:p>
          <a:p>
            <a:r>
              <a:rPr kumimoji="1" lang="en-US" altLang="ja-JP" dirty="0"/>
              <a:t>IEEE Transactions on Computer-Aided Design Donald O. Pederson Best Paper Award</a:t>
            </a:r>
          </a:p>
          <a:p>
            <a:r>
              <a:rPr kumimoji="1" lang="en-US" altLang="ja-JP" dirty="0"/>
              <a:t>IEEE CEDA Early Career Award</a:t>
            </a:r>
          </a:p>
          <a:p>
            <a:r>
              <a:rPr kumimoji="1" lang="en-US" altLang="ja-JP" dirty="0"/>
              <a:t>William J </a:t>
            </a:r>
            <a:r>
              <a:rPr kumimoji="1" lang="en-US" altLang="ja-JP" dirty="0" err="1"/>
              <a:t>McCalla</a:t>
            </a:r>
            <a:r>
              <a:rPr kumimoji="1" lang="en-US" altLang="ja-JP" dirty="0"/>
              <a:t> ICCAD Best Paper Award</a:t>
            </a:r>
          </a:p>
          <a:p>
            <a:r>
              <a:rPr kumimoji="1" lang="en-US" altLang="ja-JP" dirty="0"/>
              <a:t>IEEE CEDA Distinguished Service Award</a:t>
            </a:r>
          </a:p>
          <a:p>
            <a:r>
              <a:rPr kumimoji="1" lang="en-US" altLang="ja-JP" dirty="0"/>
              <a:t>IEEE CEDA Outstanding Service Award</a:t>
            </a:r>
          </a:p>
          <a:p>
            <a:r>
              <a:rPr kumimoji="1" lang="en-US" altLang="ja-JP" dirty="0"/>
              <a:t>IEEE Fellows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3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2276994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Kaufman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48640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Phil Kaufman Award for Distinguished Contributions to Electronic Design Automation</a:t>
            </a:r>
          </a:p>
          <a:p>
            <a:r>
              <a:rPr kumimoji="1" lang="en-US" altLang="ja-JP" dirty="0"/>
              <a:t>Joint with EDAC</a:t>
            </a:r>
          </a:p>
          <a:p>
            <a:r>
              <a:rPr kumimoji="1" lang="en-US" altLang="ja-JP" dirty="0"/>
              <a:t>Chair: William Joyner</a:t>
            </a:r>
          </a:p>
          <a:p>
            <a:r>
              <a:rPr lang="en-US" altLang="ja-JP" dirty="0"/>
              <a:t>Honors an individual who has demonstrable impact on electronics design through EDA</a:t>
            </a:r>
          </a:p>
          <a:p>
            <a:pPr lvl="1"/>
            <a:r>
              <a:rPr lang="en-US" altLang="ja-JP" dirty="0"/>
              <a:t>business impact</a:t>
            </a:r>
          </a:p>
          <a:p>
            <a:pPr lvl="1"/>
            <a:r>
              <a:rPr lang="en-US" altLang="ja-JP" dirty="0"/>
              <a:t>industry direction &amp; promotion impact</a:t>
            </a:r>
          </a:p>
          <a:p>
            <a:pPr lvl="1"/>
            <a:r>
              <a:rPr lang="en-US" altLang="ja-JP" dirty="0"/>
              <a:t>technology &amp; engineering impact</a:t>
            </a:r>
          </a:p>
          <a:p>
            <a:pPr lvl="1"/>
            <a:r>
              <a:rPr lang="en-US" altLang="ja-JP" dirty="0"/>
              <a:t>educational &amp; mentoring impact</a:t>
            </a:r>
          </a:p>
          <a:p>
            <a:r>
              <a:rPr kumimoji="1" lang="en-US" altLang="ja-JP" dirty="0"/>
              <a:t>Nomination Deadline: June 30, 2015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4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00621823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Newton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52600" y="1219200"/>
            <a:ext cx="8763000" cy="5029200"/>
          </a:xfrm>
        </p:spPr>
        <p:txBody>
          <a:bodyPr>
            <a:normAutofit fontScale="25000" lnSpcReduction="20000"/>
          </a:bodyPr>
          <a:lstStyle/>
          <a:p>
            <a:r>
              <a:rPr kumimoji="1" lang="en-US" altLang="ja-JP" sz="8000" dirty="0"/>
              <a:t>IEEE/ACM A. Richard Newton Technical Impact Award in EDA</a:t>
            </a:r>
          </a:p>
          <a:p>
            <a:r>
              <a:rPr kumimoji="1" lang="en-US" altLang="ja-JP" sz="8000" dirty="0"/>
              <a:t>Joint with SIGDA, Deadline: Feb. 1</a:t>
            </a:r>
          </a:p>
          <a:p>
            <a:r>
              <a:rPr kumimoji="1" lang="en-US" altLang="ja-JP" sz="8000" dirty="0"/>
              <a:t>Prize</a:t>
            </a:r>
          </a:p>
          <a:p>
            <a:pPr lvl="1"/>
            <a:r>
              <a:rPr kumimoji="1" lang="en-US" altLang="ja-JP" sz="8000" dirty="0"/>
              <a:t>Plaques + $1,500  ($750 + $750)</a:t>
            </a:r>
          </a:p>
          <a:p>
            <a:r>
              <a:rPr kumimoji="1" lang="en-US" altLang="ja-JP" sz="8000" dirty="0"/>
              <a:t>Award Committee (CEDA:3, SIGDA:3)</a:t>
            </a:r>
          </a:p>
          <a:p>
            <a:pPr lvl="1"/>
            <a:r>
              <a:rPr lang="sv-SE" altLang="ja-JP" sz="8000" dirty="0">
                <a:ea typeface="ＭＳ Ｐゴシック" pitchFamily="34" charset="-128"/>
              </a:rPr>
              <a:t>Iris Bahar (Brown Univ)  - SIGDA</a:t>
            </a:r>
            <a:endParaRPr lang="en-US" altLang="ja-JP" sz="8000" dirty="0">
              <a:ea typeface="ＭＳ Ｐゴシック" pitchFamily="34" charset="-128"/>
            </a:endParaRPr>
          </a:p>
          <a:p>
            <a:pPr lvl="1"/>
            <a:r>
              <a:rPr kumimoji="1" lang="en-US" altLang="ja-JP" sz="8000" dirty="0"/>
              <a:t>Yao-</a:t>
            </a:r>
            <a:r>
              <a:rPr kumimoji="1" lang="en-US" altLang="ja-JP" sz="8000" dirty="0" err="1"/>
              <a:t>Wen</a:t>
            </a:r>
            <a:r>
              <a:rPr kumimoji="1" lang="en-US" altLang="ja-JP" sz="8000" dirty="0"/>
              <a:t> Chang (National Taiwan </a:t>
            </a:r>
            <a:r>
              <a:rPr kumimoji="1" lang="en-US" altLang="ja-JP" sz="8000" dirty="0" err="1"/>
              <a:t>Univ</a:t>
            </a:r>
            <a:r>
              <a:rPr kumimoji="1" lang="en-US" altLang="ja-JP" sz="8000" dirty="0"/>
              <a:t>)</a:t>
            </a:r>
          </a:p>
          <a:p>
            <a:pPr lvl="1"/>
            <a:r>
              <a:rPr kumimoji="1" lang="en-US" altLang="ja-JP" sz="8000" dirty="0"/>
              <a:t>Steven </a:t>
            </a:r>
            <a:r>
              <a:rPr kumimoji="1" lang="en-US" altLang="ja-JP" sz="8000" dirty="0" err="1"/>
              <a:t>Nowick</a:t>
            </a:r>
            <a:r>
              <a:rPr kumimoji="1" lang="en-US" altLang="ja-JP" sz="8000" dirty="0"/>
              <a:t> (Columbia </a:t>
            </a:r>
            <a:r>
              <a:rPr kumimoji="1" lang="en-US" altLang="ja-JP" sz="8000" dirty="0" err="1"/>
              <a:t>Univ</a:t>
            </a:r>
            <a:r>
              <a:rPr kumimoji="1" lang="en-US" altLang="ja-JP" sz="8000" dirty="0"/>
              <a:t>)</a:t>
            </a:r>
          </a:p>
          <a:p>
            <a:pPr lvl="1"/>
            <a:r>
              <a:rPr kumimoji="1" lang="en-US" altLang="ja-JP" sz="8000" dirty="0"/>
              <a:t>Hidetoshi Onodera (Kyoto </a:t>
            </a:r>
            <a:r>
              <a:rPr kumimoji="1" lang="en-US" altLang="ja-JP" sz="8000" dirty="0" err="1"/>
              <a:t>Univ</a:t>
            </a:r>
            <a:r>
              <a:rPr kumimoji="1" lang="en-US" altLang="ja-JP" sz="8000" dirty="0"/>
              <a:t>) – CEDA</a:t>
            </a:r>
          </a:p>
          <a:p>
            <a:pPr lvl="1"/>
            <a:r>
              <a:rPr kumimoji="1" lang="en-US" altLang="ja-JP" sz="8000" dirty="0"/>
              <a:t>William Joyner (SRC)</a:t>
            </a:r>
          </a:p>
          <a:p>
            <a:pPr lvl="1"/>
            <a:r>
              <a:rPr lang="en-US" altLang="ja-JP" sz="8000" dirty="0"/>
              <a:t>Wolfgang </a:t>
            </a:r>
            <a:r>
              <a:rPr lang="en-US" altLang="ja-JP" sz="8000" dirty="0" err="1"/>
              <a:t>Rosenstiel</a:t>
            </a:r>
            <a:r>
              <a:rPr lang="en-US" altLang="ja-JP" sz="8000" dirty="0"/>
              <a:t> (</a:t>
            </a:r>
            <a:r>
              <a:rPr lang="en-US" altLang="ja-JP" sz="8000" dirty="0" err="1"/>
              <a:t>Univ</a:t>
            </a:r>
            <a:r>
              <a:rPr lang="en-US" altLang="ja-JP" sz="8000" dirty="0"/>
              <a:t> </a:t>
            </a:r>
            <a:r>
              <a:rPr lang="en-US" altLang="ja-JP" sz="8000" dirty="0" err="1"/>
              <a:t>Tuebingen</a:t>
            </a:r>
            <a:r>
              <a:rPr lang="en-US" altLang="ja-JP" sz="8000" dirty="0"/>
              <a:t>)</a:t>
            </a:r>
          </a:p>
          <a:p>
            <a:r>
              <a:rPr lang="en-US" altLang="ja-JP" sz="8000" dirty="0"/>
              <a:t>2015 Recipient</a:t>
            </a:r>
          </a:p>
          <a:p>
            <a:pPr lvl="1"/>
            <a:r>
              <a:rPr lang="en-US" altLang="ja-JP" sz="8000" dirty="0" err="1"/>
              <a:t>Blaise</a:t>
            </a:r>
            <a:r>
              <a:rPr lang="en-US" altLang="ja-JP" sz="8000" dirty="0"/>
              <a:t> </a:t>
            </a:r>
            <a:r>
              <a:rPr lang="en-US" altLang="ja-JP" sz="8000" dirty="0" err="1"/>
              <a:t>Gassend</a:t>
            </a:r>
            <a:r>
              <a:rPr lang="en-US" altLang="ja-JP" sz="8000" dirty="0"/>
              <a:t>, Dwaine Clarke, Marten van </a:t>
            </a:r>
            <a:r>
              <a:rPr lang="en-US" altLang="ja-JP" sz="8000" dirty="0" err="1"/>
              <a:t>Dijk</a:t>
            </a:r>
            <a:r>
              <a:rPr lang="en-US" altLang="ja-JP" sz="8000" dirty="0"/>
              <a:t>, and </a:t>
            </a:r>
            <a:r>
              <a:rPr lang="en-US" altLang="ja-JP" sz="8000" dirty="0" err="1"/>
              <a:t>Srinivas</a:t>
            </a:r>
            <a:r>
              <a:rPr lang="en-US" altLang="ja-JP" sz="8000" dirty="0"/>
              <a:t> </a:t>
            </a:r>
            <a:r>
              <a:rPr lang="en-US" altLang="ja-JP" sz="8000" dirty="0" err="1"/>
              <a:t>Devadas</a:t>
            </a:r>
            <a:r>
              <a:rPr lang="en-US" altLang="ja-JP" sz="8000" dirty="0"/>
              <a:t>, "Silicon Physical Random Functions,“ Proc. of the 9th ACM Conference on Computer and Communications Security, 2002, Pages 148 - 160.</a:t>
            </a:r>
          </a:p>
          <a:p>
            <a:pPr lvl="1"/>
            <a:r>
              <a:rPr lang="en-US" altLang="ja-JP" sz="8000" dirty="0"/>
              <a:t>For pioneering contributions in the discovery and use of silicon physical </a:t>
            </a:r>
            <a:r>
              <a:rPr lang="en-US" altLang="ja-JP" sz="8000" dirty="0" err="1"/>
              <a:t>unclonable</a:t>
            </a:r>
            <a:r>
              <a:rPr lang="en-US" altLang="ja-JP" sz="8000" dirty="0"/>
              <a:t> functions (PUFs) for the design and operation of secure integrated circuits and systems.</a:t>
            </a:r>
          </a:p>
          <a:p>
            <a:pPr lvl="1"/>
            <a:endParaRPr kumimoji="1" lang="ja-JP" altLang="en-US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5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73673176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Pederson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/>
              <a:t>IEEE Transactions on Computer-Aided Design Donald O. Pederson Best Paper Award</a:t>
            </a:r>
          </a:p>
          <a:p>
            <a:r>
              <a:rPr kumimoji="1" lang="en-US" altLang="ja-JP" sz="2400" dirty="0"/>
              <a:t>Handled by T-CAD </a:t>
            </a:r>
            <a:r>
              <a:rPr kumimoji="1" lang="en-US" altLang="ja-JP" sz="2400" dirty="0" err="1"/>
              <a:t>EiC</a:t>
            </a:r>
            <a:endParaRPr kumimoji="1" lang="en-US" altLang="ja-JP" sz="2400" dirty="0"/>
          </a:p>
          <a:p>
            <a:r>
              <a:rPr kumimoji="1" lang="en-US" altLang="ja-JP" sz="2400" dirty="0"/>
              <a:t>Prize</a:t>
            </a:r>
          </a:p>
          <a:p>
            <a:pPr lvl="1"/>
            <a:r>
              <a:rPr kumimoji="1" lang="en-US" altLang="ja-JP" sz="2400" dirty="0"/>
              <a:t>Plaques + $500/author (up to $2000)</a:t>
            </a:r>
          </a:p>
          <a:p>
            <a:r>
              <a:rPr kumimoji="1" lang="en-US" altLang="ja-JP" sz="2400" dirty="0"/>
              <a:t>Recipient</a:t>
            </a:r>
          </a:p>
          <a:p>
            <a:pPr lvl="1"/>
            <a:r>
              <a:rPr kumimoji="1" lang="en-US" altLang="ja-JP" sz="2400" dirty="0"/>
              <a:t>Kai </a:t>
            </a:r>
            <a:r>
              <a:rPr kumimoji="1" lang="en-US" altLang="ja-JP" sz="2400" dirty="0" err="1"/>
              <a:t>Hu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Feiqiao</a:t>
            </a:r>
            <a:r>
              <a:rPr kumimoji="1" lang="en-US" altLang="ja-JP" sz="2400" dirty="0"/>
              <a:t> Yu, </a:t>
            </a:r>
            <a:r>
              <a:rPr kumimoji="1" lang="en-US" altLang="ja-JP" sz="2400" dirty="0" err="1"/>
              <a:t>Tsung</a:t>
            </a:r>
            <a:r>
              <a:rPr kumimoji="1" lang="en-US" altLang="ja-JP" sz="2400" dirty="0"/>
              <a:t>-Yi Ho, </a:t>
            </a:r>
            <a:r>
              <a:rPr kumimoji="1" lang="en-US" altLang="ja-JP" sz="2400" dirty="0" err="1"/>
              <a:t>Krishnendu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Chakrabarty</a:t>
            </a:r>
            <a:r>
              <a:rPr kumimoji="1" lang="en-US" altLang="ja-JP" sz="2400" dirty="0"/>
              <a:t>, "Testing of Flow-Based </a:t>
            </a:r>
            <a:r>
              <a:rPr kumimoji="1" lang="en-US" altLang="ja-JP" sz="2400" dirty="0" err="1"/>
              <a:t>Microfluidic</a:t>
            </a:r>
            <a:r>
              <a:rPr kumimoji="1" lang="en-US" altLang="ja-JP" sz="2400" dirty="0"/>
              <a:t> Biochips: Fault Modeling, Test Generation, and Experimental Demonstration,“ Vol. 33, Issue 10, pp. 1463 - 1475, October 2014.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6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04237832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Early Career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 an individual with a highest degree awarded within last 8 years (Deadline: April 15)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 + $1,000</a:t>
            </a:r>
          </a:p>
          <a:p>
            <a:r>
              <a:rPr kumimoji="1" lang="en-US" altLang="ja-JP" dirty="0"/>
              <a:t>2015 Recipient</a:t>
            </a:r>
          </a:p>
          <a:p>
            <a:pPr lvl="1"/>
            <a:r>
              <a:rPr kumimoji="1" lang="en-US" altLang="ja-JP" dirty="0" err="1"/>
              <a:t>Zhiru</a:t>
            </a:r>
            <a:r>
              <a:rPr kumimoji="1" lang="en-US" altLang="ja-JP" dirty="0"/>
              <a:t> Zhang, Cornell Univ.</a:t>
            </a:r>
          </a:p>
          <a:p>
            <a:pPr lvl="1"/>
            <a:r>
              <a:rPr kumimoji="1" lang="en-US" altLang="ja-JP" dirty="0"/>
              <a:t>For outstanding contributions to algorithms, methodologies, and successful commercialization of high-level synthesis tools for FPGAs.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7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8186036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McCalla</a:t>
            </a:r>
            <a:r>
              <a:rPr kumimoji="1" lang="en-US" altLang="ja-JP" dirty="0"/>
              <a:t>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William J </a:t>
            </a:r>
            <a:r>
              <a:rPr kumimoji="1" lang="en-US" altLang="ja-JP" dirty="0" err="1"/>
              <a:t>McCalla</a:t>
            </a:r>
            <a:r>
              <a:rPr kumimoji="1" lang="en-US" altLang="ja-JP" dirty="0"/>
              <a:t> ICCAD Best Paper Award</a:t>
            </a:r>
          </a:p>
          <a:p>
            <a:r>
              <a:rPr kumimoji="1" lang="en-US" altLang="ja-JP" dirty="0"/>
              <a:t>Joint with SIGDA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Plaques + $2,000</a:t>
            </a:r>
          </a:p>
          <a:p>
            <a:r>
              <a:rPr kumimoji="1" lang="en-US" altLang="ja-JP" dirty="0"/>
              <a:t>Handled by ICCAD Committee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8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376957357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Distinguished Service Award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Honors contributors to the IEEE Council on EDA with outstanding service to the benefit and advancement of the council </a:t>
            </a:r>
          </a:p>
          <a:p>
            <a:r>
              <a:rPr lang="en-US" altLang="ja-JP" dirty="0"/>
              <a:t>Deadline</a:t>
            </a:r>
          </a:p>
          <a:p>
            <a:pPr lvl="1"/>
            <a:r>
              <a:rPr lang="en-US" altLang="ja-JP" dirty="0"/>
              <a:t>March 15</a:t>
            </a:r>
          </a:p>
          <a:p>
            <a:r>
              <a:rPr kumimoji="1" lang="en-US" altLang="ja-JP" dirty="0"/>
              <a:t>Prize</a:t>
            </a:r>
          </a:p>
          <a:p>
            <a:pPr lvl="1"/>
            <a:r>
              <a:rPr kumimoji="1" lang="en-US" altLang="ja-JP" dirty="0"/>
              <a:t>Plaque + $1,000</a:t>
            </a:r>
          </a:p>
          <a:p>
            <a:r>
              <a:rPr kumimoji="1" lang="en-US" altLang="ja-JP" dirty="0"/>
              <a:t>Past Recipients</a:t>
            </a:r>
          </a:p>
          <a:p>
            <a:pPr lvl="1"/>
            <a:r>
              <a:rPr kumimoji="1" lang="en-US" altLang="ja-JP" dirty="0"/>
              <a:t>Rajesh Gupta in 2013</a:t>
            </a:r>
          </a:p>
          <a:p>
            <a:pPr lvl="1"/>
            <a:r>
              <a:rPr lang="it-IT" altLang="ja-JP" dirty="0"/>
              <a:t>Al Dunlop, Giovanni De Micheli and Dick Smith in 2010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xfrm>
            <a:off x="9677400" y="6477000"/>
            <a:ext cx="882650" cy="304800"/>
          </a:xfrm>
          <a:prstGeom prst="rect">
            <a:avLst/>
          </a:prstGeom>
        </p:spPr>
        <p:txBody>
          <a:bodyPr/>
          <a:lstStyle/>
          <a:p>
            <a:fld id="{33D80FE5-F6A4-4408-9D64-7361C7D3C16A}" type="slidenum">
              <a:rPr lang="en-US" kern="0"/>
              <a:pPr/>
              <a:t>9</a:t>
            </a:fld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27274571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103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Tahoma</vt:lpstr>
      <vt:lpstr>Wingdings</vt:lpstr>
      <vt:lpstr>Default</vt:lpstr>
      <vt:lpstr>Awards June 2015 BoG Meeting  Hidetoshi Onodera VP-Awards</vt:lpstr>
      <vt:lpstr>Awards Committee</vt:lpstr>
      <vt:lpstr>CEDA Awards</vt:lpstr>
      <vt:lpstr>Kaufman Award</vt:lpstr>
      <vt:lpstr>Newton Award</vt:lpstr>
      <vt:lpstr>Pederson Award</vt:lpstr>
      <vt:lpstr>Early Career Award</vt:lpstr>
      <vt:lpstr>McCalla Award</vt:lpstr>
      <vt:lpstr>Distinguished Service Award</vt:lpstr>
      <vt:lpstr>Outstanding Service Award</vt:lpstr>
      <vt:lpstr>CEDA Fellow Committee</vt:lpstr>
      <vt:lpstr>Proposal: New Award under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Awards June 2015 BoG Meeting  Hidetoshi Onodera VP-Awards</dc:title>
  <dc:creator>Madie Nelson</dc:creator>
  <cp:lastModifiedBy>Madie Nelson</cp:lastModifiedBy>
  <cp:revision>1</cp:revision>
  <dcterms:created xsi:type="dcterms:W3CDTF">2022-06-09T18:53:12Z</dcterms:created>
  <dcterms:modified xsi:type="dcterms:W3CDTF">2022-06-09T18:53:41Z</dcterms:modified>
</cp:coreProperties>
</file>