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8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1A607-FC0E-4E9F-8FE9-4103D4BC41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F8C56-2902-440F-9F68-DA7E3ED5B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4FAB3-3C2B-4F11-ADEC-80948FD4A05B}" type="slidenum">
              <a:rPr kumimoji="0" lang="ja-JP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Calibri"/>
              <a:sym typeface="Calibri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r>
              <a:rPr lang="en-US" dirty="0">
                <a:ea typeface="ＭＳ Ｐゴシック" pitchFamily="34" charset="-128"/>
              </a:rPr>
              <a:t>SANI AND HIDETOSHI</a:t>
            </a:r>
          </a:p>
        </p:txBody>
      </p:sp>
    </p:spTree>
    <p:extLst>
      <p:ext uri="{BB962C8B-B14F-4D97-AF65-F5344CB8AC3E}">
        <p14:creationId xmlns:p14="http://schemas.microsoft.com/office/powerpoint/2010/main" val="317170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0E67-7789-7940-83F6-86A4029CE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7BCFE-8C37-F426-110B-62C46138E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9B29F-E0F1-C453-9EB3-A85FDA11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5A9C7-243C-9BF8-BC46-AC8A0AA7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3A50-AACB-8485-1965-5DC42EF8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0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E9A3-1850-7CDD-D7DC-DB7AC5D2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805CF-2536-289A-3658-A64201680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8FCF5-3BE6-3F01-3A19-E3096CF5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0386-11BB-6B95-B07E-0D9D2642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8D1D9-5F22-3A10-FB79-4CEA7677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19F6B-3EC3-68A2-5AFF-C1261CB32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FED71-8E56-C131-F6CD-96F81AF58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6D146-A960-7416-EBE2-39F9421B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F458D-150F-6D25-84B0-475BDB52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63D29-BCDA-F074-7726-5AB5ED3A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15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2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6" name="image1.jpg" descr="CEDA_Logo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00" y="6248400"/>
            <a:ext cx="3352800" cy="609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Font typeface="Wingdings" pitchFamily="2" charset="2"/>
              <a:buChar char="§"/>
              <a:defRPr sz="24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>
              <a:buFont typeface="Wingdings" pitchFamily="2" charset="2"/>
              <a:buChar char="§"/>
              <a:defRPr/>
            </a:lvl7pPr>
            <a:lvl8pPr>
              <a:buFont typeface="Wingdings" pitchFamily="2" charset="2"/>
              <a:buChar char="§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126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1"/>
            <a:ext cx="3134241" cy="219869"/>
          </a:xfrm>
        </p:spPr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2309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9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8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6178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8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" y="2"/>
            <a:ext cx="6197596" cy="121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4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749169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8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1B42-1290-C75B-79E5-6AD818BF9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3D7FB-A529-7087-C1C7-02DB6316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C50F-F405-5424-62BF-21369791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6A9D-4FC3-D14F-F4FA-4D0755BF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EFBE5-3F82-02B8-D6C0-F0EDB041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0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0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2600" b="1" i="0" spc="100"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7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CAE3-C184-B49D-A5DB-F7188419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7354-8CD3-EF8B-7935-A443EC3D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5F8EC-B1C5-DAF0-58AC-94A882C2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D0A46-A996-B54D-86A6-E51BBC1A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D6E2B-904A-E81D-A064-FD044903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9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FB6A-4018-983A-263E-AB9E389C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EDD5-2735-F64F-BD98-9BF08E46B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C00CF-060A-77CE-F932-BEA71B258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6626F-5973-E40B-7A3D-6CBA2674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AFD62-E469-E6BC-6B32-9A2AA6EC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4A1D5-D0F7-90C9-802A-58F21631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49B8-F83D-0C56-B71A-4EC4E116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0C7A8-7452-0FB3-6A88-D5E518DD0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BFFCC-7AB9-331E-C7DF-2059BF3C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756C2-012E-A40E-F0C0-DF59EB6C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0CA50-3DFE-B5F0-5F21-93C6E37BE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8A3FE-3C25-FD4C-8225-69814270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350EF-3006-7FD6-1D1C-3E02232D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82FDAE-01C8-1AED-C6F0-0FEB69B7C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4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DBE85-28F9-6426-AC5B-A6CE5B50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A7DD5-CF40-301A-BFDB-DF74498B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D1E0C-E47E-4858-E78F-18B3BCC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3ACB5-F401-76A4-8C9D-91D9A8FC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1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9A63A-C664-98E5-40B3-71013083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6E9C2-8B57-3C84-DE69-585FA57C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657DD-A62C-F00F-CFA6-F06DDEDC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E31FB-966B-A691-0A95-37AB9793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EB484-72C8-F058-D412-6DBDDF137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91D50-7576-FD6A-337E-78E9CCDFF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F1EC7-467C-3F8E-F7FD-F6367FFD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DED67-933B-06EA-C55A-A8A0D724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C1C7C-9156-C902-D634-6CB79BC6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1ADBA-47D8-E023-8854-4D549B4F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3E426-5936-30F8-49EC-96E3F60CD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10163-FB28-D559-9BCA-72488393D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6E086-02E8-C18F-22F5-488F2099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CA19B-00EE-6E7B-BFC7-B0FD28E0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9AB21-F99F-3D68-5E85-E288BBFB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13095-671A-E9E6-B245-2C755182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47B5A-A40A-D434-6B6B-C0264E1FA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1D3DB-5808-9442-F7C8-9639ED442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E9FE8-B96D-8214-F442-F37C2E54A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2D00-1225-2E3F-72FB-F90808F57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1" y="6248401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2" y="6172201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0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7" name="image1.jpg" descr="CEDA_Logo"/>
          <p:cNvPicPr/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5200" y="76200"/>
            <a:ext cx="2336800" cy="4779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6294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5"/>
            <a:ext cx="8324850" cy="314483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Awards Report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dirty="0"/>
              <a:t>BoG Meeting</a:t>
            </a:r>
            <a:br>
              <a:rPr lang="en-US" sz="2800" dirty="0"/>
            </a:br>
            <a:br>
              <a:rPr lang="en-US" sz="4800" dirty="0"/>
            </a:br>
            <a:r>
              <a:rPr lang="en-US" sz="2400" b="0" dirty="0"/>
              <a:t>Hidetoshi Onodera</a:t>
            </a:r>
            <a:br>
              <a:rPr lang="en-US" sz="2400" b="0" dirty="0"/>
            </a:br>
            <a:r>
              <a:rPr lang="en-US" sz="2000" b="0" dirty="0"/>
              <a:t>Awards Chair</a:t>
            </a:r>
            <a:endParaRPr lang="en-US" sz="24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304801"/>
            <a:ext cx="70866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Distinguished Service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Honors contributors to the IEEE Council on EDA with outstanding service to the benefit and advancement of the council </a:t>
            </a:r>
          </a:p>
          <a:p>
            <a:pPr>
              <a:buFont typeface="Courier New" pitchFamily="49" charset="0"/>
              <a:buChar char="o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Deadline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March 15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Prize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 + $1,000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Past Recipients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Rajesh Gupta in 2013</a:t>
            </a:r>
          </a:p>
          <a:p>
            <a:pPr lvl="1">
              <a:buFont typeface="Arial" pitchFamily="34" charset="0"/>
              <a:buChar char="•"/>
            </a:pPr>
            <a:r>
              <a:rPr lang="it-IT" altLang="ja-JP" dirty="0">
                <a:solidFill>
                  <a:schemeClr val="accent4">
                    <a:lumMod val="50000"/>
                  </a:schemeClr>
                </a:solidFill>
              </a:rPr>
              <a:t>Al Dunlop, Giovanni De Micheli and Dick Smith in 2010</a:t>
            </a:r>
            <a:endParaRPr kumimoji="1"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304801"/>
            <a:ext cx="70866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Outstanding Service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Honors volunteers for exceptional commitment and service to the EDA community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Past General Chairs: DAC, ICCAD, DATE, ASP-DAC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Past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EiCs</a:t>
            </a:r>
            <a:endParaRPr kumimoji="1"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Plaques only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2016 Recipients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Kunio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Uchiyama, ASPDAC2015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Wolfgang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Nebel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DATE2015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Anne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Cirkel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DAC2015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Diana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Marculescu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ICCAD2015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Krithi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kumimoji="1" lang="en-US" altLang="ja-JP">
                <a:solidFill>
                  <a:schemeClr val="accent4">
                    <a:lumMod val="50000"/>
                  </a:schemeClr>
                </a:solidFill>
              </a:rPr>
              <a:t>Ramamritham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884238"/>
            <a:ext cx="70866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Awards Committee: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52600" y="2057402"/>
            <a:ext cx="8458200" cy="510540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Hidetoshi Onodera</a:t>
            </a:r>
          </a:p>
          <a:p>
            <a:pPr>
              <a:buFont typeface="Wingdings" pitchFamily="2" charset="2"/>
              <a:buChar char="§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Yao-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Wen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Chang</a:t>
            </a:r>
          </a:p>
          <a:p>
            <a:pPr>
              <a:buFont typeface="Wingdings" pitchFamily="2" charset="2"/>
              <a:buChar char="§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Rajesh Gupta</a:t>
            </a:r>
          </a:p>
          <a:p>
            <a:pPr>
              <a:buFont typeface="Wingdings" pitchFamily="2" charset="2"/>
              <a:buChar char="§"/>
            </a:pP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Niraj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K.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Jha</a:t>
            </a:r>
            <a:endParaRPr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William Joyner</a:t>
            </a:r>
          </a:p>
          <a:p>
            <a:pPr>
              <a:buFont typeface="Wingdings" pitchFamily="2" charset="2"/>
              <a:buChar char="§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Wolfgang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Rosenstiel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838200"/>
            <a:ext cx="7086600" cy="6858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CEDA Awards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33600" y="1524000"/>
            <a:ext cx="8077200" cy="4648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Phil Kaufman Award for Distinguished Contributions to Electronic Design Automation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IEEE/ACM A. Richard Newton Technical Impact Award in Electronic Design Automation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 Transactions on Computer-Aided Design Donald O. Pederson Best Paper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</a:rPr>
              <a:t>IEEE CEDA Ernest S. </a:t>
            </a:r>
            <a:r>
              <a:rPr kumimoji="1" lang="en-US" altLang="ja-JP" dirty="0" err="1">
                <a:solidFill>
                  <a:srgbClr val="FF0000"/>
                </a:solidFill>
              </a:rPr>
              <a:t>Kuh</a:t>
            </a:r>
            <a:r>
              <a:rPr kumimoji="1" lang="en-US" altLang="ja-JP" dirty="0">
                <a:solidFill>
                  <a:srgbClr val="FF0000"/>
                </a:solidFill>
              </a:rPr>
              <a:t> Early Career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William J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McCalla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ICCAD Best Paper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 CEDA Distinguished Service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CEDA Outstanding Service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 Fellows</a:t>
            </a:r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960438"/>
            <a:ext cx="70866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Kaufman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05000" y="16764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kumimoji="1" lang="en-US" altLang="ja-JP" sz="2600" dirty="0"/>
              <a:t>Phil Kaufman Award for Distinguished Contributions to Electronic Design Automation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2600" dirty="0"/>
              <a:t>Joint with EDAC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2600" dirty="0"/>
              <a:t>Chair: William Joyner</a:t>
            </a:r>
          </a:p>
          <a:p>
            <a:pPr>
              <a:buFont typeface="Courier New" pitchFamily="49" charset="0"/>
              <a:buChar char="o"/>
            </a:pPr>
            <a:r>
              <a:rPr lang="en-US" altLang="ja-JP" sz="2600" dirty="0"/>
              <a:t>Honors an individual who has demonstrable impact on electronics design through EDA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200" dirty="0">
                <a:solidFill>
                  <a:schemeClr val="accent4">
                    <a:lumMod val="75000"/>
                  </a:schemeClr>
                </a:solidFill>
              </a:rPr>
              <a:t>business impact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200" dirty="0">
                <a:solidFill>
                  <a:schemeClr val="accent4">
                    <a:lumMod val="75000"/>
                  </a:schemeClr>
                </a:solidFill>
              </a:rPr>
              <a:t>industry direction &amp; promotion impact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200" dirty="0">
                <a:solidFill>
                  <a:schemeClr val="accent4">
                    <a:lumMod val="75000"/>
                  </a:schemeClr>
                </a:solidFill>
              </a:rPr>
              <a:t>technology &amp; engineering impact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200" dirty="0">
                <a:solidFill>
                  <a:schemeClr val="accent4">
                    <a:lumMod val="75000"/>
                  </a:schemeClr>
                </a:solidFill>
              </a:rPr>
              <a:t>educational &amp; mentoring impact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2600" dirty="0">
                <a:solidFill>
                  <a:srgbClr val="FF0000"/>
                </a:solidFill>
              </a:rPr>
              <a:t>2015 Recipient: Walden C. </a:t>
            </a:r>
            <a:r>
              <a:rPr kumimoji="1" lang="en-US" altLang="ja-JP" sz="2600" dirty="0" err="1">
                <a:solidFill>
                  <a:srgbClr val="FF0000"/>
                </a:solidFill>
              </a:rPr>
              <a:t>Rhines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228601"/>
            <a:ext cx="7086600" cy="563563"/>
          </a:xfrm>
        </p:spPr>
        <p:txBody>
          <a:bodyPr>
            <a:normAutofit/>
          </a:bodyPr>
          <a:lstStyle/>
          <a:p>
            <a:r>
              <a:rPr kumimoji="1" lang="en-US" altLang="ja-JP" sz="2800" dirty="0"/>
              <a:t>Newton Award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828800" y="1066800"/>
            <a:ext cx="8458200" cy="5334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IEEE/ACM A. Richard Newton Technical Impact Award in EDA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Joint with SIGDA, Deadline: Feb. 1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Prize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Plaques + $1,500  ($750 + $750)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Award Committee (CEDA:3, SIGDA:3)</a:t>
            </a:r>
          </a:p>
          <a:p>
            <a:pPr lvl="1">
              <a:buFont typeface="Arial" pitchFamily="34" charset="0"/>
              <a:buChar char="•"/>
            </a:pPr>
            <a:r>
              <a:rPr lang="sv-SE" altLang="ja-JP" dirty="0">
                <a:solidFill>
                  <a:schemeClr val="accent4">
                    <a:lumMod val="50000"/>
                  </a:schemeClr>
                </a:solidFill>
                <a:ea typeface="ＭＳ Ｐゴシック" pitchFamily="34" charset="-128"/>
              </a:rPr>
              <a:t>Iris Bahar (Brown Univ)  - SIGDA</a:t>
            </a:r>
            <a:endParaRPr lang="en-US" altLang="ja-JP" dirty="0">
              <a:solidFill>
                <a:schemeClr val="accent4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Yao-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Wen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Chang (National Taiwan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Univ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Steven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Nowick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(Columbia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Univ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Hidetoshi Onodera (Kyoto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Univ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) – CEDA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William Joyner (SRC)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Wolfgang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Rosenstiel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Univ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Tuebingen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2015 Recipients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Blaise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Gassend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Dwaine Clarke, Marten van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Dijk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and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Srinivas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Devadas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"Silicon Physical Random Functions,“ Proc. of the 9th ACM Conference on Computer and Communications Security, 2002, Pages 148 - 160.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For pioneering contributions in the discovery and use of silicon physical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unclonable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functions (PUFs) for the design and operation of secure integrated circuits and systems.</a:t>
            </a:r>
          </a:p>
          <a:p>
            <a:pPr lvl="1"/>
            <a:endParaRPr kumimoji="1" lang="ja-JP" altLang="en-US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960438"/>
            <a:ext cx="70866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Pederson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191000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kumimoji="1" lang="en-US" altLang="ja-JP" sz="2400" dirty="0"/>
              <a:t>IEEE Transactions on Computer-Aided Design Donald O. Pederson Best Paper Award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2400" dirty="0"/>
              <a:t>Handled by T-CAD </a:t>
            </a:r>
            <a:r>
              <a:rPr kumimoji="1" lang="en-US" altLang="ja-JP" sz="2400" dirty="0" err="1"/>
              <a:t>EiC</a:t>
            </a:r>
            <a:endParaRPr kumimoji="1" lang="en-US" altLang="ja-JP" sz="2400" dirty="0"/>
          </a:p>
          <a:p>
            <a:pPr>
              <a:buFont typeface="Courier New" pitchFamily="49" charset="0"/>
              <a:buChar char="o"/>
            </a:pPr>
            <a:r>
              <a:rPr kumimoji="1" lang="en-US" altLang="ja-JP" sz="2400" dirty="0"/>
              <a:t>Prize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Plaques + $500/author (up to $2000)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2400" dirty="0"/>
              <a:t>Recipient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Kai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Hu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Feiqiao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Yu,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Tsung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-Yi Ho,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Krishnendu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Chakrabarty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, "Testing of Flow-Based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Microfluidic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Biochips: Fault Modeling, Test Generation, and Experimental Demonstration,“ Vol. 33, Issue 10, pp. 1463 - 1475, October 2014.</a:t>
            </a:r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4" descr="Ernest Kuh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95600" y="1676400"/>
            <a:ext cx="3200400" cy="4114800"/>
          </a:xfrm>
          <a:prstGeom prst="rect">
            <a:avLst/>
          </a:prstGeom>
          <a:noFill/>
        </p:spPr>
      </p:pic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438400" y="838201"/>
            <a:ext cx="7086600" cy="868363"/>
          </a:xfrm>
        </p:spPr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Ernest S. </a:t>
            </a:r>
            <a:r>
              <a:rPr kumimoji="1" lang="en-US" altLang="ja-JP" dirty="0" err="1">
                <a:solidFill>
                  <a:srgbClr val="FF0000"/>
                </a:solidFill>
              </a:rPr>
              <a:t>Kuh</a:t>
            </a:r>
            <a:r>
              <a:rPr kumimoji="1" lang="en-US" altLang="ja-JP" dirty="0">
                <a:solidFill>
                  <a:srgbClr val="FF0000"/>
                </a:solidFill>
              </a:rPr>
              <a:t> Early Career Award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AutoShape 2" descr="data:image/jpeg;base64,/9j/4AAQSkZJRgABAQAAAQABAAD/2wCEAAkGBxQSEhQUExMVFBUXGBcYGBgXFBUUFxgWFxQXGBgUFRcYHCggGBolGxQVJDEhJSkrLi4uGB8zODMsNygtLisBCgoKDg0OGhAPGiwkICUsLCwsLCwsLCssLCwsLCwsLCwsLywsLCwsKywsLCwsLCwsLCwsLCwsLCwsLCwsNisrLP/AABEIAJoAcAMBIgACEQEDEQH/xAAcAAABBQEBAQAAAAAAAAAAAAADAgQFBgcBAAj/xAA3EAABAwIDBQUHBAEFAAAAAAABAAIRAyEEBTEGEkFhcSJRgZHwBxMyobHB0RRC4fEzI1JicqL/xAAZAQADAQEBAAAAAAAAAAAAAAAAAQMCBAX/xAAeEQACAwEAAwEBAAAAAAAAAAAAAQIRIQMSMUFxIv/aAAwDAQACEQMRAD8AzCo269uopavBirQge6lUxdEDEprE6BnhTRGCEokASTATDEZk3RoJ56BZdfTOkgEpzVDNzJ/ADylEp5g/i0HxhTaXw2rJF9O646nxQqOPa6zgWHmnRahJsLGTmpBanNRJc1USENnNSCxORTSjSTYHQ1FaxKDERtNbBAjTSK7wwSf7T55a1snQaqsYzEl7p4cApuVDoTisSXmTpwHAJNOnKS1qdUYAvwUxhaWDBTh1AN0g+BKThX34KQr4aYju01PlwQIjsRTJAJbAA15JeHxFhruGwJ/ae4/lSuAwDqtOqxzYaBIN7HgoygJpuabEer/lZhPTUo0hy5iTuI2W9tsG5bYp6KIA0XReGCOaxHbRMXTouEILr3WGmwCGnBXHhOn05uoXOcZujdGp1VnitmIaMM3xm8d1ug+ZUe0LgCWAuZu2VPNSp8kkFPMON0WEk+gst0NKzuGkHS/d9ytM2I2ZNQB9RpM6SLdSqrkOWPBFU0/eAGS2RJjuB1WxbKZ/QxDCGndeNWGxHguec23SLwglrDMyCm1hAAk6rLdtslFBxeBDXyD1W1EWWee1bDk4RzgPhIPhMfdTX8yTRt/1FpmYZNWh9/3WPUcVMVHdyreBfG6eism4vT5PDjaGxahuJhSwoRFkLE0ANL96PNN0FA8ZiNxvqypuJrb7iVJZ1jS8wNFEhLpK3QoqjrBxXCukpIUjR1olWfIslfXa5zATui1tef26lQWEw5c4NGpst02DyttKmBppPM/xKh1lWItyhesqezGR1HVXb1SmKO5Zz92zgPhIkOBniNLp3kdFzKzZaQTx1OpHxcdNVes0yjCt7by1vfcCeqjMNTY+sAwfARJNtdFz9G/TOmEV7QHP9qDQIY3d3zpvGBPOVVNotoq9XC1xVFFzdwg+7dJE6cjfuVm2jyX34BLC8B+92TuvaRoWuHU2Vf25yaMJVq7opmKTQ1um4wgAOHE8041i+mZJ6/hmGEdcDorthyC3mqVQZaVbcnqbzRPEfTVejzOJjyS6yU7Cm4TkFrYKcMrgmwQ8dmkjK69SShByE+pdIL1gyH315rrpuHItIEpDLnsplnvJdNxoFoeFxWIpUyRTL40jU9Asx2czE0SJWo5HnLagEOHMdVw9b8tOzk1RH47NKeKpFpqFjwR8TSwtIuAQ7S4R9mc2xNOq41aO+wgRUY2QeFyDCmK2EAdvgTe9pB6jxScZhqVRpFOnuEntOHZIn/aR+EKimhWZmWV2TDQ9pJZOl7FR/tRx7G4B4kbz3Na0d5LgT5AFBx+T0Wf6jqz2lgsXPmBqZngsuzvNzi6xO+402Hdp73W74528FrlFuRPtJJEaDEjmrHk0hjR4j7hVaue2+OBd9Vd8Ph92i0cRBHVehzWnEx2BKNSMFNMISR4kfNOmtVZLARmlDCD9y4+iJiAE6J+XohDd8TfXBSoQ1qUI4FGwR3XgxxTjEUo9WQGs5pNDTJutR7kbLsc6m4OaYI9XUhkuF/U0A9vxNO64cx+RCe09n3O/YZ5LglNLGdcYt6i55DtM2q0QRvRDmkgePREzzaWhhaZc7dL47LGkS4/Yc1QswwX6Vu85l+E96qZqlxLjqfqnzh5fgT6OP6Os7zyviZNV0Dg1th/KiKJI85T33U6oNUAaeh/a60ksRytt+wdAS4k6E/Uq+UazXNBaQ4cvoqRSp/lP8rx/uniT2TAd07/BUg6Mlww7QAfV0Vj0prUmmbq7gqGZy9wOiHMW1j6IDX+B7kovkA+o4qAhx78+voeSG48PJJK4kBcPZfmIp4v3TiNyuN2/CoJLCOskeIWx/oQ0yAvm+lULSHNJa4EFpHBwMgjoQCvpHI8zbi8NSrCJewF0cHR2h5grk78rfkdHHpWGXe0bEFzw3gJsqG4wVe/aJhi2sDwcqXVpdop8FUQ7ezj6loGvehURcn1ZOGU7fPySGMsfD+V0EBzTo2PMJliePfxUgath0hNcW24PemIveXPLqVN2pLWz5Ljwmmy9ecO3/iS0+cj5FPcSumErGzL54GxGh9cF6iSJB9Suvjv80Mm/rgucQVtrLspB+iUCgBYWneyLNzFbDOPw/wCrT6Gz2+e6fErMGqW2ZzT9LiaVU/C10P8A+jrO+s+CaFJWjTdvsKH0946gn5f2syq1AXEd60zbCqS0NBkT5grNc2w/u3iOKUuaj6FDo5exFK+90hKZAt32TShWgnmh1695WTY4qGQO8JdO4g+u5NnPm/f9U5Y8RdMRO7J1wKdVnEODh0IiP/KmajpCqmU1d2qY0c2/UX/KstMro56gM4LuUodTUEJUpLrhQAXvLzSkSvONkAGalm4QWlL3uKANHyDMP1GGYXGXU+wdJloEE+Baq9tTTgjkm+x2NDKxYdKgjo4XEdRKktqqV55Kj2JKqmVBxXCZRCxca2FEsdpO4J2HghM26rrrIAeYZ5a5p7irbg628LKkiqQrNk+JDm8wI9euCrzlQFOm91wBdXHarAhPFeBXFxACwYt5JZKE7RLCACU6paQ5uoII6i8K75/26dJ7TLajQW8pHw+Cog0V2yK+Hw4NwPeQDeO0dFqP1GJ/GVaqIdCQ8aJxmH+V3U/VA/JWGjaBcEZpls+aEzVLw/HxSGCdJMdVIZFXIqNHB1kwpfu6D7J5s/8A5B1b907rQR//2Q=="/>
          <p:cNvSpPr>
            <a:spLocks noChangeAspect="1" noChangeArrowheads="1"/>
          </p:cNvSpPr>
          <p:nvPr/>
        </p:nvSpPr>
        <p:spPr bwMode="auto">
          <a:xfrm>
            <a:off x="1679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2"/>
          </p:nvPr>
        </p:nvSpPr>
        <p:spPr>
          <a:xfrm>
            <a:off x="6096000" y="1676400"/>
            <a:ext cx="42672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kumimoji="1" lang="en-US" altLang="ja-JP" sz="2400" dirty="0">
                <a:latin typeface="Adobe Hebrew" pitchFamily="18" charset="-79"/>
                <a:cs typeface="Adobe Hebrew" pitchFamily="18" charset="-79"/>
              </a:rPr>
              <a:t>Ernest S. </a:t>
            </a:r>
            <a:r>
              <a:rPr kumimoji="1" lang="en-US" altLang="ja-JP" sz="2400" dirty="0" err="1">
                <a:latin typeface="Adobe Hebrew" pitchFamily="18" charset="-79"/>
                <a:cs typeface="Adobe Hebrew" pitchFamily="18" charset="-79"/>
              </a:rPr>
              <a:t>Kuh</a:t>
            </a:r>
            <a:r>
              <a:rPr kumimoji="1" lang="en-US" altLang="ja-JP" sz="2400" dirty="0">
                <a:latin typeface="Adobe Hebrew" pitchFamily="18" charset="-79"/>
                <a:cs typeface="Adobe Hebrew" pitchFamily="18" charset="-79"/>
              </a:rPr>
              <a:t> (1928 - 2015): Pioneer in Circuit  Theory, EDA, and Engineering Education</a:t>
            </a:r>
          </a:p>
          <a:p>
            <a:pPr lvl="1"/>
            <a:r>
              <a:rPr kumimoji="1" lang="en-US" altLang="ja-JP" sz="2000" dirty="0">
                <a:latin typeface="Adobe Hebrew" pitchFamily="18" charset="-79"/>
                <a:cs typeface="Adobe Hebrew" pitchFamily="18" charset="-79"/>
              </a:rPr>
              <a:t>Dean and Professor Emeritus, UC Berkeley</a:t>
            </a:r>
          </a:p>
          <a:p>
            <a:pPr lvl="1"/>
            <a:r>
              <a:rPr kumimoji="1" lang="en-US" altLang="ja-JP" sz="2000" dirty="0">
                <a:latin typeface="Adobe Hebrew" pitchFamily="18" charset="-79"/>
                <a:cs typeface="Adobe Hebrew" pitchFamily="18" charset="-79"/>
              </a:rPr>
              <a:t>Mentored several generations of graduate students now in leadership positions in industry and academia</a:t>
            </a:r>
            <a:endParaRPr kumimoji="1" lang="ja-JP" altLang="en-US" sz="2000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920289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Ernest S. </a:t>
            </a:r>
            <a:r>
              <a:rPr kumimoji="1" lang="en-US" altLang="ja-JP" dirty="0" err="1">
                <a:solidFill>
                  <a:srgbClr val="FF0000"/>
                </a:solidFill>
              </a:rPr>
              <a:t>Kuh</a:t>
            </a:r>
            <a:r>
              <a:rPr kumimoji="1" lang="en-US" altLang="ja-JP" dirty="0">
                <a:solidFill>
                  <a:srgbClr val="FF0000"/>
                </a:solidFill>
              </a:rPr>
              <a:t> Early Career Award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kumimoji="1" lang="en-US" altLang="ja-JP" sz="2200" dirty="0"/>
              <a:t>For an individual with a highest degree awarded within last 8 years</a:t>
            </a:r>
            <a:r>
              <a:rPr kumimoji="1" lang="en-US" altLang="ja-JP" sz="2000" dirty="0"/>
              <a:t> (Deadline: April 15)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2200" dirty="0"/>
              <a:t>Prize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000" dirty="0"/>
              <a:t>Plaque + $1,000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2200" dirty="0"/>
              <a:t>2015 Recipient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000" dirty="0" err="1"/>
              <a:t>Zhiru</a:t>
            </a:r>
            <a:r>
              <a:rPr kumimoji="1" lang="en-US" altLang="ja-JP" sz="2000" dirty="0"/>
              <a:t> Zhang, Cornel Univ.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000" dirty="0"/>
              <a:t>For outstanding contributions to algorithms, methodologies, and successful commercialization of high-level synthesis tools for FPGAs.</a:t>
            </a:r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McCalla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William J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McCalla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ICCAD Best Paper Award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Front end design flow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Back end design flow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10-year Retrospective Most Influential Paper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Joint with SIGDA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Prize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Plaques + $2,000, for each category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CEDA 4k, SIGSA 2k in total.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Handled by ICCAD Committee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699</Words>
  <Application>Microsoft Office PowerPoint</Application>
  <PresentationFormat>Widescreen</PresentationFormat>
  <Paragraphs>108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Adobe Hebrew</vt:lpstr>
      <vt:lpstr>Arial</vt:lpstr>
      <vt:lpstr>Calibri</vt:lpstr>
      <vt:lpstr>Calibri Light</vt:lpstr>
      <vt:lpstr>Courier New</vt:lpstr>
      <vt:lpstr>Impact</vt:lpstr>
      <vt:lpstr>Lucida Sans Unicode</vt:lpstr>
      <vt:lpstr>Times New Roman</vt:lpstr>
      <vt:lpstr>Wingdings</vt:lpstr>
      <vt:lpstr>Wingdings 2</vt:lpstr>
      <vt:lpstr>Office Theme</vt:lpstr>
      <vt:lpstr>Concourse</vt:lpstr>
      <vt:lpstr>Awards Report BoG Meeting  Hidetoshi Onodera Awards Chair</vt:lpstr>
      <vt:lpstr>Awards Committee:</vt:lpstr>
      <vt:lpstr>CEDA Awards</vt:lpstr>
      <vt:lpstr>Kaufman Award</vt:lpstr>
      <vt:lpstr>Newton Award</vt:lpstr>
      <vt:lpstr>Pederson Award</vt:lpstr>
      <vt:lpstr>Ernest S. Kuh Early Career Award</vt:lpstr>
      <vt:lpstr>Ernest S. Kuh Early Career Award</vt:lpstr>
      <vt:lpstr>McCalla Award</vt:lpstr>
      <vt:lpstr>Distinguished Service Award</vt:lpstr>
      <vt:lpstr>Outstanding Service Award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Sachin S. Sapatnekar VP-Finance</dc:title>
  <dc:creator>Madie Nelson</dc:creator>
  <cp:lastModifiedBy>Madie Nelson</cp:lastModifiedBy>
  <cp:revision>4</cp:revision>
  <dcterms:created xsi:type="dcterms:W3CDTF">2022-06-09T19:12:15Z</dcterms:created>
  <dcterms:modified xsi:type="dcterms:W3CDTF">2022-06-09T19:14:42Z</dcterms:modified>
</cp:coreProperties>
</file>