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320" r:id="rId3"/>
    <p:sldId id="321" r:id="rId4"/>
    <p:sldId id="31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61" d="100"/>
          <a:sy n="61" d="100"/>
        </p:scale>
        <p:origin x="801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B6215-6B16-4A7E-BD8E-4A3843B67362}" type="datetimeFigureOut">
              <a:rPr lang="en-US" smtClean="0"/>
              <a:t>11/3/2018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1E055-05F1-4443-96F0-FC4AEF71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08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9605" y="1588296"/>
            <a:ext cx="7766936" cy="1646302"/>
          </a:xfrm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72693" y="3541080"/>
            <a:ext cx="7766936" cy="1096899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Chair</a:t>
            </a:r>
          </a:p>
          <a:p>
            <a:r>
              <a:rPr lang="en-US" dirty="0"/>
              <a:t>Members of Committee (if applicable)</a:t>
            </a:r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9774130" y="5559552"/>
            <a:ext cx="2454618" cy="1383792"/>
            <a:chOff x="9211269" y="5211741"/>
            <a:chExt cx="2846791" cy="1646259"/>
          </a:xfrm>
        </p:grpSpPr>
        <p:pic>
          <p:nvPicPr>
            <p:cNvPr id="33" name="Picture 32"/>
            <p:cNvPicPr>
              <a:picLocks noChangeAspect="1"/>
            </p:cNvPicPr>
            <p:nvPr userDrawn="1"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64941" y="5691472"/>
              <a:ext cx="2793119" cy="1166528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DE5"/>
                </a:clrFrom>
                <a:clrTo>
                  <a:srgbClr val="FFFDE5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8931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1269" y="5211741"/>
              <a:ext cx="2606699" cy="760395"/>
            </a:xfrm>
            <a:prstGeom prst="rect">
              <a:avLst/>
            </a:prstGeom>
          </p:spPr>
        </p:pic>
      </p:grpSp>
      <p:sp>
        <p:nvSpPr>
          <p:cNvPr id="38" name="Date Placeholder 3"/>
          <p:cNvSpPr>
            <a:spLocks noGrp="1"/>
          </p:cNvSpPr>
          <p:nvPr>
            <p:ph type="dt" sz="half" idx="2"/>
          </p:nvPr>
        </p:nvSpPr>
        <p:spPr>
          <a:xfrm>
            <a:off x="2991585" y="652540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950" y="6516850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6066" y="6560043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7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002736" y="650142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101" y="6492875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57217" y="65360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2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3052545" y="650142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4910" y="6492875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7026" y="65360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1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54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979393" y="650142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758" y="6492875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33874" y="65360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9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003777" y="6434089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6142" y="6425537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58258" y="646873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5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1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microsoft.com/office/2007/relationships/hdphoto" Target="../media/hdphoto1.wdp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01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IEEE CEDA </a:t>
            </a:r>
            <a:br>
              <a:rPr lang="en-US" dirty="0"/>
            </a:br>
            <a:r>
              <a:rPr lang="en-US" dirty="0"/>
              <a:t>Annual Board of Governors’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9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President </a:t>
            </a:r>
            <a:r>
              <a:rPr lang="en-US" dirty="0" err="1"/>
              <a:t>Shishpal</a:t>
            </a:r>
            <a:r>
              <a:rPr lang="en-US" dirty="0"/>
              <a:t> S. Rawat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1585" y="604991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950" y="6041362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6066" y="608455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9774130" y="5547360"/>
            <a:ext cx="2454618" cy="1383792"/>
            <a:chOff x="9211269" y="5211741"/>
            <a:chExt cx="2846791" cy="1646259"/>
          </a:xfrm>
        </p:grpSpPr>
        <p:pic>
          <p:nvPicPr>
            <p:cNvPr id="29" name="Picture 28"/>
            <p:cNvPicPr>
              <a:picLocks noChangeAspect="1"/>
            </p:cNvPicPr>
            <p:nvPr userDrawn="1"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64941" y="5691472"/>
              <a:ext cx="2793119" cy="1166528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10" cstate="print">
              <a:clrChange>
                <a:clrFrom>
                  <a:srgbClr val="FFFDE5"/>
                </a:clrFrom>
                <a:clrTo>
                  <a:srgbClr val="FFFDE5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8931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1269" y="5211741"/>
              <a:ext cx="2606699" cy="7603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8555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Californian FB" panose="0207040306080B030204" pitchFamily="18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8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1pPr>
      <a:lvl2pPr marL="45720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6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Diversity</a:t>
            </a:r>
            <a:r>
              <a:rPr lang="de-DE" dirty="0" smtClean="0"/>
              <a:t> </a:t>
            </a:r>
            <a:r>
              <a:rPr lang="en-CA" dirty="0" smtClean="0"/>
              <a:t>Activities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693" y="3311912"/>
            <a:ext cx="7766936" cy="2598234"/>
          </a:xfrm>
        </p:spPr>
        <p:txBody>
          <a:bodyPr>
            <a:normAutofit/>
          </a:bodyPr>
          <a:lstStyle/>
          <a:p>
            <a:r>
              <a:rPr lang="en-US" dirty="0"/>
              <a:t>Eli Bozorgzadeh</a:t>
            </a:r>
          </a:p>
          <a:p>
            <a:r>
              <a:rPr lang="en-US" dirty="0" err="1"/>
              <a:t>Ayse</a:t>
            </a:r>
            <a:r>
              <a:rPr lang="en-US" dirty="0"/>
              <a:t> </a:t>
            </a:r>
            <a:r>
              <a:rPr lang="en-US" dirty="0" err="1"/>
              <a:t>Coskun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2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01" y="195179"/>
            <a:ext cx="8596668" cy="1320800"/>
          </a:xfrm>
        </p:spPr>
        <p:txBody>
          <a:bodyPr/>
          <a:lstStyle/>
          <a:p>
            <a:r>
              <a:rPr lang="en-CA" dirty="0" smtClean="0"/>
              <a:t>Highlights of Women in EDA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212552"/>
              </p:ext>
            </p:extLst>
          </p:nvPr>
        </p:nvGraphicFramePr>
        <p:xfrm>
          <a:off x="284126" y="1639019"/>
          <a:ext cx="9295443" cy="4444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166"/>
                <a:gridCol w="3016739"/>
                <a:gridCol w="4077538"/>
              </a:tblGrid>
              <a:tr h="520135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Contribution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Activities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Accomplishments</a:t>
                      </a:r>
                      <a:endParaRPr lang="en-CA" sz="1600" dirty="0"/>
                    </a:p>
                  </a:txBody>
                  <a:tcPr/>
                </a:tc>
              </a:tr>
              <a:tr h="3924652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Gender</a:t>
                      </a:r>
                      <a:r>
                        <a:rPr lang="en-CA" sz="1800" baseline="0" dirty="0" smtClean="0"/>
                        <a:t> Diversity 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CA" sz="1800" baseline="0" dirty="0" smtClean="0"/>
                        <a:t>Leadership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sz="1800" baseline="0" dirty="0" smtClean="0"/>
                        <a:t>Networking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sz="1800" baseline="0" dirty="0" smtClean="0"/>
                        <a:t>Award and recognition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CA" sz="1600" dirty="0" smtClean="0"/>
                        <a:t>CEDA</a:t>
                      </a:r>
                      <a:r>
                        <a:rPr lang="en-CA" sz="1600" baseline="0" dirty="0" smtClean="0"/>
                        <a:t> sponsored:</a:t>
                      </a:r>
                      <a:endParaRPr lang="en-CA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600" dirty="0" err="1" smtClean="0"/>
                        <a:t>DivEDA</a:t>
                      </a:r>
                      <a:r>
                        <a:rPr lang="en-CA" sz="1600" dirty="0" smtClean="0"/>
                        <a:t> Annual</a:t>
                      </a:r>
                      <a:r>
                        <a:rPr lang="en-CA" sz="1600" baseline="0" dirty="0" smtClean="0"/>
                        <a:t> workshop (DATE 2018, DAC 2019,</a:t>
                      </a:r>
                      <a:r>
                        <a:rPr lang="mr-IN" sz="1600" baseline="0" dirty="0" smtClean="0"/>
                        <a:t>…</a:t>
                      </a:r>
                      <a:r>
                        <a:rPr lang="en-US" sz="1600" baseline="0" dirty="0" smtClean="0"/>
                        <a:t>)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600" baseline="0" dirty="0" smtClean="0"/>
                        <a:t>Travel grants for female professionals to attend the IEEE WIE ILC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CA" sz="16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600" dirty="0" smtClean="0"/>
                        <a:t>Broader: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sz="1600" baseline="0" dirty="0" smtClean="0"/>
                        <a:t>Program/general chair of EDA conferences such as DAC, ICCAD, and DATE.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sz="1600" baseline="0" dirty="0" smtClean="0"/>
                        <a:t>DAC annual dinner for women in EDA, ESWeek’18 Women Night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sz="1600" baseline="0" dirty="0" smtClean="0"/>
                        <a:t>Marie R. </a:t>
                      </a:r>
                      <a:r>
                        <a:rPr lang="en-CA" sz="1600" baseline="0" dirty="0" err="1" smtClean="0"/>
                        <a:t>Pistilli</a:t>
                      </a:r>
                      <a:r>
                        <a:rPr lang="en-CA" sz="1600" baseline="0" dirty="0" smtClean="0"/>
                        <a:t> Women in EDA Achievement award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40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Annual ACM/IEEE </a:t>
            </a:r>
            <a:r>
              <a:rPr lang="en-CA" dirty="0" err="1" smtClean="0"/>
              <a:t>DivEDA</a:t>
            </a:r>
            <a:r>
              <a:rPr lang="en-CA" dirty="0" smtClean="0"/>
              <a:t> Workshop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CA" dirty="0" smtClean="0"/>
              <a:t>To be held annually, tentatively at DATE and DAC in alternating years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Promote gender diversity in EDA both in academia and industry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DivEDA</a:t>
            </a:r>
            <a:r>
              <a:rPr lang="en-US" dirty="0" smtClean="0"/>
              <a:t> 2018 workshop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C</a:t>
            </a:r>
            <a:r>
              <a:rPr lang="en-US" dirty="0" smtClean="0"/>
              <a:t>hairs: Ayse Coskun and Eli Bozorgzadeh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Co-located with DATE 2018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Successful event!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DivEDA2019 workshop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Chairs: </a:t>
            </a:r>
            <a:r>
              <a:rPr lang="en-US" dirty="0" err="1" smtClean="0"/>
              <a:t>Chengmo</a:t>
            </a:r>
            <a:r>
              <a:rPr lang="en-US" dirty="0" smtClean="0"/>
              <a:t>  </a:t>
            </a:r>
            <a:r>
              <a:rPr lang="en-US" dirty="0" smtClean="0"/>
              <a:t>Yang, </a:t>
            </a:r>
            <a:r>
              <a:rPr lang="en-US" dirty="0" smtClean="0"/>
              <a:t>Eli </a:t>
            </a:r>
            <a:r>
              <a:rPr lang="en-US" dirty="0" smtClean="0"/>
              <a:t>Bozorgzadeh, </a:t>
            </a:r>
            <a:r>
              <a:rPr lang="en-US" smtClean="0"/>
              <a:t>Ayse Coskun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Co-located with DAC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4754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systematic way to assess and improve diversity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Report from organizing committee of technical venues on: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Gender diversity in organizing committee, TPC, reviewers</a:t>
            </a:r>
          </a:p>
          <a:p>
            <a:r>
              <a:rPr lang="en-US" dirty="0" smtClean="0"/>
              <a:t>Systematic approach to collect Data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Starting with Google form developed by </a:t>
            </a:r>
            <a:r>
              <a:rPr lang="en-US" dirty="0" err="1" smtClean="0"/>
              <a:t>Ayse</a:t>
            </a:r>
            <a:r>
              <a:rPr lang="en-US" dirty="0" smtClean="0"/>
              <a:t> (to be used in this year conferences such as DATE and DAC)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 smtClean="0"/>
              <a:t>Softconf</a:t>
            </a:r>
            <a:r>
              <a:rPr lang="en-US" dirty="0" smtClean="0"/>
              <a:t> and MP associates are also willing to add this (Not </a:t>
            </a:r>
            <a:r>
              <a:rPr lang="en-US" dirty="0" err="1"/>
              <a:t>E</a:t>
            </a:r>
            <a:r>
              <a:rPr lang="en-US" smtClean="0"/>
              <a:t>asychair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42395537"/>
      </p:ext>
    </p:extLst>
  </p:cSld>
  <p:clrMapOvr>
    <a:masterClrMapping/>
  </p:clrMapOvr>
</p:sld>
</file>

<file path=ppt/theme/theme1.xml><?xml version="1.0" encoding="utf-8"?>
<a:theme xmlns:a="http://schemas.openxmlformats.org/drawingml/2006/main" name="2017 CEDA BoG at DATE presentation templa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EDA BoG at DATE presentation template" id="{142D9DEA-4E3B-4058-A195-A2025065C1F0}" vid="{D1D5A319-F017-4194-AED4-C407DEC3FEBB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 CEDA BoG at DATE presentation template</Template>
  <TotalTime>818</TotalTime>
  <Words>209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Californian FB</vt:lpstr>
      <vt:lpstr>Trebuchet MS</vt:lpstr>
      <vt:lpstr>Wingdings 3</vt:lpstr>
      <vt:lpstr>2017 CEDA BoG at DATE presentation template</vt:lpstr>
      <vt:lpstr>Diversity Activities</vt:lpstr>
      <vt:lpstr>Highlights of Women in EDA</vt:lpstr>
      <vt:lpstr>Annual ACM/IEEE DivEDA Workshop</vt:lpstr>
      <vt:lpstr>More systematic way to assess and improve diversity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HelmutGraeb</dc:creator>
  <cp:lastModifiedBy>KIVILCIM COSKUN</cp:lastModifiedBy>
  <cp:revision>72</cp:revision>
  <dcterms:created xsi:type="dcterms:W3CDTF">2017-02-17T15:25:04Z</dcterms:created>
  <dcterms:modified xsi:type="dcterms:W3CDTF">2018-11-04T00:34:15Z</dcterms:modified>
</cp:coreProperties>
</file>