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4" r:id="rId4"/>
    <p:sldId id="261" r:id="rId5"/>
    <p:sldId id="265" r:id="rId6"/>
    <p:sldId id="266" r:id="rId7"/>
    <p:sldId id="262"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5" d="100"/>
          <a:sy n="95" d="100"/>
        </p:scale>
        <p:origin x="10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0FCD-8A35-401A-9903-417F8DBC3CA4}"/>
              </a:ext>
            </a:extLst>
          </p:cNvPr>
          <p:cNvSpPr>
            <a:spLocks noGrp="1"/>
          </p:cNvSpPr>
          <p:nvPr>
            <p:ph type="ctrTitle"/>
          </p:nvPr>
        </p:nvSpPr>
        <p:spPr/>
        <p:txBody>
          <a:bodyPr/>
          <a:lstStyle/>
          <a:p>
            <a:r>
              <a:rPr lang="en-US" dirty="0"/>
              <a:t>CEDA Standards Committee</a:t>
            </a:r>
          </a:p>
        </p:txBody>
      </p:sp>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p:txBody>
          <a:bodyPr/>
          <a:lstStyle/>
          <a:p>
            <a:r>
              <a:rPr lang="en-US" dirty="0"/>
              <a:t>Dennis Brophy</a:t>
            </a:r>
          </a:p>
          <a:p>
            <a:r>
              <a:rPr lang="en-US" dirty="0"/>
              <a:t>5 December 2021</a:t>
            </a:r>
          </a:p>
        </p:txBody>
      </p:sp>
    </p:spTree>
    <p:extLst>
      <p:ext uri="{BB962C8B-B14F-4D97-AF65-F5344CB8AC3E}">
        <p14:creationId xmlns:p14="http://schemas.microsoft.com/office/powerpoint/2010/main" val="218662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p:txBody>
          <a:bodyPr/>
          <a:lstStyle/>
          <a:p>
            <a:r>
              <a:rPr lang="en-US" dirty="0"/>
              <a:t>Current Status &amp; Achievements</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677334" y="1484851"/>
            <a:ext cx="7222066" cy="4556511"/>
          </a:xfrm>
        </p:spPr>
        <p:txBody>
          <a:bodyPr/>
          <a:lstStyle/>
          <a:p>
            <a:r>
              <a:rPr lang="en-US" dirty="0"/>
              <a:t>CEDA Standards Committee (CEDA SC) Authorized (June 2021)</a:t>
            </a:r>
          </a:p>
          <a:p>
            <a:r>
              <a:rPr lang="en-US" dirty="0"/>
              <a:t>CEDA SC Leadership</a:t>
            </a:r>
          </a:p>
          <a:p>
            <a:pPr lvl="1"/>
            <a:r>
              <a:rPr lang="en-US" dirty="0"/>
              <a:t>Dennis Brophy, chair (CEDA Standards VP)</a:t>
            </a:r>
          </a:p>
          <a:p>
            <a:pPr lvl="1"/>
            <a:r>
              <a:rPr lang="en-US" dirty="0"/>
              <a:t>Aparna Dey, vice-chair (CEDA Standard VP 2022)</a:t>
            </a:r>
          </a:p>
          <a:p>
            <a:pPr lvl="1"/>
            <a:r>
              <a:rPr lang="en-US" dirty="0"/>
              <a:t>Yatin Trivedi, secretary</a:t>
            </a:r>
          </a:p>
          <a:p>
            <a:r>
              <a:rPr lang="en-US" dirty="0"/>
              <a:t>CEDA SC Open-Source Maintainer</a:t>
            </a:r>
          </a:p>
          <a:p>
            <a:pPr lvl="1"/>
            <a:r>
              <a:rPr lang="en-US" dirty="0"/>
              <a:t>Dennis Brophy</a:t>
            </a:r>
          </a:p>
        </p:txBody>
      </p:sp>
      <p:pic>
        <p:nvPicPr>
          <p:cNvPr id="5" name="Picture 4" descr="A screenshot of a computer&#10;&#10;Description automatically generated with medium confidence">
            <a:extLst>
              <a:ext uri="{FF2B5EF4-FFF2-40B4-BE49-F238E27FC236}">
                <a16:creationId xmlns:a16="http://schemas.microsoft.com/office/drawing/2014/main" id="{D3EF3833-A8A9-4FB2-A391-4F5974A06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918" y="816638"/>
            <a:ext cx="3788063" cy="490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151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F50D-37AC-40C5-8FF2-9BB36491230D}"/>
              </a:ext>
            </a:extLst>
          </p:cNvPr>
          <p:cNvSpPr>
            <a:spLocks noGrp="1"/>
          </p:cNvSpPr>
          <p:nvPr>
            <p:ph type="title"/>
          </p:nvPr>
        </p:nvSpPr>
        <p:spPr/>
        <p:txBody>
          <a:bodyPr/>
          <a:lstStyle/>
          <a:p>
            <a:r>
              <a:rPr lang="en-US" dirty="0"/>
              <a:t>Current Status &amp; Achievements (2)</a:t>
            </a:r>
          </a:p>
        </p:txBody>
      </p:sp>
      <p:sp>
        <p:nvSpPr>
          <p:cNvPr id="3" name="Content Placeholder 2">
            <a:extLst>
              <a:ext uri="{FF2B5EF4-FFF2-40B4-BE49-F238E27FC236}">
                <a16:creationId xmlns:a16="http://schemas.microsoft.com/office/drawing/2014/main" id="{8393CBD3-432B-472D-8237-AE7794C700D1}"/>
              </a:ext>
            </a:extLst>
          </p:cNvPr>
          <p:cNvSpPr>
            <a:spLocks noGrp="1"/>
          </p:cNvSpPr>
          <p:nvPr>
            <p:ph idx="1"/>
          </p:nvPr>
        </p:nvSpPr>
        <p:spPr>
          <a:xfrm>
            <a:off x="838200" y="1825625"/>
            <a:ext cx="5422900" cy="4059360"/>
          </a:xfrm>
        </p:spPr>
        <p:txBody>
          <a:bodyPr/>
          <a:lstStyle/>
          <a:p>
            <a:r>
              <a:rPr lang="en-US" dirty="0"/>
              <a:t>Shared IEEE SA Open with CEDA Asia Chapters (webinar) 8/2021</a:t>
            </a:r>
          </a:p>
          <a:p>
            <a:r>
              <a:rPr lang="en-US" dirty="0"/>
              <a:t>Plan CEDA SC membership offer to CEDA Chapter members; start with Asia</a:t>
            </a:r>
          </a:p>
          <a:p>
            <a:pPr lvl="1"/>
            <a:r>
              <a:rPr lang="en-US" dirty="0"/>
              <a:t>Europe Winter 2022</a:t>
            </a:r>
          </a:p>
          <a:p>
            <a:pPr lvl="1"/>
            <a:r>
              <a:rPr lang="en-US" dirty="0"/>
              <a:t>North America Summer 2022 (DAC)</a:t>
            </a:r>
          </a:p>
        </p:txBody>
      </p:sp>
      <p:pic>
        <p:nvPicPr>
          <p:cNvPr id="5" name="Picture 4" descr="Graphical user interface, website&#10;&#10;Description automatically generated">
            <a:extLst>
              <a:ext uri="{FF2B5EF4-FFF2-40B4-BE49-F238E27FC236}">
                <a16:creationId xmlns:a16="http://schemas.microsoft.com/office/drawing/2014/main" id="{CA92279C-F7C3-4B86-A852-2B4C0D40A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500" y="1690688"/>
            <a:ext cx="5547123" cy="29042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611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p:txBody>
          <a:bodyPr/>
          <a:lstStyle/>
          <a:p>
            <a:r>
              <a:rPr lang="en-US" dirty="0"/>
              <a:t>Challenges (1)</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677334" y="1484851"/>
            <a:ext cx="6460066" cy="4556511"/>
          </a:xfrm>
        </p:spPr>
        <p:txBody>
          <a:bodyPr/>
          <a:lstStyle/>
          <a:p>
            <a:r>
              <a:rPr lang="en-US" dirty="0"/>
              <a:t>Design Automation Standards Committee (DASC) in discussions with CEDA SC on request to sponsor a new standard</a:t>
            </a:r>
          </a:p>
          <a:p>
            <a:r>
              <a:rPr lang="en-US" dirty="0"/>
              <a:t>Titled: “Semiconductor Devices Modeling &amp; Measurements” </a:t>
            </a:r>
          </a:p>
          <a:p>
            <a:r>
              <a:rPr lang="en-US" dirty="0"/>
              <a:t>Initiated as an entity project by </a:t>
            </a:r>
            <a:r>
              <a:rPr lang="en-US" dirty="0" err="1"/>
              <a:t>Xiaoxu</a:t>
            </a:r>
            <a:r>
              <a:rPr lang="en-US" dirty="0"/>
              <a:t> Luan at Peng Cheng Laboratory (Shenzhen CN)</a:t>
            </a:r>
          </a:p>
          <a:p>
            <a:r>
              <a:rPr lang="en-US" dirty="0"/>
              <a:t>Similar to work by academic community in Si2’s Compact Modeling Coalition </a:t>
            </a:r>
          </a:p>
        </p:txBody>
      </p:sp>
      <p:pic>
        <p:nvPicPr>
          <p:cNvPr id="5" name="Picture 4">
            <a:extLst>
              <a:ext uri="{FF2B5EF4-FFF2-40B4-BE49-F238E27FC236}">
                <a16:creationId xmlns:a16="http://schemas.microsoft.com/office/drawing/2014/main" id="{F671E906-AA77-4E9D-9262-2425DF77764C}"/>
              </a:ext>
            </a:extLst>
          </p:cNvPr>
          <p:cNvPicPr>
            <a:picLocks noChangeAspect="1"/>
          </p:cNvPicPr>
          <p:nvPr/>
        </p:nvPicPr>
        <p:blipFill>
          <a:blip r:embed="rId2"/>
          <a:stretch>
            <a:fillRect/>
          </a:stretch>
        </p:blipFill>
        <p:spPr>
          <a:xfrm>
            <a:off x="7095826" y="1690688"/>
            <a:ext cx="5096174" cy="2871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950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22E8-041F-4557-A952-E5E2938AC0FB}"/>
              </a:ext>
            </a:extLst>
          </p:cNvPr>
          <p:cNvSpPr>
            <a:spLocks noGrp="1"/>
          </p:cNvSpPr>
          <p:nvPr>
            <p:ph type="title"/>
          </p:nvPr>
        </p:nvSpPr>
        <p:spPr/>
        <p:txBody>
          <a:bodyPr/>
          <a:lstStyle/>
          <a:p>
            <a:r>
              <a:rPr lang="en-US" dirty="0"/>
              <a:t>Challenges (2)</a:t>
            </a:r>
          </a:p>
        </p:txBody>
      </p:sp>
      <p:sp>
        <p:nvSpPr>
          <p:cNvPr id="3" name="Content Placeholder 2">
            <a:extLst>
              <a:ext uri="{FF2B5EF4-FFF2-40B4-BE49-F238E27FC236}">
                <a16:creationId xmlns:a16="http://schemas.microsoft.com/office/drawing/2014/main" id="{7E7FF71F-3D49-4666-8A31-5FA3B9FA75ED}"/>
              </a:ext>
            </a:extLst>
          </p:cNvPr>
          <p:cNvSpPr>
            <a:spLocks noGrp="1"/>
          </p:cNvSpPr>
          <p:nvPr>
            <p:ph idx="1"/>
          </p:nvPr>
        </p:nvSpPr>
        <p:spPr/>
        <p:txBody>
          <a:bodyPr>
            <a:normAutofit fontScale="70000" lnSpcReduction="20000"/>
          </a:bodyPr>
          <a:lstStyle/>
          <a:p>
            <a:r>
              <a:rPr lang="en-US" dirty="0"/>
              <a:t>Different Scope</a:t>
            </a:r>
          </a:p>
          <a:p>
            <a:r>
              <a:rPr lang="en-US" sz="2800" dirty="0">
                <a:effectLst/>
                <a:latin typeface="Calibri" panose="020F0502020204030204" pitchFamily="34" charset="0"/>
                <a:ea typeface="Times New Roman" panose="02020603050405020304" pitchFamily="18" charset="0"/>
              </a:rPr>
              <a:t>The CMC Si2 provides standardized compact models for silicon MOSFET/ </a:t>
            </a:r>
            <a:r>
              <a:rPr lang="en-US" sz="2800" dirty="0" err="1">
                <a:effectLst/>
                <a:latin typeface="Calibri" panose="020F0502020204030204" pitchFamily="34" charset="0"/>
                <a:ea typeface="Times New Roman" panose="02020603050405020304" pitchFamily="18" charset="0"/>
              </a:rPr>
              <a:t>GaN</a:t>
            </a:r>
            <a:r>
              <a:rPr lang="en-US" sz="2800" dirty="0">
                <a:effectLst/>
                <a:latin typeface="Calibri" panose="020F0502020204030204" pitchFamily="34" charset="0"/>
                <a:ea typeface="Times New Roman" panose="02020603050405020304" pitchFamily="18" charset="0"/>
              </a:rPr>
              <a:t> HEMT/</a:t>
            </a:r>
            <a:r>
              <a:rPr lang="en-US" sz="2800" dirty="0" err="1">
                <a:effectLst/>
                <a:latin typeface="Calibri" panose="020F0502020204030204" pitchFamily="34" charset="0"/>
                <a:ea typeface="Times New Roman" panose="02020603050405020304" pitchFamily="18" charset="0"/>
              </a:rPr>
              <a:t>FinFET</a:t>
            </a:r>
            <a:r>
              <a:rPr lang="en-US" sz="2800" dirty="0">
                <a:effectLst/>
                <a:latin typeface="Calibri" panose="020F0502020204030204" pitchFamily="34" charset="0"/>
                <a:ea typeface="Times New Roman" panose="02020603050405020304" pitchFamily="18" charset="0"/>
              </a:rPr>
              <a:t>/ Gate-All-Around FET/FDSOI etc. Such models are mainly developed for Silicon/</a:t>
            </a:r>
            <a:r>
              <a:rPr lang="en-US" sz="2800" dirty="0" err="1">
                <a:effectLst/>
                <a:latin typeface="Calibri" panose="020F0502020204030204" pitchFamily="34" charset="0"/>
                <a:ea typeface="Times New Roman" panose="02020603050405020304" pitchFamily="18" charset="0"/>
              </a:rPr>
              <a:t>GaN</a:t>
            </a:r>
            <a:r>
              <a:rPr lang="en-US" sz="2800" dirty="0">
                <a:effectLst/>
                <a:latin typeface="Calibri" panose="020F0502020204030204" pitchFamily="34" charset="0"/>
                <a:ea typeface="Times New Roman" panose="02020603050405020304" pitchFamily="18" charset="0"/>
              </a:rPr>
              <a:t> based VLSI design. </a:t>
            </a:r>
          </a:p>
          <a:p>
            <a:r>
              <a:rPr lang="en-US" sz="2800" dirty="0">
                <a:latin typeface="Calibri" panose="020F0502020204030204" pitchFamily="34" charset="0"/>
                <a:ea typeface="Times New Roman" panose="02020603050405020304" pitchFamily="18" charset="0"/>
              </a:rPr>
              <a:t>Proposed new standard to f</a:t>
            </a:r>
            <a:r>
              <a:rPr lang="en-US" sz="2800" dirty="0">
                <a:effectLst/>
                <a:latin typeface="Calibri" panose="020F0502020204030204" pitchFamily="34" charset="0"/>
                <a:ea typeface="Times New Roman" panose="02020603050405020304" pitchFamily="18" charset="0"/>
              </a:rPr>
              <a:t>ocus on IGZO-driven-display, </a:t>
            </a:r>
            <a:r>
              <a:rPr lang="en-US" sz="2800" dirty="0" err="1">
                <a:effectLst/>
                <a:latin typeface="Calibri" panose="020F0502020204030204" pitchFamily="34" charset="0"/>
                <a:ea typeface="Times New Roman" panose="02020603050405020304" pitchFamily="18" charset="0"/>
              </a:rPr>
              <a:t>FeFET</a:t>
            </a:r>
            <a:r>
              <a:rPr lang="en-US" sz="2800" dirty="0">
                <a:effectLst/>
                <a:latin typeface="Calibri" panose="020F0502020204030204" pitchFamily="34" charset="0"/>
                <a:ea typeface="Times New Roman" panose="02020603050405020304" pitchFamily="18" charset="0"/>
              </a:rPr>
              <a:t>-driven-DRAM or RRAM-driven-neuromorphic-computing etc.</a:t>
            </a:r>
            <a:endParaRPr lang="en-US" sz="2800" dirty="0">
              <a:effectLst/>
              <a:latin typeface="Calibri" panose="020F0502020204030204" pitchFamily="34" charset="0"/>
              <a:ea typeface="Calibri" panose="020F0502020204030204" pitchFamily="34" charset="0"/>
            </a:endParaRPr>
          </a:p>
          <a:p>
            <a:r>
              <a:rPr lang="en-US" sz="2800" dirty="0">
                <a:effectLst/>
                <a:latin typeface="Calibri" panose="020F0502020204030204" pitchFamily="34" charset="0"/>
                <a:ea typeface="Times New Roman" panose="02020603050405020304" pitchFamily="18" charset="0"/>
              </a:rPr>
              <a:t>The reason for launching this standard is very simple: In researching new devices and their integrated design technology, we noticed that how big a display industry is, but standards for process extraction and oxide-TFTs are still lacking due to different process flows and device physical properties. We believe it is significant to establish a standard in the field.</a:t>
            </a:r>
            <a:endParaRPr lang="en-US" sz="2800" dirty="0">
              <a:effectLst/>
              <a:latin typeface="Calibri" panose="020F0502020204030204" pitchFamily="34" charset="0"/>
              <a:ea typeface="Calibri" panose="020F0502020204030204" pitchFamily="34" charset="0"/>
            </a:endParaRPr>
          </a:p>
          <a:p>
            <a:r>
              <a:rPr lang="en-US" sz="2800" dirty="0">
                <a:effectLst/>
                <a:latin typeface="Calibri" panose="020F0502020204030204" pitchFamily="34" charset="0"/>
                <a:ea typeface="Times New Roman" panose="02020603050405020304" pitchFamily="18" charset="0"/>
              </a:rPr>
              <a:t>Our group have hosted CAD-TFT conference, owned publications on such new devices in IEEE IEDM/VLSI and fabricated memory chips. What’s more, we have good relations of cooperation with leading companies like BOE and CSOT, which makes us quite confident in this standard. Moreover, such oxide-based devices are BEOL- compatible and supports future </a:t>
            </a:r>
            <a:r>
              <a:rPr lang="en-US" sz="2800" dirty="0" err="1">
                <a:effectLst/>
                <a:latin typeface="Calibri" panose="020F0502020204030204" pitchFamily="34" charset="0"/>
                <a:ea typeface="Times New Roman" panose="02020603050405020304" pitchFamily="18" charset="0"/>
              </a:rPr>
              <a:t>Chiplet</a:t>
            </a:r>
            <a:r>
              <a:rPr lang="en-US" sz="2800" dirty="0">
                <a:effectLst/>
                <a:latin typeface="Calibri" panose="020F0502020204030204" pitchFamily="34" charset="0"/>
                <a:ea typeface="Times New Roman" panose="02020603050405020304" pitchFamily="18" charset="0"/>
              </a:rPr>
              <a:t>-tech. And it is promising in boosting the future IC design technology.</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7890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64DC-554E-405D-9E71-12B8BB93F2F0}"/>
              </a:ext>
            </a:extLst>
          </p:cNvPr>
          <p:cNvSpPr>
            <a:spLocks noGrp="1"/>
          </p:cNvSpPr>
          <p:nvPr>
            <p:ph type="title"/>
          </p:nvPr>
        </p:nvSpPr>
        <p:spPr/>
        <p:txBody>
          <a:bodyPr/>
          <a:lstStyle/>
          <a:p>
            <a:r>
              <a:rPr lang="en-US" dirty="0"/>
              <a:t>Challenges (3)</a:t>
            </a:r>
          </a:p>
        </p:txBody>
      </p:sp>
      <p:sp>
        <p:nvSpPr>
          <p:cNvPr id="3" name="Content Placeholder 2">
            <a:extLst>
              <a:ext uri="{FF2B5EF4-FFF2-40B4-BE49-F238E27FC236}">
                <a16:creationId xmlns:a16="http://schemas.microsoft.com/office/drawing/2014/main" id="{FA839086-0483-4BE4-8A55-605DC5C6D01B}"/>
              </a:ext>
            </a:extLst>
          </p:cNvPr>
          <p:cNvSpPr>
            <a:spLocks noGrp="1"/>
          </p:cNvSpPr>
          <p:nvPr>
            <p:ph idx="1"/>
          </p:nvPr>
        </p:nvSpPr>
        <p:spPr/>
        <p:txBody>
          <a:bodyPr/>
          <a:lstStyle/>
          <a:p>
            <a:r>
              <a:rPr lang="en-US" dirty="0"/>
              <a:t>DASC and CEDA SC will most likely conclude this should be a CEDA SC project give the “research” nature of it and the close connection to the global CEDA academic community.</a:t>
            </a:r>
          </a:p>
          <a:p>
            <a:r>
              <a:rPr lang="en-US" dirty="0"/>
              <a:t>Could be our first CEDA SC standard…</a:t>
            </a:r>
          </a:p>
        </p:txBody>
      </p:sp>
    </p:spTree>
    <p:extLst>
      <p:ext uri="{BB962C8B-B14F-4D97-AF65-F5344CB8AC3E}">
        <p14:creationId xmlns:p14="http://schemas.microsoft.com/office/powerpoint/2010/main" val="83612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677334" y="1484851"/>
            <a:ext cx="8596668" cy="4556511"/>
          </a:xfrm>
        </p:spPr>
        <p:txBody>
          <a:bodyPr/>
          <a:lstStyle/>
          <a:p>
            <a:r>
              <a:rPr lang="en-US" dirty="0"/>
              <a:t>Change of leadership beginning 2022</a:t>
            </a:r>
          </a:p>
          <a:p>
            <a:r>
              <a:rPr lang="en-US" dirty="0"/>
              <a:t>Remain connected and committed to CEDA SC operation to drive adoption of IEEE SA Open platform based on interactions with CEDA Chapters (first half of 2022)</a:t>
            </a:r>
          </a:p>
          <a:p>
            <a:r>
              <a:rPr lang="en-US" dirty="0"/>
              <a:t>Grow CEDA </a:t>
            </a:r>
            <a:r>
              <a:rPr lang="en-US"/>
              <a:t>SC membership</a:t>
            </a:r>
            <a:endParaRPr lang="en-US" dirty="0"/>
          </a:p>
        </p:txBody>
      </p:sp>
    </p:spTree>
    <p:extLst>
      <p:ext uri="{BB962C8B-B14F-4D97-AF65-F5344CB8AC3E}">
        <p14:creationId xmlns:p14="http://schemas.microsoft.com/office/powerpoint/2010/main" val="195108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29DA2-F72A-4514-B5A2-B9EF9B1030BA}"/>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36D8EB5C-EA2E-4D83-ABC3-2FF0DB78C8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6156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3229</TotalTime>
  <Words>435</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CEDA Standards Committee</vt:lpstr>
      <vt:lpstr>Current Status &amp; Achievements</vt:lpstr>
      <vt:lpstr>Current Status &amp; Achievements (2)</vt:lpstr>
      <vt:lpstr>Challenges (1)</vt:lpstr>
      <vt:lpstr>Challenges (2)</vt:lpstr>
      <vt:lpstr>Challenges (3)</vt:lpstr>
      <vt:lpstr>Action Items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Brophy, Dennis (DI SW ICS ICV DVTPM)</cp:lastModifiedBy>
  <cp:revision>14</cp:revision>
  <dcterms:created xsi:type="dcterms:W3CDTF">2020-08-31T15:23:30Z</dcterms:created>
  <dcterms:modified xsi:type="dcterms:W3CDTF">2021-12-04T23:00:11Z</dcterms:modified>
</cp:coreProperties>
</file>