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1"/>
  </p:sldMasterIdLst>
  <p:notesMasterIdLst>
    <p:notesMasterId r:id="rId20"/>
  </p:notesMasterIdLst>
  <p:sldIdLst>
    <p:sldId id="301" r:id="rId2"/>
    <p:sldId id="263" r:id="rId3"/>
    <p:sldId id="302" r:id="rId4"/>
    <p:sldId id="265" r:id="rId5"/>
    <p:sldId id="266" r:id="rId6"/>
    <p:sldId id="269" r:id="rId7"/>
    <p:sldId id="306" r:id="rId8"/>
    <p:sldId id="307" r:id="rId9"/>
    <p:sldId id="308" r:id="rId10"/>
    <p:sldId id="309" r:id="rId11"/>
    <p:sldId id="310" r:id="rId12"/>
    <p:sldId id="312" r:id="rId13"/>
    <p:sldId id="305" r:id="rId14"/>
    <p:sldId id="313" r:id="rId15"/>
    <p:sldId id="316" r:id="rId16"/>
    <p:sldId id="319" r:id="rId17"/>
    <p:sldId id="343" r:id="rId18"/>
    <p:sldId id="332" r:id="rId19"/>
  </p:sldIdLst>
  <p:sldSz cx="9144000" cy="5143500" type="screen16x9"/>
  <p:notesSz cx="6858000" cy="9144000"/>
  <p:defaultTextStyle>
    <a:defPPr>
      <a:defRPr lang="en-US"/>
    </a:defPPr>
    <a:lvl1pPr marL="0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46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20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995" algn="l" defTabSz="34287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 autoAdjust="0"/>
  </p:normalViewPr>
  <p:slideViewPr>
    <p:cSldViewPr snapToGrid="0">
      <p:cViewPr varScale="1">
        <p:scale>
          <a:sx n="135" d="100"/>
          <a:sy n="135" d="100"/>
        </p:scale>
        <p:origin x="192" y="3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885F7-F434-4ACB-B007-9DBFF7963805}" type="datetimeFigureOut">
              <a:rPr lang="en-US" smtClean="0"/>
              <a:t>6/24/18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E1F84-873F-4A70-A132-066C12739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982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85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David%20Atienza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6857" y="977187"/>
            <a:ext cx="6875456" cy="1234727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s-ES" dirty="0"/>
              <a:t>IEEE CEDA </a:t>
            </a:r>
            <a:br>
              <a:rPr lang="es-ES" dirty="0"/>
            </a:br>
            <a:r>
              <a:rPr lang="es-ES" dirty="0" err="1"/>
              <a:t>Executive</a:t>
            </a:r>
            <a:r>
              <a:rPr lang="es-ES" dirty="0"/>
              <a:t> </a:t>
            </a:r>
            <a:r>
              <a:rPr lang="es-ES" dirty="0" err="1"/>
              <a:t>Committee</a:t>
            </a:r>
            <a:r>
              <a:rPr lang="es-ES" dirty="0"/>
              <a:t>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9173" y="3435047"/>
            <a:ext cx="5825202" cy="515249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June 24, 2018</a:t>
            </a:r>
            <a:br>
              <a:rPr lang="en-US" dirty="0"/>
            </a:br>
            <a:r>
              <a:rPr lang="en-US" dirty="0"/>
              <a:t>San Francisco, California, USA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3233" y="4865559"/>
            <a:ext cx="512504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ooter Placeholder 4"/>
          <p:cNvSpPr txBox="1">
            <a:spLocks/>
          </p:cNvSpPr>
          <p:nvPr/>
        </p:nvSpPr>
        <p:spPr>
          <a:xfrm>
            <a:off x="253907" y="4869657"/>
            <a:ext cx="195084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Moscone West, San Francisco, CA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276" y="2349642"/>
            <a:ext cx="2771073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+mn-lt"/>
                <a:cs typeface="Arial"/>
              </a:rPr>
              <a:t>David </a:t>
            </a:r>
            <a:r>
              <a:rPr lang="en-US" sz="1800" dirty="0" err="1">
                <a:latin typeface="+mn-lt"/>
                <a:cs typeface="Arial"/>
              </a:rPr>
              <a:t>Atienza</a:t>
            </a:r>
            <a:r>
              <a:rPr lang="en-US" sz="1800" baseline="0" dirty="0">
                <a:latin typeface="+mn-lt"/>
                <a:cs typeface="Arial"/>
              </a:rPr>
              <a:t> - </a:t>
            </a:r>
            <a:r>
              <a:rPr lang="en-US" sz="1800" dirty="0">
                <a:latin typeface="+mn-lt"/>
                <a:cs typeface="Arial"/>
              </a:rPr>
              <a:t>President</a:t>
            </a:r>
          </a:p>
          <a:p>
            <a:endParaRPr lang="en-US" dirty="0"/>
          </a:p>
        </p:txBody>
      </p:sp>
      <p:sp>
        <p:nvSpPr>
          <p:cNvPr id="28" name="Footer Placeholder 4"/>
          <p:cNvSpPr txBox="1">
            <a:spLocks/>
          </p:cNvSpPr>
          <p:nvPr/>
        </p:nvSpPr>
        <p:spPr>
          <a:xfrm>
            <a:off x="253907" y="4869657"/>
            <a:ext cx="195084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Arial"/>
                <a:cs typeface="Arial"/>
              </a:rPr>
              <a:t>Moscone</a:t>
            </a:r>
            <a:r>
              <a:rPr lang="en-US" dirty="0">
                <a:latin typeface="Arial"/>
                <a:cs typeface="Arial"/>
              </a:rPr>
              <a:t> West, San Francisco, CA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527877" y="4399424"/>
            <a:ext cx="1509001" cy="683560"/>
            <a:chOff x="7374819" y="4263522"/>
            <a:chExt cx="1662060" cy="819462"/>
          </a:xfrm>
        </p:grpSpPr>
        <p:pic>
          <p:nvPicPr>
            <p:cNvPr id="38" name="Picture 37" descr="2018-55dac_logosquare_hires_medium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764" y="4263522"/>
              <a:ext cx="343814" cy="343814"/>
            </a:xfrm>
            <a:prstGeom prst="rect">
              <a:avLst/>
            </a:prstGeom>
          </p:spPr>
        </p:pic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40427" y="4315943"/>
              <a:ext cx="943188" cy="31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819" y="4646341"/>
              <a:ext cx="1662060" cy="436643"/>
            </a:xfrm>
            <a:prstGeom prst="rect">
              <a:avLst/>
            </a:prstGeom>
          </p:spPr>
        </p:pic>
      </p:grpSp>
      <p:sp>
        <p:nvSpPr>
          <p:cNvPr id="32" name="Footer Placeholder 4"/>
          <p:cNvSpPr txBox="1">
            <a:spLocks/>
          </p:cNvSpPr>
          <p:nvPr userDrawn="1"/>
        </p:nvSpPr>
        <p:spPr>
          <a:xfrm>
            <a:off x="253908" y="4869657"/>
            <a:ext cx="1950842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+mn-lt"/>
                <a:cs typeface="Arial"/>
              </a:rPr>
              <a:t>Moscone</a:t>
            </a:r>
            <a:r>
              <a:rPr lang="en-US" dirty="0">
                <a:latin typeface="+mn-lt"/>
                <a:cs typeface="Arial"/>
              </a:rPr>
              <a:t> West, San Francisco, CA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501102" y="2958529"/>
            <a:ext cx="2274387" cy="288539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en-US" dirty="0">
                <a:latin typeface="+mn-lt"/>
                <a:cs typeface="Arial"/>
                <a:hlinkClick r:id="rId5"/>
              </a:rPr>
              <a:t>president@ieee-ceda.com</a:t>
            </a:r>
            <a:endParaRPr lang="en-US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633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826" y="243165"/>
            <a:ext cx="6447501" cy="481958"/>
          </a:xfrm>
        </p:spPr>
        <p:txBody>
          <a:bodyPr>
            <a:normAutofit/>
          </a:bodyPr>
          <a:lstStyle>
            <a:lvl1pPr>
              <a:defRPr sz="2700">
                <a:latin typeface="+mn-lt"/>
                <a:cs typeface="Arial"/>
              </a:defRPr>
            </a:lvl1pPr>
          </a:lstStyle>
          <a:p>
            <a:r>
              <a:rPr lang="en-US" dirty="0"/>
              <a:t>Edit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5463" y="898287"/>
            <a:ext cx="6447501" cy="3632735"/>
          </a:xfrm>
        </p:spPr>
        <p:txBody>
          <a:bodyPr>
            <a:normAutofit/>
          </a:bodyPr>
          <a:lstStyle>
            <a:lvl1pPr marL="285750" indent="-285750">
              <a:buClr>
                <a:schemeClr val="accent2">
                  <a:lumMod val="75000"/>
                </a:schemeClr>
              </a:buClr>
              <a:buSzPct val="90000"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Arial"/>
              </a:defRPr>
            </a:lvl1pPr>
            <a:lvl2pPr marL="628650" indent="-285750">
              <a:buClr>
                <a:schemeClr val="accent2">
                  <a:lumMod val="75000"/>
                </a:schemeClr>
              </a:buClr>
              <a:buSzPct val="90000"/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cs typeface="Arial"/>
              </a:defRPr>
            </a:lvl2pPr>
            <a:lvl3pPr marL="971550" indent="-285750">
              <a:buClr>
                <a:schemeClr val="accent2">
                  <a:lumMod val="75000"/>
                </a:schemeClr>
              </a:buClr>
              <a:buSzPct val="90000"/>
              <a:buFont typeface="Arial"/>
              <a:buChar char="•"/>
              <a:defRPr sz="1400" baseline="0">
                <a:solidFill>
                  <a:schemeClr val="tx1"/>
                </a:solidFill>
                <a:latin typeface="+mn-lt"/>
                <a:cs typeface="Arial"/>
              </a:defRPr>
            </a:lvl3pPr>
            <a:lvl4pPr>
              <a:defRPr>
                <a:latin typeface="California FB"/>
                <a:cs typeface="California FB"/>
              </a:defRPr>
            </a:lvl4pPr>
            <a:lvl5pPr>
              <a:defRPr>
                <a:latin typeface="California FB"/>
                <a:cs typeface="California FB"/>
              </a:defRPr>
            </a:lvl5pPr>
          </a:lstStyle>
          <a:p>
            <a:pPr lvl="0"/>
            <a:r>
              <a:rPr lang="en-US" dirty="0"/>
              <a:t>Level one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6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2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93192" y="898398"/>
            <a:ext cx="8357616" cy="3669030"/>
          </a:xfr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98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350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3826" y="243165"/>
            <a:ext cx="6447501" cy="9906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462" y="1380519"/>
            <a:ext cx="6447501" cy="315050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907" y="4869657"/>
            <a:ext cx="195084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Moscone</a:t>
            </a:r>
            <a:r>
              <a:rPr lang="en-US" dirty="0"/>
              <a:t> West, San Francisco, 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8227" y="4869657"/>
            <a:ext cx="34729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7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527877" y="4399424"/>
            <a:ext cx="1509001" cy="683560"/>
            <a:chOff x="7374819" y="4263522"/>
            <a:chExt cx="1662060" cy="819462"/>
          </a:xfrm>
        </p:grpSpPr>
        <p:pic>
          <p:nvPicPr>
            <p:cNvPr id="7" name="Picture 6" descr="2018-55dac_logosquare_hires_medium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764" y="4263522"/>
              <a:ext cx="343814" cy="343814"/>
            </a:xfrm>
            <a:prstGeom prst="rect">
              <a:avLst/>
            </a:prstGeom>
          </p:spPr>
        </p:pic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>
            <a:blip r:embed="rId9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40427" y="4315943"/>
              <a:ext cx="943188" cy="31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819" y="4646341"/>
              <a:ext cx="1662060" cy="43664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769026" y="4399425"/>
            <a:ext cx="1212197" cy="305983"/>
            <a:chOff x="7640427" y="4263522"/>
            <a:chExt cx="1335151" cy="366817"/>
          </a:xfrm>
        </p:grpSpPr>
        <p:pic>
          <p:nvPicPr>
            <p:cNvPr id="31" name="Picture 30" descr="2018-55dac_logosquare_hires_medium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764" y="4263522"/>
              <a:ext cx="343814" cy="343814"/>
            </a:xfrm>
            <a:prstGeom prst="rect">
              <a:avLst/>
            </a:prstGeom>
          </p:spPr>
        </p:pic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9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40427" y="4315943"/>
              <a:ext cx="943188" cy="31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97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3" r:id="rId5"/>
    <p:sldLayoutId id="2147483734" r:id="rId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ande.eecs.wsu.ed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nkel@kit.ed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ande.eecs.wsu.ed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enkel@kit.edu" TargetMode="External"/><Relationship Id="rId4" Type="http://schemas.openxmlformats.org/officeDocument/2006/relationships/hyperlink" Target="mailto:pande.eecs.ws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6068" y="2377579"/>
            <a:ext cx="5882362" cy="237685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029" y="469633"/>
            <a:ext cx="6447501" cy="1009443"/>
          </a:xfrm>
        </p:spPr>
        <p:txBody>
          <a:bodyPr/>
          <a:lstStyle/>
          <a:p>
            <a:r>
              <a:rPr lang="en-US" dirty="0"/>
              <a:t>Publications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321054" y="3019118"/>
            <a:ext cx="1219199" cy="802824"/>
          </a:xfrm>
          <a:ln w="25400">
            <a:solidFill>
              <a:schemeClr val="accent1">
                <a:shade val="50000"/>
              </a:schemeClr>
            </a:solidFill>
          </a:ln>
        </p:spPr>
        <p:txBody>
          <a:bodyPr anchor="ctr" anchorCtr="1">
            <a:normAutofit/>
          </a:bodyPr>
          <a:lstStyle/>
          <a:p>
            <a:r>
              <a:rPr lang="en-US" dirty="0"/>
              <a:t>Publications Committee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orient="vert" idx="4294967295"/>
          </p:nvPr>
        </p:nvSpPr>
        <p:spPr>
          <a:xfrm>
            <a:off x="438692" y="2445073"/>
            <a:ext cx="5722826" cy="23093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err="1"/>
              <a:t>Naehyuck</a:t>
            </a:r>
            <a:r>
              <a:rPr lang="en-US" sz="1400" dirty="0"/>
              <a:t> Chang, School of Electrical Eng., KAIST, South Korea</a:t>
            </a:r>
          </a:p>
          <a:p>
            <a:pPr marL="0" indent="0">
              <a:buNone/>
            </a:pPr>
            <a:r>
              <a:rPr lang="en-US" sz="1400" dirty="0"/>
              <a:t>Luigi </a:t>
            </a:r>
            <a:r>
              <a:rPr lang="en-US" sz="1400" dirty="0" err="1"/>
              <a:t>Carro</a:t>
            </a:r>
            <a:r>
              <a:rPr lang="en-US" sz="1400" dirty="0"/>
              <a:t>, Dept. Informatics, UFRGS, Brazil</a:t>
            </a:r>
          </a:p>
          <a:p>
            <a:pPr marL="0" indent="0">
              <a:buNone/>
            </a:pPr>
            <a:r>
              <a:rPr lang="en-US" sz="1400" dirty="0"/>
              <a:t>Rajesh Gupta, Dept. CSE, UC San Diego, USA,  (</a:t>
            </a:r>
            <a:r>
              <a:rPr lang="en-US" sz="1400" dirty="0" err="1"/>
              <a:t>EiC</a:t>
            </a:r>
            <a:r>
              <a:rPr lang="en-US" sz="1400" dirty="0"/>
              <a:t> TCAD) </a:t>
            </a:r>
          </a:p>
          <a:p>
            <a:pPr marL="0" indent="0">
              <a:buNone/>
            </a:pPr>
            <a:r>
              <a:rPr lang="en-US" sz="1400" dirty="0" err="1"/>
              <a:t>Joerg</a:t>
            </a:r>
            <a:r>
              <a:rPr lang="en-US" sz="1400" dirty="0"/>
              <a:t> Henkel,  Embedded Systems, KIT, Germany,  (</a:t>
            </a:r>
            <a:r>
              <a:rPr lang="en-US" sz="1400" dirty="0" err="1"/>
              <a:t>EiC</a:t>
            </a:r>
            <a:r>
              <a:rPr lang="en-US" sz="1400" dirty="0"/>
              <a:t> D&amp;T)</a:t>
            </a:r>
          </a:p>
          <a:p>
            <a:pPr marL="0" indent="0">
              <a:buNone/>
            </a:pPr>
            <a:r>
              <a:rPr lang="en-US" sz="1400" dirty="0"/>
              <a:t>Sri </a:t>
            </a:r>
            <a:r>
              <a:rPr lang="en-US" sz="1400" dirty="0" err="1"/>
              <a:t>Parameswaran</a:t>
            </a:r>
            <a:r>
              <a:rPr lang="en-US" sz="1400" dirty="0"/>
              <a:t>, </a:t>
            </a:r>
            <a:r>
              <a:rPr lang="en-US" sz="1400" dirty="0" err="1"/>
              <a:t>Schold</a:t>
            </a:r>
            <a:r>
              <a:rPr lang="en-US" sz="1400" dirty="0"/>
              <a:t> of CSE, UNSW, Australia, (</a:t>
            </a:r>
            <a:r>
              <a:rPr lang="en-US" sz="1400" dirty="0" err="1"/>
              <a:t>EiC</a:t>
            </a:r>
            <a:r>
              <a:rPr lang="en-US" sz="1400" dirty="0"/>
              <a:t> ESL)</a:t>
            </a:r>
          </a:p>
          <a:p>
            <a:pPr marL="0" indent="0">
              <a:buNone/>
            </a:pPr>
            <a:r>
              <a:rPr lang="en-US" sz="1400" dirty="0" err="1"/>
              <a:t>Sachin</a:t>
            </a:r>
            <a:r>
              <a:rPr lang="en-US" sz="1400" dirty="0"/>
              <a:t> </a:t>
            </a:r>
            <a:r>
              <a:rPr lang="en-US" sz="1400" dirty="0" err="1"/>
              <a:t>Sapatnekar</a:t>
            </a:r>
            <a:r>
              <a:rPr lang="en-US" sz="1400" dirty="0"/>
              <a:t>, Dept. ECE, U Minnesota, USA</a:t>
            </a:r>
          </a:p>
          <a:p>
            <a:pPr marL="0" indent="0">
              <a:buNone/>
            </a:pPr>
            <a:r>
              <a:rPr lang="de-DE" sz="1400" dirty="0"/>
              <a:t>L. Miguel Silveira, INESC-ID/IST - U Lisboa, Portugal (CEDA VP Pubs)</a:t>
            </a:r>
            <a:endParaRPr lang="en-US" sz="14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38029" y="1526916"/>
            <a:ext cx="6447501" cy="80282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17145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L. Miguel </a:t>
            </a:r>
            <a:r>
              <a:rPr lang="en-US" sz="1800" dirty="0" err="1"/>
              <a:t>Silveira</a:t>
            </a:r>
            <a:r>
              <a:rPr lang="en-US" sz="1800" dirty="0"/>
              <a:t>, INESC-ID / IST - U </a:t>
            </a:r>
            <a:r>
              <a:rPr lang="en-US" sz="1800" dirty="0" err="1"/>
              <a:t>Lisboa</a:t>
            </a:r>
            <a:r>
              <a:rPr lang="en-US" sz="1800" dirty="0"/>
              <a:t>, Portugal</a:t>
            </a:r>
          </a:p>
        </p:txBody>
      </p:sp>
    </p:spTree>
    <p:extLst>
      <p:ext uri="{BB962C8B-B14F-4D97-AF65-F5344CB8AC3E}">
        <p14:creationId xmlns:p14="http://schemas.microsoft.com/office/powerpoint/2010/main" val="92372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D&amp;T: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0779" y="1046041"/>
            <a:ext cx="6268212" cy="4071332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The Design &amp; Test Magazine is mainly driven by Special Issues; regular paper submissions are negligible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The concept of survey papers for SIs worked out very well</a:t>
            </a:r>
          </a:p>
          <a:p>
            <a:pPr lvl="1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surveys are very popular as downloads show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Furthermore: Tutorials are very popular as well as Keynote Papers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Each issue covers: conference reports from major CEDA sponsored conferences, </a:t>
            </a:r>
            <a:r>
              <a:rPr lang="en-US" sz="1500" dirty="0" err="1"/>
              <a:t>LastByte</a:t>
            </a:r>
            <a:endParaRPr lang="en-US" sz="15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Occasionally: </a:t>
            </a:r>
            <a:r>
              <a:rPr lang="en-US" sz="1500" dirty="0" err="1"/>
              <a:t>RoundTables</a:t>
            </a:r>
            <a:r>
              <a:rPr lang="en-US" sz="1500" dirty="0"/>
              <a:t> (1 to 2 per years), Interviews with high-profile researchers (like </a:t>
            </a:r>
            <a:r>
              <a:rPr lang="en-US" sz="1500" dirty="0" err="1"/>
              <a:t>Chenming</a:t>
            </a:r>
            <a:r>
              <a:rPr lang="en-US" sz="1500" dirty="0"/>
              <a:t> Chen);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500" b="1" u="sng" dirty="0"/>
              <a:t>Problem:</a:t>
            </a:r>
            <a:r>
              <a:rPr lang="en-US" sz="1500" dirty="0"/>
              <a:t> acquiring department articles is a lot of work but does not account for impact factor / reputation of the magazine; plus, it generates cost</a:t>
            </a:r>
          </a:p>
          <a:p>
            <a:pPr lvl="1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the quality measure that IEEE uses for publications contradicts the concept of a magazine!</a:t>
            </a:r>
          </a:p>
          <a:p>
            <a:pPr>
              <a:buSzPct val="100000"/>
            </a:pPr>
            <a:endParaRPr lang="en-US" sz="1500" dirty="0"/>
          </a:p>
          <a:p>
            <a:pPr>
              <a:buSzPct val="100000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776" y="78834"/>
            <a:ext cx="824880" cy="829004"/>
          </a:xfrm>
          <a:prstGeom prst="rect">
            <a:avLst/>
          </a:prstGeom>
        </p:spPr>
      </p:pic>
      <p:pic>
        <p:nvPicPr>
          <p:cNvPr id="7" name="Picture 6" descr="dnt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76" y="78834"/>
            <a:ext cx="2766901" cy="8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78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17" y="278207"/>
            <a:ext cx="5994666" cy="421481"/>
          </a:xfrm>
        </p:spPr>
        <p:txBody>
          <a:bodyPr>
            <a:noAutofit/>
          </a:bodyPr>
          <a:lstStyle/>
          <a:p>
            <a:r>
              <a:rPr lang="en-US" dirty="0"/>
              <a:t>D&amp;T: Special Issues </a:t>
            </a:r>
            <a:br>
              <a:rPr lang="en-US" dirty="0"/>
            </a:br>
            <a:r>
              <a:rPr lang="en-US" sz="2000" dirty="0"/>
              <a:t>(recent, in progress, upcoming)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0317" y="1107210"/>
            <a:ext cx="6439786" cy="4036289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300" b="1" dirty="0"/>
              <a:t>Architecture Advances Enabled by Emerging Technologies</a:t>
            </a:r>
            <a:endParaRPr lang="en-US" sz="1200" b="1" dirty="0"/>
          </a:p>
          <a:p>
            <a:pPr lvl="1">
              <a:lnSpc>
                <a:spcPct val="11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u="sng" dirty="0"/>
              <a:t>Guest Editors:</a:t>
            </a:r>
            <a:r>
              <a:rPr lang="en-US" sz="1200" dirty="0"/>
              <a:t> An Chen, </a:t>
            </a:r>
            <a:r>
              <a:rPr lang="en-US" sz="1200" dirty="0" err="1"/>
              <a:t>Vivek</a:t>
            </a:r>
            <a:r>
              <a:rPr lang="en-US" sz="1200" dirty="0"/>
              <a:t> De, X. Sharon Hu, Michael </a:t>
            </a:r>
            <a:r>
              <a:rPr lang="en-US" sz="1200" dirty="0" err="1"/>
              <a:t>Niemier</a:t>
            </a:r>
            <a:r>
              <a:rPr lang="en-US" sz="1200" dirty="0"/>
              <a:t>.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Number of Papers Received: 3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300" b="1" dirty="0"/>
              <a:t>Cross-layer Design of Cyber-Physical Systems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u="sng" dirty="0"/>
              <a:t>Guest Editors:</a:t>
            </a:r>
            <a:r>
              <a:rPr lang="en-US" sz="1200" dirty="0"/>
              <a:t> </a:t>
            </a:r>
            <a:r>
              <a:rPr lang="en-US" sz="1200" dirty="0" err="1"/>
              <a:t>Anuradha</a:t>
            </a:r>
            <a:r>
              <a:rPr lang="en-US" sz="1200" dirty="0"/>
              <a:t> </a:t>
            </a:r>
            <a:r>
              <a:rPr lang="en-US" sz="1200" dirty="0" err="1"/>
              <a:t>Annaswamy</a:t>
            </a:r>
            <a:r>
              <a:rPr lang="en-US" sz="1200" dirty="0"/>
              <a:t>, </a:t>
            </a:r>
            <a:r>
              <a:rPr lang="en-US" sz="1200" dirty="0" err="1"/>
              <a:t>Samarjit</a:t>
            </a:r>
            <a:r>
              <a:rPr lang="en-US" sz="1200" dirty="0"/>
              <a:t> </a:t>
            </a:r>
            <a:r>
              <a:rPr lang="en-US" sz="1200" dirty="0" err="1"/>
              <a:t>Chakrabarty</a:t>
            </a:r>
            <a:r>
              <a:rPr lang="en-US" sz="1200" dirty="0"/>
              <a:t>, Jian-</a:t>
            </a:r>
            <a:r>
              <a:rPr lang="en-US" sz="1200" dirty="0" err="1"/>
              <a:t>Jia</a:t>
            </a:r>
            <a:r>
              <a:rPr lang="en-US" sz="1200" dirty="0"/>
              <a:t> Chen, </a:t>
            </a:r>
            <a:r>
              <a:rPr lang="en-US" sz="1200" dirty="0" err="1"/>
              <a:t>Devendra</a:t>
            </a:r>
            <a:r>
              <a:rPr lang="en-US" sz="1200" dirty="0"/>
              <a:t> </a:t>
            </a:r>
            <a:r>
              <a:rPr lang="en-US" sz="1200" dirty="0" err="1"/>
              <a:t>Rai</a:t>
            </a:r>
            <a:r>
              <a:rPr lang="en-US" sz="1200" dirty="0"/>
              <a:t>.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Number of Papers Received: 11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300" b="1" dirty="0"/>
              <a:t>Automotive Reliability &amp; Test Strategies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u="sng" dirty="0"/>
              <a:t>Guest Editors:</a:t>
            </a:r>
            <a:r>
              <a:rPr lang="en-US" sz="1200" dirty="0"/>
              <a:t> Hans-Joachim </a:t>
            </a:r>
            <a:r>
              <a:rPr lang="en-US" sz="1200" dirty="0" err="1"/>
              <a:t>Wunderlich</a:t>
            </a:r>
            <a:r>
              <a:rPr lang="en-US" sz="1200" dirty="0"/>
              <a:t>, </a:t>
            </a:r>
            <a:r>
              <a:rPr lang="en-US" sz="1200" dirty="0" err="1"/>
              <a:t>Yervant</a:t>
            </a:r>
            <a:r>
              <a:rPr lang="en-US" sz="1200" dirty="0"/>
              <a:t> </a:t>
            </a:r>
            <a:r>
              <a:rPr lang="en-US" sz="1200" dirty="0" err="1"/>
              <a:t>Zorian</a:t>
            </a:r>
            <a:r>
              <a:rPr lang="en-US" sz="1200" dirty="0"/>
              <a:t>.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Number of Papers Received: 16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300" b="1" dirty="0"/>
              <a:t>Time-Critical Systems Design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1200" u="sng" dirty="0"/>
              <a:t>Guest Editors:</a:t>
            </a:r>
            <a:r>
              <a:rPr lang="en-US" sz="1200" dirty="0"/>
              <a:t> </a:t>
            </a:r>
            <a:r>
              <a:rPr lang="en-US" sz="1200" dirty="0" err="1"/>
              <a:t>Tulika</a:t>
            </a:r>
            <a:r>
              <a:rPr lang="en-US" sz="1200" dirty="0"/>
              <a:t> </a:t>
            </a:r>
            <a:r>
              <a:rPr lang="en-US" sz="1200" dirty="0" err="1"/>
              <a:t>Mitra</a:t>
            </a:r>
            <a:r>
              <a:rPr lang="en-US" sz="1200" dirty="0"/>
              <a:t>, Jürgen </a:t>
            </a:r>
            <a:r>
              <a:rPr lang="en-US" sz="1200" dirty="0" err="1"/>
              <a:t>Teich</a:t>
            </a:r>
            <a:r>
              <a:rPr lang="en-US" sz="1200" dirty="0"/>
              <a:t>, </a:t>
            </a:r>
            <a:r>
              <a:rPr lang="en-US" sz="1200" dirty="0" err="1"/>
              <a:t>Lothar</a:t>
            </a:r>
            <a:r>
              <a:rPr lang="en-US" sz="1200" dirty="0"/>
              <a:t> Thiele. </a:t>
            </a:r>
            <a:r>
              <a:rPr lang="en-US" sz="1200" dirty="0">
                <a:solidFill>
                  <a:srgbClr val="FF0000"/>
                </a:solidFill>
              </a:rPr>
              <a:t>SI in 2 Parts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300" b="1" dirty="0"/>
              <a:t>Self-Awareness in Systems on Chip</a:t>
            </a:r>
            <a:endParaRPr lang="en-US" sz="1300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1200" u="sng" dirty="0"/>
              <a:t>Guest Editors:</a:t>
            </a:r>
            <a:r>
              <a:rPr lang="en-US" sz="1200" dirty="0"/>
              <a:t> Axel </a:t>
            </a:r>
            <a:r>
              <a:rPr lang="en-US" sz="1200" dirty="0" err="1"/>
              <a:t>Jantsch</a:t>
            </a:r>
            <a:r>
              <a:rPr lang="en-US" sz="1200" dirty="0"/>
              <a:t>, </a:t>
            </a:r>
            <a:r>
              <a:rPr lang="en-US" sz="1200" dirty="0" err="1"/>
              <a:t>Nikil</a:t>
            </a:r>
            <a:r>
              <a:rPr lang="en-US" sz="1200" dirty="0"/>
              <a:t> </a:t>
            </a:r>
            <a:r>
              <a:rPr lang="en-US" sz="1200" dirty="0" err="1"/>
              <a:t>Dutt</a:t>
            </a:r>
            <a:r>
              <a:rPr lang="en-US" sz="1200" dirty="0">
                <a:solidFill>
                  <a:srgbClr val="FF0000"/>
                </a:solidFill>
              </a:rPr>
              <a:t>. SI in 2 Parts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300" b="1" dirty="0"/>
              <a:t>Energy and Power Management for Electric Vehicles</a:t>
            </a:r>
            <a:endParaRPr lang="en-US" sz="1300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1200" u="sng" dirty="0"/>
              <a:t>Guest Editors:</a:t>
            </a:r>
            <a:r>
              <a:rPr lang="en-US" sz="1200" dirty="0"/>
              <a:t> </a:t>
            </a:r>
            <a:r>
              <a:rPr lang="en-US" sz="1200" dirty="0" err="1"/>
              <a:t>Naehyuck</a:t>
            </a:r>
            <a:r>
              <a:rPr lang="en-US" sz="1200" dirty="0"/>
              <a:t> Chang, </a:t>
            </a:r>
            <a:r>
              <a:rPr lang="en-US" sz="1200" dirty="0" err="1"/>
              <a:t>Zili</a:t>
            </a:r>
            <a:r>
              <a:rPr lang="en-US" sz="1200" dirty="0"/>
              <a:t> Shao, Xin Li, </a:t>
            </a:r>
            <a:r>
              <a:rPr lang="en-US" sz="1200" dirty="0" err="1"/>
              <a:t>Orkun</a:t>
            </a:r>
            <a:r>
              <a:rPr lang="en-US" sz="1200" dirty="0"/>
              <a:t> </a:t>
            </a:r>
            <a:r>
              <a:rPr lang="en-US" sz="1200" dirty="0" err="1"/>
              <a:t>Karabasoglu</a:t>
            </a:r>
            <a:r>
              <a:rPr lang="en-US" sz="1200" dirty="0"/>
              <a:t>, </a:t>
            </a:r>
            <a:r>
              <a:rPr lang="en-US" sz="1200" dirty="0" err="1"/>
              <a:t>Wende</a:t>
            </a:r>
            <a:r>
              <a:rPr lang="en-US" sz="1200" dirty="0"/>
              <a:t> Zhang. 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Number of Papers Received: 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776" y="78834"/>
            <a:ext cx="824880" cy="829004"/>
          </a:xfrm>
          <a:prstGeom prst="rect">
            <a:avLst/>
          </a:prstGeom>
        </p:spPr>
      </p:pic>
      <p:pic>
        <p:nvPicPr>
          <p:cNvPr id="8" name="Picture 7" descr="dnt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76" y="78834"/>
            <a:ext cx="2766901" cy="8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84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17" y="278207"/>
            <a:ext cx="5994666" cy="421481"/>
          </a:xfrm>
        </p:spPr>
        <p:txBody>
          <a:bodyPr>
            <a:noAutofit/>
          </a:bodyPr>
          <a:lstStyle/>
          <a:p>
            <a:r>
              <a:rPr lang="en-US" dirty="0"/>
              <a:t>D&amp;T: Special Issues </a:t>
            </a:r>
            <a:br>
              <a:rPr lang="en-US" dirty="0"/>
            </a:br>
            <a:r>
              <a:rPr lang="en-US" sz="2000" dirty="0"/>
              <a:t>(recent, in progress, upcoming)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0317" y="1194295"/>
            <a:ext cx="6439786" cy="4036289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200" b="1" dirty="0"/>
              <a:t>Secure Automotive Systems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1100" u="sng" dirty="0"/>
              <a:t>Guest Editors:</a:t>
            </a:r>
            <a:r>
              <a:rPr lang="en-US" sz="1100" dirty="0"/>
              <a:t> </a:t>
            </a:r>
            <a:r>
              <a:rPr lang="it-IT" sz="1100" dirty="0" err="1"/>
              <a:t>Sandi</a:t>
            </a:r>
            <a:r>
              <a:rPr lang="it-IT" sz="1100" dirty="0"/>
              <a:t> </a:t>
            </a:r>
            <a:r>
              <a:rPr lang="it-IT" sz="1100" dirty="0" err="1"/>
              <a:t>Ray</a:t>
            </a:r>
            <a:r>
              <a:rPr lang="it-IT" sz="1100" dirty="0"/>
              <a:t>, Mohammad Abdullah Al </a:t>
            </a:r>
            <a:r>
              <a:rPr lang="it-IT" sz="1100" dirty="0" err="1"/>
              <a:t>Faruque</a:t>
            </a:r>
            <a:r>
              <a:rPr lang="it-IT" sz="1100" dirty="0"/>
              <a:t>, </a:t>
            </a:r>
            <a:r>
              <a:rPr lang="it-IT" sz="1100" dirty="0" err="1"/>
              <a:t>Ahmad-Reza</a:t>
            </a:r>
            <a:r>
              <a:rPr lang="it-IT" sz="1100" dirty="0"/>
              <a:t> </a:t>
            </a:r>
            <a:r>
              <a:rPr lang="it-IT" sz="1100" dirty="0" err="1"/>
              <a:t>Sadeghi</a:t>
            </a:r>
            <a:endParaRPr lang="it-IT" sz="11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200" b="1" dirty="0"/>
              <a:t>Cyber Security for Embedded Controls in Cyber Physical Systems</a:t>
            </a:r>
            <a:endParaRPr lang="en-US" sz="1200" u="sng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1100" u="sng" dirty="0"/>
              <a:t>Guest Editors:</a:t>
            </a:r>
            <a:r>
              <a:rPr lang="en-US" sz="1100" dirty="0"/>
              <a:t> </a:t>
            </a:r>
            <a:r>
              <a:rPr lang="it-IT" sz="1100" dirty="0"/>
              <a:t>Farshad Khorrami, New York University; Sek Chai, SRI International, Princeton; Balaguruna Chidambaram, Boeing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200" b="1" dirty="0"/>
              <a:t>Intelligent Resource-Constrained Sensor Nodes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1100" u="sng" dirty="0"/>
              <a:t>Guest Editors: </a:t>
            </a:r>
            <a:r>
              <a:rPr lang="tr-TR" sz="1100" dirty="0"/>
              <a:t>Shreyas Sen (Purdue), Arijit Raychowdhury</a:t>
            </a:r>
            <a:endParaRPr lang="tr-TR" sz="12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200" b="1" dirty="0"/>
              <a:t>Smart and Autonomous Systems for Sustainability: Foundations, Architectures, Algorithms, and Applications</a:t>
            </a:r>
            <a:endParaRPr lang="en-US" sz="1200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1100" u="sng" dirty="0"/>
              <a:t>Guest Editors:</a:t>
            </a:r>
            <a:r>
              <a:rPr lang="en-US" sz="1100" dirty="0"/>
              <a:t> Paul </a:t>
            </a:r>
            <a:r>
              <a:rPr lang="en-US" sz="1100" dirty="0" err="1"/>
              <a:t>Bogdan</a:t>
            </a:r>
            <a:r>
              <a:rPr lang="en-US" sz="1100" dirty="0"/>
              <a:t>, University of Southern California, Justinian </a:t>
            </a:r>
            <a:r>
              <a:rPr lang="en-US" sz="1100" dirty="0" err="1"/>
              <a:t>Rosca</a:t>
            </a:r>
            <a:endParaRPr lang="en-US" sz="11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200" b="1" dirty="0"/>
              <a:t>Circuits and Systems for VLSI </a:t>
            </a:r>
            <a:r>
              <a:rPr lang="en-US" sz="1200" b="1" dirty="0" err="1"/>
              <a:t>IoT</a:t>
            </a:r>
            <a:r>
              <a:rPr lang="en-US" sz="1200" b="1" dirty="0"/>
              <a:t> Devices</a:t>
            </a:r>
            <a:endParaRPr lang="en-US" sz="1200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1100" u="sng" dirty="0"/>
              <a:t>Guest Editors: </a:t>
            </a:r>
            <a:r>
              <a:rPr lang="en-US" sz="1100" dirty="0"/>
              <a:t>Marilyn Wolf and </a:t>
            </a:r>
            <a:r>
              <a:rPr lang="en-US" sz="1100" dirty="0" err="1"/>
              <a:t>Dimitrios</a:t>
            </a:r>
            <a:r>
              <a:rPr lang="en-US" sz="1100" dirty="0"/>
              <a:t> </a:t>
            </a:r>
            <a:r>
              <a:rPr lang="en-US" sz="1100" dirty="0" err="1"/>
              <a:t>Serpanos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776" y="78834"/>
            <a:ext cx="824880" cy="829004"/>
          </a:xfrm>
          <a:prstGeom prst="rect">
            <a:avLst/>
          </a:prstGeom>
        </p:spPr>
      </p:pic>
      <p:pic>
        <p:nvPicPr>
          <p:cNvPr id="8" name="Picture 7" descr="dnt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76" y="78834"/>
            <a:ext cx="2766901" cy="8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14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826" y="243164"/>
            <a:ext cx="6447501" cy="949909"/>
          </a:xfrm>
        </p:spPr>
        <p:txBody>
          <a:bodyPr numCol="1">
            <a:noAutofit/>
          </a:bodyPr>
          <a:lstStyle/>
          <a:p>
            <a:r>
              <a:rPr lang="de-DE" altLang="de-DE" dirty="0"/>
              <a:t>TCAD - Trans. On</a:t>
            </a:r>
            <a:br>
              <a:rPr lang="de-DE" altLang="de-DE" dirty="0"/>
            </a:br>
            <a:r>
              <a:rPr lang="de-DE" altLang="de-DE" dirty="0"/>
              <a:t>Computer-Aided Design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826" y="1365584"/>
            <a:ext cx="5815890" cy="3777917"/>
          </a:xfrm>
        </p:spPr>
        <p:txBody>
          <a:bodyPr numCol="1">
            <a:normAutofit/>
          </a:bodyPr>
          <a:lstStyle/>
          <a:p>
            <a:r>
              <a:rPr lang="en-US" dirty="0"/>
              <a:t>Financial sponsor: CEDA</a:t>
            </a:r>
          </a:p>
          <a:p>
            <a:r>
              <a:rPr lang="de-DE" altLang="de-DE" dirty="0" err="1"/>
              <a:t>Finance</a:t>
            </a:r>
            <a:r>
              <a:rPr lang="de-DE" altLang="de-DE" dirty="0"/>
              <a:t>, </a:t>
            </a:r>
            <a:r>
              <a:rPr lang="de-DE" altLang="de-DE" dirty="0" err="1"/>
              <a:t>size</a:t>
            </a:r>
            <a:r>
              <a:rPr lang="de-DE" altLang="de-DE" dirty="0"/>
              <a:t>, </a:t>
            </a:r>
            <a:r>
              <a:rPr lang="de-DE" altLang="de-DE" dirty="0" err="1"/>
              <a:t>attention</a:t>
            </a:r>
            <a:r>
              <a:rPr lang="de-DE" altLang="de-DE" dirty="0"/>
              <a:t> (</a:t>
            </a:r>
            <a:r>
              <a:rPr lang="de-DE" altLang="de-DE" dirty="0" err="1"/>
              <a:t>click</a:t>
            </a:r>
            <a:r>
              <a:rPr lang="de-DE" altLang="de-DE" dirty="0"/>
              <a:t> </a:t>
            </a:r>
            <a:r>
              <a:rPr lang="de-DE" altLang="de-DE" dirty="0" err="1"/>
              <a:t>counts</a:t>
            </a:r>
            <a:r>
              <a:rPr lang="de-DE" altLang="de-DE" dirty="0"/>
              <a:t>), </a:t>
            </a:r>
            <a:r>
              <a:rPr lang="de-DE" altLang="de-DE" dirty="0" err="1"/>
              <a:t>submission-to-publication</a:t>
            </a:r>
            <a:r>
              <a:rPr lang="de-DE" altLang="de-DE" dirty="0"/>
              <a:t> </a:t>
            </a:r>
            <a:r>
              <a:rPr lang="de-DE" altLang="de-DE" dirty="0" err="1"/>
              <a:t>times</a:t>
            </a:r>
            <a:r>
              <a:rPr lang="de-DE" altLang="de-DE" dirty="0"/>
              <a:t>, </a:t>
            </a:r>
            <a:r>
              <a:rPr lang="de-DE" altLang="de-DE" dirty="0" err="1"/>
              <a:t>publication</a:t>
            </a:r>
            <a:r>
              <a:rPr lang="de-DE" altLang="de-DE" dirty="0"/>
              <a:t> </a:t>
            </a:r>
            <a:r>
              <a:rPr lang="de-DE" altLang="de-DE" dirty="0" err="1"/>
              <a:t>dates</a:t>
            </a:r>
            <a:r>
              <a:rPr lang="de-DE" altLang="de-DE" dirty="0"/>
              <a:t>: </a:t>
            </a:r>
            <a:r>
              <a:rPr lang="de-DE" altLang="de-DE" dirty="0" err="1"/>
              <a:t>healthy</a:t>
            </a:r>
            <a:r>
              <a:rPr lang="de-DE" altLang="de-DE" dirty="0"/>
              <a:t>/</a:t>
            </a:r>
            <a:r>
              <a:rPr lang="de-DE" altLang="de-DE" dirty="0" err="1"/>
              <a:t>stable</a:t>
            </a:r>
            <a:endParaRPr lang="de-DE" altLang="de-DE" dirty="0"/>
          </a:p>
          <a:p>
            <a:r>
              <a:rPr lang="de-DE" altLang="de-DE" dirty="0"/>
              <a:t>New EiC and Editorial Board in </a:t>
            </a:r>
            <a:r>
              <a:rPr lang="de-DE" altLang="de-DE" dirty="0" err="1"/>
              <a:t>place</a:t>
            </a:r>
            <a:endParaRPr lang="de-DE" altLang="de-DE" dirty="0"/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51 AE = 32 Continuing + 19 New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Added new department on “Human factors in design”.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Strengthened CPS/IOT/Embedded.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altLang="de-DE" dirty="0"/>
          </a:p>
          <a:p>
            <a:r>
              <a:rPr lang="de-DE" altLang="de-DE" dirty="0"/>
              <a:t>IEEE PRAC </a:t>
            </a:r>
            <a:r>
              <a:rPr lang="de-DE" altLang="de-DE" dirty="0" err="1"/>
              <a:t>review</a:t>
            </a:r>
            <a:r>
              <a:rPr lang="de-DE" altLang="de-DE" dirty="0"/>
              <a:t> </a:t>
            </a:r>
            <a:r>
              <a:rPr lang="de-DE" altLang="de-DE" dirty="0" err="1"/>
              <a:t>successful</a:t>
            </a:r>
            <a:endParaRPr lang="de-DE" altLang="de-DE" dirty="0"/>
          </a:p>
          <a:p>
            <a:endParaRPr lang="de-DE" altLang="de-DE" dirty="0"/>
          </a:p>
          <a:p>
            <a:r>
              <a:rPr lang="en-US" dirty="0"/>
              <a:t>IEEE Best Paper Award Process Refined and Completed.</a:t>
            </a:r>
          </a:p>
          <a:p>
            <a:pPr lvl="1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3D80FE5-F6A4-4408-9D64-7361C7D3C16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1779" r="6250" b="70447"/>
          <a:stretch/>
        </p:blipFill>
        <p:spPr>
          <a:xfrm>
            <a:off x="4345577" y="130629"/>
            <a:ext cx="4641669" cy="1543276"/>
          </a:xfrm>
          <a:prstGeom prst="rect">
            <a:avLst/>
          </a:prstGeom>
        </p:spPr>
      </p:pic>
      <p:sp>
        <p:nvSpPr>
          <p:cNvPr id="6" name="TextBox 5">
            <a:hlinkClick r:id="rId3"/>
          </p:cNvPr>
          <p:cNvSpPr txBox="1"/>
          <p:nvPr/>
        </p:nvSpPr>
        <p:spPr>
          <a:xfrm>
            <a:off x="5590097" y="2889376"/>
            <a:ext cx="4113588" cy="190821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Black" panose="020B0A04020102020204" pitchFamily="34" charset="0"/>
              </a:rPr>
              <a:t>Editor in Chief: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Rajesh Gupta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 San Diego, CA, U.S.A.</a:t>
            </a:r>
          </a:p>
          <a:p>
            <a:r>
              <a:rPr lang="en-US" dirty="0">
                <a:solidFill>
                  <a:srgbClr val="3366FF"/>
                </a:solidFill>
                <a:hlinkClick r:id="rId4"/>
              </a:rPr>
              <a:t>rgupta@ucsd.edu</a:t>
            </a:r>
            <a:endParaRPr lang="en-US" dirty="0">
              <a:solidFill>
                <a:srgbClr val="3366FF"/>
              </a:solidFill>
            </a:endParaRPr>
          </a:p>
          <a:p>
            <a:endParaRPr lang="en-US" dirty="0"/>
          </a:p>
          <a:p>
            <a:r>
              <a:rPr lang="en-US" sz="1000" b="1" dirty="0">
                <a:latin typeface="Arial Black" panose="020B0A04020102020204" pitchFamily="34" charset="0"/>
              </a:rPr>
              <a:t>Deputy </a:t>
            </a:r>
            <a:r>
              <a:rPr lang="en-US" sz="1000" b="1" dirty="0" err="1">
                <a:latin typeface="Arial Black" panose="020B0A04020102020204" pitchFamily="34" charset="0"/>
              </a:rPr>
              <a:t>EiC</a:t>
            </a:r>
            <a:r>
              <a:rPr lang="en-US" sz="1000" b="1" dirty="0">
                <a:latin typeface="Arial Black" panose="020B0A04020102020204" pitchFamily="34" charset="0"/>
              </a:rPr>
              <a:t>: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Li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Duke University, NC, U.S.A.</a:t>
            </a:r>
          </a:p>
          <a:p>
            <a:r>
              <a:rPr lang="en-US" dirty="0">
                <a:solidFill>
                  <a:srgbClr val="3366FF"/>
                </a:solidFill>
                <a:cs typeface="Times New Roman" panose="02020603050405020304" pitchFamily="18" charset="0"/>
                <a:hlinkClick r:id="rId3"/>
              </a:rPr>
              <a:t>xinli.ece@duke.edu</a:t>
            </a:r>
            <a:endParaRPr lang="en-US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6351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23284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TCAD Journal Statistics</a:t>
            </a:r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0" y="1134181"/>
            <a:ext cx="8520600" cy="3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" dirty="0"/>
              <a:t>Submitted/Accepted: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" dirty="0"/>
              <a:t>2017: 475/216,      2016: 527/179,      2015: 461/233,      2014: 510/164 </a:t>
            </a:r>
            <a:endParaRPr dirty="0"/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" dirty="0"/>
              <a:t>acceptance rate: 36%-49%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C00000"/>
                </a:solidFill>
              </a:rPr>
              <a:t>IF: 1.94</a:t>
            </a:r>
            <a:r>
              <a:rPr lang="en" dirty="0"/>
              <a:t>,  competitive [TODAES: 0.85, TVLSI: 1.7, TCAS-I: 2.4, D&amp;T: 1.4]</a:t>
            </a:r>
            <a:endParaRPr dirty="0"/>
          </a:p>
          <a:p>
            <a:pPr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" dirty="0"/>
              <a:t>Approved page budget of 3,300 for 2018 including 900 pages for ES Week</a:t>
            </a:r>
            <a:endParaRPr dirty="0"/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" dirty="0"/>
              <a:t>Average of 16 regular papers per issue. Page charges remain issue with some authors.</a:t>
            </a:r>
            <a:endParaRPr dirty="0"/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" dirty="0"/>
              <a:t>Backlog of </a:t>
            </a:r>
            <a:r>
              <a:rPr lang="en" b="1" dirty="0"/>
              <a:t>173 </a:t>
            </a:r>
            <a:r>
              <a:rPr lang="en" dirty="0"/>
              <a:t>papers to be published. Implication for page budget which is already set at 2400 for 2019.</a:t>
            </a:r>
            <a:r>
              <a:rPr lang="en" dirty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FF0000"/>
                </a:solidFill>
              </a:rPr>
              <a:t>Showing up as 50% increase in the delay in paper appearance. (Now 15 months)</a:t>
            </a:r>
            <a:endParaRPr dirty="0">
              <a:solidFill>
                <a:srgbClr val="FF0000"/>
              </a:solidFill>
            </a:endParaRPr>
          </a:p>
          <a:p>
            <a:pPr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" dirty="0"/>
              <a:t>1 KN paper scheduled for August, 1 KN to be scheduled. Process to be refined.</a:t>
            </a:r>
            <a:endParaRPr dirty="0"/>
          </a:p>
          <a:p>
            <a:pPr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" dirty="0"/>
              <a:t>1 Special Issue in July 2018 and another in progress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" dirty="0"/>
              <a:t>Physical Design 2018</a:t>
            </a:r>
            <a:endParaRPr dirty="0"/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1779" r="6250" b="70447"/>
          <a:stretch/>
        </p:blipFill>
        <p:spPr>
          <a:xfrm>
            <a:off x="4998720" y="130629"/>
            <a:ext cx="3988526" cy="13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06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TCAD OUTLOOK</a:t>
            </a: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036209"/>
            <a:ext cx="7333438" cy="3855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Near term: Steady</a:t>
            </a:r>
            <a:endParaRPr dirty="0"/>
          </a:p>
          <a:p>
            <a:pPr lvl="0" rtl="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dirty="0"/>
              <a:t>Intermediate term: Opportunities</a:t>
            </a:r>
            <a:endParaRPr dirty="0"/>
          </a:p>
          <a:p>
            <a:pPr lvl="1" rtl="0">
              <a:spcBef>
                <a:spcPts val="10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" sz="1800" dirty="0"/>
              <a:t>Coordinated publication with central conferences</a:t>
            </a:r>
            <a:endParaRPr sz="1800" dirty="0"/>
          </a:p>
          <a:p>
            <a:pPr>
              <a:spcBef>
                <a:spcPts val="1000"/>
              </a:spcBef>
              <a:buSzPts val="1400"/>
              <a:buFont typeface="Arial" panose="020B0604020202020204" pitchFamily="34" charset="0"/>
              <a:buChar char="•"/>
            </a:pPr>
            <a:r>
              <a:rPr lang="en" sz="2100" dirty="0"/>
              <a:t>Long Term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As with most journals, subscriptions continue to consolidate into Xplore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Financially, the journals are essentially living on page charges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Opportunity exists to initiate a cultural shift away from 30% augmentation of presented/published work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This can lead to enhancing both publication and presentation activities 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1779" r="6250" b="70447"/>
          <a:stretch/>
        </p:blipFill>
        <p:spPr>
          <a:xfrm>
            <a:off x="4998720" y="130629"/>
            <a:ext cx="3988526" cy="134982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6161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08391"/>
            <a:ext cx="8520600" cy="572700"/>
          </a:xfrm>
        </p:spPr>
        <p:txBody>
          <a:bodyPr>
            <a:noAutofit/>
          </a:bodyPr>
          <a:lstStyle/>
          <a:p>
            <a:r>
              <a:rPr lang="en-US" b="1" dirty="0"/>
              <a:t>IEEE TMSCS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226208" y="1130623"/>
            <a:ext cx="8520600" cy="3895836"/>
          </a:xfrm>
        </p:spPr>
        <p:txBody>
          <a:bodyPr>
            <a:no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Financial Cosponsors					 Technical Cosponsors</a:t>
            </a:r>
            <a:endParaRPr lang="en-US" sz="1600" dirty="0"/>
          </a:p>
          <a:p>
            <a:pPr lvl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IEEE Computer Society             (75%)				IEEE CEDA</a:t>
            </a:r>
          </a:p>
          <a:p>
            <a:pPr lvl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IEEE Nanotechnology Council   (20%)</a:t>
            </a:r>
          </a:p>
          <a:p>
            <a:pPr lvl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IEEE Communications Society  (  5%)</a:t>
            </a:r>
          </a:p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Started in 2015, 1</a:t>
            </a:r>
            <a:r>
              <a:rPr lang="en-US" sz="2000" baseline="30000" dirty="0"/>
              <a:t>st</a:t>
            </a:r>
            <a:r>
              <a:rPr lang="en-US" sz="2000" dirty="0"/>
              <a:t> </a:t>
            </a:r>
            <a:r>
              <a:rPr lang="en-US" sz="2000" dirty="0" err="1"/>
              <a:t>EiC</a:t>
            </a:r>
            <a:endParaRPr lang="en-US" sz="2000" dirty="0"/>
          </a:p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Initial PRAC in Feb 2018</a:t>
            </a:r>
          </a:p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4 issues per year, Only online</a:t>
            </a:r>
          </a:p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Both CS and Nano have withdrawn support.</a:t>
            </a:r>
          </a:p>
          <a:p>
            <a:pPr lvl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Scheduled for closure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C2EFE78-4141-4053-8E82-4D839DFCAD2A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00" y="202737"/>
            <a:ext cx="3810000" cy="1057275"/>
          </a:xfrm>
          <a:prstGeom prst="rect">
            <a:avLst/>
          </a:prstGeom>
        </p:spPr>
      </p:pic>
      <p:sp>
        <p:nvSpPr>
          <p:cNvPr id="6" name="TextBox 5">
            <a:hlinkClick r:id="rId3"/>
          </p:cNvPr>
          <p:cNvSpPr txBox="1"/>
          <p:nvPr/>
        </p:nvSpPr>
        <p:spPr>
          <a:xfrm>
            <a:off x="5297557" y="2117341"/>
            <a:ext cx="3174901" cy="196977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Black" panose="020B0A04020102020204" pitchFamily="34" charset="0"/>
              </a:rPr>
              <a:t>Editor in Chief: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Partha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State University, WA, U.S.A.</a:t>
            </a:r>
          </a:p>
          <a:p>
            <a:r>
              <a:rPr lang="en-US" dirty="0">
                <a:solidFill>
                  <a:srgbClr val="3366FF"/>
                </a:solidFill>
                <a:cs typeface="Times New Roman" panose="02020603050405020304" pitchFamily="18" charset="0"/>
                <a:hlinkClick r:id="rId3"/>
              </a:rPr>
              <a:t>pande@eecs.wsu.edu</a:t>
            </a:r>
            <a:endParaRPr lang="en-US" dirty="0">
              <a:solidFill>
                <a:srgbClr val="3366FF"/>
              </a:solidFill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sz="1000" b="1" dirty="0">
                <a:latin typeface="Arial Black" panose="020B0A04020102020204" pitchFamily="34" charset="0"/>
              </a:rPr>
              <a:t>Associate </a:t>
            </a:r>
            <a:r>
              <a:rPr lang="en-US" sz="1000" b="1" dirty="0" err="1">
                <a:latin typeface="Arial Black" panose="020B0A04020102020204" pitchFamily="34" charset="0"/>
              </a:rPr>
              <a:t>EiC</a:t>
            </a:r>
            <a:r>
              <a:rPr lang="en-US" sz="1000" b="1" dirty="0">
                <a:latin typeface="Arial Black" panose="020B0A04020102020204" pitchFamily="34" charset="0"/>
              </a:rPr>
              <a:t>: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Marculescu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Carnegie-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Mellong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PA, U.S.A.</a:t>
            </a:r>
          </a:p>
          <a:p>
            <a:r>
              <a:rPr lang="en-US" dirty="0">
                <a:solidFill>
                  <a:srgbClr val="3366FF"/>
                </a:solidFill>
                <a:cs typeface="Times New Roman" panose="02020603050405020304" pitchFamily="18" charset="0"/>
                <a:hlinkClick r:id="rId3"/>
              </a:rPr>
              <a:t>radum@ece.cmu.edu</a:t>
            </a:r>
            <a:endParaRPr lang="en-US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08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de-DE" altLang="de-DE"/>
              <a:t>JxCDC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825" y="1037391"/>
            <a:ext cx="7173349" cy="3886544"/>
          </a:xfrm>
        </p:spPr>
        <p:txBody>
          <a:bodyPr numCol="1"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dirty="0"/>
              <a:t>Financial sponsors: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dirty="0"/>
              <a:t>Solid-State Circuits Society (66.25%)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dirty="0"/>
              <a:t>Magnetics Society (11.25%)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dirty="0"/>
              <a:t>Circuits and Systems Society (11.25%), 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dirty="0"/>
              <a:t>Nanotechnology Council (11.25%)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dirty="0"/>
              <a:t>Technical co-sponsors: 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dirty="0"/>
              <a:t>CEDA, Council on Superconductivity, CS Society, Electron Devices Society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dirty="0"/>
              <a:t>Open Access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dirty="0" err="1"/>
              <a:t>EiC</a:t>
            </a:r>
            <a:r>
              <a:rPr lang="en-US" dirty="0"/>
              <a:t>: Ian Young (Intel)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dirty="0"/>
              <a:t>CEDA </a:t>
            </a:r>
            <a:r>
              <a:rPr lang="en-US" dirty="0" err="1"/>
              <a:t>rep@SC</a:t>
            </a:r>
            <a:r>
              <a:rPr lang="en-US" dirty="0"/>
              <a:t>: </a:t>
            </a:r>
            <a:r>
              <a:rPr lang="en-US" dirty="0" err="1"/>
              <a:t>Krishnendu</a:t>
            </a:r>
            <a:r>
              <a:rPr lang="en-US" dirty="0"/>
              <a:t> </a:t>
            </a:r>
            <a:r>
              <a:rPr lang="en-US" dirty="0" err="1"/>
              <a:t>Chakrabarty</a:t>
            </a:r>
            <a:endParaRPr lang="en-US" dirty="0"/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dirty="0"/>
              <a:t>Associate Editor from CEDA: (was) </a:t>
            </a:r>
            <a:r>
              <a:rPr lang="en-US" dirty="0" err="1"/>
              <a:t>Asen</a:t>
            </a:r>
            <a:r>
              <a:rPr lang="en-US" dirty="0"/>
              <a:t> </a:t>
            </a:r>
            <a:r>
              <a:rPr lang="en-US" dirty="0" err="1"/>
              <a:t>Asenov</a:t>
            </a:r>
            <a:endParaRPr lang="en-US" dirty="0"/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dirty="0"/>
              <a:t>First issue: Dec. 2015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dirty="0"/>
              <a:t>Seemingly doing quite well.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8870" y="184468"/>
            <a:ext cx="3762607" cy="79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06091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de-DE" altLang="de-DE"/>
              <a:t>TSUSC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5463" y="898287"/>
            <a:ext cx="7407956" cy="4245213"/>
          </a:xfrm>
        </p:spPr>
        <p:txBody>
          <a:bodyPr numCol="1">
            <a:normAutofit fontScale="92500" lnSpcReduction="10000"/>
          </a:bodyPr>
          <a:lstStyle/>
          <a:p>
            <a:r>
              <a:rPr lang="en-US" sz="1900" dirty="0"/>
              <a:t>Financial sponsors:</a:t>
            </a:r>
          </a:p>
          <a:p>
            <a:pPr lvl="1"/>
            <a:r>
              <a:rPr lang="en-US" sz="1700" dirty="0"/>
              <a:t>Computer Society (90%),        Communications Society (10%)</a:t>
            </a:r>
            <a:endParaRPr lang="en-US" dirty="0"/>
          </a:p>
          <a:p>
            <a:r>
              <a:rPr lang="en-US" sz="1900" dirty="0"/>
              <a:t>Technical co-sponsor: CEDA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de-DE" altLang="de-DE" sz="1900" dirty="0" err="1"/>
              <a:t>Established</a:t>
            </a:r>
            <a:r>
              <a:rPr lang="de-DE" altLang="de-DE" sz="1900" dirty="0"/>
              <a:t> in 2016. </a:t>
            </a:r>
            <a:r>
              <a:rPr lang="en-AU" sz="1900" dirty="0"/>
              <a:t>Currently in its 3</a:t>
            </a:r>
            <a:r>
              <a:rPr lang="en-AU" sz="1900" baseline="30000" dirty="0"/>
              <a:t>rd</a:t>
            </a:r>
            <a:r>
              <a:rPr lang="en-AU" sz="1900" dirty="0"/>
              <a:t> year and running a healthy queue of regular papers and special issues.</a:t>
            </a:r>
          </a:p>
          <a:p>
            <a:endParaRPr lang="de-DE" altLang="de-DE" sz="1100" dirty="0"/>
          </a:p>
          <a:p>
            <a:r>
              <a:rPr lang="de-DE" altLang="de-DE" sz="1900" dirty="0"/>
              <a:t>Hybrid access (traditional + open access)</a:t>
            </a:r>
            <a:endParaRPr lang="en-US" sz="1900" dirty="0"/>
          </a:p>
          <a:p>
            <a:r>
              <a:rPr lang="de-DE" altLang="de-DE" sz="1900" dirty="0"/>
              <a:t>Inaugural EiC: </a:t>
            </a:r>
            <a:r>
              <a:rPr lang="en-US" sz="1900" dirty="0"/>
              <a:t>Albert Y. </a:t>
            </a:r>
            <a:r>
              <a:rPr lang="en-US" sz="1900" dirty="0" err="1"/>
              <a:t>Zomaya</a:t>
            </a:r>
            <a:r>
              <a:rPr lang="en-US" sz="1900" dirty="0"/>
              <a:t>, University of Sydney, 2</a:t>
            </a:r>
            <a:r>
              <a:rPr lang="en-US" sz="1900" baseline="30000" dirty="0"/>
              <a:t>nd</a:t>
            </a:r>
            <a:r>
              <a:rPr lang="en-US" sz="1900" dirty="0"/>
              <a:t> term</a:t>
            </a:r>
          </a:p>
          <a:p>
            <a:r>
              <a:rPr lang="de-DE" altLang="de-DE" sz="1900" dirty="0"/>
              <a:t>Editorial Board </a:t>
            </a:r>
            <a:r>
              <a:rPr lang="de-DE" altLang="de-DE" sz="1900" dirty="0" err="1"/>
              <a:t>settled</a:t>
            </a:r>
            <a:endParaRPr lang="de-DE" altLang="de-DE" sz="1900" dirty="0"/>
          </a:p>
          <a:p>
            <a:endParaRPr lang="de-DE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900" dirty="0"/>
              <a:t>Targeting</a:t>
            </a:r>
            <a:r>
              <a:rPr lang="en-US" sz="1900" b="1" dirty="0"/>
              <a:t> </a:t>
            </a:r>
            <a:r>
              <a:rPr lang="en-US" sz="1900" dirty="0"/>
              <a:t>index by ISI, Scopus, and other indexing services</a:t>
            </a:r>
            <a:endParaRPr lang="en-US" dirty="0"/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to be completed before the end of the EIC’s second term in 2020</a:t>
            </a:r>
          </a:p>
          <a:p>
            <a:endParaRPr lang="en-US" dirty="0"/>
          </a:p>
          <a:p>
            <a:pPr lvl="1"/>
            <a:endParaRPr lang="de-DE" altLang="de-DE" dirty="0"/>
          </a:p>
        </p:txBody>
      </p:sp>
      <p:pic>
        <p:nvPicPr>
          <p:cNvPr id="5" name="Picture 3" descr="F:\Administration\Creative Services\Digital Production\OnlinePlus\Templates\CD\CD Contents\images\onlineplus_banner_tsu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90" y="125905"/>
            <a:ext cx="647984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59589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206" y="898287"/>
            <a:ext cx="6447501" cy="3632735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400" dirty="0"/>
              <a:t>Financial </a:t>
            </a:r>
            <a:r>
              <a:rPr lang="de-DE" sz="2400" dirty="0" err="1"/>
              <a:t>co</a:t>
            </a:r>
            <a:r>
              <a:rPr lang="de-DE" sz="2400" dirty="0"/>
              <a:t>-sponsor: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DE" sz="1800" dirty="0"/>
              <a:t>Design &amp; Test </a:t>
            </a:r>
            <a:r>
              <a:rPr lang="de-DE" sz="1800" dirty="0" err="1"/>
              <a:t>magazine</a:t>
            </a:r>
            <a:endParaRPr lang="de-DE" sz="18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400" dirty="0"/>
              <a:t>Sole </a:t>
            </a:r>
            <a:r>
              <a:rPr lang="de-DE" sz="2400" dirty="0" err="1"/>
              <a:t>financial</a:t>
            </a:r>
            <a:r>
              <a:rPr lang="de-DE" sz="2400" dirty="0"/>
              <a:t> </a:t>
            </a:r>
            <a:r>
              <a:rPr lang="de-DE" sz="2400" dirty="0" err="1"/>
              <a:t>sponsor</a:t>
            </a:r>
            <a:r>
              <a:rPr lang="de-DE" sz="2400" dirty="0"/>
              <a:t>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DE" sz="1800" dirty="0"/>
              <a:t>Embedded Systems Letters (ESL)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DE" sz="1800" dirty="0"/>
              <a:t>Trans. Computer-</a:t>
            </a:r>
            <a:r>
              <a:rPr lang="de-DE" sz="1800" dirty="0" err="1"/>
              <a:t>Aided</a:t>
            </a:r>
            <a:r>
              <a:rPr lang="de-DE" sz="1800" dirty="0"/>
              <a:t> Design (TCAD)</a:t>
            </a:r>
            <a:endParaRPr lang="en-US" sz="18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Technical co-sponsor: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DE" sz="1800" dirty="0"/>
              <a:t>TMSCS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DE" sz="1800" dirty="0" err="1"/>
              <a:t>JxCDC</a:t>
            </a:r>
            <a:endParaRPr lang="de-DE" sz="18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DE" sz="1800" dirty="0"/>
              <a:t>TSUSC</a:t>
            </a:r>
            <a:endParaRPr lang="en-US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CEDA Participation in Periodicals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318" y="3404894"/>
            <a:ext cx="2595170" cy="30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91" y="3789012"/>
            <a:ext cx="1892258" cy="29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91" y="4197500"/>
            <a:ext cx="1524865" cy="26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7573" y="1806190"/>
            <a:ext cx="581640" cy="78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812" y="2213565"/>
            <a:ext cx="623207" cy="81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9" name="Picture 6" descr="33_3cov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84" y="991110"/>
            <a:ext cx="631697" cy="81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4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827" y="181452"/>
            <a:ext cx="6447501" cy="990600"/>
          </a:xfrm>
        </p:spPr>
        <p:txBody>
          <a:bodyPr numCol="1"/>
          <a:lstStyle/>
          <a:p>
            <a:r>
              <a:rPr lang="de-DE" altLang="de-DE"/>
              <a:t>Timeline of focus activities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3D80FE5-F6A4-4408-9D64-7361C7D3C16A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902876"/>
              </p:ext>
            </p:extLst>
          </p:nvPr>
        </p:nvGraphicFramePr>
        <p:xfrm>
          <a:off x="501395" y="815087"/>
          <a:ext cx="6427308" cy="4063997"/>
        </p:xfrm>
        <a:graphic>
          <a:graphicData uri="http://schemas.openxmlformats.org/drawingml/2006/table">
            <a:tbl>
              <a:tblPr/>
              <a:tblGrid>
                <a:gridCol w="1071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0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2017-H2</a:t>
                      </a:r>
                    </a:p>
                  </a:txBody>
                  <a:tcPr marL="5338" marR="5338" marT="5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2018-H1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2018-H2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2019-H1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2019-H2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2020-H1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Aftermath of failure of TESS proposal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Search/Reappointment of ESL EiC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Search/Reappointment of TCAD EiC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ESL PRAC Review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TCAD PRAC Review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D&amp;T Intermediate Review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ESL Impact Factor - Clarivite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Search/Reappointment of D&amp;T EiC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Analysis of TMSCS situation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Evaluation of TCAD's status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TCAD - Assessment of publication model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52506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Ongoing &amp; </a:t>
            </a:r>
            <a:r>
              <a:rPr lang="de-DE" dirty="0" err="1"/>
              <a:t>Upcoming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5463" y="889578"/>
            <a:ext cx="7078017" cy="4253922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 err="1"/>
              <a:t>Attempts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launch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publications</a:t>
            </a:r>
            <a:r>
              <a:rPr lang="de-DE" dirty="0"/>
              <a:t> </a:t>
            </a:r>
            <a:r>
              <a:rPr lang="de-DE" dirty="0" err="1"/>
              <a:t>failed</a:t>
            </a:r>
            <a:r>
              <a:rPr lang="de-DE" dirty="0"/>
              <a:t> (TESS)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Use TCAD as a springboard into Embedded/</a:t>
            </a:r>
            <a:r>
              <a:rPr lang="en-US" dirty="0" err="1"/>
              <a:t>Cyberphysical</a:t>
            </a:r>
            <a:r>
              <a:rPr lang="en-US" dirty="0"/>
              <a:t> Systems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DE" dirty="0" err="1"/>
              <a:t>Consider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possibilities</a:t>
            </a:r>
            <a:r>
              <a:rPr lang="de-DE" dirty="0"/>
              <a:t> </a:t>
            </a:r>
            <a:r>
              <a:rPr lang="de-DE" dirty="0" err="1"/>
              <a:t>moving</a:t>
            </a:r>
            <a:r>
              <a:rPr lang="de-DE" dirty="0"/>
              <a:t> </a:t>
            </a:r>
            <a:r>
              <a:rPr lang="de-DE" dirty="0" err="1"/>
              <a:t>forward</a:t>
            </a:r>
            <a:endParaRPr lang="de-DE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 err="1"/>
              <a:t>Investigating</a:t>
            </a:r>
            <a:r>
              <a:rPr lang="de-DE" dirty="0"/>
              <a:t> new publication model from 2017 </a:t>
            </a:r>
            <a:r>
              <a:rPr lang="de-DE" dirty="0" err="1"/>
              <a:t>onward</a:t>
            </a:r>
            <a:r>
              <a:rPr lang="de-DE" dirty="0"/>
              <a:t>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DE" dirty="0"/>
              <a:t>2018: TCAD hosts ESWeek (~700-1000 extra pages)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DE" dirty="0"/>
              <a:t>Possibly to continue in even years, alternate with ACM TECS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DE" dirty="0"/>
              <a:t>Similar model with ICCAD under preliminary discussion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/>
              <a:t>ESL EIC 2018-2019 reappointed, board revised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/>
              <a:t>TCAD EIC 2018-2019 appointed, board setup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/>
              <a:t>PRAC reviews of TCAD and ESL conducted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DE" dirty="0"/>
              <a:t>Successful, no major issues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/>
              <a:t>Extra PRAC report on D&amp;T progress due 09/2018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2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Strategic Tasks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/>
              <a:t>ESL growth, Impact Factor/Thomson Reuters metrics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/>
              <a:t>TCAD </a:t>
            </a:r>
            <a:r>
              <a:rPr lang="de-DE" dirty="0" err="1"/>
              <a:t>development</a:t>
            </a:r>
            <a:r>
              <a:rPr lang="de-DE" dirty="0"/>
              <a:t>, </a:t>
            </a:r>
            <a:r>
              <a:rPr lang="de-DE" dirty="0" err="1"/>
              <a:t>embedded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cyberphysical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topics</a:t>
            </a:r>
            <a:endParaRPr lang="de-DE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/>
              <a:t>D&amp;T </a:t>
            </a:r>
            <a:r>
              <a:rPr lang="de-DE" dirty="0" err="1"/>
              <a:t>financial</a:t>
            </a:r>
            <a:r>
              <a:rPr lang="de-DE" dirty="0"/>
              <a:t> turn </a:t>
            </a:r>
            <a:r>
              <a:rPr lang="de-DE" dirty="0" err="1"/>
              <a:t>around</a:t>
            </a:r>
            <a:endParaRPr lang="de-DE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/>
              <a:t>Readership enhancement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dirty="0"/>
              <a:t>Consider new possibilities in areas of growth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DE" dirty="0"/>
              <a:t>Embedded Systems, embedded software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DE" dirty="0"/>
              <a:t>Nano technologies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81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826" y="1484889"/>
            <a:ext cx="8515350" cy="3471461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altLang="de-DE" dirty="0"/>
              <a:t>Financial sponsor: CEDA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dirty="0"/>
              <a:t>Started in 2009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dirty="0"/>
              <a:t>Received approximately 175 submissions a year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dirty="0"/>
              <a:t>Four pages only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dirty="0"/>
              <a:t>Four issues per year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dirty="0"/>
              <a:t>Strive for quick turnaround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altLang="de-DE" dirty="0"/>
              <a:t>Room to grow: initiatives underway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altLang="de-DE" dirty="0"/>
              <a:t>Finance, size, attention (click counts), submission-to-publication times, publication dates: healthy/stable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ESL - Introduction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420" y="2647029"/>
            <a:ext cx="3439985" cy="145315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030" y="205088"/>
            <a:ext cx="4734375" cy="175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0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63" y="1349679"/>
            <a:ext cx="6447501" cy="3448744"/>
          </a:xfrm>
        </p:spPr>
        <p:txBody>
          <a:bodyPr>
            <a:normAutofit lnSpcReduction="10000"/>
          </a:bodyPr>
          <a:lstStyle/>
          <a:p>
            <a:r>
              <a:rPr lang="en-AU" dirty="0"/>
              <a:t>Successfully went through PRAC earlier this year</a:t>
            </a:r>
          </a:p>
          <a:p>
            <a:r>
              <a:rPr lang="en-AU" dirty="0"/>
              <a:t>In 2016 was included in </a:t>
            </a:r>
            <a:r>
              <a:rPr lang="en-AU" i="1" dirty="0" err="1"/>
              <a:t>Clarivate</a:t>
            </a:r>
            <a:r>
              <a:rPr lang="en-AU" i="1" dirty="0"/>
              <a:t> Analytics’ Emerging Sources Citation Index (formerly Thomson Reuters IP and Science)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Beginning with V8 (1) 2016, this publication will be indexed and abstracted in:</a:t>
            </a:r>
          </a:p>
          <a:p>
            <a:pPr lvl="2"/>
            <a:r>
              <a:rPr lang="en-US" dirty="0"/>
              <a:t>Science Citation Index Expanded (also known as </a:t>
            </a:r>
            <a:r>
              <a:rPr lang="en-US" dirty="0" err="1"/>
              <a:t>SciSearch</a:t>
            </a:r>
            <a:r>
              <a:rPr lang="en-US" dirty="0"/>
              <a:t>®)</a:t>
            </a:r>
          </a:p>
          <a:p>
            <a:pPr lvl="2"/>
            <a:r>
              <a:rPr lang="en-AU" dirty="0"/>
              <a:t>Journal Citation Reports/Science Edition</a:t>
            </a:r>
          </a:p>
          <a:p>
            <a:pPr lvl="2"/>
            <a:r>
              <a:rPr lang="en-US" dirty="0"/>
              <a:t>Current Contents®/Engineering Computing and Technology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i="1" dirty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ESL - Updates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000" y="120765"/>
            <a:ext cx="2991405" cy="1106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0159" y="2636915"/>
            <a:ext cx="2523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Just announced</a:t>
            </a:r>
          </a:p>
        </p:txBody>
      </p:sp>
    </p:spTree>
    <p:extLst>
      <p:ext uri="{BB962C8B-B14F-4D97-AF65-F5344CB8AC3E}">
        <p14:creationId xmlns:p14="http://schemas.microsoft.com/office/powerpoint/2010/main" val="384920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B5214-9570-4E00-8616-FB07E842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ESL - Other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C868C-5746-4270-8E15-07DAF06DB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63" y="1159546"/>
            <a:ext cx="6447501" cy="3632735"/>
          </a:xfrm>
        </p:spPr>
        <p:txBody>
          <a:bodyPr/>
          <a:lstStyle/>
          <a:p>
            <a:r>
              <a:rPr lang="en-AU" dirty="0"/>
              <a:t>Perspective papers</a:t>
            </a:r>
          </a:p>
          <a:p>
            <a:pPr lvl="1"/>
            <a:r>
              <a:rPr lang="en-AU" dirty="0"/>
              <a:t>Starting to receive submissions and four published so far.</a:t>
            </a:r>
          </a:p>
          <a:p>
            <a:r>
              <a:rPr lang="en-AU" dirty="0"/>
              <a:t>Special Issues were introduced</a:t>
            </a:r>
          </a:p>
          <a:p>
            <a:pPr lvl="1"/>
            <a:r>
              <a:rPr lang="en-AU" dirty="0"/>
              <a:t>Approximate Computing (published)</a:t>
            </a:r>
          </a:p>
          <a:p>
            <a:pPr lvl="1"/>
            <a:r>
              <a:rPr lang="en-US" dirty="0"/>
              <a:t>IEEE International Symposium on Real-Time Computing</a:t>
            </a:r>
            <a:r>
              <a:rPr lang="en-AU" dirty="0"/>
              <a:t> –Selected Papers </a:t>
            </a:r>
          </a:p>
          <a:p>
            <a:pPr lvl="1"/>
            <a:r>
              <a:rPr lang="en-AU" dirty="0"/>
              <a:t>Embedded Security Challenge</a:t>
            </a:r>
          </a:p>
          <a:p>
            <a:pPr lvl="2"/>
            <a:r>
              <a:rPr lang="en-AU" dirty="0"/>
              <a:t>Five of the top papers are packaged for ESL</a:t>
            </a:r>
          </a:p>
          <a:p>
            <a:pPr lvl="1"/>
            <a:r>
              <a:rPr lang="en-US" dirty="0"/>
              <a:t>Emerging Topics in Secure and Trustworthy Cyber-Physical Systems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000" y="120765"/>
            <a:ext cx="2991405" cy="11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5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826" y="1523487"/>
            <a:ext cx="8515350" cy="2784375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altLang="de-DE" dirty="0"/>
              <a:t>Financial sponsors: SSCS, CASS, CEDA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altLang="de-DE" dirty="0"/>
              <a:t>Technical sponsor: TTTC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altLang="de-DE" dirty="0"/>
              <a:t>Most </a:t>
            </a:r>
            <a:r>
              <a:rPr lang="de-DE" altLang="de-DE" dirty="0" err="1"/>
              <a:t>composed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Special </a:t>
            </a:r>
            <a:r>
              <a:rPr lang="de-DE" altLang="de-DE" dirty="0" err="1"/>
              <a:t>Issues</a:t>
            </a:r>
            <a:r>
              <a:rPr lang="de-DE" altLang="de-DE" dirty="0"/>
              <a:t>,</a:t>
            </a:r>
          </a:p>
          <a:p>
            <a:pPr marL="0" indent="0">
              <a:buNone/>
            </a:pPr>
            <a:r>
              <a:rPr lang="de-DE" altLang="de-DE" dirty="0"/>
              <a:t>   Surveys </a:t>
            </a:r>
            <a:r>
              <a:rPr lang="de-DE" altLang="de-DE" dirty="0" err="1"/>
              <a:t>and</a:t>
            </a:r>
            <a:r>
              <a:rPr lang="de-DE" altLang="de-DE" dirty="0"/>
              <a:t> Tutorial </a:t>
            </a:r>
            <a:r>
              <a:rPr lang="de-DE" altLang="de-DE" dirty="0" err="1"/>
              <a:t>papers</a:t>
            </a:r>
            <a:endParaRPr lang="de-DE" altLang="de-DE" dirty="0"/>
          </a:p>
          <a:p>
            <a:pPr marL="0" indent="0">
              <a:buNone/>
            </a:pPr>
            <a:endParaRPr lang="de-DE" altLang="de-DE" dirty="0"/>
          </a:p>
          <a:p>
            <a:r>
              <a:rPr lang="de-DE" altLang="de-DE" dirty="0" err="1"/>
              <a:t>Very</a:t>
            </a:r>
            <a:r>
              <a:rPr lang="de-DE" altLang="de-DE" dirty="0"/>
              <a:t> </a:t>
            </a:r>
            <a:r>
              <a:rPr lang="de-DE" altLang="de-DE" dirty="0" err="1"/>
              <a:t>popular</a:t>
            </a:r>
            <a:r>
              <a:rPr lang="de-DE" altLang="de-DE" dirty="0"/>
              <a:t> </a:t>
            </a:r>
            <a:r>
              <a:rPr lang="de-DE" altLang="de-DE" dirty="0" err="1"/>
              <a:t>department</a:t>
            </a:r>
            <a:r>
              <a:rPr lang="de-DE" altLang="de-DE" dirty="0"/>
              <a:t> </a:t>
            </a:r>
            <a:r>
              <a:rPr lang="de-DE" altLang="de-DE" dirty="0" err="1"/>
              <a:t>articles</a:t>
            </a:r>
            <a:endParaRPr lang="de-DE" alt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3826" y="243164"/>
            <a:ext cx="6447501" cy="976035"/>
          </a:xfrm>
        </p:spPr>
        <p:txBody>
          <a:bodyPr>
            <a:normAutofit/>
          </a:bodyPr>
          <a:lstStyle/>
          <a:p>
            <a:r>
              <a:rPr lang="en-AU" dirty="0"/>
              <a:t>Design &amp; Test</a:t>
            </a:r>
            <a:br>
              <a:rPr lang="en-AU" dirty="0"/>
            </a:br>
            <a:r>
              <a:rPr lang="en-AU" dirty="0"/>
              <a:t>Introduction</a:t>
            </a:r>
          </a:p>
        </p:txBody>
      </p:sp>
      <p:pic>
        <p:nvPicPr>
          <p:cNvPr id="7" name="Picture 6" descr="dnt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90" y="197271"/>
            <a:ext cx="4328614" cy="1283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950" y="286194"/>
            <a:ext cx="1099840" cy="1105339"/>
          </a:xfrm>
          <a:prstGeom prst="rect">
            <a:avLst/>
          </a:prstGeom>
        </p:spPr>
      </p:pic>
      <p:sp>
        <p:nvSpPr>
          <p:cNvPr id="2" name="TextBox 1">
            <a:hlinkClick r:id="rId4"/>
          </p:cNvPr>
          <p:cNvSpPr txBox="1"/>
          <p:nvPr/>
        </p:nvSpPr>
        <p:spPr>
          <a:xfrm>
            <a:off x="4531501" y="2814590"/>
            <a:ext cx="4001393" cy="193899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Black" panose="020B0A04020102020204" pitchFamily="34" charset="0"/>
              </a:rPr>
              <a:t>Editor in Chief: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Jörg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Henkel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Karlsruhe Institute of Technology (KIT), Karlsruhe, Germany</a:t>
            </a:r>
          </a:p>
          <a:p>
            <a:r>
              <a:rPr lang="en-US" dirty="0">
                <a:solidFill>
                  <a:srgbClr val="3366FF"/>
                </a:solidFill>
                <a:hlinkClick r:id="rId5"/>
              </a:rPr>
              <a:t>henkel@kit.edu</a:t>
            </a:r>
            <a:endParaRPr lang="en-US" dirty="0">
              <a:solidFill>
                <a:srgbClr val="3366FF"/>
              </a:solidFill>
            </a:endParaRPr>
          </a:p>
          <a:p>
            <a:endParaRPr lang="en-US" dirty="0"/>
          </a:p>
          <a:p>
            <a:r>
              <a:rPr lang="en-US" sz="1000" b="1" dirty="0">
                <a:latin typeface="Arial Black" panose="020B0A04020102020204" pitchFamily="34" charset="0"/>
              </a:rPr>
              <a:t>Associate </a:t>
            </a:r>
            <a:r>
              <a:rPr lang="en-US" sz="1000" b="1" dirty="0" err="1">
                <a:latin typeface="Arial Black" panose="020B0A04020102020204" pitchFamily="34" charset="0"/>
              </a:rPr>
              <a:t>EiC</a:t>
            </a:r>
            <a:r>
              <a:rPr lang="en-US" sz="1000" b="1" dirty="0">
                <a:latin typeface="Arial Black" panose="020B0A04020102020204" pitchFamily="34" charset="0"/>
              </a:rPr>
              <a:t>: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Partha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State University, WA, U.S.A.</a:t>
            </a:r>
          </a:p>
          <a:p>
            <a:r>
              <a:rPr lang="en-US" dirty="0">
                <a:solidFill>
                  <a:srgbClr val="3366FF"/>
                </a:solidFill>
                <a:cs typeface="Times New Roman" panose="02020603050405020304" pitchFamily="18" charset="0"/>
                <a:hlinkClick r:id="rId4"/>
              </a:rPr>
              <a:t>pande@eecs.wsu.edu</a:t>
            </a:r>
            <a:endParaRPr lang="en-US" dirty="0">
              <a:solidFill>
                <a:srgbClr val="3366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67350"/>
      </p:ext>
    </p:extLst>
  </p:cSld>
  <p:clrMapOvr>
    <a:masterClrMapping/>
  </p:clrMapOvr>
</p:sld>
</file>

<file path=ppt/theme/theme1.xml><?xml version="1.0" encoding="utf-8"?>
<a:theme xmlns:a="http://schemas.openxmlformats.org/drawingml/2006/main" name="EC BoG DAC 2018 Templat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4536</TotalTime>
  <Words>1580</Words>
  <Application>Microsoft Macintosh PowerPoint</Application>
  <PresentationFormat>On-screen Show (16:9)</PresentationFormat>
  <Paragraphs>276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California FB</vt:lpstr>
      <vt:lpstr>Times New Roman</vt:lpstr>
      <vt:lpstr>Wingdings 3</vt:lpstr>
      <vt:lpstr>EC BoG DAC 2018 Template</vt:lpstr>
      <vt:lpstr>Publications</vt:lpstr>
      <vt:lpstr>CEDA Participation in Periodicals</vt:lpstr>
      <vt:lpstr>Timeline of focus activities</vt:lpstr>
      <vt:lpstr>Ongoing &amp; Upcoming Activities</vt:lpstr>
      <vt:lpstr>Strategic Tasks</vt:lpstr>
      <vt:lpstr>ESL - Introduction</vt:lpstr>
      <vt:lpstr>ESL - Updates</vt:lpstr>
      <vt:lpstr>ESL - Other Initiatives</vt:lpstr>
      <vt:lpstr>Design &amp; Test Introduction</vt:lpstr>
      <vt:lpstr>D&amp;T: General</vt:lpstr>
      <vt:lpstr>D&amp;T: Special Issues  (recent, in progress, upcoming)</vt:lpstr>
      <vt:lpstr>D&amp;T: Special Issues  (recent, in progress, upcoming)</vt:lpstr>
      <vt:lpstr>TCAD - Trans. On Computer-Aided Design</vt:lpstr>
      <vt:lpstr>TCAD Journal Statistics</vt:lpstr>
      <vt:lpstr>TCAD OUTLOOK</vt:lpstr>
      <vt:lpstr>IEEE TMSCS</vt:lpstr>
      <vt:lpstr>JxCDC</vt:lpstr>
      <vt:lpstr>TSUSC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CEDA TELECON</dc:title>
  <dc:creator>CC-3</dc:creator>
  <cp:lastModifiedBy>Luis Miguel Silveira</cp:lastModifiedBy>
  <cp:revision>112</cp:revision>
  <dcterms:created xsi:type="dcterms:W3CDTF">2016-04-15T13:56:06Z</dcterms:created>
  <dcterms:modified xsi:type="dcterms:W3CDTF">2018-06-24T19:38:20Z</dcterms:modified>
</cp:coreProperties>
</file>