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4660"/>
  </p:normalViewPr>
  <p:slideViewPr>
    <p:cSldViewPr snapToGrid="0">
      <p:cViewPr>
        <p:scale>
          <a:sx n="156" d="100"/>
          <a:sy n="156" d="100"/>
        </p:scale>
        <p:origin x="-272" y="-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Cristisana</a:t>
            </a:r>
            <a:r>
              <a:rPr lang="en-US" dirty="0"/>
              <a:t> Bolchini</a:t>
            </a:r>
          </a:p>
          <a:p>
            <a:r>
              <a:rPr lang="en-US" dirty="0"/>
              <a:t>Nov. 1, 2020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2020</a:t>
            </a:r>
          </a:p>
        </p:txBody>
      </p:sp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BDF1A7A7-D2C1-674E-96A3-6CA18BFE2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684" y="1280160"/>
            <a:ext cx="9785171" cy="46000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4D6E9E-7D01-C149-8B4E-8FCB4C009A7E}"/>
              </a:ext>
            </a:extLst>
          </p:cNvPr>
          <p:cNvSpPr/>
          <p:nvPr/>
        </p:nvSpPr>
        <p:spPr>
          <a:xfrm>
            <a:off x="9144000" y="2375807"/>
            <a:ext cx="1306287" cy="2204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3CFE19-3DAE-0142-8451-01C6B49E64C8}"/>
              </a:ext>
            </a:extLst>
          </p:cNvPr>
          <p:cNvSpPr/>
          <p:nvPr/>
        </p:nvSpPr>
        <p:spPr>
          <a:xfrm>
            <a:off x="9143999" y="2958497"/>
            <a:ext cx="1306287" cy="2204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EE9ED7-697A-1144-95E3-EA9513542FD8}"/>
              </a:ext>
            </a:extLst>
          </p:cNvPr>
          <p:cNvSpPr/>
          <p:nvPr/>
        </p:nvSpPr>
        <p:spPr>
          <a:xfrm>
            <a:off x="9144000" y="3546630"/>
            <a:ext cx="1306288" cy="2204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3263B-AFAD-AD40-B0D4-405707AE6C2B}"/>
              </a:ext>
            </a:extLst>
          </p:cNvPr>
          <p:cNvSpPr/>
          <p:nvPr/>
        </p:nvSpPr>
        <p:spPr>
          <a:xfrm>
            <a:off x="9143999" y="4226306"/>
            <a:ext cx="1306288" cy="2204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1781FA-C28B-D34A-802C-255A5CBD9B0F}"/>
              </a:ext>
            </a:extLst>
          </p:cNvPr>
          <p:cNvSpPr txBox="1"/>
          <p:nvPr/>
        </p:nvSpPr>
        <p:spPr>
          <a:xfrm>
            <a:off x="6637564" y="585244"/>
            <a:ext cx="2437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Oct. &amp; Dec. issue </a:t>
            </a:r>
          </a:p>
          <a:p>
            <a:r>
              <a:rPr lang="en-US" dirty="0">
                <a:solidFill>
                  <a:srgbClr val="FF0000"/>
                </a:solidFill>
              </a:rPr>
              <a:t>Extra 95K to cut backlog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D01CCD-6740-CC46-896F-EA83A1EDB34B}"/>
              </a:ext>
            </a:extLst>
          </p:cNvPr>
          <p:cNvCxnSpPr>
            <a:cxnSpLocks/>
          </p:cNvCxnSpPr>
          <p:nvPr/>
        </p:nvCxnSpPr>
        <p:spPr>
          <a:xfrm>
            <a:off x="7290707" y="1231575"/>
            <a:ext cx="310243" cy="11525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9C4EB1C-DF23-B944-B7C6-32DC222074E8}"/>
              </a:ext>
            </a:extLst>
          </p:cNvPr>
          <p:cNvCxnSpPr>
            <a:cxnSpLocks/>
          </p:cNvCxnSpPr>
          <p:nvPr/>
        </p:nvCxnSpPr>
        <p:spPr>
          <a:xfrm>
            <a:off x="7290707" y="1275824"/>
            <a:ext cx="2747257" cy="108208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2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6" y="1484851"/>
            <a:ext cx="3617844" cy="45565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IEEE: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Negative 360K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Conferences (forecast):</a:t>
            </a:r>
          </a:p>
          <a:p>
            <a:pPr marL="0" indent="0">
              <a:buNone/>
            </a:pPr>
            <a:r>
              <a:rPr lang="en-US" dirty="0"/>
              <a:t>Revenues: 50% 2020</a:t>
            </a:r>
          </a:p>
          <a:p>
            <a:pPr marL="0" indent="0">
              <a:buNone/>
            </a:pPr>
            <a:r>
              <a:rPr lang="en-US" dirty="0"/>
              <a:t>Expenses: 75% 2020</a:t>
            </a:r>
          </a:p>
        </p:txBody>
      </p:sp>
      <p:pic>
        <p:nvPicPr>
          <p:cNvPr id="4" name="Picture 3" descr="A screenshot of text&#10;&#10;Description automatically generated">
            <a:extLst>
              <a:ext uri="{FF2B5EF4-FFF2-40B4-BE49-F238E27FC236}">
                <a16:creationId xmlns:a16="http://schemas.microsoft.com/office/drawing/2014/main" id="{C30CD26F-E784-C645-B309-F9BA03C11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165" y="252106"/>
            <a:ext cx="7103190" cy="567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2021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4AB68A-05CD-AE44-8C90-57F7DBB2909D}"/>
              </a:ext>
            </a:extLst>
          </p:cNvPr>
          <p:cNvSpPr txBox="1">
            <a:spLocks/>
          </p:cNvSpPr>
          <p:nvPr/>
        </p:nvSpPr>
        <p:spPr>
          <a:xfrm>
            <a:off x="838201" y="1690688"/>
            <a:ext cx="5811078" cy="38807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CEDA Luncheons			~ 45K </a:t>
            </a:r>
            <a:r>
              <a:rPr lang="en-US" dirty="0">
                <a:solidFill>
                  <a:srgbClr val="FF0000"/>
                </a:solidFill>
              </a:rPr>
              <a:t>*</a:t>
            </a:r>
            <a:br>
              <a:rPr lang="en-US" dirty="0"/>
            </a:br>
            <a:r>
              <a:rPr lang="en-US" dirty="0"/>
              <a:t>ASP-DAC, DATE, DAC, ICCAD</a:t>
            </a:r>
          </a:p>
          <a:p>
            <a:r>
              <a:rPr lang="en-US" dirty="0"/>
              <a:t>Distinguished Lecturer		~ 20K 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r>
              <a:rPr lang="en-US" dirty="0"/>
              <a:t>Awards				~ 16K</a:t>
            </a:r>
          </a:p>
          <a:p>
            <a:r>
              <a:rPr lang="en-US" dirty="0"/>
              <a:t>Local Chapters			~ 30K</a:t>
            </a:r>
          </a:p>
          <a:p>
            <a:r>
              <a:rPr lang="en-US" dirty="0"/>
              <a:t>Technical committee		~ 23K</a:t>
            </a:r>
            <a:br>
              <a:rPr lang="en-US" dirty="0"/>
            </a:br>
            <a:r>
              <a:rPr lang="en-US" dirty="0"/>
              <a:t>DATC, SVDTC, TCCPS</a:t>
            </a:r>
          </a:p>
          <a:p>
            <a:r>
              <a:rPr lang="en-US" dirty="0"/>
              <a:t>Technical committee contests	~ 25K</a:t>
            </a:r>
            <a:br>
              <a:rPr lang="en-US" dirty="0"/>
            </a:br>
            <a:r>
              <a:rPr lang="en-US" dirty="0"/>
              <a:t>DATE, DAC, ICCAD, SMACD, LPCV ..</a:t>
            </a:r>
          </a:p>
          <a:p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CD83C57-5141-9546-9A6D-6735B34E4B87}"/>
              </a:ext>
            </a:extLst>
          </p:cNvPr>
          <p:cNvSpPr txBox="1">
            <a:spLocks/>
          </p:cNvSpPr>
          <p:nvPr/>
        </p:nvSpPr>
        <p:spPr>
          <a:xfrm>
            <a:off x="6649279" y="1690688"/>
            <a:ext cx="5267737" cy="388077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Operational			~115K</a:t>
            </a:r>
          </a:p>
          <a:p>
            <a:pPr lvl="1"/>
            <a:r>
              <a:rPr lang="en-US" dirty="0"/>
              <a:t>Secretarial services</a:t>
            </a:r>
          </a:p>
          <a:p>
            <a:pPr lvl="1"/>
            <a:r>
              <a:rPr lang="en-US" dirty="0"/>
              <a:t>Editorial services</a:t>
            </a:r>
          </a:p>
          <a:p>
            <a:r>
              <a:rPr lang="en-US" dirty="0"/>
              <a:t>Web &amp; Media		~ 12K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Volunteer travel		   30K</a:t>
            </a:r>
          </a:p>
          <a:p>
            <a:endParaRPr lang="it-I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expenses</a:t>
            </a:r>
            <a:endParaRPr lang="it-IT" dirty="0"/>
          </a:p>
          <a:p>
            <a:r>
              <a:rPr lang="it-IT" dirty="0"/>
              <a:t>Smart </a:t>
            </a:r>
            <a:r>
              <a:rPr lang="it-IT" dirty="0" err="1"/>
              <a:t>Cities</a:t>
            </a:r>
            <a:r>
              <a:rPr lang="it-IT" dirty="0"/>
              <a:t> </a:t>
            </a:r>
            <a:r>
              <a:rPr lang="it-IT" dirty="0" err="1"/>
              <a:t>initiative</a:t>
            </a:r>
            <a:r>
              <a:rPr lang="it-IT" dirty="0"/>
              <a:t>	   20K</a:t>
            </a:r>
          </a:p>
          <a:p>
            <a:r>
              <a:rPr lang="it-IT" dirty="0" err="1"/>
              <a:t>IoT</a:t>
            </a:r>
            <a:r>
              <a:rPr lang="it-IT" dirty="0"/>
              <a:t> </a:t>
            </a:r>
            <a:r>
              <a:rPr lang="it-IT" dirty="0" err="1"/>
              <a:t>initiative</a:t>
            </a:r>
            <a:r>
              <a:rPr lang="it-IT" dirty="0"/>
              <a:t>			     5K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149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Finance</vt:lpstr>
      <vt:lpstr>Current Status 2020</vt:lpstr>
      <vt:lpstr>Target budget</vt:lpstr>
      <vt:lpstr>Budget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Cristiana Bolchini</cp:lastModifiedBy>
  <cp:revision>14</cp:revision>
  <dcterms:created xsi:type="dcterms:W3CDTF">2020-08-31T15:23:30Z</dcterms:created>
  <dcterms:modified xsi:type="dcterms:W3CDTF">2020-10-23T07:46:45Z</dcterms:modified>
</cp:coreProperties>
</file>