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8" r:id="rId3"/>
    <p:sldId id="259" r:id="rId4"/>
    <p:sldId id="266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10" d="100"/>
          <a:sy n="110" d="100"/>
        </p:scale>
        <p:origin x="60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avid%20Atienza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Californian FB"/>
              </a:defRPr>
            </a:lvl1pPr>
          </a:lstStyle>
          <a:p>
            <a:r>
              <a:rPr lang="es-ES" dirty="0"/>
              <a:t>IEEE CEDA </a:t>
            </a:r>
            <a:br>
              <a:rPr lang="es-ES" dirty="0"/>
            </a:br>
            <a:r>
              <a:rPr lang="es-ES" dirty="0" err="1"/>
              <a:t>Executive</a:t>
            </a:r>
            <a:r>
              <a:rPr lang="es-ES" dirty="0"/>
              <a:t> </a:t>
            </a:r>
            <a:r>
              <a:rPr lang="es-ES" dirty="0" err="1"/>
              <a:t>Committee</a:t>
            </a:r>
            <a:r>
              <a:rPr lang="es-ES" dirty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2411827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fornian FB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November 4, 2018</a:t>
            </a:r>
            <a:br>
              <a:rPr lang="en-US" dirty="0"/>
            </a:br>
            <a:r>
              <a:rPr lang="en-US" dirty="0"/>
              <a:t>San Diego, California, USA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7483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576" y="2456759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+mn-lt"/>
                <a:cs typeface="Californian FB"/>
              </a:rPr>
              <a:t>David </a:t>
            </a:r>
            <a:r>
              <a:rPr lang="en-US" sz="1800" dirty="0" err="1">
                <a:latin typeface="+mn-lt"/>
                <a:cs typeface="Californian FB"/>
              </a:rPr>
              <a:t>Atienza</a:t>
            </a:r>
            <a:r>
              <a:rPr lang="en-US" sz="1800" baseline="0" dirty="0">
                <a:latin typeface="+mn-lt"/>
                <a:cs typeface="Californian FB"/>
              </a:rPr>
              <a:t> - </a:t>
            </a:r>
            <a:r>
              <a:rPr lang="en-US" sz="1800" dirty="0">
                <a:latin typeface="+mn-lt"/>
                <a:cs typeface="Californian FB"/>
              </a:rPr>
              <a:t>President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>
                <a:hlinkClick r:id="rId2"/>
              </a:rPr>
              <a:t>president@ieee-ceda.com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>
                <a:latin typeface="Arial"/>
                <a:cs typeface="Arial"/>
                <a:hlinkClick r:id="rId2"/>
              </a:rPr>
              <a:t>president@ieee-ceda.com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Hilton San Diego Resort &amp; Spa, San Diego, CA</a:t>
            </a: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j-lt"/>
                <a:cs typeface="California FB"/>
              </a:defRPr>
            </a:lvl1pPr>
          </a:lstStyle>
          <a:p>
            <a:r>
              <a:rPr lang="en-US" dirty="0"/>
              <a:t>Edit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57175" indent="-257175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California FB"/>
              </a:defRPr>
            </a:lvl1pPr>
            <a:lvl2pPr marL="557213" indent="-214313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California FB"/>
              </a:defRPr>
            </a:lvl2pPr>
            <a:lvl3pPr marL="857250" indent="-171450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California FB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/>
              <a:t>Level one</a:t>
            </a:r>
          </a:p>
          <a:p>
            <a:pPr lvl="1"/>
            <a:r>
              <a:rPr lang="en-US" dirty="0"/>
              <a:t>Level two</a:t>
            </a:r>
          </a:p>
          <a:p>
            <a:pPr lvl="2"/>
            <a:r>
              <a:rPr lang="en-US" dirty="0"/>
              <a:t>Level three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5037-0B3B-DE40-860B-B57AB468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F55BD-970D-5546-B1ED-788E3F7CA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CB12A-2364-FD45-AA40-17648F14C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EF588-884B-4C47-AEAD-8240C12E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C729-ECD9-9240-81D4-91914B3D34C3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881C7-A5C9-1B4A-8714-9D120A0C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3B8E6-8F5D-344C-B99B-28E63F62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873A-5F8C-2F4E-973F-69704FE1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/>
              <a:t>Hilton San Diego Resort &amp; Spa, San Diego,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63125" y="4869656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7" y="4443157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9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Californian FB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69" y="1208158"/>
            <a:ext cx="8614833" cy="123472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0090"/>
                </a:solidFill>
              </a:rPr>
              <a:t>IEEE CEDA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Executive Committee Meeting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at ICCAD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20" y="4006246"/>
            <a:ext cx="5825202" cy="822674"/>
          </a:xfrm>
        </p:spPr>
        <p:txBody>
          <a:bodyPr>
            <a:normAutofit/>
          </a:bodyPr>
          <a:lstStyle/>
          <a:p>
            <a:r>
              <a:rPr lang="en-US" sz="1200" b="1" dirty="0"/>
              <a:t>Hilton San Diego Resort &amp; Spa, San Diego, CA</a:t>
            </a:r>
            <a:br>
              <a:rPr lang="en-US" sz="1200" b="1" dirty="0"/>
            </a:br>
            <a:r>
              <a:rPr lang="en-US" sz="1200" b="1" dirty="0"/>
              <a:t>November 4</a:t>
            </a:r>
            <a:r>
              <a:rPr lang="en-US" sz="1200" b="1" baseline="30000" dirty="0"/>
              <a:t>th</a:t>
            </a:r>
            <a:r>
              <a:rPr lang="en-US" sz="1200" b="1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281434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/>
              <a:t>Finance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600" dirty="0"/>
              <a:t>Cristiana Bolchini/</a:t>
            </a:r>
            <a:r>
              <a:rPr lang="en-US" sz="1600" dirty="0" err="1"/>
              <a:t>Politecnico</a:t>
            </a:r>
            <a:r>
              <a:rPr lang="en-US" sz="1600" dirty="0"/>
              <a:t> di Milano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0" y="2760663"/>
            <a:ext cx="6446838" cy="1228725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FA7D-B869-46A9-BCE3-76C8BC40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C6F4-2487-0848-93C5-4E52F1D4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reserve as of Sep 2018: ~$2.5M</a:t>
            </a:r>
          </a:p>
          <a:p>
            <a:r>
              <a:rPr lang="en-US" dirty="0"/>
              <a:t>Actual Revenues/Expenses in line with what forecast in the budget</a:t>
            </a:r>
          </a:p>
          <a:p>
            <a:r>
              <a:rPr lang="en-US" dirty="0"/>
              <a:t>Based on the results of 2017 ($85.7K to spend beyond the budget)</a:t>
            </a:r>
          </a:p>
          <a:p>
            <a:pPr lvl="1"/>
            <a:r>
              <a:rPr lang="en-US" dirty="0"/>
              <a:t>$30K in new activities</a:t>
            </a:r>
          </a:p>
          <a:p>
            <a:pPr lvl="1"/>
            <a:r>
              <a:rPr lang="en-US" dirty="0"/>
              <a:t>More funds on the activities in the budget</a:t>
            </a:r>
          </a:p>
          <a:p>
            <a:pPr lvl="1"/>
            <a:r>
              <a:rPr lang="en-US" dirty="0"/>
              <a:t>Additional Executive Committee expenses to travel (and also attend sponsored events)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5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5A3B-5EB2-EC4E-ABED-467972C9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2019 – soon to be approved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67BCB43-6CEF-BE43-98A0-F29C51FF1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274" y="725123"/>
            <a:ext cx="5614587" cy="3973648"/>
          </a:xfrm>
        </p:spPr>
      </p:pic>
      <p:sp>
        <p:nvSpPr>
          <p:cNvPr id="11" name="Left Arrow 10">
            <a:extLst>
              <a:ext uri="{FF2B5EF4-FFF2-40B4-BE49-F238E27FC236}">
                <a16:creationId xmlns:a16="http://schemas.microsoft.com/office/drawing/2014/main" id="{CB715C7E-F592-E249-A72D-BA75C7EE123F}"/>
              </a:ext>
            </a:extLst>
          </p:cNvPr>
          <p:cNvSpPr/>
          <p:nvPr/>
        </p:nvSpPr>
        <p:spPr>
          <a:xfrm rot="20700000">
            <a:off x="6263102" y="3022669"/>
            <a:ext cx="288657" cy="3242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Left Arrow 11">
            <a:extLst>
              <a:ext uri="{FF2B5EF4-FFF2-40B4-BE49-F238E27FC236}">
                <a16:creationId xmlns:a16="http://schemas.microsoft.com/office/drawing/2014/main" id="{4453003D-EC5D-A54E-B8FA-31756D692D9B}"/>
              </a:ext>
            </a:extLst>
          </p:cNvPr>
          <p:cNvSpPr/>
          <p:nvPr/>
        </p:nvSpPr>
        <p:spPr>
          <a:xfrm rot="1800000">
            <a:off x="6238414" y="3298722"/>
            <a:ext cx="288657" cy="3242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Left Arrow 12">
            <a:extLst>
              <a:ext uri="{FF2B5EF4-FFF2-40B4-BE49-F238E27FC236}">
                <a16:creationId xmlns:a16="http://schemas.microsoft.com/office/drawing/2014/main" id="{D2AF88AA-45B3-B545-9A08-84AEFAEA9AA0}"/>
              </a:ext>
            </a:extLst>
          </p:cNvPr>
          <p:cNvSpPr/>
          <p:nvPr/>
        </p:nvSpPr>
        <p:spPr>
          <a:xfrm>
            <a:off x="6243237" y="1753828"/>
            <a:ext cx="288657" cy="3242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5567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07F9-9667-49FF-8A49-D15E5ECB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sponsored by CEDA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94908-DF7C-4981-B6FD-172441C9A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897065"/>
            <a:ext cx="3886200" cy="3735658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/>
              <a:t>PhD</a:t>
            </a:r>
            <a:r>
              <a:rPr lang="it-IT" dirty="0"/>
              <a:t> Forum @ DATE</a:t>
            </a:r>
          </a:p>
          <a:p>
            <a:r>
              <a:rPr lang="it-IT" dirty="0"/>
              <a:t>IoT </a:t>
            </a:r>
            <a:r>
              <a:rPr lang="it-IT" dirty="0" err="1"/>
              <a:t>Student</a:t>
            </a:r>
            <a:r>
              <a:rPr lang="it-IT" dirty="0"/>
              <a:t> Challenge @ DATE</a:t>
            </a:r>
          </a:p>
          <a:p>
            <a:r>
              <a:rPr lang="it-IT" dirty="0" err="1"/>
              <a:t>Diversity</a:t>
            </a:r>
            <a:r>
              <a:rPr lang="it-IT" dirty="0"/>
              <a:t> in EDA @ DATE</a:t>
            </a:r>
          </a:p>
          <a:p>
            <a:r>
              <a:rPr lang="it-IT" dirty="0"/>
              <a:t>CAD-Contest @ ICCAD</a:t>
            </a:r>
          </a:p>
          <a:p>
            <a:r>
              <a:rPr lang="it-IT" dirty="0"/>
              <a:t>IoT Summer School</a:t>
            </a:r>
          </a:p>
          <a:p>
            <a:r>
              <a:rPr lang="it-IT" dirty="0"/>
              <a:t>CPS Summer School</a:t>
            </a:r>
          </a:p>
          <a:p>
            <a:r>
              <a:rPr lang="it-IT" dirty="0"/>
              <a:t>DAPE workshop</a:t>
            </a:r>
          </a:p>
          <a:p>
            <a:r>
              <a:rPr lang="it-IT" dirty="0" err="1"/>
              <a:t>Student</a:t>
            </a:r>
            <a:r>
              <a:rPr lang="it-IT" dirty="0"/>
              <a:t> support @ LATS</a:t>
            </a:r>
          </a:p>
          <a:p>
            <a:r>
              <a:rPr lang="it-IT" dirty="0" err="1"/>
              <a:t>Student</a:t>
            </a:r>
            <a:r>
              <a:rPr lang="it-IT" dirty="0"/>
              <a:t> support @ </a:t>
            </a:r>
            <a:r>
              <a:rPr lang="it-IT" dirty="0" err="1"/>
              <a:t>ESWeek</a:t>
            </a:r>
            <a:endParaRPr lang="it-IT" dirty="0"/>
          </a:p>
          <a:p>
            <a:r>
              <a:rPr lang="it-IT" dirty="0"/>
              <a:t>EDA </a:t>
            </a:r>
            <a:r>
              <a:rPr lang="it-IT" dirty="0" err="1"/>
              <a:t>Competition</a:t>
            </a:r>
            <a:r>
              <a:rPr lang="it-IT" dirty="0"/>
              <a:t> @ SMACD</a:t>
            </a:r>
          </a:p>
          <a:p>
            <a:r>
              <a:rPr lang="it-IT" dirty="0"/>
              <a:t>DATC</a:t>
            </a:r>
          </a:p>
          <a:p>
            <a:r>
              <a:rPr lang="it-IT" dirty="0"/>
              <a:t>SVDTC</a:t>
            </a:r>
          </a:p>
          <a:p>
            <a:r>
              <a:rPr lang="it-IT" dirty="0"/>
              <a:t>TCCP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5F653-81D8-4B62-812A-D9837928C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7628" y="814726"/>
            <a:ext cx="4467722" cy="381799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CEDA Luncheon @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ASP-DAC/DATE/DAC/ICCAD</a:t>
            </a:r>
          </a:p>
          <a:p>
            <a:endParaRPr lang="en-US" dirty="0"/>
          </a:p>
          <a:p>
            <a:r>
              <a:rPr lang="en-US" dirty="0"/>
              <a:t>Distinguished Lecturer Program</a:t>
            </a:r>
          </a:p>
          <a:p>
            <a:endParaRPr lang="en-US" dirty="0"/>
          </a:p>
          <a:p>
            <a:r>
              <a:rPr lang="en-US" dirty="0"/>
              <a:t>Awards</a:t>
            </a:r>
          </a:p>
          <a:p>
            <a:pPr lvl="1"/>
            <a:r>
              <a:rPr lang="en-US" dirty="0"/>
              <a:t>Phil Kaufman</a:t>
            </a:r>
          </a:p>
          <a:p>
            <a:pPr lvl="1"/>
            <a:endParaRPr lang="en-US" dirty="0"/>
          </a:p>
          <a:p>
            <a:r>
              <a:rPr lang="en-US" dirty="0"/>
              <a:t>Local chapters</a:t>
            </a:r>
          </a:p>
          <a:p>
            <a:pPr lvl="1"/>
            <a:r>
              <a:rPr lang="en-US" dirty="0"/>
              <a:t>South Brazil	Shanghai</a:t>
            </a:r>
          </a:p>
          <a:p>
            <a:pPr lvl="1"/>
            <a:r>
              <a:rPr lang="en-US" dirty="0"/>
              <a:t>Hong Kong	Taipei</a:t>
            </a:r>
          </a:p>
          <a:p>
            <a:pPr lvl="1"/>
            <a:r>
              <a:rPr lang="en-US" dirty="0"/>
              <a:t>Central Illinois	Spain Section</a:t>
            </a:r>
          </a:p>
          <a:p>
            <a:pPr lvl="1"/>
            <a:r>
              <a:rPr lang="en-US" dirty="0"/>
              <a:t>All Japan</a:t>
            </a:r>
          </a:p>
          <a:p>
            <a:endParaRPr lang="en-US" dirty="0"/>
          </a:p>
        </p:txBody>
      </p:sp>
      <p:sp>
        <p:nvSpPr>
          <p:cNvPr id="6" name="8-Point Star 9">
            <a:extLst>
              <a:ext uri="{FF2B5EF4-FFF2-40B4-BE49-F238E27FC236}">
                <a16:creationId xmlns:a16="http://schemas.microsoft.com/office/drawing/2014/main" id="{2B4B18E0-D99C-4E7F-A7F8-F4460283CE8D}"/>
              </a:ext>
            </a:extLst>
          </p:cNvPr>
          <p:cNvSpPr/>
          <p:nvPr/>
        </p:nvSpPr>
        <p:spPr>
          <a:xfrm>
            <a:off x="592355" y="1448624"/>
            <a:ext cx="275073" cy="27507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P</a:t>
            </a:r>
          </a:p>
        </p:txBody>
      </p:sp>
      <p:sp>
        <p:nvSpPr>
          <p:cNvPr id="7" name="8-Point Star 9">
            <a:extLst>
              <a:ext uri="{FF2B5EF4-FFF2-40B4-BE49-F238E27FC236}">
                <a16:creationId xmlns:a16="http://schemas.microsoft.com/office/drawing/2014/main" id="{520DDE79-B93C-45B8-860C-B35B9693FDA0}"/>
              </a:ext>
            </a:extLst>
          </p:cNvPr>
          <p:cNvSpPr/>
          <p:nvPr/>
        </p:nvSpPr>
        <p:spPr>
          <a:xfrm>
            <a:off x="592354" y="2586187"/>
            <a:ext cx="275073" cy="27507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P</a:t>
            </a:r>
          </a:p>
        </p:txBody>
      </p:sp>
      <p:sp>
        <p:nvSpPr>
          <p:cNvPr id="8" name="8-Point Star 9">
            <a:extLst>
              <a:ext uri="{FF2B5EF4-FFF2-40B4-BE49-F238E27FC236}">
                <a16:creationId xmlns:a16="http://schemas.microsoft.com/office/drawing/2014/main" id="{CCFABBDD-6825-4825-8EB0-AB0A4A5BE311}"/>
              </a:ext>
            </a:extLst>
          </p:cNvPr>
          <p:cNvSpPr/>
          <p:nvPr/>
        </p:nvSpPr>
        <p:spPr>
          <a:xfrm>
            <a:off x="592353" y="2017405"/>
            <a:ext cx="275073" cy="27507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P</a:t>
            </a:r>
          </a:p>
        </p:txBody>
      </p:sp>
      <p:sp>
        <p:nvSpPr>
          <p:cNvPr id="9" name="8-Point Star 9">
            <a:extLst>
              <a:ext uri="{FF2B5EF4-FFF2-40B4-BE49-F238E27FC236}">
                <a16:creationId xmlns:a16="http://schemas.microsoft.com/office/drawing/2014/main" id="{B9777D45-7B7A-45A8-80EC-DE1FEAEBE73A}"/>
              </a:ext>
            </a:extLst>
          </p:cNvPr>
          <p:cNvSpPr/>
          <p:nvPr/>
        </p:nvSpPr>
        <p:spPr>
          <a:xfrm>
            <a:off x="592352" y="2311113"/>
            <a:ext cx="275073" cy="27507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P</a:t>
            </a:r>
          </a:p>
        </p:txBody>
      </p:sp>
      <p:sp>
        <p:nvSpPr>
          <p:cNvPr id="10" name="8-Point Star 9">
            <a:extLst>
              <a:ext uri="{FF2B5EF4-FFF2-40B4-BE49-F238E27FC236}">
                <a16:creationId xmlns:a16="http://schemas.microsoft.com/office/drawing/2014/main" id="{08E32555-874D-4366-BE32-8F4BD4129D65}"/>
              </a:ext>
            </a:extLst>
          </p:cNvPr>
          <p:cNvSpPr/>
          <p:nvPr/>
        </p:nvSpPr>
        <p:spPr>
          <a:xfrm>
            <a:off x="4011331" y="1742332"/>
            <a:ext cx="275073" cy="27507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58659474"/>
      </p:ext>
    </p:extLst>
  </p:cSld>
  <p:clrMapOvr>
    <a:masterClrMapping/>
  </p:clrMapOvr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 BoG DAC 2018 Template.potx</Template>
  <TotalTime>0</TotalTime>
  <Words>139</Words>
  <Application>Microsoft Office PowerPoint</Application>
  <PresentationFormat>On-screen Show (16:9)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California FB</vt:lpstr>
      <vt:lpstr>Arial</vt:lpstr>
      <vt:lpstr>Californian FB</vt:lpstr>
      <vt:lpstr>Wingdings 3</vt:lpstr>
      <vt:lpstr>EC BoG DAC 2018 Template</vt:lpstr>
      <vt:lpstr>    IEEE CEDA  Executive Committee Meeting  at ICCAD 2018</vt:lpstr>
      <vt:lpstr>Finance </vt:lpstr>
      <vt:lpstr>Status</vt:lpstr>
      <vt:lpstr>Budget 2019 – soon to be approved</vt:lpstr>
      <vt:lpstr>Activities sponsored by CEDA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2018 Template</dc:title>
  <dc:subject/>
  <dc:creator>Jennifir McGillis</dc:creator>
  <cp:keywords/>
  <dc:description/>
  <cp:lastModifiedBy>Cristiana Bolchini</cp:lastModifiedBy>
  <cp:revision>53</cp:revision>
  <dcterms:created xsi:type="dcterms:W3CDTF">2016-04-15T13:56:06Z</dcterms:created>
  <dcterms:modified xsi:type="dcterms:W3CDTF">2018-11-01T09:42:49Z</dcterms:modified>
  <cp:category/>
</cp:coreProperties>
</file>