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7" r:id="rId1"/>
  </p:sldMasterIdLst>
  <p:notesMasterIdLst>
    <p:notesMasterId r:id="rId40"/>
  </p:notesMasterIdLst>
  <p:sldIdLst>
    <p:sldId id="601" r:id="rId2"/>
    <p:sldId id="258" r:id="rId3"/>
    <p:sldId id="259" r:id="rId4"/>
    <p:sldId id="394" r:id="rId5"/>
    <p:sldId id="599" r:id="rId6"/>
    <p:sldId id="315" r:id="rId7"/>
    <p:sldId id="323" r:id="rId8"/>
    <p:sldId id="561" r:id="rId9"/>
    <p:sldId id="562" r:id="rId10"/>
    <p:sldId id="590" r:id="rId11"/>
    <p:sldId id="591" r:id="rId12"/>
    <p:sldId id="595" r:id="rId13"/>
    <p:sldId id="596" r:id="rId14"/>
    <p:sldId id="597" r:id="rId15"/>
    <p:sldId id="293" r:id="rId16"/>
    <p:sldId id="296" r:id="rId17"/>
    <p:sldId id="297" r:id="rId18"/>
    <p:sldId id="298" r:id="rId19"/>
    <p:sldId id="299" r:id="rId20"/>
    <p:sldId id="256" r:id="rId21"/>
    <p:sldId id="391" r:id="rId22"/>
    <p:sldId id="393" r:id="rId23"/>
    <p:sldId id="387" r:id="rId24"/>
    <p:sldId id="268" r:id="rId25"/>
    <p:sldId id="600" r:id="rId26"/>
    <p:sldId id="272" r:id="rId27"/>
    <p:sldId id="388" r:id="rId28"/>
    <p:sldId id="347" r:id="rId29"/>
    <p:sldId id="301" r:id="rId30"/>
    <p:sldId id="300" r:id="rId31"/>
    <p:sldId id="302" r:id="rId32"/>
    <p:sldId id="310" r:id="rId33"/>
    <p:sldId id="384" r:id="rId34"/>
    <p:sldId id="382" r:id="rId35"/>
    <p:sldId id="383" r:id="rId36"/>
    <p:sldId id="378" r:id="rId37"/>
    <p:sldId id="381" r:id="rId38"/>
    <p:sldId id="270" r:id="rId39"/>
  </p:sldIdLst>
  <p:sldSz cx="9144000" cy="5143500" type="screen16x9"/>
  <p:notesSz cx="6858000" cy="9144000"/>
  <p:defaultTextStyle>
    <a:defPPr>
      <a:defRPr lang="en-US"/>
    </a:defPPr>
    <a:lvl1pPr marL="0" algn="l" defTabSz="342875" rtl="0" eaLnBrk="1" latinLnBrk="0" hangingPunct="1">
      <a:defRPr sz="1400" kern="1200">
        <a:solidFill>
          <a:schemeClr val="tx1"/>
        </a:solidFill>
        <a:latin typeface="+mn-lt"/>
        <a:ea typeface="+mn-ea"/>
        <a:cs typeface="+mn-cs"/>
      </a:defRPr>
    </a:lvl1pPr>
    <a:lvl2pPr marL="342875" algn="l" defTabSz="342875" rtl="0" eaLnBrk="1" latinLnBrk="0" hangingPunct="1">
      <a:defRPr sz="1400" kern="1200">
        <a:solidFill>
          <a:schemeClr val="tx1"/>
        </a:solidFill>
        <a:latin typeface="+mn-lt"/>
        <a:ea typeface="+mn-ea"/>
        <a:cs typeface="+mn-cs"/>
      </a:defRPr>
    </a:lvl2pPr>
    <a:lvl3pPr marL="685749" algn="l" defTabSz="342875" rtl="0" eaLnBrk="1" latinLnBrk="0" hangingPunct="1">
      <a:defRPr sz="1400" kern="1200">
        <a:solidFill>
          <a:schemeClr val="tx1"/>
        </a:solidFill>
        <a:latin typeface="+mn-lt"/>
        <a:ea typeface="+mn-ea"/>
        <a:cs typeface="+mn-cs"/>
      </a:defRPr>
    </a:lvl3pPr>
    <a:lvl4pPr marL="1028624" algn="l" defTabSz="342875" rtl="0" eaLnBrk="1" latinLnBrk="0" hangingPunct="1">
      <a:defRPr sz="1400" kern="1200">
        <a:solidFill>
          <a:schemeClr val="tx1"/>
        </a:solidFill>
        <a:latin typeface="+mn-lt"/>
        <a:ea typeface="+mn-ea"/>
        <a:cs typeface="+mn-cs"/>
      </a:defRPr>
    </a:lvl4pPr>
    <a:lvl5pPr marL="1371498" algn="l" defTabSz="342875" rtl="0" eaLnBrk="1" latinLnBrk="0" hangingPunct="1">
      <a:defRPr sz="1400" kern="1200">
        <a:solidFill>
          <a:schemeClr val="tx1"/>
        </a:solidFill>
        <a:latin typeface="+mn-lt"/>
        <a:ea typeface="+mn-ea"/>
        <a:cs typeface="+mn-cs"/>
      </a:defRPr>
    </a:lvl5pPr>
    <a:lvl6pPr marL="1714373" algn="l" defTabSz="342875" rtl="0" eaLnBrk="1" latinLnBrk="0" hangingPunct="1">
      <a:defRPr sz="1400" kern="1200">
        <a:solidFill>
          <a:schemeClr val="tx1"/>
        </a:solidFill>
        <a:latin typeface="+mn-lt"/>
        <a:ea typeface="+mn-ea"/>
        <a:cs typeface="+mn-cs"/>
      </a:defRPr>
    </a:lvl6pPr>
    <a:lvl7pPr marL="2057246" algn="l" defTabSz="342875" rtl="0" eaLnBrk="1" latinLnBrk="0" hangingPunct="1">
      <a:defRPr sz="1400" kern="1200">
        <a:solidFill>
          <a:schemeClr val="tx1"/>
        </a:solidFill>
        <a:latin typeface="+mn-lt"/>
        <a:ea typeface="+mn-ea"/>
        <a:cs typeface="+mn-cs"/>
      </a:defRPr>
    </a:lvl7pPr>
    <a:lvl8pPr marL="2400120" algn="l" defTabSz="342875" rtl="0" eaLnBrk="1" latinLnBrk="0" hangingPunct="1">
      <a:defRPr sz="1400" kern="1200">
        <a:solidFill>
          <a:schemeClr val="tx1"/>
        </a:solidFill>
        <a:latin typeface="+mn-lt"/>
        <a:ea typeface="+mn-ea"/>
        <a:cs typeface="+mn-cs"/>
      </a:defRPr>
    </a:lvl8pPr>
    <a:lvl9pPr marL="2742995" algn="l" defTabSz="342875"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9" autoAdjust="0"/>
    <p:restoredTop sz="94660"/>
  </p:normalViewPr>
  <p:slideViewPr>
    <p:cSldViewPr snapToGrid="0">
      <p:cViewPr>
        <p:scale>
          <a:sx n="91" d="100"/>
          <a:sy n="91" d="100"/>
        </p:scale>
        <p:origin x="54" y="285"/>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0"/>
    <c:plotArea>
      <c:layout>
        <c:manualLayout>
          <c:layoutTarget val="inner"/>
          <c:xMode val="edge"/>
          <c:yMode val="edge"/>
          <c:x val="0.104923168694822"/>
          <c:y val="3.1806554889811899E-2"/>
          <c:w val="0.87841016463851096"/>
          <c:h val="0.79870411633231497"/>
        </c:manualLayout>
      </c:layout>
      <c:areaChart>
        <c:grouping val="stacked"/>
        <c:varyColors val="0"/>
        <c:ser>
          <c:idx val="0"/>
          <c:order val="0"/>
          <c:tx>
            <c:strRef>
              <c:f>Sheet1!$B$1</c:f>
              <c:strCache>
                <c:ptCount val="1"/>
                <c:pt idx="0">
                  <c:v>Financially Sponsored</c:v>
                </c:pt>
              </c:strCache>
            </c:strRef>
          </c:tx>
          <c:cat>
            <c:numRef>
              <c:f>Sheet1!$A$8:$A$17</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Sheet1!$B$8:$B$17</c:f>
              <c:numCache>
                <c:formatCode>General</c:formatCode>
                <c:ptCount val="10"/>
                <c:pt idx="0">
                  <c:v>576</c:v>
                </c:pt>
                <c:pt idx="1">
                  <c:v>636</c:v>
                </c:pt>
                <c:pt idx="2">
                  <c:v>688</c:v>
                </c:pt>
                <c:pt idx="3">
                  <c:v>729</c:v>
                </c:pt>
                <c:pt idx="4">
                  <c:v>768</c:v>
                </c:pt>
                <c:pt idx="5">
                  <c:v>805</c:v>
                </c:pt>
                <c:pt idx="6">
                  <c:v>810</c:v>
                </c:pt>
                <c:pt idx="7">
                  <c:v>910</c:v>
                </c:pt>
                <c:pt idx="8">
                  <c:v>866</c:v>
                </c:pt>
                <c:pt idx="9">
                  <c:v>997</c:v>
                </c:pt>
              </c:numCache>
            </c:numRef>
          </c:val>
          <c:extLst>
            <c:ext xmlns:c16="http://schemas.microsoft.com/office/drawing/2014/chart" uri="{C3380CC4-5D6E-409C-BE32-E72D297353CC}">
              <c16:uniqueId val="{00000000-2C4F-4BCB-B3B6-9F23CD08EF29}"/>
            </c:ext>
          </c:extLst>
        </c:ser>
        <c:ser>
          <c:idx val="1"/>
          <c:order val="1"/>
          <c:tx>
            <c:strRef>
              <c:f>Sheet1!$C$1</c:f>
              <c:strCache>
                <c:ptCount val="1"/>
                <c:pt idx="0">
                  <c:v>Technically Co-Sponsored</c:v>
                </c:pt>
              </c:strCache>
            </c:strRef>
          </c:tx>
          <c:cat>
            <c:numRef>
              <c:f>Sheet1!$A$8:$A$17</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Sheet1!$C$8:$C$17</c:f>
              <c:numCache>
                <c:formatCode>General</c:formatCode>
                <c:ptCount val="10"/>
                <c:pt idx="0">
                  <c:v>527</c:v>
                </c:pt>
                <c:pt idx="1">
                  <c:v>733</c:v>
                </c:pt>
                <c:pt idx="2">
                  <c:v>643</c:v>
                </c:pt>
                <c:pt idx="3">
                  <c:v>665</c:v>
                </c:pt>
                <c:pt idx="4">
                  <c:v>721</c:v>
                </c:pt>
                <c:pt idx="5">
                  <c:v>830</c:v>
                </c:pt>
                <c:pt idx="6">
                  <c:v>868</c:v>
                </c:pt>
                <c:pt idx="7">
                  <c:v>900</c:v>
                </c:pt>
                <c:pt idx="8">
                  <c:v>939</c:v>
                </c:pt>
                <c:pt idx="9">
                  <c:v>969</c:v>
                </c:pt>
              </c:numCache>
            </c:numRef>
          </c:val>
          <c:extLst>
            <c:ext xmlns:c16="http://schemas.microsoft.com/office/drawing/2014/chart" uri="{C3380CC4-5D6E-409C-BE32-E72D297353CC}">
              <c16:uniqueId val="{00000001-2C4F-4BCB-B3B6-9F23CD08EF29}"/>
            </c:ext>
          </c:extLst>
        </c:ser>
        <c:dLbls>
          <c:showLegendKey val="0"/>
          <c:showVal val="0"/>
          <c:showCatName val="0"/>
          <c:showSerName val="0"/>
          <c:showPercent val="0"/>
          <c:showBubbleSize val="0"/>
        </c:dLbls>
        <c:axId val="268123520"/>
        <c:axId val="268145792"/>
      </c:areaChart>
      <c:catAx>
        <c:axId val="268123520"/>
        <c:scaling>
          <c:orientation val="minMax"/>
        </c:scaling>
        <c:delete val="0"/>
        <c:axPos val="b"/>
        <c:numFmt formatCode="General" sourceLinked="1"/>
        <c:majorTickMark val="out"/>
        <c:minorTickMark val="none"/>
        <c:tickLblPos val="nextTo"/>
        <c:txPr>
          <a:bodyPr rot="0" vert="horz"/>
          <a:lstStyle/>
          <a:p>
            <a:pPr>
              <a:defRPr sz="1400"/>
            </a:pPr>
            <a:endParaRPr lang="es-ES"/>
          </a:p>
        </c:txPr>
        <c:crossAx val="268145792"/>
        <c:crosses val="autoZero"/>
        <c:auto val="1"/>
        <c:lblAlgn val="ctr"/>
        <c:lblOffset val="100"/>
        <c:noMultiLvlLbl val="0"/>
      </c:catAx>
      <c:valAx>
        <c:axId val="268145792"/>
        <c:scaling>
          <c:orientation val="minMax"/>
        </c:scaling>
        <c:delete val="0"/>
        <c:axPos val="l"/>
        <c:majorGridlines/>
        <c:numFmt formatCode="#,##0" sourceLinked="0"/>
        <c:majorTickMark val="out"/>
        <c:minorTickMark val="none"/>
        <c:tickLblPos val="nextTo"/>
        <c:txPr>
          <a:bodyPr/>
          <a:lstStyle/>
          <a:p>
            <a:pPr>
              <a:defRPr sz="1600"/>
            </a:pPr>
            <a:endParaRPr lang="es-ES"/>
          </a:p>
        </c:txPr>
        <c:crossAx val="268123520"/>
        <c:crosses val="autoZero"/>
        <c:crossBetween val="midCat"/>
      </c:valAx>
    </c:plotArea>
    <c:legend>
      <c:legendPos val="b"/>
      <c:layout>
        <c:manualLayout>
          <c:xMode val="edge"/>
          <c:yMode val="edge"/>
          <c:x val="7.0241308627443017E-2"/>
          <c:y val="0.91842116716321331"/>
          <c:w val="0.85344643283225896"/>
          <c:h val="8.1578832836786644E-2"/>
        </c:manualLayout>
      </c:layout>
      <c:overlay val="0"/>
      <c:txPr>
        <a:bodyPr/>
        <a:lstStyle/>
        <a:p>
          <a:pPr>
            <a:defRPr sz="1600"/>
          </a:pPr>
          <a:endParaRPr lang="es-ES"/>
        </a:p>
      </c:txPr>
    </c:legend>
    <c:plotVisOnly val="1"/>
    <c:dispBlanksAs val="zero"/>
    <c:showDLblsOverMax val="0"/>
  </c:chart>
  <c:txPr>
    <a:bodyPr/>
    <a:lstStyle/>
    <a:p>
      <a:pPr>
        <a:defRPr sz="1800"/>
      </a:pPr>
      <a:endParaRPr lang="es-E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 Conference Event Revenue</c:v>
                </c:pt>
              </c:strCache>
            </c:strRef>
          </c:tx>
          <c:invertIfNegative val="0"/>
          <c:cat>
            <c:numRef>
              <c:f>Sheet1!$A$2:$A$11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Sheet1!$B$2:$B$11</c:f>
              <c:numCache>
                <c:formatCode>General</c:formatCode>
                <c:ptCount val="10"/>
                <c:pt idx="0">
                  <c:v>76.400000000000006</c:v>
                </c:pt>
                <c:pt idx="1">
                  <c:v>87.9</c:v>
                </c:pt>
                <c:pt idx="2">
                  <c:v>90.7</c:v>
                </c:pt>
                <c:pt idx="3">
                  <c:v>98.4</c:v>
                </c:pt>
                <c:pt idx="4">
                  <c:v>96.3</c:v>
                </c:pt>
                <c:pt idx="5">
                  <c:v>104.9</c:v>
                </c:pt>
                <c:pt idx="6">
                  <c:v>98.4</c:v>
                </c:pt>
                <c:pt idx="7">
                  <c:v>111.6</c:v>
                </c:pt>
                <c:pt idx="8">
                  <c:v>101.4</c:v>
                </c:pt>
                <c:pt idx="9">
                  <c:v>129.80000000000001</c:v>
                </c:pt>
              </c:numCache>
            </c:numRef>
          </c:val>
          <c:extLst>
            <c:ext xmlns:c16="http://schemas.microsoft.com/office/drawing/2014/chart" uri="{C3380CC4-5D6E-409C-BE32-E72D297353CC}">
              <c16:uniqueId val="{00000000-50DE-4709-8831-FA50BE5891F2}"/>
            </c:ext>
          </c:extLst>
        </c:ser>
        <c:dLbls>
          <c:showLegendKey val="0"/>
          <c:showVal val="0"/>
          <c:showCatName val="0"/>
          <c:showSerName val="0"/>
          <c:showPercent val="0"/>
          <c:showBubbleSize val="0"/>
        </c:dLbls>
        <c:gapWidth val="150"/>
        <c:axId val="72054272"/>
        <c:axId val="72077312"/>
      </c:barChart>
      <c:catAx>
        <c:axId val="72054272"/>
        <c:scaling>
          <c:orientation val="minMax"/>
        </c:scaling>
        <c:delete val="0"/>
        <c:axPos val="b"/>
        <c:numFmt formatCode="General" sourceLinked="1"/>
        <c:majorTickMark val="out"/>
        <c:minorTickMark val="none"/>
        <c:tickLblPos val="nextTo"/>
        <c:crossAx val="72077312"/>
        <c:crosses val="autoZero"/>
        <c:auto val="1"/>
        <c:lblAlgn val="ctr"/>
        <c:lblOffset val="100"/>
        <c:noMultiLvlLbl val="0"/>
      </c:catAx>
      <c:valAx>
        <c:axId val="72077312"/>
        <c:scaling>
          <c:orientation val="minMax"/>
        </c:scaling>
        <c:delete val="0"/>
        <c:axPos val="l"/>
        <c:majorGridlines/>
        <c:numFmt formatCode="General" sourceLinked="1"/>
        <c:majorTickMark val="out"/>
        <c:minorTickMark val="none"/>
        <c:tickLblPos val="nextTo"/>
        <c:crossAx val="72054272"/>
        <c:crosses val="autoZero"/>
        <c:crossBetween val="between"/>
      </c:valAx>
    </c:plotArea>
    <c:plotVisOnly val="1"/>
    <c:dispBlanksAs val="gap"/>
    <c:showDLblsOverMax val="0"/>
  </c:chart>
  <c:txPr>
    <a:bodyPr/>
    <a:lstStyle/>
    <a:p>
      <a:pPr>
        <a:defRPr sz="1800"/>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 of Pubs</c:v>
                </c:pt>
              </c:strCache>
            </c:strRef>
          </c:tx>
          <c:invertIfNegative val="0"/>
          <c:dLbls>
            <c:dLbl>
              <c:idx val="23"/>
              <c:tx>
                <c:rich>
                  <a:bodyPr/>
                  <a:lstStyle/>
                  <a:p>
                    <a:r>
                      <a:rPr lang="en-US"/>
                      <a:t>211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81-481D-B600-A7366A9DB4E1}"/>
                </c:ext>
              </c:extLst>
            </c:dLbl>
            <c:spPr>
              <a:noFill/>
              <a:ln>
                <a:noFill/>
              </a:ln>
              <a:effectLst/>
            </c:spPr>
            <c:txPr>
              <a:bodyPr/>
              <a:lstStyle/>
              <a:p>
                <a:pPr>
                  <a:defRPr sz="1050" b="1">
                    <a:solidFill>
                      <a:schemeClr val="accent6">
                        <a:lumMod val="75000"/>
                      </a:schemeClr>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Sheet1!$A$2:$A$25</c:f>
              <c:numCache>
                <c:formatCode>General</c:formatCode>
                <c:ptCount val="24"/>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numCache>
            </c:numRef>
          </c:cat>
          <c:val>
            <c:numRef>
              <c:f>Sheet1!$B$2:$B$25</c:f>
              <c:numCache>
                <c:formatCode>General</c:formatCode>
                <c:ptCount val="24"/>
                <c:pt idx="0">
                  <c:v>99</c:v>
                </c:pt>
                <c:pt idx="1">
                  <c:v>102</c:v>
                </c:pt>
                <c:pt idx="2">
                  <c:v>104</c:v>
                </c:pt>
                <c:pt idx="3">
                  <c:v>106</c:v>
                </c:pt>
                <c:pt idx="4">
                  <c:v>108</c:v>
                </c:pt>
                <c:pt idx="5">
                  <c:v>115</c:v>
                </c:pt>
                <c:pt idx="6">
                  <c:v>117</c:v>
                </c:pt>
                <c:pt idx="7">
                  <c:v>121</c:v>
                </c:pt>
                <c:pt idx="8">
                  <c:v>123</c:v>
                </c:pt>
                <c:pt idx="9">
                  <c:v>128</c:v>
                </c:pt>
                <c:pt idx="10">
                  <c:v>134</c:v>
                </c:pt>
                <c:pt idx="11">
                  <c:v>136</c:v>
                </c:pt>
                <c:pt idx="12">
                  <c:v>142</c:v>
                </c:pt>
                <c:pt idx="13">
                  <c:v>145</c:v>
                </c:pt>
                <c:pt idx="14">
                  <c:v>148</c:v>
                </c:pt>
                <c:pt idx="15">
                  <c:v>151</c:v>
                </c:pt>
                <c:pt idx="16">
                  <c:v>159</c:v>
                </c:pt>
                <c:pt idx="17">
                  <c:v>169</c:v>
                </c:pt>
                <c:pt idx="18">
                  <c:v>178</c:v>
                </c:pt>
                <c:pt idx="19">
                  <c:v>185</c:v>
                </c:pt>
                <c:pt idx="20">
                  <c:v>188</c:v>
                </c:pt>
                <c:pt idx="21">
                  <c:v>190</c:v>
                </c:pt>
                <c:pt idx="22">
                  <c:v>196</c:v>
                </c:pt>
                <c:pt idx="23">
                  <c:v>211</c:v>
                </c:pt>
              </c:numCache>
            </c:numRef>
          </c:val>
          <c:extLst>
            <c:ext xmlns:c16="http://schemas.microsoft.com/office/drawing/2014/chart" uri="{C3380CC4-5D6E-409C-BE32-E72D297353CC}">
              <c16:uniqueId val="{00000000-0D81-481D-B600-A7366A9DB4E1}"/>
            </c:ext>
          </c:extLst>
        </c:ser>
        <c:dLbls>
          <c:showLegendKey val="0"/>
          <c:showVal val="0"/>
          <c:showCatName val="0"/>
          <c:showSerName val="0"/>
          <c:showPercent val="0"/>
          <c:showBubbleSize val="0"/>
        </c:dLbls>
        <c:gapWidth val="150"/>
        <c:axId val="135531520"/>
        <c:axId val="135541504"/>
      </c:barChart>
      <c:catAx>
        <c:axId val="135531520"/>
        <c:scaling>
          <c:orientation val="minMax"/>
        </c:scaling>
        <c:delete val="0"/>
        <c:axPos val="b"/>
        <c:numFmt formatCode="General" sourceLinked="1"/>
        <c:majorTickMark val="out"/>
        <c:minorTickMark val="none"/>
        <c:tickLblPos val="nextTo"/>
        <c:txPr>
          <a:bodyPr/>
          <a:lstStyle/>
          <a:p>
            <a:pPr>
              <a:defRPr sz="1200"/>
            </a:pPr>
            <a:endParaRPr lang="es-ES"/>
          </a:p>
        </c:txPr>
        <c:crossAx val="135541504"/>
        <c:crosses val="autoZero"/>
        <c:auto val="1"/>
        <c:lblAlgn val="ctr"/>
        <c:lblOffset val="100"/>
        <c:noMultiLvlLbl val="0"/>
      </c:catAx>
      <c:valAx>
        <c:axId val="135541504"/>
        <c:scaling>
          <c:orientation val="minMax"/>
          <c:min val="50"/>
        </c:scaling>
        <c:delete val="0"/>
        <c:axPos val="l"/>
        <c:majorGridlines/>
        <c:numFmt formatCode="General" sourceLinked="1"/>
        <c:majorTickMark val="out"/>
        <c:minorTickMark val="none"/>
        <c:tickLblPos val="nextTo"/>
        <c:crossAx val="135531520"/>
        <c:crosses val="autoZero"/>
        <c:crossBetween val="between"/>
      </c:valAx>
      <c:spPr>
        <a:effectLst>
          <a:glow rad="127000">
            <a:schemeClr val="accent6"/>
          </a:glow>
        </a:effectLst>
      </c:spPr>
    </c:plotArea>
    <c:plotVisOnly val="1"/>
    <c:dispBlanksAs val="gap"/>
    <c:showDLblsOverMax val="0"/>
  </c:chart>
  <c:txPr>
    <a:bodyPr/>
    <a:lstStyle/>
    <a:p>
      <a:pPr>
        <a:defRPr sz="1800"/>
      </a:pPr>
      <a:endParaRPr lang="es-E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0.11288</cdr:x>
      <cdr:y>0.03051</cdr:y>
    </cdr:from>
    <cdr:to>
      <cdr:x>0.38554</cdr:x>
      <cdr:y>0.3092</cdr:y>
    </cdr:to>
    <cdr:sp macro="" textlink="">
      <cdr:nvSpPr>
        <cdr:cNvPr id="3" name="TextBox 1"/>
        <cdr:cNvSpPr txBox="1"/>
      </cdr:nvSpPr>
      <cdr:spPr>
        <a:xfrm xmlns:a="http://schemas.openxmlformats.org/drawingml/2006/main">
          <a:off x="912158" y="97463"/>
          <a:ext cx="2203281" cy="890260"/>
        </a:xfrm>
        <a:prstGeom xmlns:a="http://schemas.openxmlformats.org/drawingml/2006/main" prst="rect">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wrap="square" rtlCol="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800" b="1" dirty="0"/>
            <a:t>CAGR  2009-18</a:t>
          </a:r>
        </a:p>
        <a:p xmlns:a="http://schemas.openxmlformats.org/drawingml/2006/main">
          <a:pPr algn="ctr"/>
          <a:r>
            <a:rPr lang="en-US" sz="1800" b="1" dirty="0"/>
            <a:t>TCS: 9.7%</a:t>
          </a:r>
        </a:p>
        <a:p xmlns:a="http://schemas.openxmlformats.org/drawingml/2006/main">
          <a:pPr algn="ctr"/>
          <a:r>
            <a:rPr lang="en-US" sz="1800" b="1" dirty="0"/>
            <a:t>Financial: 5.4%</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6A8B8-7071-45B0-81BA-0C2A2B61BBDC}" type="datetimeFigureOut">
              <a:rPr lang="es-ES" smtClean="0"/>
              <a:t>02/11/2019</a:t>
            </a:fld>
            <a:endParaRPr lang="es-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1D6FBF-4423-4C4A-B569-3644EF0557C6}" type="slidenum">
              <a:rPr lang="es-ES" smtClean="0"/>
              <a:t>‹#›</a:t>
            </a:fld>
            <a:endParaRPr lang="es-ES"/>
          </a:p>
        </p:txBody>
      </p:sp>
    </p:spTree>
    <p:extLst>
      <p:ext uri="{BB962C8B-B14F-4D97-AF65-F5344CB8AC3E}">
        <p14:creationId xmlns:p14="http://schemas.microsoft.com/office/powerpoint/2010/main" val="3594650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362D4-5DD5-1441-A093-8EF5773AF7CF}" type="slidenum">
              <a:rPr lang="en-US" smtClean="0"/>
              <a:t>7</a:t>
            </a:fld>
            <a:endParaRPr lang="en-US"/>
          </a:p>
        </p:txBody>
      </p:sp>
    </p:spTree>
    <p:extLst>
      <p:ext uri="{BB962C8B-B14F-4D97-AF65-F5344CB8AC3E}">
        <p14:creationId xmlns:p14="http://schemas.microsoft.com/office/powerpoint/2010/main" val="4133934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1356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4388" y="1211263"/>
            <a:ext cx="5818187" cy="3273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1461" tIns="45731" rIns="91461" bIns="45731"/>
          <a:lstStyle/>
          <a:p>
            <a:pPr algn="r" defTabSz="941402">
              <a:defRPr/>
            </a:pPr>
            <a:fld id="{49B6CFDB-E24F-4329-BFA1-B1F85CEB770C}" type="slidenum">
              <a:rPr lang="en-US" sz="1200" kern="1200">
                <a:solidFill>
                  <a:prstClr val="black"/>
                </a:solidFill>
                <a:latin typeface="Calibri" panose="020F0502020204030204"/>
                <a:ea typeface="+mn-ea"/>
              </a:rPr>
              <a:pPr algn="r" defTabSz="941402">
                <a:defRPr/>
              </a:pPr>
              <a:t>8</a:t>
            </a:fld>
            <a:endParaRPr lang="en-US" sz="1200" kern="1200" dirty="0">
              <a:solidFill>
                <a:prstClr val="black"/>
              </a:solidFill>
              <a:latin typeface="Calibri" panose="020F0502020204030204"/>
              <a:ea typeface="+mn-ea"/>
            </a:endParaRPr>
          </a:p>
        </p:txBody>
      </p:sp>
    </p:spTree>
    <p:extLst>
      <p:ext uri="{BB962C8B-B14F-4D97-AF65-F5344CB8AC3E}">
        <p14:creationId xmlns:p14="http://schemas.microsoft.com/office/powerpoint/2010/main" val="2241520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4388" y="1211263"/>
            <a:ext cx="5818187" cy="3273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1461" tIns="45731" rIns="91461" bIns="45731"/>
          <a:lstStyle/>
          <a:p>
            <a:pPr algn="r" defTabSz="941402">
              <a:defRPr/>
            </a:pPr>
            <a:fld id="{49B6CFDB-E24F-4329-BFA1-B1F85CEB770C}" type="slidenum">
              <a:rPr lang="en-US" sz="1200" kern="1200">
                <a:solidFill>
                  <a:prstClr val="black"/>
                </a:solidFill>
                <a:latin typeface="Calibri" panose="020F0502020204030204"/>
                <a:ea typeface="+mn-ea"/>
              </a:rPr>
              <a:pPr algn="r" defTabSz="941402">
                <a:defRPr/>
              </a:pPr>
              <a:t>9</a:t>
            </a:fld>
            <a:endParaRPr lang="en-US" sz="1200" kern="1200" dirty="0">
              <a:solidFill>
                <a:prstClr val="black"/>
              </a:solidFill>
              <a:latin typeface="Calibri" panose="020F0502020204030204"/>
              <a:ea typeface="+mn-ea"/>
            </a:endParaRPr>
          </a:p>
        </p:txBody>
      </p:sp>
    </p:spTree>
    <p:extLst>
      <p:ext uri="{BB962C8B-B14F-4D97-AF65-F5344CB8AC3E}">
        <p14:creationId xmlns:p14="http://schemas.microsoft.com/office/powerpoint/2010/main" val="2766509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728673" y="4392419"/>
            <a:ext cx="5829367" cy="4161240"/>
          </a:xfrm>
          <a:prstGeom prst="rect">
            <a:avLst/>
          </a:prstGeom>
          <a:noFill/>
          <a:ln>
            <a:noFill/>
          </a:ln>
        </p:spPr>
        <p:txBody>
          <a:bodyPr wrap="square" lIns="94234" tIns="94234" rIns="94234" bIns="94234" anchor="ctr" anchorCtr="0">
            <a:noAutofit/>
          </a:bodyPr>
          <a:lstStyle/>
          <a:p>
            <a:pPr>
              <a:buNone/>
            </a:pPr>
            <a:endParaRPr/>
          </a:p>
        </p:txBody>
      </p:sp>
      <p:sp>
        <p:nvSpPr>
          <p:cNvPr id="171" name="Shape 171"/>
          <p:cNvSpPr>
            <a:spLocks noGrp="1" noRot="1" noChangeAspect="1"/>
          </p:cNvSpPr>
          <p:nvPr>
            <p:ph type="sldImg" idx="2"/>
          </p:nvPr>
        </p:nvSpPr>
        <p:spPr>
          <a:xfrm>
            <a:off x="558800" y="693738"/>
            <a:ext cx="6167438" cy="3468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0602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2585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2051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B22EEB-AA69-405C-8257-ECDFA27530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7112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B22EEB-AA69-405C-8257-ECDFA27530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6893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David%20Atienza"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6350"/>
            <a:ext cx="9144000" cy="5149850"/>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hasCustomPrompt="1"/>
          </p:nvPr>
        </p:nvSpPr>
        <p:spPr>
          <a:xfrm>
            <a:off x="506857" y="977187"/>
            <a:ext cx="6875456" cy="1234727"/>
          </a:xfrm>
        </p:spPr>
        <p:txBody>
          <a:bodyPr anchor="b">
            <a:noAutofit/>
          </a:bodyPr>
          <a:lstStyle>
            <a:lvl1pPr algn="l">
              <a:defRPr sz="3000">
                <a:solidFill>
                  <a:schemeClr val="accent1">
                    <a:lumMod val="75000"/>
                  </a:schemeClr>
                </a:solidFill>
                <a:latin typeface="+mj-lt"/>
                <a:cs typeface="Californian FB"/>
              </a:defRPr>
            </a:lvl1pPr>
          </a:lstStyle>
          <a:p>
            <a:r>
              <a:rPr lang="es-ES" dirty="0"/>
              <a:t>IEEE CEDA </a:t>
            </a:r>
            <a:br>
              <a:rPr lang="es-ES" dirty="0"/>
            </a:br>
            <a:r>
              <a:rPr lang="es-ES" dirty="0" err="1"/>
              <a:t>Executive</a:t>
            </a:r>
            <a:r>
              <a:rPr lang="es-ES" dirty="0"/>
              <a:t> </a:t>
            </a:r>
            <a:r>
              <a:rPr lang="es-ES" dirty="0" err="1"/>
              <a:t>Committee</a:t>
            </a:r>
            <a:r>
              <a:rPr lang="es-ES" dirty="0"/>
              <a:t> Meeting</a:t>
            </a:r>
            <a:endParaRPr lang="en-US" dirty="0"/>
          </a:p>
        </p:txBody>
      </p:sp>
      <p:sp>
        <p:nvSpPr>
          <p:cNvPr id="3" name="Subtitle 2"/>
          <p:cNvSpPr>
            <a:spLocks noGrp="1"/>
          </p:cNvSpPr>
          <p:nvPr>
            <p:ph type="subTitle" idx="1" hasCustomPrompt="1"/>
          </p:nvPr>
        </p:nvSpPr>
        <p:spPr>
          <a:xfrm>
            <a:off x="509173" y="3435047"/>
            <a:ext cx="2411827" cy="515249"/>
          </a:xfrm>
        </p:spPr>
        <p:txBody>
          <a:bodyPr anchor="t">
            <a:normAutofit/>
          </a:bodyPr>
          <a:lstStyle>
            <a:lvl1pPr marL="0" indent="0" algn="l">
              <a:buNone/>
              <a:defRPr sz="1400" baseline="0">
                <a:solidFill>
                  <a:schemeClr val="tx1">
                    <a:lumMod val="50000"/>
                    <a:lumOff val="50000"/>
                  </a:schemeClr>
                </a:solidFill>
                <a:latin typeface="+mn-lt"/>
                <a:cs typeface="Californian FB"/>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November 4, 2018</a:t>
            </a:r>
            <a:br>
              <a:rPr lang="en-US" dirty="0"/>
            </a:br>
            <a:r>
              <a:rPr lang="en-US" dirty="0"/>
              <a:t>San Diego, California, USA</a:t>
            </a:r>
          </a:p>
          <a:p>
            <a:br>
              <a:rPr lang="en-US" dirty="0"/>
            </a:br>
            <a:endParaRPr lang="en-US" dirty="0"/>
          </a:p>
        </p:txBody>
      </p:sp>
      <p:sp>
        <p:nvSpPr>
          <p:cNvPr id="6" name="Slide Number Placeholder 5"/>
          <p:cNvSpPr>
            <a:spLocks noGrp="1"/>
          </p:cNvSpPr>
          <p:nvPr>
            <p:ph type="sldNum" sz="quarter" idx="12"/>
          </p:nvPr>
        </p:nvSpPr>
        <p:spPr>
          <a:xfrm>
            <a:off x="6207483" y="4869656"/>
            <a:ext cx="512504" cy="273844"/>
          </a:xfrm>
        </p:spPr>
        <p:txBody>
          <a:bodyPr/>
          <a:lstStyle/>
          <a:p>
            <a:fld id="{D57F1E4F-1CFF-5643-939E-217C01CDF565}" type="slidenum">
              <a:rPr lang="en-US" smtClean="0"/>
              <a:pPr/>
              <a:t>‹#›</a:t>
            </a:fld>
            <a:endParaRPr lang="en-US" dirty="0"/>
          </a:p>
        </p:txBody>
      </p:sp>
      <p:sp>
        <p:nvSpPr>
          <p:cNvPr id="8" name="TextBox 7"/>
          <p:cNvSpPr txBox="1"/>
          <p:nvPr/>
        </p:nvSpPr>
        <p:spPr>
          <a:xfrm>
            <a:off x="519576" y="2456759"/>
            <a:ext cx="2771073" cy="561692"/>
          </a:xfrm>
          <a:prstGeom prst="rect">
            <a:avLst/>
          </a:prstGeom>
          <a:noFill/>
        </p:spPr>
        <p:txBody>
          <a:bodyPr wrap="square" lIns="68580" tIns="34290" rIns="68580" bIns="34290" rtlCol="0">
            <a:spAutoFit/>
          </a:body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1800" dirty="0">
                <a:latin typeface="+mn-lt"/>
                <a:cs typeface="Californian FB"/>
              </a:rPr>
              <a:t>David </a:t>
            </a:r>
            <a:r>
              <a:rPr lang="en-US" sz="1800" dirty="0" err="1">
                <a:latin typeface="+mn-lt"/>
                <a:cs typeface="Californian FB"/>
              </a:rPr>
              <a:t>Atienza</a:t>
            </a:r>
            <a:r>
              <a:rPr lang="en-US" sz="1800" baseline="0" dirty="0">
                <a:latin typeface="+mn-lt"/>
                <a:cs typeface="Californian FB"/>
              </a:rPr>
              <a:t> - </a:t>
            </a:r>
            <a:r>
              <a:rPr lang="en-US" sz="1800" dirty="0">
                <a:latin typeface="+mn-lt"/>
                <a:cs typeface="Californian FB"/>
              </a:rPr>
              <a:t>President</a:t>
            </a:r>
          </a:p>
          <a:p>
            <a:endParaRPr lang="en-US" dirty="0"/>
          </a:p>
        </p:txBody>
      </p:sp>
      <p:sp>
        <p:nvSpPr>
          <p:cNvPr id="9" name="TextBox 8"/>
          <p:cNvSpPr txBox="1"/>
          <p:nvPr/>
        </p:nvSpPr>
        <p:spPr>
          <a:xfrm>
            <a:off x="508752" y="2889668"/>
            <a:ext cx="2236918" cy="284693"/>
          </a:xfrm>
          <a:prstGeom prst="rect">
            <a:avLst/>
          </a:prstGeom>
          <a:noFill/>
        </p:spPr>
        <p:txBody>
          <a:bodyPr wrap="none" lIns="68580" tIns="34290" rIns="68580" bIns="34290" rtlCol="0">
            <a:spAutoFit/>
          </a:bodyPr>
          <a:lstStyle/>
          <a:p>
            <a:r>
              <a:rPr lang="en-US" dirty="0">
                <a:hlinkClick r:id="rId2"/>
              </a:rPr>
              <a:t>president@ieee-ceda.com</a:t>
            </a:r>
            <a:endParaRPr lang="en-US" dirty="0"/>
          </a:p>
        </p:txBody>
      </p:sp>
      <p:sp>
        <p:nvSpPr>
          <p:cNvPr id="31" name="TextBox 30"/>
          <p:cNvSpPr txBox="1"/>
          <p:nvPr/>
        </p:nvSpPr>
        <p:spPr>
          <a:xfrm>
            <a:off x="508752" y="2889668"/>
            <a:ext cx="2236918" cy="284693"/>
          </a:xfrm>
          <a:prstGeom prst="rect">
            <a:avLst/>
          </a:prstGeom>
          <a:noFill/>
        </p:spPr>
        <p:txBody>
          <a:bodyPr wrap="none" lIns="68580" tIns="34290" rIns="68580" bIns="34290" rtlCol="0">
            <a:spAutoFit/>
          </a:bodyPr>
          <a:lstStyle/>
          <a:p>
            <a:r>
              <a:rPr lang="en-US" dirty="0">
                <a:latin typeface="Arial"/>
                <a:cs typeface="Arial"/>
                <a:hlinkClick r:id="rId2"/>
              </a:rPr>
              <a:t>president@ieee-ceda.com</a:t>
            </a:r>
            <a:endParaRPr lang="en-US" dirty="0">
              <a:latin typeface="Arial"/>
              <a:cs typeface="Arial"/>
            </a:endParaRPr>
          </a:p>
        </p:txBody>
      </p:sp>
      <p:pic>
        <p:nvPicPr>
          <p:cNvPr id="44" name="Picture 2"/>
          <p:cNvPicPr>
            <a:picLocks noChangeAspect="1" noChangeArrowheads="1"/>
          </p:cNvPicPr>
          <p:nvPr userDrawn="1"/>
        </p:nvPicPr>
        <p:blipFill>
          <a:blip r:embed="rId3">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bwMode="auto">
          <a:xfrm>
            <a:off x="7769025" y="4443151"/>
            <a:ext cx="856330" cy="262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 name="Picture 4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27877" y="4718755"/>
            <a:ext cx="1509001" cy="364229"/>
          </a:xfrm>
          <a:prstGeom prst="rect">
            <a:avLst/>
          </a:prstGeom>
        </p:spPr>
      </p:pic>
      <p:pic>
        <p:nvPicPr>
          <p:cNvPr id="30" name="Picture 29"/>
          <p:cNvPicPr>
            <a:picLocks noChangeAspect="1"/>
          </p:cNvPicPr>
          <p:nvPr userDrawn="1"/>
        </p:nvPicPr>
        <p:blipFill>
          <a:blip r:embed="rId5">
            <a:alphaModFix amt="88000"/>
            <a:extLst>
              <a:ext uri="{28A0092B-C50C-407E-A947-70E740481C1C}">
                <a14:useLocalDpi xmlns:a14="http://schemas.microsoft.com/office/drawing/2010/main" val="0"/>
              </a:ext>
            </a:extLst>
          </a:blip>
          <a:stretch>
            <a:fillRect/>
          </a:stretch>
        </p:blipFill>
        <p:spPr>
          <a:xfrm>
            <a:off x="3504149" y="4603437"/>
            <a:ext cx="740811" cy="540063"/>
          </a:xfrm>
          <a:prstGeom prst="rect">
            <a:avLst/>
          </a:prstGeom>
          <a:solidFill>
            <a:schemeClr val="bg1">
              <a:alpha val="61000"/>
            </a:schemeClr>
          </a:solidFill>
        </p:spPr>
      </p:pic>
      <p:sp>
        <p:nvSpPr>
          <p:cNvPr id="33" name="Footer Placeholder 4"/>
          <p:cNvSpPr>
            <a:spLocks noGrp="1"/>
          </p:cNvSpPr>
          <p:nvPr>
            <p:ph type="ftr" sz="quarter" idx="3"/>
          </p:nvPr>
        </p:nvSpPr>
        <p:spPr>
          <a:xfrm>
            <a:off x="253907" y="4869657"/>
            <a:ext cx="2150626" cy="273844"/>
          </a:xfrm>
          <a:prstGeom prst="rect">
            <a:avLst/>
          </a:prstGeom>
        </p:spPr>
        <p:txBody>
          <a:bodyPr vert="horz" lIns="68580" tIns="34290" rIns="68580" bIns="34290" rtlCol="0" anchor="ctr"/>
          <a:lstStyle>
            <a:lvl1pPr marL="0" marR="0" indent="0" algn="l" defTabSz="342900" rtl="0" eaLnBrk="1" fontAlgn="auto" latinLnBrk="0" hangingPunct="1">
              <a:lnSpc>
                <a:spcPct val="100000"/>
              </a:lnSpc>
              <a:spcBef>
                <a:spcPts val="0"/>
              </a:spcBef>
              <a:spcAft>
                <a:spcPts val="0"/>
              </a:spcAft>
              <a:buClrTx/>
              <a:buSzTx/>
              <a:buFontTx/>
              <a:buNone/>
              <a:tabLst/>
              <a:defRPr sz="700">
                <a:solidFill>
                  <a:schemeClr val="tx1">
                    <a:tint val="75000"/>
                  </a:schemeClr>
                </a:solidFill>
              </a:defRPr>
            </a:lvl1pPr>
          </a:lstStyle>
          <a:p>
            <a:r>
              <a:rPr lang="en-US" dirty="0"/>
              <a:t>Hilton San Diego Resort &amp; Spa, San Diego, CA</a:t>
            </a:r>
          </a:p>
        </p:txBody>
      </p:sp>
    </p:spTree>
    <p:extLst>
      <p:ext uri="{BB962C8B-B14F-4D97-AF65-F5344CB8AC3E}">
        <p14:creationId xmlns:p14="http://schemas.microsoft.com/office/powerpoint/2010/main" val="1946338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ontent Slide_TextA">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297612" y="424066"/>
            <a:ext cx="8531162" cy="391130"/>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26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r>
              <a:rPr lang="en-US"/>
              <a:t>Click to edit Master title style</a:t>
            </a:r>
            <a:endParaRPr/>
          </a:p>
        </p:txBody>
      </p:sp>
      <p:sp>
        <p:nvSpPr>
          <p:cNvPr id="135" name="Shape 135"/>
          <p:cNvSpPr txBox="1">
            <a:spLocks noGrp="1"/>
          </p:cNvSpPr>
          <p:nvPr>
            <p:ph type="subTitle" idx="1"/>
          </p:nvPr>
        </p:nvSpPr>
        <p:spPr>
          <a:xfrm>
            <a:off x="297612" y="899333"/>
            <a:ext cx="8531162" cy="31699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892"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783"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675"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566"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457"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348"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24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132"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r>
              <a:rPr lang="en-US"/>
              <a:t>Click to edit Master subtitle style</a:t>
            </a:r>
            <a:endParaRPr/>
          </a:p>
        </p:txBody>
      </p:sp>
      <p:sp>
        <p:nvSpPr>
          <p:cNvPr id="136" name="Shape 136"/>
          <p:cNvSpPr txBox="1">
            <a:spLocks noGrp="1"/>
          </p:cNvSpPr>
          <p:nvPr>
            <p:ph type="body" idx="2"/>
          </p:nvPr>
        </p:nvSpPr>
        <p:spPr>
          <a:xfrm>
            <a:off x="297612" y="1913664"/>
            <a:ext cx="8531162" cy="1941256"/>
          </a:xfrm>
          <a:prstGeom prst="rect">
            <a:avLst/>
          </a:prstGeom>
          <a:noFill/>
          <a:ln>
            <a:noFill/>
          </a:ln>
        </p:spPr>
        <p:txBody>
          <a:bodyPr wrap="square" lIns="68575" tIns="68575" rIns="68575" bIns="68575" anchor="t" anchorCtr="0"/>
          <a:lstStyle>
            <a:lvl1pPr marL="342892" marR="0" lvl="0" indent="-279393" algn="l" rtl="0">
              <a:lnSpc>
                <a:spcPct val="90000"/>
              </a:lnSpc>
              <a:spcBef>
                <a:spcPts val="80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596885" marR="0" lvl="1" indent="-165096" algn="l" rtl="0">
              <a:lnSpc>
                <a:spcPct val="90000"/>
              </a:lnSpc>
              <a:spcBef>
                <a:spcPts val="4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2pPr>
            <a:lvl3pPr marL="939776" marR="0" lvl="2" indent="-177796" algn="l" rtl="0">
              <a:lnSpc>
                <a:spcPct val="90000"/>
              </a:lnSpc>
              <a:spcBef>
                <a:spcPts val="400"/>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4569" marR="0" lvl="3" indent="-152396"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4pPr>
            <a:lvl5pPr marL="1587461" marR="0" lvl="4" indent="-152396"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5pPr>
            <a:lvl6pPr marL="1892253" marR="0" lvl="5" indent="-88898"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144" marR="0" lvl="6" indent="-88898"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036" marR="0" lvl="7" indent="-88898"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0927" marR="0" lvl="8" indent="-88898"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137" name="Shape 137"/>
          <p:cNvSpPr txBox="1">
            <a:spLocks noGrp="1"/>
          </p:cNvSpPr>
          <p:nvPr>
            <p:ph type="body" idx="3"/>
          </p:nvPr>
        </p:nvSpPr>
        <p:spPr>
          <a:xfrm>
            <a:off x="297612" y="1300462"/>
            <a:ext cx="8531162" cy="529065"/>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1pPr>
            <a:lvl2pPr marL="342892" marR="0" lvl="1"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2pPr>
            <a:lvl3pPr marL="685783" marR="0" lvl="2" indent="0" algn="l" rtl="0">
              <a:lnSpc>
                <a:spcPct val="90000"/>
              </a:lnSpc>
              <a:spcBef>
                <a:spcPts val="40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3pPr>
            <a:lvl4pPr marL="1028675" marR="0" lvl="3" indent="0" algn="l" rtl="0">
              <a:lnSpc>
                <a:spcPct val="90000"/>
              </a:lnSpc>
              <a:spcBef>
                <a:spcPts val="400"/>
              </a:spcBef>
              <a:buClr>
                <a:schemeClr val="dk1"/>
              </a:buClr>
              <a:buSzPct val="100000"/>
              <a:buFont typeface="Arial"/>
              <a:buChar char="●"/>
              <a:defRPr sz="1100" b="0" i="0" u="none" strike="noStrike" cap="none">
                <a:solidFill>
                  <a:schemeClr val="dk1"/>
                </a:solidFill>
                <a:latin typeface="Calibri"/>
                <a:ea typeface="Calibri"/>
                <a:cs typeface="Calibri"/>
                <a:sym typeface="Calibri"/>
              </a:defRPr>
            </a:lvl4pPr>
            <a:lvl5pPr marL="1371566" marR="0" lvl="4" indent="0" algn="l" rtl="0">
              <a:lnSpc>
                <a:spcPct val="90000"/>
              </a:lnSpc>
              <a:spcBef>
                <a:spcPts val="400"/>
              </a:spcBef>
              <a:buClr>
                <a:schemeClr val="dk1"/>
              </a:buClr>
              <a:buSzPct val="100000"/>
              <a:buFont typeface="Arial"/>
              <a:buChar char="○"/>
              <a:defRPr sz="1100" b="0" i="0" u="none" strike="noStrike" cap="none">
                <a:solidFill>
                  <a:schemeClr val="dk1"/>
                </a:solidFill>
                <a:latin typeface="Calibri"/>
                <a:ea typeface="Calibri"/>
                <a:cs typeface="Calibri"/>
                <a:sym typeface="Calibri"/>
              </a:defRPr>
            </a:lvl5pPr>
            <a:lvl6pPr marL="1892253" marR="0" lvl="5" indent="-88898"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144" marR="0" lvl="6" indent="-88898"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036" marR="0" lvl="7" indent="-88898"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0927" marR="0" lvl="8" indent="-88898"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138" name="Shape 138"/>
          <p:cNvSpPr txBox="1">
            <a:spLocks noGrp="1"/>
          </p:cNvSpPr>
          <p:nvPr>
            <p:ph type="body" idx="4"/>
          </p:nvPr>
        </p:nvSpPr>
        <p:spPr>
          <a:xfrm>
            <a:off x="297612" y="3949094"/>
            <a:ext cx="8531162" cy="529065"/>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0066A1"/>
              </a:buClr>
              <a:buSzPct val="100000"/>
              <a:buFont typeface="Arial"/>
              <a:buChar char="●"/>
              <a:defRPr sz="1400" b="1" i="1" u="none" strike="noStrike" cap="none">
                <a:solidFill>
                  <a:srgbClr val="0066A1"/>
                </a:solidFill>
                <a:latin typeface="Calibri"/>
                <a:ea typeface="Calibri"/>
                <a:cs typeface="Calibri"/>
                <a:sym typeface="Calibri"/>
              </a:defRPr>
            </a:lvl1pPr>
            <a:lvl2pPr marL="342892" marR="0" lvl="1"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2pPr>
            <a:lvl3pPr marL="685783" marR="0" lvl="2" indent="0" algn="l" rtl="0">
              <a:lnSpc>
                <a:spcPct val="90000"/>
              </a:lnSpc>
              <a:spcBef>
                <a:spcPts val="40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3pPr>
            <a:lvl4pPr marL="1028675" marR="0" lvl="3" indent="0" algn="l" rtl="0">
              <a:lnSpc>
                <a:spcPct val="90000"/>
              </a:lnSpc>
              <a:spcBef>
                <a:spcPts val="400"/>
              </a:spcBef>
              <a:buClr>
                <a:schemeClr val="dk1"/>
              </a:buClr>
              <a:buSzPct val="100000"/>
              <a:buFont typeface="Arial"/>
              <a:buChar char="●"/>
              <a:defRPr sz="1100" b="0" i="0" u="none" strike="noStrike" cap="none">
                <a:solidFill>
                  <a:schemeClr val="dk1"/>
                </a:solidFill>
                <a:latin typeface="Calibri"/>
                <a:ea typeface="Calibri"/>
                <a:cs typeface="Calibri"/>
                <a:sym typeface="Calibri"/>
              </a:defRPr>
            </a:lvl4pPr>
            <a:lvl5pPr marL="1371566" marR="0" lvl="4" indent="0" algn="l" rtl="0">
              <a:lnSpc>
                <a:spcPct val="90000"/>
              </a:lnSpc>
              <a:spcBef>
                <a:spcPts val="400"/>
              </a:spcBef>
              <a:buClr>
                <a:schemeClr val="dk1"/>
              </a:buClr>
              <a:buSzPct val="100000"/>
              <a:buFont typeface="Arial"/>
              <a:buChar char="○"/>
              <a:defRPr sz="1100" b="0" i="0" u="none" strike="noStrike" cap="none">
                <a:solidFill>
                  <a:schemeClr val="dk1"/>
                </a:solidFill>
                <a:latin typeface="Calibri"/>
                <a:ea typeface="Calibri"/>
                <a:cs typeface="Calibri"/>
                <a:sym typeface="Calibri"/>
              </a:defRPr>
            </a:lvl5pPr>
            <a:lvl6pPr marL="1892253" marR="0" lvl="5" indent="-88898"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144" marR="0" lvl="6" indent="-88898"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036" marR="0" lvl="7" indent="-88898"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0927" marR="0" lvl="8" indent="-88898"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2364968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Slide Place in Images">
    <p:spTree>
      <p:nvGrpSpPr>
        <p:cNvPr id="1" name="Shape 64"/>
        <p:cNvGrpSpPr/>
        <p:nvPr/>
      </p:nvGrpSpPr>
      <p:grpSpPr>
        <a:xfrm>
          <a:off x="0" y="0"/>
          <a:ext cx="0" cy="0"/>
          <a:chOff x="0" y="0"/>
          <a:chExt cx="0" cy="0"/>
        </a:xfrm>
      </p:grpSpPr>
      <p:sp>
        <p:nvSpPr>
          <p:cNvPr id="65" name="Shape 65"/>
          <p:cNvSpPr txBox="1">
            <a:spLocks noGrp="1"/>
          </p:cNvSpPr>
          <p:nvPr>
            <p:ph type="ctrTitle"/>
          </p:nvPr>
        </p:nvSpPr>
        <p:spPr>
          <a:xfrm>
            <a:off x="685800" y="2571988"/>
            <a:ext cx="7772400" cy="677942"/>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rgbClr val="0066A1"/>
              </a:buClr>
              <a:buSzPct val="100000"/>
              <a:buFont typeface="Calibri"/>
              <a:buNone/>
              <a:defRPr sz="2700" b="1" i="0" u="none" strike="noStrike" cap="none">
                <a:solidFill>
                  <a:srgbClr val="0066A1"/>
                </a:solidFill>
                <a:latin typeface="Calibri"/>
                <a:ea typeface="Calibri"/>
                <a:cs typeface="Calibri"/>
                <a:sym typeface="Calibri"/>
              </a:defRPr>
            </a:lvl1pPr>
            <a:lvl2pPr lvl="1" indent="0">
              <a:spcBef>
                <a:spcPts val="0"/>
              </a:spcBef>
              <a:buSzPct val="77777"/>
              <a:buNone/>
              <a:defRPr sz="1350"/>
            </a:lvl2pPr>
            <a:lvl3pPr lvl="2" indent="0">
              <a:spcBef>
                <a:spcPts val="0"/>
              </a:spcBef>
              <a:buSzPct val="77777"/>
              <a:buNone/>
              <a:defRPr sz="1350"/>
            </a:lvl3pPr>
            <a:lvl4pPr lvl="3" indent="0">
              <a:spcBef>
                <a:spcPts val="0"/>
              </a:spcBef>
              <a:buSzPct val="77777"/>
              <a:buNone/>
              <a:defRPr sz="1350"/>
            </a:lvl4pPr>
            <a:lvl5pPr lvl="4" indent="0">
              <a:spcBef>
                <a:spcPts val="0"/>
              </a:spcBef>
              <a:buSzPct val="77777"/>
              <a:buNone/>
              <a:defRPr sz="1350"/>
            </a:lvl5pPr>
            <a:lvl6pPr lvl="5" indent="0">
              <a:spcBef>
                <a:spcPts val="0"/>
              </a:spcBef>
              <a:buSzPct val="77777"/>
              <a:buNone/>
              <a:defRPr sz="1350"/>
            </a:lvl6pPr>
            <a:lvl7pPr lvl="6" indent="0">
              <a:spcBef>
                <a:spcPts val="0"/>
              </a:spcBef>
              <a:buSzPct val="77777"/>
              <a:buNone/>
              <a:defRPr sz="1350"/>
            </a:lvl7pPr>
            <a:lvl8pPr lvl="7" indent="0">
              <a:spcBef>
                <a:spcPts val="0"/>
              </a:spcBef>
              <a:buSzPct val="77777"/>
              <a:buNone/>
              <a:defRPr sz="1350"/>
            </a:lvl8pPr>
            <a:lvl9pPr lvl="8" indent="0">
              <a:spcBef>
                <a:spcPts val="0"/>
              </a:spcBef>
              <a:buSzPct val="77777"/>
              <a:buNone/>
              <a:defRPr sz="1350"/>
            </a:lvl9pPr>
          </a:lstStyle>
          <a:p>
            <a:endParaRPr/>
          </a:p>
        </p:txBody>
      </p:sp>
      <p:sp>
        <p:nvSpPr>
          <p:cNvPr id="66" name="Shape 66"/>
          <p:cNvSpPr txBox="1">
            <a:spLocks noGrp="1"/>
          </p:cNvSpPr>
          <p:nvPr>
            <p:ph type="subTitle" idx="1"/>
          </p:nvPr>
        </p:nvSpPr>
        <p:spPr>
          <a:xfrm>
            <a:off x="685800" y="3318987"/>
            <a:ext cx="7772400" cy="933212"/>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rgbClr val="0066A1"/>
              </a:buClr>
              <a:buSzPct val="100000"/>
              <a:buFont typeface="Noto Sans Symbols"/>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375"/>
              </a:spcBef>
              <a:buClr>
                <a:srgbClr val="0066A1"/>
              </a:buClr>
              <a:buSzPct val="100000"/>
              <a:buFont typeface="Noto Sans Symbols"/>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rgbClr val="0066A1"/>
              </a:buClr>
              <a:buSzPct val="100000"/>
              <a:buFont typeface="Noto Sans Symbols"/>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rgbClr val="0066A1"/>
              </a:buClr>
              <a:buSzPct val="100000"/>
              <a:buFont typeface="Noto Sans Symbols"/>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rgbClr val="0066A1"/>
              </a:buClr>
              <a:buSzPct val="100000"/>
              <a:buFont typeface="Noto Sans Symbols"/>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59433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1 Im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 y="2107069"/>
            <a:ext cx="9173683" cy="2328704"/>
          </a:xfrm>
          <a:prstGeom prst="rect">
            <a:avLst/>
          </a:prstGeom>
        </p:spPr>
      </p:pic>
      <p:pic>
        <p:nvPicPr>
          <p:cNvPr id="8" name="Picture Placeholder 10" descr="cover-rgb.jpg"/>
          <p:cNvPicPr>
            <a:picLocks noChangeAspect="1"/>
          </p:cNvPicPr>
          <p:nvPr userDrawn="1"/>
        </p:nvPicPr>
        <p:blipFill rotWithShape="1">
          <a:blip r:embed="rId3">
            <a:extLst>
              <a:ext uri="{28A0092B-C50C-407E-A947-70E740481C1C}">
                <a14:useLocalDpi xmlns:a14="http://schemas.microsoft.com/office/drawing/2010/main" val="0"/>
              </a:ext>
            </a:extLst>
          </a:blip>
          <a:srcRect t="43525" b="24687"/>
          <a:stretch/>
        </p:blipFill>
        <p:spPr>
          <a:xfrm>
            <a:off x="-1" y="1"/>
            <a:ext cx="9144001" cy="2107406"/>
          </a:xfrm>
          <a:prstGeom prst="rect">
            <a:avLst/>
          </a:prstGeom>
        </p:spPr>
      </p:pic>
      <p:sp>
        <p:nvSpPr>
          <p:cNvPr id="9" name="Rectangle 2"/>
          <p:cNvSpPr>
            <a:spLocks noGrp="1" noChangeArrowheads="1"/>
          </p:cNvSpPr>
          <p:nvPr>
            <p:ph type="ctrTitle" hasCustomPrompt="1"/>
          </p:nvPr>
        </p:nvSpPr>
        <p:spPr>
          <a:xfrm>
            <a:off x="450912" y="2368377"/>
            <a:ext cx="7909316" cy="573790"/>
          </a:xfrm>
          <a:prstGeom prst="rect">
            <a:avLst/>
          </a:prstGeom>
        </p:spPr>
        <p:txBody>
          <a:bodyPr/>
          <a:lstStyle>
            <a:lvl1pPr algn="l">
              <a:lnSpc>
                <a:spcPct val="90000"/>
              </a:lnSpc>
              <a:defRPr sz="2100" b="1">
                <a:solidFill>
                  <a:schemeClr val="bg1"/>
                </a:solidFill>
                <a:latin typeface="+mn-lt"/>
              </a:defRPr>
            </a:lvl1pPr>
          </a:lstStyle>
          <a:p>
            <a:r>
              <a:rPr lang="en-US" dirty="0"/>
              <a:t>Click to edit Title of Presentation</a:t>
            </a:r>
          </a:p>
        </p:txBody>
      </p:sp>
      <p:sp>
        <p:nvSpPr>
          <p:cNvPr id="10" name="Rectangle 3"/>
          <p:cNvSpPr>
            <a:spLocks noGrp="1" noChangeArrowheads="1"/>
          </p:cNvSpPr>
          <p:nvPr>
            <p:ph type="subTitle" idx="1" hasCustomPrompt="1"/>
          </p:nvPr>
        </p:nvSpPr>
        <p:spPr>
          <a:xfrm>
            <a:off x="450913" y="3124055"/>
            <a:ext cx="7909316" cy="322326"/>
          </a:xfrm>
          <a:prstGeom prst="rect">
            <a:avLst/>
          </a:prstGeom>
        </p:spPr>
        <p:txBody>
          <a:bodyPr/>
          <a:lstStyle>
            <a:lvl1pPr marL="0" indent="0">
              <a:lnSpc>
                <a:spcPct val="90000"/>
              </a:lnSpc>
              <a:buFont typeface="Wingdings" pitchFamily="28" charset="2"/>
              <a:buNone/>
              <a:defRPr sz="1500" b="0" baseline="0">
                <a:solidFill>
                  <a:srgbClr val="FFFFFF"/>
                </a:solidFill>
                <a:latin typeface="Verdana"/>
                <a:cs typeface="Verdana"/>
              </a:defRPr>
            </a:lvl1pPr>
          </a:lstStyle>
          <a:p>
            <a:r>
              <a:rPr lang="en-US" dirty="0"/>
              <a:t>Click to edit Meeting Title – Date(s) Month Year</a:t>
            </a:r>
          </a:p>
        </p:txBody>
      </p:sp>
      <p:sp>
        <p:nvSpPr>
          <p:cNvPr id="7" name="Text Placeholder 15"/>
          <p:cNvSpPr>
            <a:spLocks noGrp="1"/>
          </p:cNvSpPr>
          <p:nvPr>
            <p:ph type="body" sz="quarter" idx="13" hasCustomPrompt="1"/>
          </p:nvPr>
        </p:nvSpPr>
        <p:spPr>
          <a:xfrm>
            <a:off x="442206" y="3665592"/>
            <a:ext cx="7918022" cy="283504"/>
          </a:xfrm>
          <a:prstGeom prst="rect">
            <a:avLst/>
          </a:prstGeom>
        </p:spPr>
        <p:txBody>
          <a:bodyPr vert="horz"/>
          <a:lstStyle>
            <a:lvl1pPr marL="0" indent="0">
              <a:buFontTx/>
              <a:buNone/>
              <a:defRPr sz="1200">
                <a:solidFill>
                  <a:schemeClr val="bg1"/>
                </a:solidFill>
                <a:latin typeface="Verdana"/>
              </a:defRPr>
            </a:lvl1pPr>
          </a:lstStyle>
          <a:p>
            <a:pPr lvl="0"/>
            <a:r>
              <a:rPr lang="en-US" dirty="0"/>
              <a:t>Click to edit Author(s)</a:t>
            </a:r>
          </a:p>
        </p:txBody>
      </p:sp>
    </p:spTree>
    <p:extLst>
      <p:ext uri="{BB962C8B-B14F-4D97-AF65-F5344CB8AC3E}">
        <p14:creationId xmlns:p14="http://schemas.microsoft.com/office/powerpoint/2010/main" val="3894652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2019 Fellow Committee Meeting</a:t>
            </a:r>
            <a:endParaRPr lang="en-US" dirty="0"/>
          </a:p>
        </p:txBody>
      </p:sp>
      <p:sp>
        <p:nvSpPr>
          <p:cNvPr id="6" name="Slide Number Placeholder 5"/>
          <p:cNvSpPr>
            <a:spLocks noGrp="1"/>
          </p:cNvSpPr>
          <p:nvPr>
            <p:ph type="sldNum" sz="quarter" idx="12"/>
          </p:nvPr>
        </p:nvSpPr>
        <p:spPr/>
        <p:txBody>
          <a:bodyPr/>
          <a:lstStyle/>
          <a:p>
            <a:fld id="{BCC0A6F6-FFBE-433A-A133-5DDBD4157FEA}" type="slidenum">
              <a:rPr lang="en-US" smtClean="0"/>
              <a:t>‹#›</a:t>
            </a:fld>
            <a:endParaRPr lang="en-US"/>
          </a:p>
        </p:txBody>
      </p:sp>
      <p:pic>
        <p:nvPicPr>
          <p:cNvPr id="7" name="Picture 6"/>
          <p:cNvPicPr>
            <a:picLocks noChangeAspect="1"/>
          </p:cNvPicPr>
          <p:nvPr userDrawn="1"/>
        </p:nvPicPr>
        <p:blipFill>
          <a:blip r:embed="rId2"/>
          <a:stretch>
            <a:fillRect/>
          </a:stretch>
        </p:blipFill>
        <p:spPr>
          <a:xfrm>
            <a:off x="4" y="1"/>
            <a:ext cx="9143997" cy="1005416"/>
          </a:xfrm>
          <a:prstGeom prst="rect">
            <a:avLst/>
          </a:prstGeom>
        </p:spPr>
      </p:pic>
      <p:sp>
        <p:nvSpPr>
          <p:cNvPr id="8" name="Title 1"/>
          <p:cNvSpPr>
            <a:spLocks noGrp="1"/>
          </p:cNvSpPr>
          <p:nvPr>
            <p:ph type="title" hasCustomPrompt="1"/>
          </p:nvPr>
        </p:nvSpPr>
        <p:spPr>
          <a:xfrm>
            <a:off x="366890" y="148166"/>
            <a:ext cx="8645031" cy="772584"/>
          </a:xfrm>
          <a:prstGeom prst="rect">
            <a:avLst/>
          </a:prstGeom>
        </p:spPr>
        <p:txBody>
          <a:bodyPr wrap="square" anchor="ctr" anchorCtr="0">
            <a:noAutofit/>
          </a:bodyPr>
          <a:lstStyle>
            <a:lvl1pPr algn="l">
              <a:defRPr sz="2100" b="1">
                <a:solidFill>
                  <a:schemeClr val="bg1"/>
                </a:solidFill>
                <a:latin typeface="Verdana"/>
                <a:cs typeface="Verdana"/>
              </a:defRPr>
            </a:lvl1pPr>
          </a:lstStyle>
          <a:p>
            <a:r>
              <a:rPr lang="en-US" dirty="0"/>
              <a:t>Click to edit header title</a:t>
            </a:r>
          </a:p>
        </p:txBody>
      </p:sp>
      <p:sp>
        <p:nvSpPr>
          <p:cNvPr id="9" name="Content Placeholder 3"/>
          <p:cNvSpPr>
            <a:spLocks noGrp="1"/>
          </p:cNvSpPr>
          <p:nvPr>
            <p:ph sz="half" idx="13" hasCustomPrompt="1"/>
          </p:nvPr>
        </p:nvSpPr>
        <p:spPr>
          <a:xfrm>
            <a:off x="381002" y="1107587"/>
            <a:ext cx="8508999" cy="3459926"/>
          </a:xfrm>
          <a:prstGeom prst="rect">
            <a:avLst/>
          </a:prstGeom>
          <a:ln>
            <a:noFill/>
          </a:ln>
        </p:spPr>
        <p:txBody>
          <a:bodyPr/>
          <a:lstStyle>
            <a:lvl1pPr marL="257175" indent="-257175">
              <a:spcBef>
                <a:spcPts val="450"/>
              </a:spcBef>
              <a:buSzPct val="100000"/>
              <a:buFontTx/>
              <a:buBlip>
                <a:blip r:embed="rId3"/>
              </a:buBlip>
              <a:defRPr sz="1500" b="0" baseline="0">
                <a:solidFill>
                  <a:srgbClr val="000000"/>
                </a:solidFill>
                <a:latin typeface="Verdana"/>
                <a:cs typeface="Verdana"/>
              </a:defRPr>
            </a:lvl1pPr>
            <a:lvl2pPr marL="445770" indent="-137160">
              <a:spcBef>
                <a:spcPts val="225"/>
              </a:spcBef>
              <a:buClr>
                <a:schemeClr val="tx1"/>
              </a:buClr>
              <a:buFont typeface="Arial" panose="020B0604020202020204" pitchFamily="34" charset="0"/>
              <a:buChar char="•"/>
              <a:defRPr sz="1500" baseline="0"/>
            </a:lvl2pPr>
            <a:lvl3pPr marL="617220" indent="-137160">
              <a:spcBef>
                <a:spcPts val="225"/>
              </a:spcBef>
              <a:buClrTx/>
              <a:buSzPct val="100000"/>
              <a:buFont typeface="Verdana" panose="020B0604030504040204" pitchFamily="34" charset="0"/>
              <a:buChar char="◦"/>
              <a:defRPr sz="1200" baseline="0"/>
            </a:lvl3pPr>
            <a:lvl4pPr marL="788670" indent="-137160">
              <a:spcBef>
                <a:spcPts val="0"/>
              </a:spcBef>
              <a:buClr>
                <a:schemeClr val="tx1">
                  <a:lumMod val="50000"/>
                  <a:lumOff val="50000"/>
                </a:schemeClr>
              </a:buClr>
              <a:defRPr sz="1200" baseline="0"/>
            </a:lvl4pPr>
            <a:lvl5pPr marL="788670" indent="0">
              <a:spcBef>
                <a:spcPts val="600"/>
              </a:spcBef>
              <a:buClr>
                <a:schemeClr val="tx1">
                  <a:lumMod val="50000"/>
                  <a:lumOff val="50000"/>
                </a:schemeClr>
              </a:buClr>
              <a:buFont typeface="Wingdings" charset="2"/>
              <a:buNone/>
              <a:defRPr sz="900" baseline="0"/>
            </a:lvl5pPr>
            <a:lvl6pPr>
              <a:defRPr sz="1200"/>
            </a:lvl6pPr>
            <a:lvl7pPr>
              <a:defRPr sz="1200"/>
            </a:lvl7pPr>
            <a:lvl8pPr>
              <a:defRPr sz="1200"/>
            </a:lvl8pPr>
            <a:lvl9pPr>
              <a:defRPr sz="1200"/>
            </a:lvl9pPr>
          </a:lstStyle>
          <a:p>
            <a:pPr lvl="0"/>
            <a:r>
              <a:rPr lang="en-US" dirty="0"/>
              <a:t>Click to Edit Content</a:t>
            </a:r>
          </a:p>
          <a:p>
            <a:pPr lvl="1"/>
            <a:r>
              <a:rPr lang="en-US" sz="1350" dirty="0"/>
              <a:t>Second level</a:t>
            </a:r>
          </a:p>
          <a:p>
            <a:pPr lvl="3"/>
            <a:r>
              <a:rPr lang="en-US" dirty="0"/>
              <a:t>Third level</a:t>
            </a:r>
          </a:p>
          <a:p>
            <a:pPr lvl="0"/>
            <a:endParaRPr lang="en-US" dirty="0"/>
          </a:p>
        </p:txBody>
      </p:sp>
    </p:spTree>
    <p:extLst>
      <p:ext uri="{BB962C8B-B14F-4D97-AF65-F5344CB8AC3E}">
        <p14:creationId xmlns:p14="http://schemas.microsoft.com/office/powerpoint/2010/main" val="232125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3826" y="243165"/>
            <a:ext cx="6447501" cy="481958"/>
          </a:xfrm>
        </p:spPr>
        <p:txBody>
          <a:bodyPr>
            <a:normAutofit/>
          </a:bodyPr>
          <a:lstStyle>
            <a:lvl1pPr>
              <a:defRPr sz="2700">
                <a:latin typeface="+mj-lt"/>
                <a:cs typeface="California FB"/>
              </a:defRPr>
            </a:lvl1pPr>
          </a:lstStyle>
          <a:p>
            <a:r>
              <a:rPr lang="en-US" dirty="0"/>
              <a:t>Edit content</a:t>
            </a:r>
          </a:p>
        </p:txBody>
      </p:sp>
      <p:sp>
        <p:nvSpPr>
          <p:cNvPr id="3" name="Content Placeholder 2"/>
          <p:cNvSpPr>
            <a:spLocks noGrp="1"/>
          </p:cNvSpPr>
          <p:nvPr>
            <p:ph idx="1" hasCustomPrompt="1"/>
          </p:nvPr>
        </p:nvSpPr>
        <p:spPr>
          <a:xfrm>
            <a:off x="265463" y="898287"/>
            <a:ext cx="6447501" cy="3632735"/>
          </a:xfrm>
        </p:spPr>
        <p:txBody>
          <a:bodyPr>
            <a:normAutofit/>
          </a:bodyPr>
          <a:lstStyle>
            <a:lvl1pPr marL="257175" indent="-257175">
              <a:buClr>
                <a:schemeClr val="accent2">
                  <a:lumMod val="75000"/>
                </a:schemeClr>
              </a:buClr>
              <a:buSzPct val="99000"/>
              <a:buFont typeface="Arial"/>
              <a:buChar char="•"/>
              <a:defRPr sz="1800">
                <a:solidFill>
                  <a:schemeClr val="tx1"/>
                </a:solidFill>
                <a:latin typeface="+mn-lt"/>
                <a:cs typeface="California FB"/>
              </a:defRPr>
            </a:lvl1pPr>
            <a:lvl2pPr marL="557213" indent="-214313">
              <a:buClr>
                <a:schemeClr val="accent2">
                  <a:lumMod val="75000"/>
                </a:schemeClr>
              </a:buClr>
              <a:buSzPct val="99000"/>
              <a:buFont typeface="Arial"/>
              <a:buChar char="•"/>
              <a:defRPr sz="1500">
                <a:solidFill>
                  <a:schemeClr val="tx1"/>
                </a:solidFill>
                <a:latin typeface="+mn-lt"/>
                <a:cs typeface="California FB"/>
              </a:defRPr>
            </a:lvl2pPr>
            <a:lvl3pPr marL="857250" indent="-171450">
              <a:buClr>
                <a:schemeClr val="accent2">
                  <a:lumMod val="75000"/>
                </a:schemeClr>
              </a:buClr>
              <a:buSzPct val="99000"/>
              <a:buFont typeface="Arial"/>
              <a:buChar char="•"/>
              <a:defRPr sz="1400" baseline="0">
                <a:solidFill>
                  <a:schemeClr val="tx1"/>
                </a:solidFill>
                <a:latin typeface="+mn-lt"/>
                <a:cs typeface="California FB"/>
              </a:defRPr>
            </a:lvl3pPr>
            <a:lvl4pPr>
              <a:defRPr>
                <a:latin typeface="California FB"/>
                <a:cs typeface="California FB"/>
              </a:defRPr>
            </a:lvl4pPr>
            <a:lvl5pPr>
              <a:defRPr>
                <a:latin typeface="California FB"/>
                <a:cs typeface="California FB"/>
              </a:defRPr>
            </a:lvl5pPr>
          </a:lstStyle>
          <a:p>
            <a:pPr lvl="0"/>
            <a:r>
              <a:rPr lang="en-US" dirty="0"/>
              <a:t>Level one</a:t>
            </a:r>
          </a:p>
          <a:p>
            <a:pPr lvl="1"/>
            <a:r>
              <a:rPr lang="en-US" dirty="0"/>
              <a:t>Level two</a:t>
            </a:r>
          </a:p>
          <a:p>
            <a:pPr lvl="2"/>
            <a:r>
              <a:rPr lang="en-US" dirty="0"/>
              <a:t>Level three</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8861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856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000" b="0" cap="none"/>
            </a:lvl1pPr>
          </a:lstStyle>
          <a:p>
            <a:r>
              <a:rPr lang="en-US" dirty="0"/>
              <a:t>Click to edit Master title style</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600">
                <a:solidFill>
                  <a:schemeClr val="tx1">
                    <a:lumMod val="75000"/>
                    <a:lumOff val="2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9321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Slide w Images">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571499" y="2571988"/>
            <a:ext cx="7917982" cy="677941"/>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33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58" name="Shape 58"/>
          <p:cNvSpPr txBox="1">
            <a:spLocks noGrp="1"/>
          </p:cNvSpPr>
          <p:nvPr>
            <p:ph type="subTitle" idx="1"/>
          </p:nvPr>
        </p:nvSpPr>
        <p:spPr>
          <a:xfrm>
            <a:off x="571499" y="3318987"/>
            <a:ext cx="7917982" cy="933212"/>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21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grpSp>
        <p:nvGrpSpPr>
          <p:cNvPr id="59" name="Shape 59"/>
          <p:cNvGrpSpPr/>
          <p:nvPr/>
        </p:nvGrpSpPr>
        <p:grpSpPr>
          <a:xfrm>
            <a:off x="0" y="595952"/>
            <a:ext cx="9141074" cy="1835951"/>
            <a:chOff x="0" y="1074510"/>
            <a:chExt cx="9141074" cy="1835951"/>
          </a:xfrm>
        </p:grpSpPr>
        <p:pic>
          <p:nvPicPr>
            <p:cNvPr id="60" name="Shape 60"/>
            <p:cNvPicPr preferRelativeResize="0"/>
            <p:nvPr/>
          </p:nvPicPr>
          <p:blipFill rotWithShape="1">
            <a:blip r:embed="rId2">
              <a:alphaModFix/>
            </a:blip>
            <a:srcRect/>
            <a:stretch/>
          </p:blipFill>
          <p:spPr>
            <a:xfrm>
              <a:off x="0" y="1084587"/>
              <a:ext cx="1823679" cy="1823679"/>
            </a:xfrm>
            <a:prstGeom prst="rect">
              <a:avLst/>
            </a:prstGeom>
            <a:noFill/>
            <a:ln>
              <a:noFill/>
            </a:ln>
          </p:spPr>
        </p:pic>
        <p:pic>
          <p:nvPicPr>
            <p:cNvPr id="61" name="Shape 61"/>
            <p:cNvPicPr preferRelativeResize="0"/>
            <p:nvPr/>
          </p:nvPicPr>
          <p:blipFill rotWithShape="1">
            <a:blip r:embed="rId3">
              <a:alphaModFix/>
            </a:blip>
            <a:srcRect/>
            <a:stretch/>
          </p:blipFill>
          <p:spPr>
            <a:xfrm>
              <a:off x="1828800" y="1074510"/>
              <a:ext cx="1825874" cy="1825874"/>
            </a:xfrm>
            <a:prstGeom prst="rect">
              <a:avLst/>
            </a:prstGeom>
            <a:noFill/>
            <a:ln>
              <a:noFill/>
            </a:ln>
          </p:spPr>
        </p:pic>
        <p:pic>
          <p:nvPicPr>
            <p:cNvPr id="62" name="Shape 62"/>
            <p:cNvPicPr preferRelativeResize="0"/>
            <p:nvPr/>
          </p:nvPicPr>
          <p:blipFill rotWithShape="1">
            <a:blip r:embed="rId4">
              <a:alphaModFix/>
            </a:blip>
            <a:srcRect/>
            <a:stretch/>
          </p:blipFill>
          <p:spPr>
            <a:xfrm>
              <a:off x="3657600" y="1084587"/>
              <a:ext cx="1825874" cy="1825874"/>
            </a:xfrm>
            <a:prstGeom prst="rect">
              <a:avLst/>
            </a:prstGeom>
            <a:noFill/>
            <a:ln>
              <a:noFill/>
            </a:ln>
          </p:spPr>
        </p:pic>
        <p:pic>
          <p:nvPicPr>
            <p:cNvPr id="63" name="Shape 63"/>
            <p:cNvPicPr preferRelativeResize="0"/>
            <p:nvPr/>
          </p:nvPicPr>
          <p:blipFill rotWithShape="1">
            <a:blip r:embed="rId5">
              <a:alphaModFix/>
            </a:blip>
            <a:srcRect/>
            <a:stretch/>
          </p:blipFill>
          <p:spPr>
            <a:xfrm>
              <a:off x="5486400" y="1084587"/>
              <a:ext cx="1825874" cy="1825874"/>
            </a:xfrm>
            <a:prstGeom prst="rect">
              <a:avLst/>
            </a:prstGeom>
            <a:noFill/>
            <a:ln>
              <a:noFill/>
            </a:ln>
          </p:spPr>
        </p:pic>
        <p:pic>
          <p:nvPicPr>
            <p:cNvPr id="64" name="Shape 64"/>
            <p:cNvPicPr preferRelativeResize="0"/>
            <p:nvPr/>
          </p:nvPicPr>
          <p:blipFill rotWithShape="1">
            <a:blip r:embed="rId6">
              <a:alphaModFix/>
            </a:blip>
            <a:srcRect/>
            <a:stretch/>
          </p:blipFill>
          <p:spPr>
            <a:xfrm>
              <a:off x="7315200" y="1084587"/>
              <a:ext cx="1825874" cy="1825874"/>
            </a:xfrm>
            <a:prstGeom prst="rect">
              <a:avLst/>
            </a:prstGeom>
            <a:noFill/>
            <a:ln>
              <a:noFill/>
            </a:ln>
          </p:spPr>
        </p:pic>
      </p:grpSp>
    </p:spTree>
    <p:extLst>
      <p:ext uri="{BB962C8B-B14F-4D97-AF65-F5344CB8AC3E}">
        <p14:creationId xmlns:p14="http://schemas.microsoft.com/office/powerpoint/2010/main" val="96505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ontent Slide_OneColumnBullets">
    <p:spTree>
      <p:nvGrpSpPr>
        <p:cNvPr id="1" name="Shape 82"/>
        <p:cNvGrpSpPr/>
        <p:nvPr/>
      </p:nvGrpSpPr>
      <p:grpSpPr>
        <a:xfrm>
          <a:off x="0" y="0"/>
          <a:ext cx="0" cy="0"/>
          <a:chOff x="0" y="0"/>
          <a:chExt cx="0" cy="0"/>
        </a:xfrm>
      </p:grpSpPr>
      <p:sp>
        <p:nvSpPr>
          <p:cNvPr id="83" name="Shape 83"/>
          <p:cNvSpPr txBox="1">
            <a:spLocks noGrp="1"/>
          </p:cNvSpPr>
          <p:nvPr>
            <p:ph type="ctrTitle"/>
          </p:nvPr>
        </p:nvSpPr>
        <p:spPr>
          <a:xfrm>
            <a:off x="297611" y="424066"/>
            <a:ext cx="8531162" cy="391130"/>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26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84" name="Shape 84"/>
          <p:cNvSpPr txBox="1">
            <a:spLocks noGrp="1"/>
          </p:cNvSpPr>
          <p:nvPr>
            <p:ph type="subTitle" idx="1"/>
          </p:nvPr>
        </p:nvSpPr>
        <p:spPr>
          <a:xfrm>
            <a:off x="297611" y="899332"/>
            <a:ext cx="8531162" cy="31699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body" idx="2"/>
          </p:nvPr>
        </p:nvSpPr>
        <p:spPr>
          <a:xfrm>
            <a:off x="297611" y="1369219"/>
            <a:ext cx="8531162" cy="3107891"/>
          </a:xfrm>
          <a:prstGeom prst="rect">
            <a:avLst/>
          </a:prstGeom>
          <a:noFill/>
          <a:ln>
            <a:noFill/>
          </a:ln>
        </p:spPr>
        <p:txBody>
          <a:bodyPr wrap="square" lIns="68575" tIns="68575" rIns="68575" bIns="68575" anchor="t" anchorCtr="0"/>
          <a:lstStyle>
            <a:lvl1pPr marL="342900" marR="0" lvl="0" indent="-279400" algn="l" rtl="0">
              <a:lnSpc>
                <a:spcPct val="90000"/>
              </a:lnSpc>
              <a:spcBef>
                <a:spcPts val="80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596900" marR="0" lvl="1" indent="-165100" algn="l" rtl="0">
              <a:lnSpc>
                <a:spcPct val="90000"/>
              </a:lnSpc>
              <a:spcBef>
                <a:spcPts val="4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2pPr>
            <a:lvl3pPr marL="939800" marR="0" lvl="2" indent="-177800" algn="l" rtl="0">
              <a:lnSpc>
                <a:spcPct val="90000"/>
              </a:lnSpc>
              <a:spcBef>
                <a:spcPts val="400"/>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4600" marR="0" lvl="3"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4pPr>
            <a:lvl5pPr marL="1587500" marR="0" lvl="4"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92200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628650" y="1369219"/>
            <a:ext cx="3886200" cy="284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3"/>
          <p:cNvSpPr>
            <a:spLocks noGrp="1"/>
          </p:cNvSpPr>
          <p:nvPr>
            <p:ph type="body" sz="quarter" idx="14"/>
          </p:nvPr>
        </p:nvSpPr>
        <p:spPr>
          <a:xfrm>
            <a:off x="4629150" y="1369219"/>
            <a:ext cx="3886200" cy="284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829648"/>
            <a:ext cx="7886700" cy="267632"/>
          </a:xfrm>
        </p:spPr>
        <p:txBody>
          <a:bodyPr>
            <a:norm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3244121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628650" y="1369219"/>
            <a:ext cx="7886700" cy="2957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1"/>
          <p:cNvSpPr>
            <a:spLocks noGrp="1"/>
          </p:cNvSpPr>
          <p:nvPr>
            <p:ph type="sldNum" sz="quarter" idx="14"/>
          </p:nvPr>
        </p:nvSpPr>
        <p:spPr/>
        <p:txBody>
          <a:bodyPr/>
          <a:lstStyle/>
          <a:p>
            <a:fld id="{3DD97BEB-BAEF-0344-9D5C-EC73E478698A}" type="slidenum">
              <a:rPr lang="en-US" smtClean="0"/>
              <a:pPr/>
              <a:t>‹#›</a:t>
            </a:fld>
            <a:endParaRPr lang="en-US"/>
          </a:p>
        </p:txBody>
      </p:sp>
      <p:sp>
        <p:nvSpPr>
          <p:cNvPr id="4" name="Text Placeholder 3"/>
          <p:cNvSpPr>
            <a:spLocks noGrp="1"/>
          </p:cNvSpPr>
          <p:nvPr>
            <p:ph type="body" sz="quarter" idx="15" hasCustomPrompt="1"/>
          </p:nvPr>
        </p:nvSpPr>
        <p:spPr>
          <a:xfrm>
            <a:off x="628650" y="829648"/>
            <a:ext cx="7886700" cy="267632"/>
          </a:xfrm>
        </p:spPr>
        <p:txBody>
          <a:bodyPr>
            <a:norm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3195391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94940"/>
            <a:ext cx="7886700" cy="602502"/>
          </a:xfrm>
          <a:prstGeom prst="rect">
            <a:avLst/>
          </a:prstGeom>
        </p:spPr>
        <p:txBody>
          <a:bodyPr/>
          <a:lstStyle>
            <a:lvl1pPr>
              <a:defRPr>
                <a:solidFill>
                  <a:srgbClr val="004578"/>
                </a:solidFill>
              </a:defRPr>
            </a:lvl1pPr>
          </a:lstStyle>
          <a:p>
            <a:r>
              <a:rPr lang="en-US" dirty="0"/>
              <a:t>Topic</a:t>
            </a:r>
          </a:p>
        </p:txBody>
      </p:sp>
      <p:sp>
        <p:nvSpPr>
          <p:cNvPr id="10" name="Text Placeholder 9"/>
          <p:cNvSpPr>
            <a:spLocks noGrp="1"/>
          </p:cNvSpPr>
          <p:nvPr>
            <p:ph type="body" sz="quarter" idx="13"/>
          </p:nvPr>
        </p:nvSpPr>
        <p:spPr>
          <a:xfrm>
            <a:off x="628650" y="1369219"/>
            <a:ext cx="7886700" cy="2957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9">
            <a:extLst>
              <a:ext uri="{FF2B5EF4-FFF2-40B4-BE49-F238E27FC236}">
                <a16:creationId xmlns:a16="http://schemas.microsoft.com/office/drawing/2014/main" id="{0F850326-1ADC-E145-B375-BFED9CA55828}"/>
              </a:ext>
            </a:extLst>
          </p:cNvPr>
          <p:cNvSpPr txBox="1">
            <a:spLocks/>
          </p:cNvSpPr>
          <p:nvPr userDrawn="1"/>
        </p:nvSpPr>
        <p:spPr>
          <a:xfrm>
            <a:off x="139416" y="4792807"/>
            <a:ext cx="425532" cy="333512"/>
          </a:xfrm>
          <a:prstGeom prst="rect">
            <a:avLst/>
          </a:prstGeom>
        </p:spPr>
        <p:txBody>
          <a:bodyPr anchor="ctr"/>
          <a:lstStyle>
            <a:defPPr>
              <a:defRPr lang="en-US"/>
            </a:defPPr>
            <a:lvl1pPr marL="0" algn="l" defTabSz="914400" rtl="0" eaLnBrk="1" latinLnBrk="0" hangingPunct="1">
              <a:defRPr sz="800" b="0" kern="1200">
                <a:solidFill>
                  <a:srgbClr val="0073A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D97BEB-BAEF-0344-9D5C-EC73E478698A}" type="slidenum">
              <a:rPr lang="en-US" smtClean="0"/>
              <a:pPr/>
              <a:t>‹#›</a:t>
            </a:fld>
            <a:endParaRPr lang="en-US" dirty="0"/>
          </a:p>
        </p:txBody>
      </p:sp>
      <p:sp>
        <p:nvSpPr>
          <p:cNvPr id="5" name="Subtitle 2">
            <a:extLst>
              <a:ext uri="{FF2B5EF4-FFF2-40B4-BE49-F238E27FC236}">
                <a16:creationId xmlns:a16="http://schemas.microsoft.com/office/drawing/2014/main" id="{849F4D61-5399-AD4D-BF97-F28F2089F8E7}"/>
              </a:ext>
            </a:extLst>
          </p:cNvPr>
          <p:cNvSpPr>
            <a:spLocks noGrp="1"/>
          </p:cNvSpPr>
          <p:nvPr>
            <p:ph type="subTitle" idx="1" hasCustomPrompt="1"/>
          </p:nvPr>
        </p:nvSpPr>
        <p:spPr>
          <a:xfrm>
            <a:off x="639376" y="849018"/>
            <a:ext cx="7285881" cy="297712"/>
          </a:xfrm>
        </p:spPr>
        <p:txBody>
          <a:bodyPr>
            <a:noAutofit/>
          </a:bodyPr>
          <a:lstStyle>
            <a:lvl1pPr marL="0" indent="0" algn="l">
              <a:buNone/>
              <a:defRPr sz="1800" b="1" i="1">
                <a:solidFill>
                  <a:srgbClr val="0073AE"/>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spTree>
    <p:extLst>
      <p:ext uri="{BB962C8B-B14F-4D97-AF65-F5344CB8AC3E}">
        <p14:creationId xmlns:p14="http://schemas.microsoft.com/office/powerpoint/2010/main" val="853107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273826" y="243165"/>
            <a:ext cx="6447501" cy="990600"/>
          </a:xfrm>
          <a:prstGeom prst="rect">
            <a:avLst/>
          </a:prstGeom>
        </p:spPr>
        <p:txBody>
          <a:bodyPr vert="horz" lIns="68580" tIns="34290" rIns="68580" bIns="34290" rtlCol="0" anchor="t">
            <a:normAutofit/>
          </a:bodyPr>
          <a:lstStyle/>
          <a:p>
            <a:r>
              <a:rPr lang="en-US" dirty="0"/>
              <a:t>Click to edit Master title style</a:t>
            </a:r>
          </a:p>
        </p:txBody>
      </p:sp>
      <p:sp>
        <p:nvSpPr>
          <p:cNvPr id="3" name="Text Placeholder 2"/>
          <p:cNvSpPr>
            <a:spLocks noGrp="1"/>
          </p:cNvSpPr>
          <p:nvPr>
            <p:ph type="body" idx="1"/>
          </p:nvPr>
        </p:nvSpPr>
        <p:spPr>
          <a:xfrm>
            <a:off x="265462" y="1380519"/>
            <a:ext cx="6447501" cy="3150503"/>
          </a:xfrm>
          <a:prstGeom prst="rect">
            <a:avLst/>
          </a:prstGeom>
        </p:spPr>
        <p:txBody>
          <a:bodyPr vert="horz" lIns="68580" tIns="34290" rIns="68580" bIns="3429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53907" y="4869657"/>
            <a:ext cx="2150626" cy="273844"/>
          </a:xfrm>
          <a:prstGeom prst="rect">
            <a:avLst/>
          </a:prstGeom>
        </p:spPr>
        <p:txBody>
          <a:bodyPr vert="horz" lIns="68580" tIns="34290" rIns="68580" bIns="34290" rtlCol="0" anchor="ctr"/>
          <a:lstStyle>
            <a:lvl1pPr marL="0" marR="0" indent="0" algn="l" defTabSz="342900" rtl="0" eaLnBrk="1" fontAlgn="auto" latinLnBrk="0" hangingPunct="1">
              <a:lnSpc>
                <a:spcPct val="100000"/>
              </a:lnSpc>
              <a:spcBef>
                <a:spcPts val="0"/>
              </a:spcBef>
              <a:spcAft>
                <a:spcPts val="0"/>
              </a:spcAft>
              <a:buClrTx/>
              <a:buSzTx/>
              <a:buFontTx/>
              <a:buNone/>
              <a:tabLst/>
              <a:defRPr sz="700">
                <a:solidFill>
                  <a:schemeClr val="tx1"/>
                </a:solidFill>
              </a:defRPr>
            </a:lvl1pPr>
          </a:lstStyle>
          <a:p>
            <a:r>
              <a:rPr lang="en-US"/>
              <a:t>Hilton San Diego Resort &amp; Spa, San Diego, CA</a:t>
            </a:r>
            <a:endParaRPr lang="en-US" dirty="0"/>
          </a:p>
        </p:txBody>
      </p:sp>
      <p:sp>
        <p:nvSpPr>
          <p:cNvPr id="6" name="Slide Number Placeholder 5"/>
          <p:cNvSpPr>
            <a:spLocks noGrp="1"/>
          </p:cNvSpPr>
          <p:nvPr>
            <p:ph type="sldNum" sz="quarter" idx="4"/>
          </p:nvPr>
        </p:nvSpPr>
        <p:spPr>
          <a:xfrm>
            <a:off x="6263125" y="4869656"/>
            <a:ext cx="347296" cy="273844"/>
          </a:xfrm>
          <a:prstGeom prst="rect">
            <a:avLst/>
          </a:prstGeom>
        </p:spPr>
        <p:txBody>
          <a:bodyPr vert="horz" lIns="68580" tIns="34290" rIns="68580" bIns="34290" rtlCol="0" anchor="ctr"/>
          <a:lstStyle>
            <a:lvl1pPr algn="ctr">
              <a:defRPr sz="700">
                <a:solidFill>
                  <a:schemeClr val="accent1"/>
                </a:solidFill>
              </a:defRPr>
            </a:lvl1pPr>
          </a:lstStyle>
          <a:p>
            <a:fld id="{D57F1E4F-1CFF-5643-939E-217C01CDF565}" type="slidenum">
              <a:rPr lang="en-US" smtClean="0"/>
              <a:pPr/>
              <a:t>‹#›</a:t>
            </a:fld>
            <a:endParaRPr lang="en-US" dirty="0"/>
          </a:p>
        </p:txBody>
      </p:sp>
      <p:pic>
        <p:nvPicPr>
          <p:cNvPr id="29" name="Picture 2"/>
          <p:cNvPicPr>
            <a:picLocks noChangeAspect="1" noChangeArrowheads="1"/>
          </p:cNvPicPr>
          <p:nvPr userDrawn="1"/>
        </p:nvPicPr>
        <p:blipFill>
          <a:blip r:embed="rId15">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bwMode="auto">
          <a:xfrm>
            <a:off x="7769025" y="4443151"/>
            <a:ext cx="856330" cy="262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2"/>
          <p:cNvPicPr>
            <a:picLocks noChangeAspect="1" noChangeArrowheads="1"/>
          </p:cNvPicPr>
          <p:nvPr/>
        </p:nvPicPr>
        <p:blipFill>
          <a:blip r:embed="rId15">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bwMode="auto">
          <a:xfrm>
            <a:off x="7769027" y="4443157"/>
            <a:ext cx="856330" cy="262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527877" y="4718755"/>
            <a:ext cx="1509001" cy="364229"/>
          </a:xfrm>
          <a:prstGeom prst="rect">
            <a:avLst/>
          </a:prstGeom>
        </p:spPr>
      </p:pic>
      <p:pic>
        <p:nvPicPr>
          <p:cNvPr id="33" name="Picture 32"/>
          <p:cNvPicPr>
            <a:picLocks noChangeAspect="1"/>
          </p:cNvPicPr>
          <p:nvPr userDrawn="1"/>
        </p:nvPicPr>
        <p:blipFill>
          <a:blip r:embed="rId17">
            <a:alphaModFix amt="88000"/>
            <a:extLst>
              <a:ext uri="{28A0092B-C50C-407E-A947-70E740481C1C}">
                <a14:useLocalDpi xmlns:a14="http://schemas.microsoft.com/office/drawing/2010/main" val="0"/>
              </a:ext>
            </a:extLst>
          </a:blip>
          <a:stretch>
            <a:fillRect/>
          </a:stretch>
        </p:blipFill>
        <p:spPr>
          <a:xfrm>
            <a:off x="3504149" y="4603437"/>
            <a:ext cx="740811" cy="540063"/>
          </a:xfrm>
          <a:prstGeom prst="rect">
            <a:avLst/>
          </a:prstGeom>
          <a:solidFill>
            <a:schemeClr val="bg1">
              <a:alpha val="61000"/>
            </a:schemeClr>
          </a:solidFill>
        </p:spPr>
      </p:pic>
    </p:spTree>
    <p:extLst>
      <p:ext uri="{BB962C8B-B14F-4D97-AF65-F5344CB8AC3E}">
        <p14:creationId xmlns:p14="http://schemas.microsoft.com/office/powerpoint/2010/main" val="34497005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3" r:id="rId5"/>
    <p:sldLayoutId id="2147483734" r:id="rId6"/>
    <p:sldLayoutId id="2147483738" r:id="rId7"/>
    <p:sldLayoutId id="2147483739" r:id="rId8"/>
    <p:sldLayoutId id="2147483743" r:id="rId9"/>
    <p:sldLayoutId id="2147483744" r:id="rId10"/>
    <p:sldLayoutId id="2147483745" r:id="rId11"/>
    <p:sldLayoutId id="2147483746" r:id="rId12"/>
    <p:sldLayoutId id="2147483747" r:id="rId13"/>
  </p:sldLayoutIdLst>
  <p:txStyles>
    <p:titleStyle>
      <a:lvl1pPr algn="l" defTabSz="342900" rtl="0" eaLnBrk="1" latinLnBrk="0" hangingPunct="1">
        <a:spcBef>
          <a:spcPct val="0"/>
        </a:spcBef>
        <a:buNone/>
        <a:defRPr sz="2700" kern="1200">
          <a:solidFill>
            <a:schemeClr val="accent1">
              <a:lumMod val="75000"/>
            </a:schemeClr>
          </a:solidFill>
          <a:latin typeface="+mj-lt"/>
          <a:ea typeface="+mj-ea"/>
          <a:cs typeface="Californian FB"/>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99000"/>
        <a:buFont typeface="Arial"/>
        <a:buChar char="•"/>
        <a:defRPr sz="1800" kern="1200">
          <a:solidFill>
            <a:schemeClr val="tx1">
              <a:lumMod val="75000"/>
              <a:lumOff val="25000"/>
            </a:schemeClr>
          </a:solidFill>
          <a:latin typeface="+mn-lt"/>
          <a:ea typeface="+mn-ea"/>
          <a:cs typeface="Californian FB"/>
        </a:defRPr>
      </a:lvl1pPr>
      <a:lvl2pPr marL="557213" indent="-214313" algn="l" defTabSz="342900" rtl="0" eaLnBrk="1" latinLnBrk="0" hangingPunct="1">
        <a:spcBef>
          <a:spcPts val="750"/>
        </a:spcBef>
        <a:spcAft>
          <a:spcPts val="0"/>
        </a:spcAft>
        <a:buClr>
          <a:schemeClr val="accent1"/>
        </a:buClr>
        <a:buSzPct val="99000"/>
        <a:buFont typeface="Arial"/>
        <a:buChar char="•"/>
        <a:defRPr sz="1500" kern="1200">
          <a:solidFill>
            <a:schemeClr val="tx1">
              <a:lumMod val="75000"/>
              <a:lumOff val="25000"/>
            </a:schemeClr>
          </a:solidFill>
          <a:latin typeface="+mn-lt"/>
          <a:ea typeface="+mn-ea"/>
          <a:cs typeface="Californian FB"/>
        </a:defRPr>
      </a:lvl2pPr>
      <a:lvl3pPr marL="857250" indent="-171450" algn="l" defTabSz="342900" rtl="0" eaLnBrk="1" latinLnBrk="0" hangingPunct="1">
        <a:spcBef>
          <a:spcPts val="750"/>
        </a:spcBef>
        <a:spcAft>
          <a:spcPts val="0"/>
        </a:spcAft>
        <a:buClr>
          <a:schemeClr val="accent1"/>
        </a:buClr>
        <a:buSzPct val="99000"/>
        <a:buFont typeface="Arial"/>
        <a:buChar char="•"/>
        <a:defRPr sz="1400" kern="1200">
          <a:solidFill>
            <a:schemeClr val="tx1">
              <a:lumMod val="75000"/>
              <a:lumOff val="25000"/>
            </a:schemeClr>
          </a:solidFill>
          <a:latin typeface="+mn-lt"/>
          <a:ea typeface="+mn-ea"/>
          <a:cs typeface="Californian FB"/>
        </a:defRPr>
      </a:lvl3pPr>
      <a:lvl4pPr marL="1200150" indent="-171450" algn="l" defTabSz="342900" rtl="0" eaLnBrk="1" latinLnBrk="0" hangingPunct="1">
        <a:spcBef>
          <a:spcPts val="750"/>
        </a:spcBef>
        <a:spcAft>
          <a:spcPts val="0"/>
        </a:spcAft>
        <a:buClr>
          <a:schemeClr val="accent1"/>
        </a:buClr>
        <a:buSzPct val="99000"/>
        <a:buFont typeface="Arial"/>
        <a:buChar char="•"/>
        <a:defRPr sz="1400" kern="1200">
          <a:solidFill>
            <a:schemeClr val="tx1">
              <a:lumMod val="75000"/>
              <a:lumOff val="25000"/>
            </a:schemeClr>
          </a:solidFill>
          <a:latin typeface="+mn-lt"/>
          <a:ea typeface="+mn-ea"/>
          <a:cs typeface="Californian FB"/>
        </a:defRPr>
      </a:lvl4pPr>
      <a:lvl5pPr marL="1543050" indent="-171450" algn="l" defTabSz="342900" rtl="0" eaLnBrk="1" latinLnBrk="0" hangingPunct="1">
        <a:spcBef>
          <a:spcPts val="750"/>
        </a:spcBef>
        <a:spcAft>
          <a:spcPts val="0"/>
        </a:spcAft>
        <a:buClr>
          <a:schemeClr val="accent1"/>
        </a:buClr>
        <a:buSzPct val="99000"/>
        <a:buFont typeface="Arial"/>
        <a:buChar char="•"/>
        <a:defRPr sz="1400" kern="1200">
          <a:solidFill>
            <a:schemeClr val="tx1">
              <a:lumMod val="75000"/>
              <a:lumOff val="25000"/>
            </a:schemeClr>
          </a:solidFill>
          <a:latin typeface="+mn-lt"/>
          <a:ea typeface="+mn-ea"/>
          <a:cs typeface="Californian FB"/>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org/about/news/2019/14-new-open-access-journals.html" TargetMode="External"/><Relationship Id="rId2" Type="http://schemas.openxmlformats.org/officeDocument/2006/relationships/hyperlink" Target="https://open.ieee.org/"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mailto:sgalli@ieee.org"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hyperlink" Target="https://www.ieee.org/communities/societies/about-technical-communities.html"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EB5F2F-0177-4267-A083-7BFAC5F3ECA7}"/>
              </a:ext>
            </a:extLst>
          </p:cNvPr>
          <p:cNvSpPr>
            <a:spLocks noGrp="1"/>
          </p:cNvSpPr>
          <p:nvPr>
            <p:ph type="ctrTitle"/>
          </p:nvPr>
        </p:nvSpPr>
        <p:spPr/>
        <p:txBody>
          <a:bodyPr/>
          <a:lstStyle/>
          <a:p>
            <a:endParaRPr lang="es-ES"/>
          </a:p>
        </p:txBody>
      </p:sp>
      <p:sp>
        <p:nvSpPr>
          <p:cNvPr id="5" name="Subtitle 4">
            <a:extLst>
              <a:ext uri="{FF2B5EF4-FFF2-40B4-BE49-F238E27FC236}">
                <a16:creationId xmlns:a16="http://schemas.microsoft.com/office/drawing/2014/main" id="{62713245-E0AE-4790-BEA3-CF00DDBC7A4B}"/>
              </a:ext>
            </a:extLst>
          </p:cNvPr>
          <p:cNvSpPr>
            <a:spLocks noGrp="1"/>
          </p:cNvSpPr>
          <p:nvPr>
            <p:ph type="subTitle" idx="1"/>
          </p:nvPr>
        </p:nvSpPr>
        <p:spPr/>
        <p:txBody>
          <a:bodyPr/>
          <a:lstStyle/>
          <a:p>
            <a:endParaRPr lang="es-ES"/>
          </a:p>
        </p:txBody>
      </p:sp>
    </p:spTree>
    <p:extLst>
      <p:ext uri="{BB962C8B-B14F-4D97-AF65-F5344CB8AC3E}">
        <p14:creationId xmlns:p14="http://schemas.microsoft.com/office/powerpoint/2010/main" val="1154260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97611" y="423434"/>
            <a:ext cx="8531162" cy="391130"/>
          </a:xfrm>
        </p:spPr>
        <p:txBody>
          <a:bodyPr>
            <a:normAutofit fontScale="90000"/>
          </a:bodyPr>
          <a:lstStyle/>
          <a:p>
            <a:r>
              <a:rPr lang="en-US" sz="2400" dirty="0"/>
              <a:t>Charge and Cost in Technical Co-Sponsorship</a:t>
            </a:r>
          </a:p>
        </p:txBody>
      </p:sp>
      <p:sp>
        <p:nvSpPr>
          <p:cNvPr id="7" name="Subtitle 6"/>
          <p:cNvSpPr>
            <a:spLocks noGrp="1"/>
          </p:cNvSpPr>
          <p:nvPr>
            <p:ph type="subTitle" idx="1"/>
          </p:nvPr>
        </p:nvSpPr>
        <p:spPr>
          <a:xfrm>
            <a:off x="297611" y="801435"/>
            <a:ext cx="8531162" cy="316993"/>
          </a:xfrm>
        </p:spPr>
        <p:txBody>
          <a:bodyPr>
            <a:normAutofit fontScale="85000" lnSpcReduction="20000"/>
          </a:bodyPr>
          <a:lstStyle/>
          <a:p>
            <a:r>
              <a:rPr lang="en-US" dirty="0"/>
              <a:t>Original Framework and Overview</a:t>
            </a:r>
          </a:p>
        </p:txBody>
      </p:sp>
      <p:sp>
        <p:nvSpPr>
          <p:cNvPr id="4" name="Text Placeholder 3">
            <a:extLst>
              <a:ext uri="{FF2B5EF4-FFF2-40B4-BE49-F238E27FC236}">
                <a16:creationId xmlns:a16="http://schemas.microsoft.com/office/drawing/2014/main" id="{3DC6FB40-84C4-4F5E-B7B5-4E573A2736C5}"/>
              </a:ext>
            </a:extLst>
          </p:cNvPr>
          <p:cNvSpPr>
            <a:spLocks noGrp="1"/>
          </p:cNvSpPr>
          <p:nvPr>
            <p:ph type="body" idx="2"/>
          </p:nvPr>
        </p:nvSpPr>
        <p:spPr>
          <a:xfrm>
            <a:off x="297611" y="1192565"/>
            <a:ext cx="8531162" cy="3711129"/>
          </a:xfrm>
        </p:spPr>
        <p:txBody>
          <a:bodyPr/>
          <a:lstStyle/>
          <a:p>
            <a:r>
              <a:rPr lang="en-US" dirty="0"/>
              <a:t>The TCS charge </a:t>
            </a:r>
            <a:r>
              <a:rPr lang="en-US" b="1" dirty="0"/>
              <a:t>($1000/conference </a:t>
            </a:r>
            <a:r>
              <a:rPr lang="en-US" dirty="0"/>
              <a:t>plus </a:t>
            </a:r>
            <a:r>
              <a:rPr lang="en-US" b="1" dirty="0"/>
              <a:t>$15/paper</a:t>
            </a:r>
            <a:r>
              <a:rPr lang="en-US" dirty="0"/>
              <a:t>) was based on an analysis of 2013 operations</a:t>
            </a:r>
          </a:p>
          <a:p>
            <a:r>
              <a:rPr lang="en-US" dirty="0"/>
              <a:t>The charge was intended to cover </a:t>
            </a:r>
            <a:r>
              <a:rPr lang="en-US" b="1" dirty="0">
                <a:solidFill>
                  <a:srgbClr val="C00000"/>
                </a:solidFill>
              </a:rPr>
              <a:t>2/3</a:t>
            </a:r>
            <a:r>
              <a:rPr lang="en-US" dirty="0"/>
              <a:t> of the cost associated with TCS</a:t>
            </a:r>
          </a:p>
          <a:p>
            <a:pPr lvl="1"/>
            <a:r>
              <a:rPr lang="en-US" dirty="0"/>
              <a:t>Sponsoring OUs had an option of paying the charge or billing the conference – “cost recovery”</a:t>
            </a:r>
          </a:p>
          <a:p>
            <a:pPr lvl="1"/>
            <a:r>
              <a:rPr lang="en-US" dirty="0"/>
              <a:t>Intended to reduce the MCE overhead burden by “cost recovery”</a:t>
            </a:r>
          </a:p>
          <a:p>
            <a:r>
              <a:rPr lang="en-US" dirty="0"/>
              <a:t>It was anticipated that the TCS charge would moderate the growth of TCS conferences</a:t>
            </a:r>
          </a:p>
          <a:p>
            <a:endParaRPr lang="en-US" dirty="0"/>
          </a:p>
          <a:p>
            <a:r>
              <a:rPr lang="en-US" b="1" dirty="0"/>
              <a:t>TAB</a:t>
            </a:r>
            <a:r>
              <a:rPr lang="en-US" dirty="0"/>
              <a:t> implementation started in </a:t>
            </a:r>
            <a:r>
              <a:rPr lang="en-US" b="1" dirty="0"/>
              <a:t>2016</a:t>
            </a:r>
            <a:endParaRPr lang="en-US" dirty="0"/>
          </a:p>
          <a:p>
            <a:pPr lvl="1"/>
            <a:r>
              <a:rPr lang="en-US" dirty="0"/>
              <a:t>Conference Publication distributions continue to go to sponsoring S/Cs</a:t>
            </a:r>
          </a:p>
          <a:p>
            <a:pPr lvl="1"/>
            <a:r>
              <a:rPr lang="en-US" dirty="0"/>
              <a:t>A online tool has been developed and available to assess the value of TCS conferences</a:t>
            </a:r>
          </a:p>
          <a:p>
            <a:r>
              <a:rPr lang="en-US" b="1" dirty="0"/>
              <a:t>MGA</a:t>
            </a:r>
            <a:r>
              <a:rPr lang="en-US" dirty="0"/>
              <a:t> policy has evolved</a:t>
            </a:r>
          </a:p>
          <a:p>
            <a:pPr lvl="1"/>
            <a:r>
              <a:rPr lang="en-US" b="1" dirty="0"/>
              <a:t>2016-2017</a:t>
            </a:r>
            <a:r>
              <a:rPr lang="en-US" dirty="0"/>
              <a:t> the TCS charge was absorbed at the </a:t>
            </a:r>
            <a:r>
              <a:rPr lang="en-US" b="1" dirty="0"/>
              <a:t>MGA board level</a:t>
            </a:r>
          </a:p>
          <a:p>
            <a:pPr lvl="1"/>
            <a:r>
              <a:rPr lang="en-US" dirty="0"/>
              <a:t>Starting in </a:t>
            </a:r>
            <a:r>
              <a:rPr lang="en-US" b="1" dirty="0"/>
              <a:t>2018, </a:t>
            </a:r>
            <a:r>
              <a:rPr lang="en-US" dirty="0"/>
              <a:t>the TCS charge is passed to </a:t>
            </a:r>
            <a:r>
              <a:rPr lang="en-US" b="1" dirty="0"/>
              <a:t>the sponsoring Geo Unit, or the conference</a:t>
            </a:r>
          </a:p>
          <a:p>
            <a:pPr lvl="1"/>
            <a:r>
              <a:rPr lang="en-US" dirty="0"/>
              <a:t>Conference Publications distributions continue to stay at the MGA board level</a:t>
            </a:r>
          </a:p>
        </p:txBody>
      </p:sp>
    </p:spTree>
    <p:extLst>
      <p:ext uri="{BB962C8B-B14F-4D97-AF65-F5344CB8AC3E}">
        <p14:creationId xmlns:p14="http://schemas.microsoft.com/office/powerpoint/2010/main" val="4239533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ctrTitle"/>
          </p:nvPr>
        </p:nvSpPr>
        <p:spPr>
          <a:xfrm>
            <a:off x="297611" y="424066"/>
            <a:ext cx="8531162" cy="391130"/>
          </a:xfrm>
          <a:prstGeom prst="rect">
            <a:avLst/>
          </a:prstGeom>
          <a:noFill/>
          <a:ln>
            <a:noFill/>
          </a:ln>
        </p:spPr>
        <p:txBody>
          <a:bodyPr wrap="square" lIns="68575" tIns="34275" rIns="68575" bIns="34275" anchor="t" anchorCtr="0">
            <a:noAutofit/>
          </a:bodyPr>
          <a:lstStyle/>
          <a:p>
            <a:pPr lvl="0" indent="-146050"/>
            <a:r>
              <a:rPr lang="en-US" sz="2400" dirty="0"/>
              <a:t>Full (100%) TCS Cost Allocation</a:t>
            </a:r>
            <a:endParaRPr sz="2400" b="1" i="0" u="none" strike="noStrike" cap="none" dirty="0">
              <a:solidFill>
                <a:srgbClr val="0066A1"/>
              </a:solidFill>
              <a:latin typeface="Calibri"/>
              <a:ea typeface="Calibri"/>
              <a:cs typeface="Calibri"/>
              <a:sym typeface="Calibri"/>
            </a:endParaRPr>
          </a:p>
        </p:txBody>
      </p:sp>
      <p:sp>
        <p:nvSpPr>
          <p:cNvPr id="5" name="Shape 174">
            <a:extLst>
              <a:ext uri="{FF2B5EF4-FFF2-40B4-BE49-F238E27FC236}">
                <a16:creationId xmlns:a16="http://schemas.microsoft.com/office/drawing/2014/main" id="{0B5EACCA-A62C-44D3-964B-27FC59FB6634}"/>
              </a:ext>
            </a:extLst>
          </p:cNvPr>
          <p:cNvSpPr txBox="1">
            <a:spLocks noGrp="1"/>
          </p:cNvSpPr>
          <p:nvPr>
            <p:ph type="subTitle" idx="1"/>
          </p:nvPr>
        </p:nvSpPr>
        <p:spPr>
          <a:xfrm>
            <a:off x="306418" y="865996"/>
            <a:ext cx="8837581" cy="316993"/>
          </a:xfrm>
          <a:prstGeom prst="rect">
            <a:avLst/>
          </a:prstGeom>
          <a:noFill/>
          <a:ln>
            <a:noFill/>
          </a:ln>
        </p:spPr>
        <p:txBody>
          <a:bodyPr wrap="square" lIns="68575" tIns="34275" rIns="68575" bIns="34275" anchor="t" anchorCtr="0">
            <a:noAutofit/>
          </a:bodyPr>
          <a:lstStyle/>
          <a:p>
            <a:pPr lvl="0" indent="-114300">
              <a:spcBef>
                <a:spcPts val="0"/>
              </a:spcBef>
            </a:pPr>
            <a:r>
              <a:rPr lang="en-US" dirty="0"/>
              <a:t>Conference Committee’s work in alignment with SSC/</a:t>
            </a:r>
            <a:r>
              <a:rPr lang="en-US" dirty="0" err="1"/>
              <a:t>CoE</a:t>
            </a:r>
            <a:r>
              <a:rPr lang="en-US" dirty="0"/>
              <a:t>, improved financial transparency</a:t>
            </a:r>
          </a:p>
        </p:txBody>
      </p:sp>
      <p:sp>
        <p:nvSpPr>
          <p:cNvPr id="3" name="Text Placeholder 2">
            <a:extLst>
              <a:ext uri="{FF2B5EF4-FFF2-40B4-BE49-F238E27FC236}">
                <a16:creationId xmlns:a16="http://schemas.microsoft.com/office/drawing/2014/main" id="{FB22B39B-0D82-44F7-8B5A-296B5332C471}"/>
              </a:ext>
            </a:extLst>
          </p:cNvPr>
          <p:cNvSpPr>
            <a:spLocks noGrp="1"/>
          </p:cNvSpPr>
          <p:nvPr>
            <p:ph type="body" idx="2"/>
          </p:nvPr>
        </p:nvSpPr>
        <p:spPr>
          <a:xfrm>
            <a:off x="297612" y="1354976"/>
            <a:ext cx="8531162" cy="3122136"/>
          </a:xfrm>
        </p:spPr>
        <p:txBody>
          <a:bodyPr/>
          <a:lstStyle/>
          <a:p>
            <a:r>
              <a:rPr lang="en-US" sz="1800" b="1" dirty="0">
                <a:solidFill>
                  <a:schemeClr val="tx1"/>
                </a:solidFill>
              </a:rPr>
              <a:t>Issues with current TCS charge at 2/3 of the cost: </a:t>
            </a:r>
          </a:p>
          <a:p>
            <a:pPr lvl="1"/>
            <a:r>
              <a:rPr lang="en-US" sz="1700" b="1" dirty="0">
                <a:solidFill>
                  <a:schemeClr val="tx1"/>
                </a:solidFill>
              </a:rPr>
              <a:t>1/3 of the TCS cost is covered by OH – not in full control to manage, reduce, or pass down the cost</a:t>
            </a:r>
            <a:endParaRPr lang="en-US" sz="1800" dirty="0"/>
          </a:p>
          <a:p>
            <a:r>
              <a:rPr lang="en-US" sz="1800" dirty="0"/>
              <a:t>Pathway to 100% TCS Cost Allocation</a:t>
            </a:r>
          </a:p>
          <a:p>
            <a:pPr lvl="1"/>
            <a:r>
              <a:rPr lang="en-US" sz="1700" dirty="0"/>
              <a:t>Re-evaluate TCS cost</a:t>
            </a:r>
          </a:p>
          <a:p>
            <a:pPr lvl="1"/>
            <a:r>
              <a:rPr lang="en-US" sz="1700" dirty="0"/>
              <a:t>100% TCS cost allocation algorithms: $/conference + $/paper</a:t>
            </a:r>
          </a:p>
          <a:p>
            <a:pPr lvl="1"/>
            <a:r>
              <a:rPr lang="en-US" sz="1700" dirty="0"/>
              <a:t>Review, discussions, feedbacks, and decision</a:t>
            </a:r>
          </a:p>
          <a:p>
            <a:pPr lvl="1"/>
            <a:r>
              <a:rPr lang="en-US" sz="1700" dirty="0"/>
              <a:t>Communication plan</a:t>
            </a:r>
          </a:p>
          <a:p>
            <a:pPr lvl="1"/>
            <a:r>
              <a:rPr lang="en-US" sz="1700" dirty="0"/>
              <a:t>Implementation plan and schedule</a:t>
            </a:r>
            <a:endParaRPr lang="en-US" sz="1800" dirty="0"/>
          </a:p>
          <a:p>
            <a:r>
              <a:rPr lang="en-US" sz="1800" dirty="0"/>
              <a:t>Future: FCS Cost Allocation</a:t>
            </a:r>
          </a:p>
        </p:txBody>
      </p:sp>
    </p:spTree>
    <p:extLst>
      <p:ext uri="{BB962C8B-B14F-4D97-AF65-F5344CB8AC3E}">
        <p14:creationId xmlns:p14="http://schemas.microsoft.com/office/powerpoint/2010/main" val="2354363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AEF72-57A8-46D7-9EAE-2FCD09180DA3}"/>
              </a:ext>
            </a:extLst>
          </p:cNvPr>
          <p:cNvSpPr>
            <a:spLocks noGrp="1"/>
          </p:cNvSpPr>
          <p:nvPr>
            <p:ph type="ctrTitle"/>
          </p:nvPr>
        </p:nvSpPr>
        <p:spPr/>
        <p:txBody>
          <a:bodyPr>
            <a:normAutofit fontScale="90000"/>
          </a:bodyPr>
          <a:lstStyle/>
          <a:p>
            <a:r>
              <a:rPr lang="en-US" sz="2400" dirty="0"/>
              <a:t>TCS Cost Allocation Breakdown</a:t>
            </a:r>
          </a:p>
        </p:txBody>
      </p:sp>
      <p:sp>
        <p:nvSpPr>
          <p:cNvPr id="3" name="Subtitle 2">
            <a:extLst>
              <a:ext uri="{FF2B5EF4-FFF2-40B4-BE49-F238E27FC236}">
                <a16:creationId xmlns:a16="http://schemas.microsoft.com/office/drawing/2014/main" id="{E3C6B092-C8F8-4F14-8837-C14342209821}"/>
              </a:ext>
            </a:extLst>
          </p:cNvPr>
          <p:cNvSpPr>
            <a:spLocks noGrp="1"/>
          </p:cNvSpPr>
          <p:nvPr>
            <p:ph type="subTitle" idx="1"/>
          </p:nvPr>
        </p:nvSpPr>
        <p:spPr/>
        <p:txBody>
          <a:bodyPr>
            <a:normAutofit fontScale="85000" lnSpcReduction="20000"/>
          </a:bodyPr>
          <a:lstStyle/>
          <a:p>
            <a:r>
              <a:rPr lang="en-US" dirty="0"/>
              <a:t>2018 Actual Experience</a:t>
            </a:r>
          </a:p>
        </p:txBody>
      </p:sp>
      <p:sp>
        <p:nvSpPr>
          <p:cNvPr id="4" name="Text Placeholder 3">
            <a:extLst>
              <a:ext uri="{FF2B5EF4-FFF2-40B4-BE49-F238E27FC236}">
                <a16:creationId xmlns:a16="http://schemas.microsoft.com/office/drawing/2014/main" id="{A1E6B332-D419-42B4-BAD5-987808D82E50}"/>
              </a:ext>
            </a:extLst>
          </p:cNvPr>
          <p:cNvSpPr>
            <a:spLocks noGrp="1"/>
          </p:cNvSpPr>
          <p:nvPr>
            <p:ph type="body" idx="2"/>
          </p:nvPr>
        </p:nvSpPr>
        <p:spPr>
          <a:xfrm>
            <a:off x="297611" y="1376623"/>
            <a:ext cx="8531162" cy="3342811"/>
          </a:xfrm>
        </p:spPr>
        <p:txBody>
          <a:bodyPr/>
          <a:lstStyle/>
          <a:p>
            <a:pPr>
              <a:tabLst>
                <a:tab pos="4572000" algn="dec"/>
                <a:tab pos="5719763" algn="dec"/>
              </a:tabLst>
            </a:pPr>
            <a:r>
              <a:rPr lang="en-US" dirty="0"/>
              <a:t>Total allocation – </a:t>
            </a:r>
            <a:r>
              <a:rPr lang="en-US" b="1" dirty="0"/>
              <a:t>all IEEE TCS conferences	2,092.3k	100%</a:t>
            </a:r>
          </a:p>
          <a:p>
            <a:pPr lvl="1">
              <a:tabLst>
                <a:tab pos="4572000" algn="dec"/>
                <a:tab pos="5719763" algn="dec"/>
              </a:tabLst>
            </a:pPr>
            <a:r>
              <a:rPr lang="en-US" dirty="0"/>
              <a:t>Total allocation for </a:t>
            </a:r>
            <a:r>
              <a:rPr lang="en-US" b="1" dirty="0"/>
              <a:t>TA</a:t>
            </a:r>
            <a:r>
              <a:rPr lang="en-US" dirty="0"/>
              <a:t> TCS conferences	    906.3k	43.3% (2018)	42.4% (2017)</a:t>
            </a:r>
          </a:p>
          <a:p>
            <a:pPr lvl="1">
              <a:tabLst>
                <a:tab pos="4572000" algn="dec"/>
                <a:tab pos="5719763" algn="dec"/>
              </a:tabLst>
            </a:pPr>
            <a:r>
              <a:rPr lang="en-US" dirty="0"/>
              <a:t>Total allocation for </a:t>
            </a:r>
            <a:r>
              <a:rPr lang="en-US" b="1" dirty="0">
                <a:solidFill>
                  <a:schemeClr val="tx1"/>
                </a:solidFill>
              </a:rPr>
              <a:t>MGA</a:t>
            </a:r>
            <a:r>
              <a:rPr lang="en-US" dirty="0"/>
              <a:t> TCS conferences	1,186.0k	56.7% (2018)	57.6% (2017)</a:t>
            </a:r>
          </a:p>
          <a:p>
            <a:pPr lvl="1">
              <a:tabLst>
                <a:tab pos="4572000" algn="dec"/>
                <a:tab pos="5719763" algn="dec"/>
              </a:tabLst>
            </a:pPr>
            <a:endParaRPr lang="en-US" dirty="0"/>
          </a:p>
          <a:p>
            <a:pPr>
              <a:tabLst>
                <a:tab pos="4572000" algn="dec"/>
                <a:tab pos="5719763" algn="dec"/>
              </a:tabLst>
            </a:pPr>
            <a:r>
              <a:rPr lang="en-US" dirty="0">
                <a:solidFill>
                  <a:srgbClr val="0000FF"/>
                </a:solidFill>
              </a:rPr>
              <a:t>Total allocation for </a:t>
            </a:r>
            <a:r>
              <a:rPr lang="en-US" b="1" dirty="0">
                <a:solidFill>
                  <a:srgbClr val="0000FF"/>
                </a:solidFill>
              </a:rPr>
              <a:t>all TA TCS conferences  </a:t>
            </a:r>
            <a:r>
              <a:rPr lang="en-US" dirty="0">
                <a:solidFill>
                  <a:srgbClr val="0000FF"/>
                </a:solidFill>
              </a:rPr>
              <a:t>	</a:t>
            </a:r>
            <a:r>
              <a:rPr lang="en-US" b="1" dirty="0">
                <a:solidFill>
                  <a:srgbClr val="0000FF"/>
                </a:solidFill>
              </a:rPr>
              <a:t>906.3k	100%</a:t>
            </a:r>
          </a:p>
          <a:p>
            <a:pPr lvl="1">
              <a:tabLst>
                <a:tab pos="4572000" algn="dec"/>
                <a:tab pos="5719763" algn="dec"/>
              </a:tabLst>
            </a:pPr>
            <a:r>
              <a:rPr lang="en-US" dirty="0">
                <a:solidFill>
                  <a:srgbClr val="0000FF"/>
                </a:solidFill>
              </a:rPr>
              <a:t>Total charge paid by S/Cs	591.3k	65.2% (2018)	58.7% (2017)</a:t>
            </a:r>
          </a:p>
          <a:p>
            <a:pPr lvl="1">
              <a:tabLst>
                <a:tab pos="4572000" algn="dec"/>
                <a:tab pos="5719763" algn="dec"/>
              </a:tabLst>
            </a:pPr>
            <a:r>
              <a:rPr lang="en-US" dirty="0">
                <a:solidFill>
                  <a:srgbClr val="0000FF"/>
                </a:solidFill>
              </a:rPr>
              <a:t>Total charge paid by conferences	315.0k	34.8% (2018)	41.3% (2017)</a:t>
            </a:r>
          </a:p>
          <a:p>
            <a:pPr lvl="1">
              <a:tabLst>
                <a:tab pos="4114697" algn="dec"/>
                <a:tab pos="5144960" algn="ctr"/>
                <a:tab pos="7484876" algn="l"/>
              </a:tabLst>
            </a:pPr>
            <a:endParaRPr lang="en-US" dirty="0"/>
          </a:p>
          <a:p>
            <a:pPr>
              <a:tabLst>
                <a:tab pos="4572000" algn="dec"/>
                <a:tab pos="5719763" algn="dec"/>
              </a:tabLst>
            </a:pPr>
            <a:r>
              <a:rPr lang="en-US" dirty="0">
                <a:solidFill>
                  <a:srgbClr val="0000FF"/>
                </a:solidFill>
              </a:rPr>
              <a:t>Total allocation for </a:t>
            </a:r>
            <a:r>
              <a:rPr lang="en-US" b="1" dirty="0">
                <a:solidFill>
                  <a:srgbClr val="0000FF"/>
                </a:solidFill>
              </a:rPr>
              <a:t>all MGA TCS conferences  </a:t>
            </a:r>
            <a:r>
              <a:rPr lang="en-US" dirty="0">
                <a:solidFill>
                  <a:srgbClr val="0000FF"/>
                </a:solidFill>
              </a:rPr>
              <a:t>	</a:t>
            </a:r>
            <a:r>
              <a:rPr lang="en-US" b="1" dirty="0">
                <a:solidFill>
                  <a:srgbClr val="0000FF"/>
                </a:solidFill>
              </a:rPr>
              <a:t>1,186.0k	100%</a:t>
            </a:r>
          </a:p>
          <a:p>
            <a:pPr lvl="1">
              <a:tabLst>
                <a:tab pos="4572000" algn="dec"/>
                <a:tab pos="5719763" algn="dec"/>
              </a:tabLst>
            </a:pPr>
            <a:r>
              <a:rPr lang="en-US" dirty="0">
                <a:solidFill>
                  <a:srgbClr val="0000FF"/>
                </a:solidFill>
              </a:rPr>
              <a:t>Total charge paid by MGA OUs	950.2k	83.1% (2018)</a:t>
            </a:r>
          </a:p>
          <a:p>
            <a:pPr lvl="1">
              <a:tabLst>
                <a:tab pos="4572000" algn="dec"/>
                <a:tab pos="5719763" algn="dec"/>
              </a:tabLst>
            </a:pPr>
            <a:r>
              <a:rPr lang="en-US" dirty="0">
                <a:solidFill>
                  <a:srgbClr val="0000FF"/>
                </a:solidFill>
              </a:rPr>
              <a:t>Total charge paid by conferences	200.8k	16.9% (2018)</a:t>
            </a:r>
            <a:endParaRPr lang="en-US" dirty="0"/>
          </a:p>
        </p:txBody>
      </p:sp>
    </p:spTree>
    <p:extLst>
      <p:ext uri="{BB962C8B-B14F-4D97-AF65-F5344CB8AC3E}">
        <p14:creationId xmlns:p14="http://schemas.microsoft.com/office/powerpoint/2010/main" val="2879023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0626B-1298-4511-A0D1-67D0E4E747BE}"/>
              </a:ext>
            </a:extLst>
          </p:cNvPr>
          <p:cNvSpPr>
            <a:spLocks noGrp="1"/>
          </p:cNvSpPr>
          <p:nvPr>
            <p:ph type="ctrTitle"/>
          </p:nvPr>
        </p:nvSpPr>
        <p:spPr/>
        <p:txBody>
          <a:bodyPr>
            <a:normAutofit fontScale="90000"/>
          </a:bodyPr>
          <a:lstStyle/>
          <a:p>
            <a:r>
              <a:rPr lang="en-US" sz="2400" dirty="0"/>
              <a:t>Full (100%) TCS Cost Allocation – Algorithm</a:t>
            </a:r>
          </a:p>
        </p:txBody>
      </p:sp>
      <p:sp>
        <p:nvSpPr>
          <p:cNvPr id="3" name="Subtitle 2">
            <a:extLst>
              <a:ext uri="{FF2B5EF4-FFF2-40B4-BE49-F238E27FC236}">
                <a16:creationId xmlns:a16="http://schemas.microsoft.com/office/drawing/2014/main" id="{D98149DE-F17F-4E9C-BDB0-4609B5535854}"/>
              </a:ext>
            </a:extLst>
          </p:cNvPr>
          <p:cNvSpPr>
            <a:spLocks noGrp="1"/>
          </p:cNvSpPr>
          <p:nvPr>
            <p:ph type="subTitle" idx="1"/>
          </p:nvPr>
        </p:nvSpPr>
        <p:spPr/>
        <p:txBody>
          <a:bodyPr>
            <a:normAutofit fontScale="85000" lnSpcReduction="20000"/>
          </a:bodyPr>
          <a:lstStyle/>
          <a:p>
            <a:r>
              <a:rPr lang="en-US" dirty="0"/>
              <a:t>Based on 2018 Actuals</a:t>
            </a:r>
          </a:p>
        </p:txBody>
      </p:sp>
      <p:sp>
        <p:nvSpPr>
          <p:cNvPr id="4" name="Text Placeholder 3">
            <a:extLst>
              <a:ext uri="{FF2B5EF4-FFF2-40B4-BE49-F238E27FC236}">
                <a16:creationId xmlns:a16="http://schemas.microsoft.com/office/drawing/2014/main" id="{4100F1DE-5E9C-4A86-8D2C-91AFB53D59D5}"/>
              </a:ext>
            </a:extLst>
          </p:cNvPr>
          <p:cNvSpPr>
            <a:spLocks noGrp="1"/>
          </p:cNvSpPr>
          <p:nvPr>
            <p:ph type="body" idx="2"/>
          </p:nvPr>
        </p:nvSpPr>
        <p:spPr>
          <a:xfrm>
            <a:off x="297611" y="1369219"/>
            <a:ext cx="8531162" cy="3475155"/>
          </a:xfrm>
        </p:spPr>
        <p:txBody>
          <a:bodyPr/>
          <a:lstStyle/>
          <a:p>
            <a:r>
              <a:rPr lang="en-US" sz="1600" dirty="0"/>
              <a:t>Related numbers in 2018</a:t>
            </a:r>
          </a:p>
          <a:p>
            <a:pPr lvl="1"/>
            <a:r>
              <a:rPr lang="en-US" dirty="0"/>
              <a:t>Total TCS Cost: 		$3,005.1K</a:t>
            </a:r>
          </a:p>
          <a:p>
            <a:pPr lvl="1"/>
            <a:r>
              <a:rPr lang="en-US" dirty="0"/>
              <a:t>2018 TCS Conferences: 	860</a:t>
            </a:r>
          </a:p>
          <a:p>
            <a:pPr lvl="1"/>
            <a:r>
              <a:rPr lang="en-US" dirty="0"/>
              <a:t>2018 TCS Papers:	82,155</a:t>
            </a:r>
          </a:p>
          <a:p>
            <a:r>
              <a:rPr lang="en-US" sz="1600" dirty="0"/>
              <a:t>Cost Allocation Algorithms</a:t>
            </a:r>
          </a:p>
          <a:p>
            <a:pPr lvl="1"/>
            <a:r>
              <a:rPr lang="en-US" dirty="0"/>
              <a:t>Option 1: 	$1,000/conf + $27/paper </a:t>
            </a:r>
            <a:r>
              <a:rPr lang="en-US" dirty="0">
                <a:sym typeface="Wingdings" panose="05000000000000000000" pitchFamily="2" charset="2"/>
              </a:rPr>
              <a:t> Cost Split (Event : Paper) = (28% : 72%)</a:t>
            </a:r>
          </a:p>
          <a:p>
            <a:pPr lvl="1"/>
            <a:r>
              <a:rPr lang="en-US" dirty="0"/>
              <a:t>Option 2: 	$2,100/conf + $15/paper</a:t>
            </a:r>
            <a:r>
              <a:rPr lang="en-US" dirty="0">
                <a:sym typeface="Wingdings" panose="05000000000000000000" pitchFamily="2" charset="2"/>
              </a:rPr>
              <a:t>  Cost Split (Event : Paper) = (59% : 41%)</a:t>
            </a:r>
          </a:p>
          <a:p>
            <a:pPr lvl="1"/>
            <a:r>
              <a:rPr lang="en-US" b="1" dirty="0"/>
              <a:t>Option 3: 	$1,500/conf + $21/paper</a:t>
            </a:r>
            <a:r>
              <a:rPr lang="en-US" b="1" dirty="0">
                <a:sym typeface="Wingdings" panose="05000000000000000000" pitchFamily="2" charset="2"/>
              </a:rPr>
              <a:t>  Cost Split (Event : Paper) = (43% : 57%)</a:t>
            </a:r>
          </a:p>
          <a:p>
            <a:pPr lvl="2"/>
            <a:r>
              <a:rPr lang="en-US" dirty="0">
                <a:sym typeface="Wingdings" panose="05000000000000000000" pitchFamily="2" charset="2"/>
              </a:rPr>
              <a:t>Example: A TCS Conference with 100 papers  $1,500 + $21 X 100 = </a:t>
            </a:r>
            <a:r>
              <a:rPr lang="en-US" b="1" dirty="0">
                <a:sym typeface="Wingdings" panose="05000000000000000000" pitchFamily="2" charset="2"/>
              </a:rPr>
              <a:t>$3,600</a:t>
            </a:r>
            <a:endParaRPr lang="en-US" b="1" dirty="0"/>
          </a:p>
          <a:p>
            <a:r>
              <a:rPr lang="en-US" sz="1600" dirty="0"/>
              <a:t>Current Algorithm</a:t>
            </a:r>
          </a:p>
          <a:p>
            <a:pPr lvl="1"/>
            <a:r>
              <a:rPr lang="en-US" b="1" dirty="0"/>
              <a:t>2/3 Allocation: 	$1,000/conf + $15/paper</a:t>
            </a:r>
            <a:r>
              <a:rPr lang="en-US" b="1" dirty="0">
                <a:sym typeface="Wingdings" panose="05000000000000000000" pitchFamily="2" charset="2"/>
              </a:rPr>
              <a:t>  Cost Split (Event : Paper) = (41% : 59%)</a:t>
            </a:r>
            <a:endParaRPr lang="en-US" b="1" dirty="0"/>
          </a:p>
          <a:p>
            <a:pPr lvl="2"/>
            <a:r>
              <a:rPr lang="en-US" dirty="0">
                <a:sym typeface="Wingdings" panose="05000000000000000000" pitchFamily="2" charset="2"/>
              </a:rPr>
              <a:t>Example: A TCS Conference with 100 papers  $1,000 + $15 X 100 = </a:t>
            </a:r>
            <a:r>
              <a:rPr lang="en-US" b="1" dirty="0">
                <a:sym typeface="Wingdings" panose="05000000000000000000" pitchFamily="2" charset="2"/>
              </a:rPr>
              <a:t>$2,500</a:t>
            </a:r>
            <a:endParaRPr lang="en-US" b="1" dirty="0"/>
          </a:p>
          <a:p>
            <a:pPr lvl="2"/>
            <a:endParaRPr lang="en-US" dirty="0"/>
          </a:p>
        </p:txBody>
      </p:sp>
    </p:spTree>
    <p:extLst>
      <p:ext uri="{BB962C8B-B14F-4D97-AF65-F5344CB8AC3E}">
        <p14:creationId xmlns:p14="http://schemas.microsoft.com/office/powerpoint/2010/main" val="3355546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0626B-1298-4511-A0D1-67D0E4E747BE}"/>
              </a:ext>
            </a:extLst>
          </p:cNvPr>
          <p:cNvSpPr>
            <a:spLocks noGrp="1"/>
          </p:cNvSpPr>
          <p:nvPr>
            <p:ph type="ctrTitle"/>
          </p:nvPr>
        </p:nvSpPr>
        <p:spPr/>
        <p:txBody>
          <a:bodyPr>
            <a:normAutofit fontScale="90000"/>
          </a:bodyPr>
          <a:lstStyle/>
          <a:p>
            <a:r>
              <a:rPr lang="en-US" sz="2400" dirty="0"/>
              <a:t>Full (100%) TCS Cost Allocation – Schedule</a:t>
            </a:r>
          </a:p>
        </p:txBody>
      </p:sp>
      <p:sp>
        <p:nvSpPr>
          <p:cNvPr id="3" name="Subtitle 2">
            <a:extLst>
              <a:ext uri="{FF2B5EF4-FFF2-40B4-BE49-F238E27FC236}">
                <a16:creationId xmlns:a16="http://schemas.microsoft.com/office/drawing/2014/main" id="{D98149DE-F17F-4E9C-BDB0-4609B5535854}"/>
              </a:ext>
            </a:extLst>
          </p:cNvPr>
          <p:cNvSpPr>
            <a:spLocks noGrp="1"/>
          </p:cNvSpPr>
          <p:nvPr>
            <p:ph type="subTitle" idx="1"/>
          </p:nvPr>
        </p:nvSpPr>
        <p:spPr/>
        <p:txBody>
          <a:bodyPr>
            <a:normAutofit fontScale="85000" lnSpcReduction="20000"/>
          </a:bodyPr>
          <a:lstStyle/>
          <a:p>
            <a:r>
              <a:rPr lang="en-US" dirty="0"/>
              <a:t>Implementation Plan</a:t>
            </a:r>
          </a:p>
        </p:txBody>
      </p:sp>
      <p:sp>
        <p:nvSpPr>
          <p:cNvPr id="4" name="Text Placeholder 3">
            <a:extLst>
              <a:ext uri="{FF2B5EF4-FFF2-40B4-BE49-F238E27FC236}">
                <a16:creationId xmlns:a16="http://schemas.microsoft.com/office/drawing/2014/main" id="{4100F1DE-5E9C-4A86-8D2C-91AFB53D59D5}"/>
              </a:ext>
            </a:extLst>
          </p:cNvPr>
          <p:cNvSpPr>
            <a:spLocks noGrp="1"/>
          </p:cNvSpPr>
          <p:nvPr>
            <p:ph type="body" idx="2"/>
          </p:nvPr>
        </p:nvSpPr>
        <p:spPr>
          <a:xfrm>
            <a:off x="297611" y="1369219"/>
            <a:ext cx="8531162" cy="3475155"/>
          </a:xfrm>
        </p:spPr>
        <p:txBody>
          <a:bodyPr/>
          <a:lstStyle/>
          <a:p>
            <a:r>
              <a:rPr lang="en-US" sz="1600" dirty="0"/>
              <a:t>Solicit </a:t>
            </a:r>
            <a:r>
              <a:rPr lang="en-US" sz="1600" b="1" dirty="0"/>
              <a:t>feedbacks</a:t>
            </a:r>
            <a:r>
              <a:rPr lang="en-US" sz="1600" dirty="0"/>
              <a:t> and gain </a:t>
            </a:r>
            <a:r>
              <a:rPr lang="en-US" sz="1600" b="1" dirty="0"/>
              <a:t>consensus</a:t>
            </a:r>
            <a:r>
              <a:rPr lang="en-US" sz="1600" dirty="0"/>
              <a:t> </a:t>
            </a:r>
          </a:p>
          <a:p>
            <a:pPr lvl="1"/>
            <a:r>
              <a:rPr lang="en-US" dirty="0"/>
              <a:t>Confirm algorithm changes, planned schedule</a:t>
            </a:r>
          </a:p>
          <a:p>
            <a:pPr lvl="1"/>
            <a:r>
              <a:rPr lang="en-US" dirty="0"/>
              <a:t>Broader communications and discussions from 2019 June Meeting Series</a:t>
            </a:r>
          </a:p>
          <a:p>
            <a:pPr lvl="1"/>
            <a:r>
              <a:rPr lang="en-US" dirty="0"/>
              <a:t>Approval/endorsements from all stakeholders at 2019 Nov Meeting Series</a:t>
            </a:r>
            <a:endParaRPr lang="en-US" sz="1600" dirty="0"/>
          </a:p>
          <a:p>
            <a:r>
              <a:rPr lang="en-US" sz="1600" dirty="0"/>
              <a:t>Implementation timeline</a:t>
            </a:r>
          </a:p>
          <a:p>
            <a:pPr lvl="1"/>
            <a:r>
              <a:rPr lang="en-US" dirty="0"/>
              <a:t>Effective for TCS conferences for which the creation of the MoU starts after </a:t>
            </a:r>
            <a:r>
              <a:rPr lang="en-US" b="1" dirty="0"/>
              <a:t>1 January 2021</a:t>
            </a:r>
            <a:r>
              <a:rPr lang="en-US" dirty="0"/>
              <a:t>, the new algorithm (full TCS cost allocation) will be applied </a:t>
            </a:r>
          </a:p>
          <a:p>
            <a:r>
              <a:rPr lang="en-US" sz="1600" dirty="0"/>
              <a:t>Benefits from the allocated </a:t>
            </a:r>
            <a:r>
              <a:rPr lang="en-US" sz="1600" b="1" dirty="0"/>
              <a:t>one year transition period</a:t>
            </a:r>
          </a:p>
          <a:p>
            <a:pPr lvl="1"/>
            <a:r>
              <a:rPr lang="en-US" dirty="0"/>
              <a:t>For related OUs to assess the values from and their relationship with the TCS conferences – decide whether to absorb the TCS cost or to pass down the cost to TCS conferences</a:t>
            </a:r>
          </a:p>
          <a:p>
            <a:pPr lvl="1"/>
            <a:r>
              <a:rPr lang="en-US" dirty="0"/>
              <a:t>Helpful for OUs in budget planning for the coming year – allow OUs to assess the financial impact and prepare for it</a:t>
            </a:r>
          </a:p>
          <a:p>
            <a:pPr lvl="1"/>
            <a:r>
              <a:rPr lang="en-US" dirty="0"/>
              <a:t>Useful for OUs to communicate external partners on the coming changes if needed, no surprise   </a:t>
            </a:r>
          </a:p>
        </p:txBody>
      </p:sp>
    </p:spTree>
    <p:extLst>
      <p:ext uri="{BB962C8B-B14F-4D97-AF65-F5344CB8AC3E}">
        <p14:creationId xmlns:p14="http://schemas.microsoft.com/office/powerpoint/2010/main" val="1805510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254"/>
          <p:cNvSpPr txBox="1">
            <a:spLocks/>
          </p:cNvSpPr>
          <p:nvPr/>
        </p:nvSpPr>
        <p:spPr>
          <a:xfrm>
            <a:off x="123551" y="263397"/>
            <a:ext cx="8946776" cy="500607"/>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146050"/>
            <a:r>
              <a:rPr lang="en-US" sz="2800" dirty="0">
                <a:latin typeface="Calibri" panose="020F0502020204030204" pitchFamily="34" charset="0"/>
                <a:cs typeface="Calibri" panose="020F0502020204030204" pitchFamily="34" charset="0"/>
              </a:rPr>
              <a:t>The Numbers of TAB Publications</a:t>
            </a:r>
          </a:p>
        </p:txBody>
      </p:sp>
      <p:sp>
        <p:nvSpPr>
          <p:cNvPr id="11" name="Shape 255"/>
          <p:cNvSpPr txBox="1">
            <a:spLocks/>
          </p:cNvSpPr>
          <p:nvPr/>
        </p:nvSpPr>
        <p:spPr>
          <a:xfrm>
            <a:off x="236285" y="681640"/>
            <a:ext cx="8531162" cy="803563"/>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114300"/>
            <a:r>
              <a:rPr lang="en-US" sz="2400" dirty="0">
                <a:latin typeface="Calibri" panose="020F0502020204030204" pitchFamily="34" charset="0"/>
                <a:cs typeface="Calibri" panose="020F0502020204030204" pitchFamily="34" charset="0"/>
              </a:rPr>
              <a:t>Average growth of TAB periodicals is 4-5/year, although a handful of pubs have ceased publication recently</a:t>
            </a:r>
          </a:p>
        </p:txBody>
      </p:sp>
      <p:graphicFrame>
        <p:nvGraphicFramePr>
          <p:cNvPr id="12" name="Chart 11"/>
          <p:cNvGraphicFramePr/>
          <p:nvPr>
            <p:extLst/>
          </p:nvPr>
        </p:nvGraphicFramePr>
        <p:xfrm>
          <a:off x="381000" y="1468566"/>
          <a:ext cx="8686800" cy="2819400"/>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p:cNvSpPr/>
          <p:nvPr/>
        </p:nvSpPr>
        <p:spPr>
          <a:xfrm>
            <a:off x="1299089" y="4442421"/>
            <a:ext cx="5937429" cy="414068"/>
          </a:xfrm>
          <a:prstGeom prst="rect">
            <a:avLst/>
          </a:prstGeom>
          <a:solidFill>
            <a:srgbClr val="ED7D31">
              <a:lumMod val="20000"/>
              <a:lumOff val="80000"/>
            </a:srgbClr>
          </a:solidFill>
          <a:ln w="25400" cap="flat" cmpd="sng" algn="ctr">
            <a:solidFill>
              <a:srgbClr val="5B9BD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Including the 14 new accelerated OA journals for 2020</a:t>
            </a:r>
          </a:p>
        </p:txBody>
      </p:sp>
      <p:cxnSp>
        <p:nvCxnSpPr>
          <p:cNvPr id="14" name="Straight Arrow Connector 13"/>
          <p:cNvCxnSpPr/>
          <p:nvPr/>
        </p:nvCxnSpPr>
        <p:spPr>
          <a:xfrm flipH="1" flipV="1">
            <a:off x="381000" y="1419589"/>
            <a:ext cx="10064" cy="3005056"/>
          </a:xfrm>
          <a:prstGeom prst="straightConnector1">
            <a:avLst/>
          </a:prstGeom>
          <a:noFill/>
          <a:ln w="38100" cap="flat" cmpd="sng" algn="ctr">
            <a:solidFill>
              <a:srgbClr val="5B9BD5">
                <a:shade val="95000"/>
                <a:satMod val="105000"/>
              </a:srgbClr>
            </a:solidFill>
            <a:prstDash val="solid"/>
            <a:tailEnd type="triangle"/>
          </a:ln>
          <a:effectLst/>
        </p:spPr>
      </p:cxnSp>
      <p:sp>
        <p:nvSpPr>
          <p:cNvPr id="15" name="TextBox 14"/>
          <p:cNvSpPr txBox="1"/>
          <p:nvPr/>
        </p:nvSpPr>
        <p:spPr>
          <a:xfrm>
            <a:off x="85545" y="1596793"/>
            <a:ext cx="251603" cy="329320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ysClr val="windowText" lastClr="000000"/>
                </a:solidFill>
                <a:effectLst/>
                <a:uLnTx/>
                <a:uFillTx/>
              </a:rPr>
              <a:t># PUBLICATIONS</a:t>
            </a:r>
          </a:p>
        </p:txBody>
      </p:sp>
      <p:cxnSp>
        <p:nvCxnSpPr>
          <p:cNvPr id="16" name="Straight Arrow Connector 15"/>
          <p:cNvCxnSpPr/>
          <p:nvPr/>
        </p:nvCxnSpPr>
        <p:spPr>
          <a:xfrm flipV="1">
            <a:off x="1078302" y="4372495"/>
            <a:ext cx="7758127" cy="298"/>
          </a:xfrm>
          <a:prstGeom prst="straightConnector1">
            <a:avLst/>
          </a:prstGeom>
          <a:noFill/>
          <a:ln w="28575" cap="flat" cmpd="sng" algn="ctr">
            <a:solidFill>
              <a:srgbClr val="5B9BD5">
                <a:shade val="95000"/>
                <a:satMod val="105000"/>
              </a:srgbClr>
            </a:solidFill>
            <a:prstDash val="solid"/>
            <a:tailEnd type="triangle"/>
          </a:ln>
          <a:effectLst/>
        </p:spPr>
      </p:cxnSp>
      <p:sp>
        <p:nvSpPr>
          <p:cNvPr id="17" name="TextBox 16"/>
          <p:cNvSpPr txBox="1"/>
          <p:nvPr/>
        </p:nvSpPr>
        <p:spPr>
          <a:xfrm>
            <a:off x="7373389" y="4381122"/>
            <a:ext cx="1180407"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ysClr val="windowText" lastClr="000000"/>
                </a:solidFill>
                <a:effectLst/>
                <a:uLnTx/>
                <a:uFillTx/>
              </a:rPr>
              <a:t>YEARS</a:t>
            </a:r>
          </a:p>
        </p:txBody>
      </p:sp>
    </p:spTree>
    <p:extLst>
      <p:ext uri="{BB962C8B-B14F-4D97-AF65-F5344CB8AC3E}">
        <p14:creationId xmlns:p14="http://schemas.microsoft.com/office/powerpoint/2010/main" val="131950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3" y="242889"/>
            <a:ext cx="6631388" cy="464343"/>
          </a:xfrm>
        </p:spPr>
        <p:txBody>
          <a:bodyPr>
            <a:normAutofit fontScale="90000"/>
          </a:bodyPr>
          <a:lstStyle/>
          <a:p>
            <a:pPr algn="ctr"/>
            <a:r>
              <a:rPr lang="en-US" dirty="0"/>
              <a:t>Status of New accelerated OA publications</a:t>
            </a:r>
          </a:p>
        </p:txBody>
      </p:sp>
      <p:sp>
        <p:nvSpPr>
          <p:cNvPr id="3" name="Text Placeholder 2"/>
          <p:cNvSpPr>
            <a:spLocks noGrp="1"/>
          </p:cNvSpPr>
          <p:nvPr>
            <p:ph type="body" sz="quarter" idx="13"/>
          </p:nvPr>
        </p:nvSpPr>
        <p:spPr>
          <a:xfrm>
            <a:off x="26276" y="757241"/>
            <a:ext cx="5433887" cy="3817143"/>
          </a:xfrm>
        </p:spPr>
        <p:txBody>
          <a:bodyPr>
            <a:noAutofit/>
          </a:bodyPr>
          <a:lstStyle/>
          <a:p>
            <a:pPr marL="342900" indent="-342900">
              <a:spcBef>
                <a:spcPts val="300"/>
              </a:spcBef>
              <a:buFont typeface="+mj-lt"/>
              <a:buAutoNum type="arabicPeriod"/>
            </a:pPr>
            <a:r>
              <a:rPr lang="en-US" sz="1400" dirty="0"/>
              <a:t>IEEE Open Journal of Antennas and Propagation</a:t>
            </a:r>
          </a:p>
          <a:p>
            <a:pPr marL="342900" indent="-342900">
              <a:spcBef>
                <a:spcPts val="300"/>
              </a:spcBef>
              <a:buFont typeface="+mj-lt"/>
              <a:buAutoNum type="arabicPeriod"/>
            </a:pPr>
            <a:r>
              <a:rPr lang="en-US" sz="1400" dirty="0"/>
              <a:t>IEEE Open Journal of Circuits and Systems</a:t>
            </a:r>
          </a:p>
          <a:p>
            <a:pPr marL="342900" indent="-342900">
              <a:spcBef>
                <a:spcPts val="300"/>
              </a:spcBef>
              <a:buFont typeface="+mj-lt"/>
              <a:buAutoNum type="arabicPeriod"/>
            </a:pPr>
            <a:r>
              <a:rPr lang="en-US" sz="1400" dirty="0"/>
              <a:t>IEEE Open Journal of the Communications Society</a:t>
            </a:r>
          </a:p>
          <a:p>
            <a:pPr marL="342900" indent="-342900">
              <a:spcBef>
                <a:spcPts val="300"/>
              </a:spcBef>
              <a:buFont typeface="+mj-lt"/>
              <a:buAutoNum type="arabicPeriod"/>
            </a:pPr>
            <a:r>
              <a:rPr lang="en-US" sz="1400" dirty="0"/>
              <a:t>IEEE Open Journal of the Computer Society</a:t>
            </a:r>
          </a:p>
          <a:p>
            <a:pPr marL="342900" indent="-342900">
              <a:spcBef>
                <a:spcPts val="300"/>
              </a:spcBef>
              <a:buFont typeface="+mj-lt"/>
              <a:buAutoNum type="arabicPeriod"/>
            </a:pPr>
            <a:r>
              <a:rPr lang="en-US" sz="1400" dirty="0"/>
              <a:t>IEEE Open J. of Engineering in Medicine and Biology</a:t>
            </a:r>
          </a:p>
          <a:p>
            <a:pPr marL="342900" indent="-342900">
              <a:spcBef>
                <a:spcPts val="300"/>
              </a:spcBef>
              <a:buFont typeface="+mj-lt"/>
              <a:buAutoNum type="arabicPeriod"/>
            </a:pPr>
            <a:r>
              <a:rPr lang="en-US" sz="1400" dirty="0"/>
              <a:t>IEEE Open Journal of Industry Applications</a:t>
            </a:r>
          </a:p>
          <a:p>
            <a:pPr marL="342900" indent="-342900">
              <a:spcBef>
                <a:spcPts val="300"/>
              </a:spcBef>
              <a:buFont typeface="+mj-lt"/>
              <a:buAutoNum type="arabicPeriod"/>
            </a:pPr>
            <a:r>
              <a:rPr lang="en-US" sz="1400" dirty="0"/>
              <a:t>IEEE Open Journal of the Industrial Electronics Society</a:t>
            </a:r>
          </a:p>
          <a:p>
            <a:pPr marL="342900" indent="-342900">
              <a:spcBef>
                <a:spcPts val="300"/>
              </a:spcBef>
              <a:buFont typeface="+mj-lt"/>
              <a:buAutoNum type="arabicPeriod"/>
            </a:pPr>
            <a:r>
              <a:rPr lang="en-US" sz="1400" dirty="0"/>
              <a:t>IEEE Open Journal of Intelligent Transportation Systems</a:t>
            </a:r>
          </a:p>
          <a:p>
            <a:pPr marL="342900" indent="-342900">
              <a:spcBef>
                <a:spcPts val="300"/>
              </a:spcBef>
              <a:buFont typeface="+mj-lt"/>
              <a:buAutoNum type="arabicPeriod"/>
            </a:pPr>
            <a:r>
              <a:rPr lang="en-US" sz="1400" dirty="0"/>
              <a:t>IEEE O. J. of the Microwave Theory and Techniques Society</a:t>
            </a:r>
          </a:p>
          <a:p>
            <a:pPr marL="342900" indent="-342900">
              <a:spcBef>
                <a:spcPts val="300"/>
              </a:spcBef>
              <a:buFont typeface="+mj-lt"/>
              <a:buAutoNum type="arabicPeriod"/>
            </a:pPr>
            <a:r>
              <a:rPr lang="en-US" sz="1400" dirty="0"/>
              <a:t>IEEE Open Journal of Nanotechnology  </a:t>
            </a:r>
          </a:p>
          <a:p>
            <a:pPr marL="342900" indent="-342900">
              <a:spcBef>
                <a:spcPts val="300"/>
              </a:spcBef>
              <a:buFont typeface="+mj-lt"/>
              <a:buAutoNum type="arabicPeriod"/>
            </a:pPr>
            <a:r>
              <a:rPr lang="en-US" sz="1400" dirty="0"/>
              <a:t>IEEE Open Journal of Power Electronics</a:t>
            </a:r>
          </a:p>
          <a:p>
            <a:pPr marL="342900" indent="-342900">
              <a:spcBef>
                <a:spcPts val="300"/>
              </a:spcBef>
              <a:buFont typeface="+mj-lt"/>
              <a:buAutoNum type="arabicPeriod"/>
            </a:pPr>
            <a:r>
              <a:rPr lang="en-US" sz="1400" dirty="0"/>
              <a:t>IEEE Open Journal of Signal Processing</a:t>
            </a:r>
          </a:p>
          <a:p>
            <a:pPr marL="342900" indent="-342900">
              <a:spcBef>
                <a:spcPts val="300"/>
              </a:spcBef>
              <a:buFont typeface="+mj-lt"/>
              <a:buAutoNum type="arabicPeriod"/>
            </a:pPr>
            <a:r>
              <a:rPr lang="en-US" sz="1400" dirty="0"/>
              <a:t>IEEE Open Journal of Solid-State Circuits</a:t>
            </a:r>
          </a:p>
          <a:p>
            <a:pPr marL="342900" indent="-342900">
              <a:spcBef>
                <a:spcPts val="300"/>
              </a:spcBef>
              <a:buFont typeface="+mj-lt"/>
              <a:buAutoNum type="arabicPeriod"/>
            </a:pPr>
            <a:r>
              <a:rPr lang="en-US" sz="1400" dirty="0"/>
              <a:t>IEEE Open Journal of Vehicular Technology</a:t>
            </a:r>
          </a:p>
        </p:txBody>
      </p:sp>
      <p:sp>
        <p:nvSpPr>
          <p:cNvPr id="4" name="Text Placeholder 3"/>
          <p:cNvSpPr>
            <a:spLocks noGrp="1"/>
          </p:cNvSpPr>
          <p:nvPr>
            <p:ph type="body" sz="quarter" idx="14"/>
          </p:nvPr>
        </p:nvSpPr>
        <p:spPr>
          <a:xfrm>
            <a:off x="5288549" y="1085680"/>
            <a:ext cx="3441983" cy="3176220"/>
          </a:xfrm>
        </p:spPr>
        <p:txBody>
          <a:bodyPr>
            <a:normAutofit lnSpcReduction="10000"/>
          </a:bodyPr>
          <a:lstStyle/>
          <a:p>
            <a:pPr marL="0" indent="0">
              <a:buNone/>
            </a:pPr>
            <a:r>
              <a:rPr lang="en-US" sz="1800" u="sng" dirty="0"/>
              <a:t>Societies with IEEE Access Sections</a:t>
            </a:r>
          </a:p>
          <a:p>
            <a:pPr marL="342900" indent="-342900" fontAlgn="t">
              <a:spcBef>
                <a:spcPts val="300"/>
              </a:spcBef>
              <a:buFont typeface="+mj-lt"/>
              <a:buAutoNum type="arabicPeriod"/>
            </a:pPr>
            <a:r>
              <a:rPr lang="en-US" sz="1600" dirty="0"/>
              <a:t>IEEE Photonics Society (PHOT)</a:t>
            </a:r>
          </a:p>
          <a:p>
            <a:pPr marL="342900" indent="-342900">
              <a:spcBef>
                <a:spcPts val="300"/>
              </a:spcBef>
              <a:buFont typeface="+mj-lt"/>
              <a:buAutoNum type="arabicPeriod"/>
            </a:pPr>
            <a:r>
              <a:rPr lang="en-US" sz="1600" dirty="0"/>
              <a:t>IEEE Broadcast and Technology Society (BTS)</a:t>
            </a:r>
          </a:p>
          <a:p>
            <a:pPr marL="342900" indent="-342900">
              <a:spcBef>
                <a:spcPts val="300"/>
              </a:spcBef>
              <a:buFont typeface="+mj-lt"/>
              <a:buAutoNum type="arabicPeriod"/>
            </a:pPr>
            <a:r>
              <a:rPr lang="en-US" sz="1600" dirty="0"/>
              <a:t>IEEE Electronics and Packaging Society (EPS)</a:t>
            </a:r>
          </a:p>
          <a:p>
            <a:pPr marL="342900" indent="-342900">
              <a:spcBef>
                <a:spcPts val="300"/>
              </a:spcBef>
              <a:buFont typeface="+mj-lt"/>
              <a:buAutoNum type="arabicPeriod"/>
            </a:pPr>
            <a:r>
              <a:rPr lang="en-US" sz="1600" dirty="0"/>
              <a:t>IEEE Reliability Society (REL)</a:t>
            </a:r>
          </a:p>
          <a:p>
            <a:pPr marL="342900" indent="-342900" fontAlgn="t">
              <a:spcBef>
                <a:spcPts val="300"/>
              </a:spcBef>
              <a:buFont typeface="+mj-lt"/>
              <a:buAutoNum type="arabicPeriod"/>
            </a:pPr>
            <a:r>
              <a:rPr lang="en-US" sz="1600" dirty="0"/>
              <a:t>IEEE Power and Energy Society (PES)</a:t>
            </a:r>
          </a:p>
          <a:p>
            <a:pPr marL="342900" indent="-342900" fontAlgn="t">
              <a:spcBef>
                <a:spcPts val="300"/>
              </a:spcBef>
              <a:buFont typeface="+mj-lt"/>
              <a:buAutoNum type="arabicPeriod"/>
            </a:pPr>
            <a:r>
              <a:rPr lang="en-US" sz="1600" dirty="0"/>
              <a:t>IEEE Engineering in Medicine and Biology </a:t>
            </a:r>
            <a:r>
              <a:rPr lang="en-US" sz="1600"/>
              <a:t>Society (EMB)</a:t>
            </a:r>
            <a:endParaRPr lang="en-US" sz="1600" dirty="0"/>
          </a:p>
          <a:p>
            <a:pPr marL="342900" indent="-342900">
              <a:buFont typeface="+mj-lt"/>
              <a:buAutoNum type="arabicPeriod"/>
            </a:pPr>
            <a:endParaRPr lang="en-US" u="sng" dirty="0"/>
          </a:p>
        </p:txBody>
      </p:sp>
      <p:sp>
        <p:nvSpPr>
          <p:cNvPr id="5" name="Rectangle 4"/>
          <p:cNvSpPr/>
          <p:nvPr/>
        </p:nvSpPr>
        <p:spPr>
          <a:xfrm>
            <a:off x="6741461" y="242889"/>
            <a:ext cx="2202512" cy="51435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b="1" dirty="0"/>
              <a:t>Approved Feb 2019 TAB meeting</a:t>
            </a:r>
          </a:p>
        </p:txBody>
      </p:sp>
    </p:spTree>
    <p:extLst>
      <p:ext uri="{BB962C8B-B14F-4D97-AF65-F5344CB8AC3E}">
        <p14:creationId xmlns:p14="http://schemas.microsoft.com/office/powerpoint/2010/main" val="4204169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321" y="270344"/>
            <a:ext cx="8130029" cy="696565"/>
          </a:xfrm>
          <a:solidFill>
            <a:schemeClr val="bg1"/>
          </a:solidFill>
        </p:spPr>
        <p:txBody>
          <a:bodyPr>
            <a:normAutofit fontScale="90000"/>
          </a:bodyPr>
          <a:lstStyle/>
          <a:p>
            <a:r>
              <a:rPr lang="en-US" dirty="0"/>
              <a:t>Status:   IEEE Accelerated OA Plan New Pubs (14)</a:t>
            </a:r>
            <a:br>
              <a:rPr lang="en-US" dirty="0"/>
            </a:br>
            <a:r>
              <a:rPr lang="en-US" sz="1050" dirty="0"/>
              <a:t>IEEE Open website contains information about IEEE’s OA options for authors </a:t>
            </a:r>
            <a:r>
              <a:rPr lang="en-US" sz="1050" dirty="0">
                <a:hlinkClick r:id="rId2"/>
              </a:rPr>
              <a:t>https://open.ieee.org</a:t>
            </a:r>
            <a:r>
              <a:rPr lang="en-US" sz="1050" dirty="0"/>
              <a:t> </a:t>
            </a:r>
            <a:br>
              <a:rPr lang="en-US" sz="1050" dirty="0"/>
            </a:br>
            <a:r>
              <a:rPr lang="en-US" sz="1050" dirty="0"/>
              <a:t>Press release about our OA plans (June 11):  </a:t>
            </a:r>
            <a:r>
              <a:rPr lang="en-US" sz="1050" dirty="0">
                <a:hlinkClick r:id="rId3"/>
              </a:rPr>
              <a:t>https://www.ieee.org/about/news/2019/14-new-open-access-journals.html</a:t>
            </a:r>
            <a:endParaRPr lang="en-US" sz="1050" dirty="0"/>
          </a:p>
        </p:txBody>
      </p:sp>
      <p:sp>
        <p:nvSpPr>
          <p:cNvPr id="4" name="Slide Number Placeholder 3"/>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D97BEB-BAEF-0344-9D5C-EC73E478698A}" type="slidenum">
              <a:rPr kumimoji="0" lang="en-US" sz="900" b="0" i="0" u="none" strike="noStrike" kern="1200" cap="none" spc="0" normalizeH="0" baseline="0" noProof="0" smtClean="0">
                <a:ln>
                  <a:noFill/>
                </a:ln>
                <a:solidFill>
                  <a:srgbClr val="0066A1"/>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a:ln>
                <a:noFill/>
              </a:ln>
              <a:solidFill>
                <a:srgbClr val="0066A1"/>
              </a:solidFill>
              <a:effectLst/>
              <a:uLnTx/>
              <a:uFillTx/>
              <a:latin typeface="Calibri"/>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3145910270"/>
              </p:ext>
            </p:extLst>
          </p:nvPr>
        </p:nvGraphicFramePr>
        <p:xfrm>
          <a:off x="521269" y="980647"/>
          <a:ext cx="8449723" cy="3708400"/>
        </p:xfrm>
        <a:graphic>
          <a:graphicData uri="http://schemas.openxmlformats.org/drawingml/2006/table">
            <a:tbl>
              <a:tblPr firstRow="1" bandRow="1">
                <a:tableStyleId>{5C22544A-7EE6-4342-B048-85BDC9FD1C3A}</a:tableStyleId>
              </a:tblPr>
              <a:tblGrid>
                <a:gridCol w="1412820">
                  <a:extLst>
                    <a:ext uri="{9D8B030D-6E8A-4147-A177-3AD203B41FA5}">
                      <a16:colId xmlns:a16="http://schemas.microsoft.com/office/drawing/2014/main" val="2750273128"/>
                    </a:ext>
                  </a:extLst>
                </a:gridCol>
                <a:gridCol w="941246">
                  <a:extLst>
                    <a:ext uri="{9D8B030D-6E8A-4147-A177-3AD203B41FA5}">
                      <a16:colId xmlns:a16="http://schemas.microsoft.com/office/drawing/2014/main" val="2450352426"/>
                    </a:ext>
                  </a:extLst>
                </a:gridCol>
                <a:gridCol w="1022726">
                  <a:extLst>
                    <a:ext uri="{9D8B030D-6E8A-4147-A177-3AD203B41FA5}">
                      <a16:colId xmlns:a16="http://schemas.microsoft.com/office/drawing/2014/main" val="1957422095"/>
                    </a:ext>
                  </a:extLst>
                </a:gridCol>
                <a:gridCol w="930303">
                  <a:extLst>
                    <a:ext uri="{9D8B030D-6E8A-4147-A177-3AD203B41FA5}">
                      <a16:colId xmlns:a16="http://schemas.microsoft.com/office/drawing/2014/main" val="1374950648"/>
                    </a:ext>
                  </a:extLst>
                </a:gridCol>
                <a:gridCol w="1120935">
                  <a:extLst>
                    <a:ext uri="{9D8B030D-6E8A-4147-A177-3AD203B41FA5}">
                      <a16:colId xmlns:a16="http://schemas.microsoft.com/office/drawing/2014/main" val="2371359272"/>
                    </a:ext>
                  </a:extLst>
                </a:gridCol>
                <a:gridCol w="1097479">
                  <a:extLst>
                    <a:ext uri="{9D8B030D-6E8A-4147-A177-3AD203B41FA5}">
                      <a16:colId xmlns:a16="http://schemas.microsoft.com/office/drawing/2014/main" val="3886291175"/>
                    </a:ext>
                  </a:extLst>
                </a:gridCol>
                <a:gridCol w="941591">
                  <a:extLst>
                    <a:ext uri="{9D8B030D-6E8A-4147-A177-3AD203B41FA5}">
                      <a16:colId xmlns:a16="http://schemas.microsoft.com/office/drawing/2014/main" val="164767253"/>
                    </a:ext>
                  </a:extLst>
                </a:gridCol>
                <a:gridCol w="982623">
                  <a:extLst>
                    <a:ext uri="{9D8B030D-6E8A-4147-A177-3AD203B41FA5}">
                      <a16:colId xmlns:a16="http://schemas.microsoft.com/office/drawing/2014/main" val="835967407"/>
                    </a:ext>
                  </a:extLst>
                </a:gridCol>
              </a:tblGrid>
              <a:tr h="324699">
                <a:tc>
                  <a:txBody>
                    <a:bodyPr/>
                    <a:lstStyle/>
                    <a:p>
                      <a:r>
                        <a:rPr lang="en-US" sz="1200" dirty="0"/>
                        <a:t>Title</a:t>
                      </a:r>
                    </a:p>
                  </a:txBody>
                  <a:tcPr/>
                </a:tc>
                <a:tc>
                  <a:txBody>
                    <a:bodyPr/>
                    <a:lstStyle/>
                    <a:p>
                      <a:r>
                        <a:rPr lang="en-US" sz="1200" dirty="0"/>
                        <a:t>Status</a:t>
                      </a:r>
                    </a:p>
                  </a:txBody>
                  <a:tcPr/>
                </a:tc>
                <a:tc>
                  <a:txBody>
                    <a:bodyPr/>
                    <a:lstStyle/>
                    <a:p>
                      <a:r>
                        <a:rPr lang="en-US" sz="1200" dirty="0" err="1"/>
                        <a:t>EiC</a:t>
                      </a:r>
                      <a:r>
                        <a:rPr lang="en-US" sz="1200" baseline="0" dirty="0"/>
                        <a:t> Known</a:t>
                      </a:r>
                      <a:endParaRPr lang="en-US" sz="1200" dirty="0"/>
                    </a:p>
                  </a:txBody>
                  <a:tcPr/>
                </a:tc>
                <a:tc>
                  <a:txBody>
                    <a:bodyPr/>
                    <a:lstStyle/>
                    <a:p>
                      <a:r>
                        <a:rPr lang="en-US" sz="1200" dirty="0"/>
                        <a:t>Editorial Board Known</a:t>
                      </a:r>
                    </a:p>
                  </a:txBody>
                  <a:tcPr/>
                </a:tc>
                <a:tc>
                  <a:txBody>
                    <a:bodyPr/>
                    <a:lstStyle/>
                    <a:p>
                      <a:r>
                        <a:rPr lang="en-US" sz="1200" dirty="0"/>
                        <a:t>Initial</a:t>
                      </a:r>
                      <a:r>
                        <a:rPr lang="en-US" sz="1200" baseline="0" dirty="0"/>
                        <a:t> S/C Announce. &amp; Call </a:t>
                      </a:r>
                      <a:endParaRPr lang="en-US" sz="12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dirty="0"/>
                        <a:t>S1M Ready</a:t>
                      </a:r>
                      <a:r>
                        <a:rPr lang="en-US" sz="1200" baseline="0" dirty="0"/>
                        <a:t> (Peer Review)</a:t>
                      </a:r>
                      <a:endParaRPr lang="en-US" sz="1200" dirty="0"/>
                    </a:p>
                  </a:txBody>
                  <a:tcPr/>
                </a:tc>
                <a:tc>
                  <a:txBody>
                    <a:bodyPr/>
                    <a:lstStyle/>
                    <a:p>
                      <a:r>
                        <a:rPr lang="en-US" sz="1200" dirty="0"/>
                        <a:t>Full Market. Executed</a:t>
                      </a:r>
                    </a:p>
                  </a:txBody>
                  <a:tcPr/>
                </a:tc>
                <a:tc>
                  <a:txBody>
                    <a:bodyPr/>
                    <a:lstStyle/>
                    <a:p>
                      <a:r>
                        <a:rPr lang="en-US" sz="1200" dirty="0"/>
                        <a:t>First Paper Submitted</a:t>
                      </a:r>
                    </a:p>
                  </a:txBody>
                  <a:tcPr/>
                </a:tc>
                <a:extLst>
                  <a:ext uri="{0D108BD9-81ED-4DB2-BD59-A6C34878D82A}">
                    <a16:rowId xmlns:a16="http://schemas.microsoft.com/office/drawing/2014/main" val="3422830296"/>
                  </a:ext>
                </a:extLst>
              </a:tr>
              <a:tr h="370840">
                <a:tc>
                  <a:txBody>
                    <a:bodyPr/>
                    <a:lstStyle/>
                    <a:p>
                      <a:r>
                        <a:rPr lang="en-US" sz="1400" dirty="0"/>
                        <a:t>OJ-AP</a:t>
                      </a:r>
                    </a:p>
                  </a:txBody>
                  <a:tcPr>
                    <a:solidFill>
                      <a:schemeClr val="accent6">
                        <a:lumMod val="20000"/>
                        <a:lumOff val="80000"/>
                      </a:schemeClr>
                    </a:solidFill>
                  </a:tcPr>
                </a:tc>
                <a:tc>
                  <a:txBody>
                    <a:bodyPr/>
                    <a:lstStyle/>
                    <a:p>
                      <a:r>
                        <a:rPr lang="en-US" sz="1400" dirty="0"/>
                        <a:t>Cohort</a:t>
                      </a:r>
                      <a:r>
                        <a:rPr lang="en-US" sz="1400" baseline="0" dirty="0"/>
                        <a:t> 1</a:t>
                      </a:r>
                      <a:endParaRPr lang="en-US" sz="1400" dirty="0"/>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c>
                  <a:txBody>
                    <a:bodyPr/>
                    <a:lstStyle/>
                    <a:p>
                      <a:endParaRPr lang="en-US" sz="1400"/>
                    </a:p>
                  </a:txBody>
                  <a:tcPr>
                    <a:solidFill>
                      <a:schemeClr val="accent6">
                        <a:lumMod val="20000"/>
                        <a:lumOff val="80000"/>
                      </a:schemeClr>
                    </a:solidFill>
                  </a:tcPr>
                </a:tc>
                <a:tc>
                  <a:txBody>
                    <a:bodyPr/>
                    <a:lstStyle/>
                    <a:p>
                      <a:endParaRPr lang="en-US" sz="1400"/>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extLst>
                  <a:ext uri="{0D108BD9-81ED-4DB2-BD59-A6C34878D82A}">
                    <a16:rowId xmlns:a16="http://schemas.microsoft.com/office/drawing/2014/main" val="2014158851"/>
                  </a:ext>
                </a:extLst>
              </a:tr>
              <a:tr h="370840">
                <a:tc>
                  <a:txBody>
                    <a:bodyPr/>
                    <a:lstStyle/>
                    <a:p>
                      <a:r>
                        <a:rPr lang="en-US" sz="1400" dirty="0"/>
                        <a:t>OJ-CAS</a:t>
                      </a:r>
                      <a:endParaRPr lang="en-US" sz="1050" dirty="0"/>
                    </a:p>
                  </a:txBody>
                  <a:tcPr>
                    <a:solidFill>
                      <a:schemeClr val="accent6">
                        <a:lumMod val="20000"/>
                        <a:lumOff val="80000"/>
                      </a:schemeClr>
                    </a:solidFill>
                  </a:tcPr>
                </a:tc>
                <a:tc>
                  <a:txBody>
                    <a:bodyPr/>
                    <a:lstStyle/>
                    <a:p>
                      <a:r>
                        <a:rPr lang="en-US" sz="1400" dirty="0"/>
                        <a:t>Cohort 1</a:t>
                      </a:r>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c>
                  <a:txBody>
                    <a:bodyPr/>
                    <a:lstStyle/>
                    <a:p>
                      <a:endParaRPr lang="en-US" sz="1400"/>
                    </a:p>
                  </a:txBody>
                  <a:tcPr>
                    <a:solidFill>
                      <a:schemeClr val="accent6">
                        <a:lumMod val="20000"/>
                        <a:lumOff val="80000"/>
                      </a:schemeClr>
                    </a:solidFill>
                  </a:tcPr>
                </a:tc>
                <a:tc>
                  <a:txBody>
                    <a:bodyPr/>
                    <a:lstStyle/>
                    <a:p>
                      <a:endParaRPr lang="en-US" sz="1400"/>
                    </a:p>
                  </a:txBody>
                  <a:tcPr>
                    <a:solidFill>
                      <a:schemeClr val="accent6">
                        <a:lumMod val="20000"/>
                        <a:lumOff val="80000"/>
                      </a:schemeClr>
                    </a:solidFill>
                  </a:tcPr>
                </a:tc>
                <a:tc>
                  <a:txBody>
                    <a:bodyPr/>
                    <a:lstStyle/>
                    <a:p>
                      <a:endParaRPr lang="en-US" sz="1400"/>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extLst>
                  <a:ext uri="{0D108BD9-81ED-4DB2-BD59-A6C34878D82A}">
                    <a16:rowId xmlns:a16="http://schemas.microsoft.com/office/drawing/2014/main" val="4042591657"/>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OJ-COMS </a:t>
                      </a:r>
                      <a:endParaRPr lang="en-US" sz="1100" kern="1200" dirty="0">
                        <a:solidFill>
                          <a:schemeClr val="dk1"/>
                        </a:solidFill>
                        <a:latin typeface="+mn-lt"/>
                        <a:ea typeface="+mn-ea"/>
                        <a:cs typeface="+mn-cs"/>
                      </a:endParaRPr>
                    </a:p>
                  </a:txBody>
                  <a:tcPr>
                    <a:solidFill>
                      <a:schemeClr val="accent6">
                        <a:lumMod val="20000"/>
                        <a:lumOff val="80000"/>
                      </a:schemeClr>
                    </a:solidFill>
                  </a:tcPr>
                </a:tc>
                <a:tc>
                  <a:txBody>
                    <a:bodyPr/>
                    <a:lstStyle/>
                    <a:p>
                      <a:r>
                        <a:rPr lang="en-US" sz="1400" dirty="0"/>
                        <a:t>Cohort 1</a:t>
                      </a:r>
                    </a:p>
                  </a:txBody>
                  <a:tcPr>
                    <a:solidFill>
                      <a:schemeClr val="accent6">
                        <a:lumMod val="20000"/>
                        <a:lumOff val="80000"/>
                      </a:schemeClr>
                    </a:solidFill>
                  </a:tcPr>
                </a:tc>
                <a:tc>
                  <a:txBody>
                    <a:bodyPr/>
                    <a:lstStyle/>
                    <a:p>
                      <a:endParaRPr lang="en-US" sz="1400"/>
                    </a:p>
                  </a:txBody>
                  <a:tcPr>
                    <a:solidFill>
                      <a:schemeClr val="accent6">
                        <a:lumMod val="20000"/>
                        <a:lumOff val="80000"/>
                      </a:schemeClr>
                    </a:solidFill>
                  </a:tcPr>
                </a:tc>
                <a:tc>
                  <a:txBody>
                    <a:bodyPr/>
                    <a:lstStyle/>
                    <a:p>
                      <a:endParaRPr lang="en-US" sz="1400"/>
                    </a:p>
                  </a:txBody>
                  <a:tcPr>
                    <a:solidFill>
                      <a:schemeClr val="accent6">
                        <a:lumMod val="20000"/>
                        <a:lumOff val="80000"/>
                      </a:schemeClr>
                    </a:solidFill>
                  </a:tcPr>
                </a:tc>
                <a:tc>
                  <a:txBody>
                    <a:bodyPr/>
                    <a:lstStyle/>
                    <a:p>
                      <a:endParaRPr lang="en-US" sz="1400"/>
                    </a:p>
                  </a:txBody>
                  <a:tcPr>
                    <a:solidFill>
                      <a:schemeClr val="accent6">
                        <a:lumMod val="20000"/>
                        <a:lumOff val="80000"/>
                      </a:schemeClr>
                    </a:solidFill>
                  </a:tcPr>
                </a:tc>
                <a:tc>
                  <a:txBody>
                    <a:bodyPr/>
                    <a:lstStyle/>
                    <a:p>
                      <a:endParaRPr lang="en-US" sz="1400"/>
                    </a:p>
                  </a:txBody>
                  <a:tcPr>
                    <a:solidFill>
                      <a:schemeClr val="accent6">
                        <a:lumMod val="20000"/>
                        <a:lumOff val="80000"/>
                      </a:schemeClr>
                    </a:solidFill>
                  </a:tcPr>
                </a:tc>
                <a:tc>
                  <a:txBody>
                    <a:bodyPr/>
                    <a:lstStyle/>
                    <a:p>
                      <a:r>
                        <a:rPr lang="en-US" sz="1400" dirty="0"/>
                        <a:t>Planning</a:t>
                      </a:r>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extLst>
                  <a:ext uri="{0D108BD9-81ED-4DB2-BD59-A6C34878D82A}">
                    <a16:rowId xmlns:a16="http://schemas.microsoft.com/office/drawing/2014/main" val="3146033565"/>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OJ-CS</a:t>
                      </a:r>
                      <a:r>
                        <a:rPr lang="en-US" sz="1400" kern="1200" baseline="0" dirty="0">
                          <a:solidFill>
                            <a:schemeClr val="dk1"/>
                          </a:solidFill>
                          <a:latin typeface="+mn-lt"/>
                          <a:ea typeface="+mn-ea"/>
                          <a:cs typeface="+mn-cs"/>
                        </a:rPr>
                        <a:t> </a:t>
                      </a:r>
                      <a:r>
                        <a:rPr lang="en-US" sz="1100" kern="1200" dirty="0">
                          <a:solidFill>
                            <a:schemeClr val="dk1"/>
                          </a:solidFill>
                          <a:latin typeface="+mn-lt"/>
                          <a:ea typeface="+mn-ea"/>
                          <a:cs typeface="+mn-cs"/>
                        </a:rPr>
                        <a:t>(Computer)</a:t>
                      </a:r>
                    </a:p>
                  </a:txBody>
                  <a:tcPr>
                    <a:solidFill>
                      <a:schemeClr val="accent6">
                        <a:lumMod val="20000"/>
                        <a:lumOff val="80000"/>
                      </a:schemeClr>
                    </a:solidFill>
                  </a:tcPr>
                </a:tc>
                <a:tc>
                  <a:txBody>
                    <a:bodyPr/>
                    <a:lstStyle/>
                    <a:p>
                      <a:r>
                        <a:rPr lang="en-US" sz="1400" dirty="0"/>
                        <a:t>Cohort 1</a:t>
                      </a:r>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c>
                  <a:txBody>
                    <a:bodyPr/>
                    <a:lstStyle/>
                    <a:p>
                      <a:endParaRPr lang="en-US" sz="1400"/>
                    </a:p>
                  </a:txBody>
                  <a:tcPr>
                    <a:solidFill>
                      <a:schemeClr val="accent6">
                        <a:lumMod val="20000"/>
                        <a:lumOff val="80000"/>
                      </a:schemeClr>
                    </a:solidFill>
                  </a:tcPr>
                </a:tc>
                <a:tc>
                  <a:txBody>
                    <a:bodyPr/>
                    <a:lstStyle/>
                    <a:p>
                      <a:r>
                        <a:rPr lang="en-US" sz="1400" dirty="0"/>
                        <a:t>Planning</a:t>
                      </a:r>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extLst>
                  <a:ext uri="{0D108BD9-81ED-4DB2-BD59-A6C34878D82A}">
                    <a16:rowId xmlns:a16="http://schemas.microsoft.com/office/drawing/2014/main" val="3227326125"/>
                  </a:ext>
                </a:extLst>
              </a:tr>
              <a:tr h="370840">
                <a:tc>
                  <a:txBody>
                    <a:bodyPr/>
                    <a:lstStyle/>
                    <a:p>
                      <a:r>
                        <a:rPr lang="en-US" sz="1400" dirty="0"/>
                        <a:t>OJ-EMB</a:t>
                      </a:r>
                    </a:p>
                  </a:txBody>
                  <a:tcPr>
                    <a:solidFill>
                      <a:schemeClr val="accent6">
                        <a:lumMod val="20000"/>
                        <a:lumOff val="8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dirty="0"/>
                        <a:t>Cohort 1</a:t>
                      </a:r>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c>
                  <a:txBody>
                    <a:bodyPr/>
                    <a:lstStyle/>
                    <a:p>
                      <a:endParaRPr lang="en-US" sz="1400"/>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c>
                  <a:txBody>
                    <a:bodyPr/>
                    <a:lstStyle/>
                    <a:p>
                      <a:r>
                        <a:rPr lang="en-US" sz="1400" dirty="0"/>
                        <a:t>Planning</a:t>
                      </a:r>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extLst>
                  <a:ext uri="{0D108BD9-81ED-4DB2-BD59-A6C34878D82A}">
                    <a16:rowId xmlns:a16="http://schemas.microsoft.com/office/drawing/2014/main" val="2257048308"/>
                  </a:ext>
                </a:extLst>
              </a:tr>
              <a:tr h="370840">
                <a:tc>
                  <a:txBody>
                    <a:bodyPr/>
                    <a:lstStyle/>
                    <a:p>
                      <a:r>
                        <a:rPr lang="en-US" sz="1400" dirty="0"/>
                        <a:t>OJ-IA</a:t>
                      </a:r>
                    </a:p>
                  </a:txBody>
                  <a:tcPr>
                    <a:solidFill>
                      <a:schemeClr val="accent6">
                        <a:lumMod val="20000"/>
                        <a:lumOff val="8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dirty="0"/>
                        <a:t>Cohort 1</a:t>
                      </a:r>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extLst>
                  <a:ext uri="{0D108BD9-81ED-4DB2-BD59-A6C34878D82A}">
                    <a16:rowId xmlns:a16="http://schemas.microsoft.com/office/drawing/2014/main" val="1653186132"/>
                  </a:ext>
                </a:extLst>
              </a:tr>
              <a:tr h="370840">
                <a:tc>
                  <a:txBody>
                    <a:bodyPr/>
                    <a:lstStyle/>
                    <a:p>
                      <a:r>
                        <a:rPr lang="en-US" sz="1400" dirty="0"/>
                        <a:t>OJ-IES</a:t>
                      </a:r>
                    </a:p>
                  </a:txBody>
                  <a:tcPr>
                    <a:solidFill>
                      <a:schemeClr val="accent6">
                        <a:lumMod val="20000"/>
                        <a:lumOff val="8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dirty="0"/>
                        <a:t>Cohort 1</a:t>
                      </a:r>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c>
                  <a:txBody>
                    <a:bodyPr/>
                    <a:lstStyle/>
                    <a:p>
                      <a:r>
                        <a:rPr lang="en-US" sz="1400" dirty="0"/>
                        <a:t>Planning</a:t>
                      </a:r>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extLst>
                  <a:ext uri="{0D108BD9-81ED-4DB2-BD59-A6C34878D82A}">
                    <a16:rowId xmlns:a16="http://schemas.microsoft.com/office/drawing/2014/main" val="3538315729"/>
                  </a:ext>
                </a:extLst>
              </a:tr>
              <a:tr h="370840">
                <a:tc>
                  <a:txBody>
                    <a:bodyPr/>
                    <a:lstStyle/>
                    <a:p>
                      <a:r>
                        <a:rPr lang="en-US" sz="1400" dirty="0"/>
                        <a:t>OJ-ITS </a:t>
                      </a:r>
                      <a:r>
                        <a:rPr lang="en-US" sz="1100" dirty="0"/>
                        <a:t>(ITSS)</a:t>
                      </a:r>
                    </a:p>
                  </a:txBody>
                  <a:tcPr>
                    <a:solidFill>
                      <a:schemeClr val="accent6">
                        <a:lumMod val="20000"/>
                        <a:lumOff val="8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dirty="0"/>
                        <a:t>Cohort 1</a:t>
                      </a:r>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c>
                  <a:txBody>
                    <a:bodyPr/>
                    <a:lstStyle/>
                    <a:p>
                      <a:endParaRPr lang="en-US" sz="1400"/>
                    </a:p>
                  </a:txBody>
                  <a:tcPr>
                    <a:solidFill>
                      <a:schemeClr val="accent6">
                        <a:lumMod val="20000"/>
                        <a:lumOff val="80000"/>
                      </a:schemeClr>
                    </a:solidFill>
                  </a:tcPr>
                </a:tc>
                <a:tc>
                  <a:txBody>
                    <a:bodyPr/>
                    <a:lstStyle/>
                    <a:p>
                      <a:endParaRPr lang="en-US" sz="1400"/>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extLst>
                  <a:ext uri="{0D108BD9-81ED-4DB2-BD59-A6C34878D82A}">
                    <a16:rowId xmlns:a16="http://schemas.microsoft.com/office/drawing/2014/main" val="2311359412"/>
                  </a:ext>
                </a:extLst>
              </a:tr>
            </a:tbl>
          </a:graphicData>
        </a:graphic>
      </p:graphicFrame>
      <p:sp>
        <p:nvSpPr>
          <p:cNvPr id="7" name="Oval 6"/>
          <p:cNvSpPr/>
          <p:nvPr/>
        </p:nvSpPr>
        <p:spPr>
          <a:xfrm>
            <a:off x="3132813" y="1773141"/>
            <a:ext cx="262394" cy="190831"/>
          </a:xfrm>
          <a:prstGeom prst="ellipse">
            <a:avLst/>
          </a:prstGeom>
          <a:solidFill>
            <a:schemeClr val="accent6"/>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Oval 7"/>
          <p:cNvSpPr/>
          <p:nvPr/>
        </p:nvSpPr>
        <p:spPr>
          <a:xfrm>
            <a:off x="3132813" y="3650957"/>
            <a:ext cx="262394" cy="190831"/>
          </a:xfrm>
          <a:prstGeom prst="ellipse">
            <a:avLst/>
          </a:prstGeom>
          <a:solidFill>
            <a:schemeClr val="accent6"/>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Oval 13"/>
          <p:cNvSpPr/>
          <p:nvPr/>
        </p:nvSpPr>
        <p:spPr>
          <a:xfrm>
            <a:off x="5062325" y="3275588"/>
            <a:ext cx="262394" cy="190831"/>
          </a:xfrm>
          <a:prstGeom prst="ellipse">
            <a:avLst/>
          </a:prstGeom>
          <a:solidFill>
            <a:schemeClr val="accent6"/>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14"/>
          <p:cNvSpPr/>
          <p:nvPr/>
        </p:nvSpPr>
        <p:spPr>
          <a:xfrm>
            <a:off x="3132813" y="2535141"/>
            <a:ext cx="262394" cy="190831"/>
          </a:xfrm>
          <a:prstGeom prst="ellipse">
            <a:avLst/>
          </a:prstGeom>
          <a:solidFill>
            <a:schemeClr val="accent6"/>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Oval 15"/>
          <p:cNvSpPr/>
          <p:nvPr/>
        </p:nvSpPr>
        <p:spPr>
          <a:xfrm>
            <a:off x="3132813" y="4395271"/>
            <a:ext cx="262394" cy="190831"/>
          </a:xfrm>
          <a:prstGeom prst="ellipse">
            <a:avLst/>
          </a:prstGeom>
          <a:solidFill>
            <a:schemeClr val="accent6"/>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Oval 16"/>
          <p:cNvSpPr/>
          <p:nvPr/>
        </p:nvSpPr>
        <p:spPr>
          <a:xfrm>
            <a:off x="3136787" y="4012300"/>
            <a:ext cx="262394" cy="190831"/>
          </a:xfrm>
          <a:prstGeom prst="ellipse">
            <a:avLst/>
          </a:prstGeom>
          <a:solidFill>
            <a:schemeClr val="accent6"/>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Oval 17"/>
          <p:cNvSpPr/>
          <p:nvPr/>
        </p:nvSpPr>
        <p:spPr>
          <a:xfrm>
            <a:off x="4089619" y="2165972"/>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p:cNvSpPr/>
          <p:nvPr/>
        </p:nvSpPr>
        <p:spPr>
          <a:xfrm>
            <a:off x="4097569" y="1793713"/>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Oval 19"/>
          <p:cNvSpPr/>
          <p:nvPr/>
        </p:nvSpPr>
        <p:spPr>
          <a:xfrm>
            <a:off x="4097569" y="2901555"/>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Oval 20"/>
          <p:cNvSpPr/>
          <p:nvPr/>
        </p:nvSpPr>
        <p:spPr>
          <a:xfrm>
            <a:off x="4097569" y="3271954"/>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Oval 21"/>
          <p:cNvSpPr/>
          <p:nvPr/>
        </p:nvSpPr>
        <p:spPr>
          <a:xfrm>
            <a:off x="4089619" y="3655387"/>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Oval 22"/>
          <p:cNvSpPr/>
          <p:nvPr/>
        </p:nvSpPr>
        <p:spPr>
          <a:xfrm>
            <a:off x="4097569" y="4024019"/>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Oval 23"/>
          <p:cNvSpPr/>
          <p:nvPr/>
        </p:nvSpPr>
        <p:spPr>
          <a:xfrm>
            <a:off x="4089619" y="4401611"/>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Oval 24"/>
          <p:cNvSpPr/>
          <p:nvPr/>
        </p:nvSpPr>
        <p:spPr>
          <a:xfrm>
            <a:off x="4097569" y="2524732"/>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Oval 25"/>
          <p:cNvSpPr/>
          <p:nvPr/>
        </p:nvSpPr>
        <p:spPr>
          <a:xfrm>
            <a:off x="3132813" y="3263109"/>
            <a:ext cx="262394" cy="190831"/>
          </a:xfrm>
          <a:prstGeom prst="ellipse">
            <a:avLst/>
          </a:prstGeom>
          <a:solidFill>
            <a:schemeClr val="accent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val 26"/>
          <p:cNvSpPr/>
          <p:nvPr/>
        </p:nvSpPr>
        <p:spPr>
          <a:xfrm>
            <a:off x="3136787" y="2914772"/>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Oval 27"/>
          <p:cNvSpPr/>
          <p:nvPr/>
        </p:nvSpPr>
        <p:spPr>
          <a:xfrm>
            <a:off x="3136787" y="2151693"/>
            <a:ext cx="262394" cy="190831"/>
          </a:xfrm>
          <a:prstGeom prst="ellipse">
            <a:avLst/>
          </a:prstGeom>
          <a:solidFill>
            <a:schemeClr val="accent6"/>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Oval 28"/>
          <p:cNvSpPr/>
          <p:nvPr/>
        </p:nvSpPr>
        <p:spPr>
          <a:xfrm>
            <a:off x="8242352" y="4045415"/>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Oval 29"/>
          <p:cNvSpPr/>
          <p:nvPr/>
        </p:nvSpPr>
        <p:spPr>
          <a:xfrm>
            <a:off x="8248972" y="3674453"/>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Oval 30"/>
          <p:cNvSpPr/>
          <p:nvPr/>
        </p:nvSpPr>
        <p:spPr>
          <a:xfrm>
            <a:off x="8242352" y="3313936"/>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Oval 31"/>
          <p:cNvSpPr/>
          <p:nvPr/>
        </p:nvSpPr>
        <p:spPr>
          <a:xfrm>
            <a:off x="8244999" y="2921961"/>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Oval 32"/>
          <p:cNvSpPr/>
          <p:nvPr/>
        </p:nvSpPr>
        <p:spPr>
          <a:xfrm>
            <a:off x="8242352" y="2548496"/>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Oval 33"/>
          <p:cNvSpPr/>
          <p:nvPr/>
        </p:nvSpPr>
        <p:spPr>
          <a:xfrm>
            <a:off x="8243677" y="2188628"/>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Oval 34"/>
          <p:cNvSpPr/>
          <p:nvPr/>
        </p:nvSpPr>
        <p:spPr>
          <a:xfrm>
            <a:off x="8242352" y="1815163"/>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Oval 35"/>
          <p:cNvSpPr/>
          <p:nvPr/>
        </p:nvSpPr>
        <p:spPr>
          <a:xfrm>
            <a:off x="8242352" y="4409752"/>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Oval 36"/>
          <p:cNvSpPr/>
          <p:nvPr/>
        </p:nvSpPr>
        <p:spPr>
          <a:xfrm>
            <a:off x="5066477" y="1791694"/>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Oval 37"/>
          <p:cNvSpPr/>
          <p:nvPr/>
        </p:nvSpPr>
        <p:spPr>
          <a:xfrm>
            <a:off x="5082619" y="2181351"/>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Oval 38"/>
          <p:cNvSpPr/>
          <p:nvPr/>
        </p:nvSpPr>
        <p:spPr>
          <a:xfrm>
            <a:off x="5082619" y="2546566"/>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Oval 39"/>
          <p:cNvSpPr/>
          <p:nvPr/>
        </p:nvSpPr>
        <p:spPr>
          <a:xfrm>
            <a:off x="5079305" y="2914772"/>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Oval 40"/>
          <p:cNvSpPr/>
          <p:nvPr/>
        </p:nvSpPr>
        <p:spPr>
          <a:xfrm>
            <a:off x="5075577" y="3663555"/>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Oval 41"/>
          <p:cNvSpPr/>
          <p:nvPr/>
        </p:nvSpPr>
        <p:spPr>
          <a:xfrm>
            <a:off x="5091484" y="4395271"/>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Oval 42"/>
          <p:cNvSpPr/>
          <p:nvPr/>
        </p:nvSpPr>
        <p:spPr>
          <a:xfrm>
            <a:off x="5086466" y="4051522"/>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Oval 43"/>
          <p:cNvSpPr/>
          <p:nvPr/>
        </p:nvSpPr>
        <p:spPr>
          <a:xfrm>
            <a:off x="6250547" y="2538614"/>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Oval 44"/>
          <p:cNvSpPr/>
          <p:nvPr/>
        </p:nvSpPr>
        <p:spPr>
          <a:xfrm>
            <a:off x="6259413" y="2931031"/>
            <a:ext cx="262394" cy="190831"/>
          </a:xfrm>
          <a:prstGeom prst="ellipse">
            <a:avLst/>
          </a:prstGeom>
          <a:solidFill>
            <a:schemeClr val="accent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Oval 45"/>
          <p:cNvSpPr/>
          <p:nvPr/>
        </p:nvSpPr>
        <p:spPr>
          <a:xfrm>
            <a:off x="6259413" y="3305977"/>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Oval 46"/>
          <p:cNvSpPr/>
          <p:nvPr/>
        </p:nvSpPr>
        <p:spPr>
          <a:xfrm>
            <a:off x="6259413" y="3684281"/>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Oval 47"/>
          <p:cNvSpPr/>
          <p:nvPr/>
        </p:nvSpPr>
        <p:spPr>
          <a:xfrm>
            <a:off x="6259413" y="4059227"/>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Oval 48"/>
          <p:cNvSpPr/>
          <p:nvPr/>
        </p:nvSpPr>
        <p:spPr>
          <a:xfrm>
            <a:off x="6250547" y="4408025"/>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Oval 49"/>
          <p:cNvSpPr/>
          <p:nvPr/>
        </p:nvSpPr>
        <p:spPr>
          <a:xfrm>
            <a:off x="6250547" y="1799916"/>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Oval 50"/>
          <p:cNvSpPr/>
          <p:nvPr/>
        </p:nvSpPr>
        <p:spPr>
          <a:xfrm>
            <a:off x="6259413" y="2158631"/>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9" name="Oval 58"/>
          <p:cNvSpPr/>
          <p:nvPr/>
        </p:nvSpPr>
        <p:spPr>
          <a:xfrm>
            <a:off x="7314110" y="601628"/>
            <a:ext cx="854717" cy="365281"/>
          </a:xfrm>
          <a:prstGeom prst="ellipse">
            <a:avLst/>
          </a:prstGeom>
          <a:solidFill>
            <a:schemeClr val="accent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In Works</a:t>
            </a:r>
          </a:p>
        </p:txBody>
      </p:sp>
      <p:sp>
        <p:nvSpPr>
          <p:cNvPr id="60" name="Oval 59"/>
          <p:cNvSpPr/>
          <p:nvPr/>
        </p:nvSpPr>
        <p:spPr>
          <a:xfrm>
            <a:off x="8242352" y="581805"/>
            <a:ext cx="854717" cy="365281"/>
          </a:xfrm>
          <a:prstGeom prst="ellipse">
            <a:avLst/>
          </a:prstGeom>
          <a:solidFill>
            <a:schemeClr val="accent6"/>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Done</a:t>
            </a:r>
          </a:p>
        </p:txBody>
      </p:sp>
    </p:spTree>
    <p:extLst>
      <p:ext uri="{BB962C8B-B14F-4D97-AF65-F5344CB8AC3E}">
        <p14:creationId xmlns:p14="http://schemas.microsoft.com/office/powerpoint/2010/main" val="1275325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271" y="242848"/>
            <a:ext cx="8130029" cy="522615"/>
          </a:xfrm>
        </p:spPr>
        <p:txBody>
          <a:bodyPr/>
          <a:lstStyle/>
          <a:p>
            <a:r>
              <a:rPr lang="en-US" dirty="0"/>
              <a:t>Status:   IEEE Accelerated OA Plan New Pubs (14)</a:t>
            </a:r>
          </a:p>
        </p:txBody>
      </p:sp>
      <p:sp>
        <p:nvSpPr>
          <p:cNvPr id="3" name="Text Placeholder 2"/>
          <p:cNvSpPr>
            <a:spLocks noGrp="1"/>
          </p:cNvSpPr>
          <p:nvPr>
            <p:ph type="body" sz="quarter" idx="13"/>
          </p:nvPr>
        </p:nvSpPr>
        <p:spPr>
          <a:xfrm>
            <a:off x="645049" y="4239467"/>
            <a:ext cx="7886700" cy="907671"/>
          </a:xfrm>
        </p:spPr>
        <p:txBody>
          <a:bodyPr/>
          <a:lstStyle/>
          <a:p>
            <a:endParaRPr lang="en-US" dirty="0"/>
          </a:p>
        </p:txBody>
      </p:sp>
      <p:sp>
        <p:nvSpPr>
          <p:cNvPr id="4" name="Slide Number Placeholder 3"/>
          <p:cNvSpPr>
            <a:spLocks noGrp="1"/>
          </p:cNvSpPr>
          <p:nvPr>
            <p:ph type="sldNum" sz="quarter" idx="14"/>
          </p:nvPr>
        </p:nvSpPr>
        <p:spPr>
          <a:xfrm>
            <a:off x="385321" y="4520694"/>
            <a:ext cx="486659" cy="27384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D97BEB-BAEF-0344-9D5C-EC73E478698A}" type="slidenum">
              <a:rPr kumimoji="0" lang="en-US" sz="900" b="0" i="0" u="none" strike="noStrike" kern="1200" cap="none" spc="0" normalizeH="0" baseline="0" noProof="0" smtClean="0">
                <a:ln>
                  <a:noFill/>
                </a:ln>
                <a:solidFill>
                  <a:srgbClr val="0066A1"/>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srgbClr val="0066A1"/>
              </a:solidFill>
              <a:effectLst/>
              <a:uLnTx/>
              <a:uFillTx/>
              <a:latin typeface="Calibri"/>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2395002905"/>
              </p:ext>
            </p:extLst>
          </p:nvPr>
        </p:nvGraphicFramePr>
        <p:xfrm>
          <a:off x="392126" y="880259"/>
          <a:ext cx="8449723" cy="4069080"/>
        </p:xfrm>
        <a:graphic>
          <a:graphicData uri="http://schemas.openxmlformats.org/drawingml/2006/table">
            <a:tbl>
              <a:tblPr firstRow="1" bandRow="1">
                <a:tableStyleId>{5C22544A-7EE6-4342-B048-85BDC9FD1C3A}</a:tableStyleId>
              </a:tblPr>
              <a:tblGrid>
                <a:gridCol w="1363647">
                  <a:extLst>
                    <a:ext uri="{9D8B030D-6E8A-4147-A177-3AD203B41FA5}">
                      <a16:colId xmlns:a16="http://schemas.microsoft.com/office/drawing/2014/main" val="2750273128"/>
                    </a:ext>
                  </a:extLst>
                </a:gridCol>
                <a:gridCol w="990419">
                  <a:extLst>
                    <a:ext uri="{9D8B030D-6E8A-4147-A177-3AD203B41FA5}">
                      <a16:colId xmlns:a16="http://schemas.microsoft.com/office/drawing/2014/main" val="2450352426"/>
                    </a:ext>
                  </a:extLst>
                </a:gridCol>
                <a:gridCol w="1022726">
                  <a:extLst>
                    <a:ext uri="{9D8B030D-6E8A-4147-A177-3AD203B41FA5}">
                      <a16:colId xmlns:a16="http://schemas.microsoft.com/office/drawing/2014/main" val="1957422095"/>
                    </a:ext>
                  </a:extLst>
                </a:gridCol>
                <a:gridCol w="930303">
                  <a:extLst>
                    <a:ext uri="{9D8B030D-6E8A-4147-A177-3AD203B41FA5}">
                      <a16:colId xmlns:a16="http://schemas.microsoft.com/office/drawing/2014/main" val="1374950648"/>
                    </a:ext>
                  </a:extLst>
                </a:gridCol>
                <a:gridCol w="1120935">
                  <a:extLst>
                    <a:ext uri="{9D8B030D-6E8A-4147-A177-3AD203B41FA5}">
                      <a16:colId xmlns:a16="http://schemas.microsoft.com/office/drawing/2014/main" val="2371359272"/>
                    </a:ext>
                  </a:extLst>
                </a:gridCol>
                <a:gridCol w="1097479">
                  <a:extLst>
                    <a:ext uri="{9D8B030D-6E8A-4147-A177-3AD203B41FA5}">
                      <a16:colId xmlns:a16="http://schemas.microsoft.com/office/drawing/2014/main" val="3886291175"/>
                    </a:ext>
                  </a:extLst>
                </a:gridCol>
                <a:gridCol w="941591">
                  <a:extLst>
                    <a:ext uri="{9D8B030D-6E8A-4147-A177-3AD203B41FA5}">
                      <a16:colId xmlns:a16="http://schemas.microsoft.com/office/drawing/2014/main" val="164767253"/>
                    </a:ext>
                  </a:extLst>
                </a:gridCol>
                <a:gridCol w="982623">
                  <a:extLst>
                    <a:ext uri="{9D8B030D-6E8A-4147-A177-3AD203B41FA5}">
                      <a16:colId xmlns:a16="http://schemas.microsoft.com/office/drawing/2014/main" val="835967407"/>
                    </a:ext>
                  </a:extLst>
                </a:gridCol>
              </a:tblGrid>
              <a:tr h="370840">
                <a:tc>
                  <a:txBody>
                    <a:bodyPr/>
                    <a:lstStyle/>
                    <a:p>
                      <a:r>
                        <a:rPr lang="en-US" sz="1200" dirty="0"/>
                        <a:t>Title</a:t>
                      </a:r>
                    </a:p>
                  </a:txBody>
                  <a:tcPr/>
                </a:tc>
                <a:tc>
                  <a:txBody>
                    <a:bodyPr/>
                    <a:lstStyle/>
                    <a:p>
                      <a:r>
                        <a:rPr lang="en-US" sz="1200" dirty="0"/>
                        <a:t>Status</a:t>
                      </a:r>
                    </a:p>
                  </a:txBody>
                  <a:tcPr/>
                </a:tc>
                <a:tc>
                  <a:txBody>
                    <a:bodyPr/>
                    <a:lstStyle/>
                    <a:p>
                      <a:r>
                        <a:rPr lang="en-US" sz="1200" dirty="0" err="1"/>
                        <a:t>EiC</a:t>
                      </a:r>
                      <a:r>
                        <a:rPr lang="en-US" sz="1200" baseline="0" dirty="0"/>
                        <a:t> Known</a:t>
                      </a:r>
                      <a:endParaRPr lang="en-US" sz="1200" dirty="0"/>
                    </a:p>
                  </a:txBody>
                  <a:tcPr/>
                </a:tc>
                <a:tc>
                  <a:txBody>
                    <a:bodyPr/>
                    <a:lstStyle/>
                    <a:p>
                      <a:r>
                        <a:rPr lang="en-US" sz="1200" dirty="0"/>
                        <a:t>Editorial Board Known</a:t>
                      </a:r>
                    </a:p>
                  </a:txBody>
                  <a:tcPr/>
                </a:tc>
                <a:tc>
                  <a:txBody>
                    <a:bodyPr/>
                    <a:lstStyle/>
                    <a:p>
                      <a:r>
                        <a:rPr lang="en-US" sz="1200" dirty="0"/>
                        <a:t>Initial</a:t>
                      </a:r>
                      <a:r>
                        <a:rPr lang="en-US" sz="1200" baseline="0" dirty="0"/>
                        <a:t> S/C Announce. &amp; Call </a:t>
                      </a:r>
                      <a:endParaRPr lang="en-US" sz="12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dirty="0"/>
                        <a:t>S1M Ready</a:t>
                      </a:r>
                      <a:r>
                        <a:rPr lang="en-US" sz="1200" baseline="0" dirty="0"/>
                        <a:t> (Peer Review)</a:t>
                      </a:r>
                      <a:endParaRPr lang="en-US" sz="1200" dirty="0"/>
                    </a:p>
                  </a:txBody>
                  <a:tcPr/>
                </a:tc>
                <a:tc>
                  <a:txBody>
                    <a:bodyPr/>
                    <a:lstStyle/>
                    <a:p>
                      <a:r>
                        <a:rPr lang="en-US" sz="1200" dirty="0"/>
                        <a:t>Full Market. Executed</a:t>
                      </a:r>
                    </a:p>
                  </a:txBody>
                  <a:tcPr/>
                </a:tc>
                <a:tc>
                  <a:txBody>
                    <a:bodyPr/>
                    <a:lstStyle/>
                    <a:p>
                      <a:r>
                        <a:rPr lang="en-US" sz="1200" dirty="0"/>
                        <a:t>First Paper Submitted</a:t>
                      </a:r>
                    </a:p>
                  </a:txBody>
                  <a:tcPr/>
                </a:tc>
                <a:extLst>
                  <a:ext uri="{0D108BD9-81ED-4DB2-BD59-A6C34878D82A}">
                    <a16:rowId xmlns:a16="http://schemas.microsoft.com/office/drawing/2014/main" val="3422830296"/>
                  </a:ext>
                </a:extLst>
              </a:tr>
              <a:tr h="370840">
                <a:tc>
                  <a:txBody>
                    <a:bodyPr/>
                    <a:lstStyle/>
                    <a:p>
                      <a:r>
                        <a:rPr lang="en-US" sz="1400" dirty="0"/>
                        <a:t>OJ-MTT</a:t>
                      </a:r>
                    </a:p>
                  </a:txBody>
                  <a:tcPr>
                    <a:solidFill>
                      <a:schemeClr val="accent6">
                        <a:lumMod val="20000"/>
                        <a:lumOff val="80000"/>
                      </a:schemeClr>
                    </a:solidFill>
                  </a:tcPr>
                </a:tc>
                <a:tc>
                  <a:txBody>
                    <a:bodyPr/>
                    <a:lstStyle/>
                    <a:p>
                      <a:r>
                        <a:rPr lang="en-US" sz="1400" dirty="0"/>
                        <a:t>Cohort 1</a:t>
                      </a:r>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extLst>
                  <a:ext uri="{0D108BD9-81ED-4DB2-BD59-A6C34878D82A}">
                    <a16:rowId xmlns:a16="http://schemas.microsoft.com/office/drawing/2014/main" val="62425150"/>
                  </a:ext>
                </a:extLst>
              </a:tr>
              <a:tr h="370840">
                <a:tc>
                  <a:txBody>
                    <a:bodyPr/>
                    <a:lstStyle/>
                    <a:p>
                      <a:r>
                        <a:rPr lang="en-US" sz="1400" dirty="0"/>
                        <a:t>OJ-NANO</a:t>
                      </a:r>
                    </a:p>
                  </a:txBody>
                  <a:tcPr>
                    <a:solidFill>
                      <a:schemeClr val="accent6">
                        <a:lumMod val="20000"/>
                        <a:lumOff val="80000"/>
                      </a:schemeClr>
                    </a:solidFill>
                  </a:tcPr>
                </a:tc>
                <a:tc>
                  <a:txBody>
                    <a:bodyPr/>
                    <a:lstStyle/>
                    <a:p>
                      <a:r>
                        <a:rPr lang="en-US" sz="1400" dirty="0"/>
                        <a:t>Cohort</a:t>
                      </a:r>
                      <a:r>
                        <a:rPr lang="en-US" sz="1400" baseline="0" dirty="0"/>
                        <a:t> 1</a:t>
                      </a:r>
                      <a:endParaRPr lang="en-US" sz="1400" dirty="0"/>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c>
                  <a:txBody>
                    <a:bodyPr/>
                    <a:lstStyle/>
                    <a:p>
                      <a:r>
                        <a:rPr lang="en-US" sz="1400" dirty="0"/>
                        <a:t>Planning</a:t>
                      </a:r>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extLst>
                  <a:ext uri="{0D108BD9-81ED-4DB2-BD59-A6C34878D82A}">
                    <a16:rowId xmlns:a16="http://schemas.microsoft.com/office/drawing/2014/main" val="2014158851"/>
                  </a:ext>
                </a:extLst>
              </a:tr>
              <a:tr h="370840">
                <a:tc>
                  <a:txBody>
                    <a:bodyPr/>
                    <a:lstStyle/>
                    <a:p>
                      <a:r>
                        <a:rPr lang="en-US" sz="1400" dirty="0"/>
                        <a:t>OJ-PEL</a:t>
                      </a:r>
                      <a:endParaRPr lang="en-US" sz="1050" dirty="0"/>
                    </a:p>
                  </a:txBody>
                  <a:tcPr>
                    <a:solidFill>
                      <a:schemeClr val="accent6">
                        <a:lumMod val="20000"/>
                        <a:lumOff val="80000"/>
                      </a:schemeClr>
                    </a:solidFill>
                  </a:tcPr>
                </a:tc>
                <a:tc>
                  <a:txBody>
                    <a:bodyPr/>
                    <a:lstStyle/>
                    <a:p>
                      <a:r>
                        <a:rPr lang="en-US" sz="1400" dirty="0"/>
                        <a:t>Cohort 1</a:t>
                      </a:r>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c>
                  <a:txBody>
                    <a:bodyPr/>
                    <a:lstStyle/>
                    <a:p>
                      <a:endParaRPr lang="en-US" sz="1400"/>
                    </a:p>
                  </a:txBody>
                  <a:tcPr>
                    <a:solidFill>
                      <a:schemeClr val="accent6">
                        <a:lumMod val="20000"/>
                        <a:lumOff val="80000"/>
                      </a:schemeClr>
                    </a:solidFill>
                  </a:tcPr>
                </a:tc>
                <a:tc>
                  <a:txBody>
                    <a:bodyPr/>
                    <a:lstStyle/>
                    <a:p>
                      <a:endParaRPr lang="en-US" sz="1400"/>
                    </a:p>
                  </a:txBody>
                  <a:tcPr>
                    <a:solidFill>
                      <a:schemeClr val="accent6">
                        <a:lumMod val="20000"/>
                        <a:lumOff val="80000"/>
                      </a:schemeClr>
                    </a:solidFill>
                  </a:tcPr>
                </a:tc>
                <a:tc>
                  <a:txBody>
                    <a:bodyPr/>
                    <a:lstStyle/>
                    <a:p>
                      <a:endParaRPr lang="en-US" sz="1400"/>
                    </a:p>
                  </a:txBody>
                  <a:tcPr>
                    <a:solidFill>
                      <a:schemeClr val="accent6">
                        <a:lumMod val="20000"/>
                        <a:lumOff val="80000"/>
                      </a:schemeClr>
                    </a:solidFill>
                  </a:tcPr>
                </a:tc>
                <a:tc>
                  <a:txBody>
                    <a:bodyPr/>
                    <a:lstStyle/>
                    <a:p>
                      <a:r>
                        <a:rPr lang="en-US" sz="1400" dirty="0"/>
                        <a:t>Planning</a:t>
                      </a:r>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extLst>
                  <a:ext uri="{0D108BD9-81ED-4DB2-BD59-A6C34878D82A}">
                    <a16:rowId xmlns:a16="http://schemas.microsoft.com/office/drawing/2014/main" val="4042591657"/>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OJ-SP</a:t>
                      </a:r>
                      <a:endParaRPr lang="en-US" sz="1100" kern="1200" dirty="0">
                        <a:solidFill>
                          <a:schemeClr val="dk1"/>
                        </a:solidFill>
                        <a:latin typeface="+mn-lt"/>
                        <a:ea typeface="+mn-ea"/>
                        <a:cs typeface="+mn-cs"/>
                      </a:endParaRPr>
                    </a:p>
                  </a:txBody>
                  <a:tcPr>
                    <a:solidFill>
                      <a:schemeClr val="accent6">
                        <a:lumMod val="20000"/>
                        <a:lumOff val="80000"/>
                      </a:schemeClr>
                    </a:solidFill>
                  </a:tcPr>
                </a:tc>
                <a:tc>
                  <a:txBody>
                    <a:bodyPr/>
                    <a:lstStyle/>
                    <a:p>
                      <a:r>
                        <a:rPr lang="en-US" sz="1400" dirty="0"/>
                        <a:t>Cohort 1</a:t>
                      </a:r>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c>
                  <a:txBody>
                    <a:bodyPr/>
                    <a:lstStyle/>
                    <a:p>
                      <a:endParaRPr lang="en-US" sz="1400"/>
                    </a:p>
                  </a:txBody>
                  <a:tcPr>
                    <a:solidFill>
                      <a:schemeClr val="accent6">
                        <a:lumMod val="20000"/>
                        <a:lumOff val="80000"/>
                      </a:schemeClr>
                    </a:solidFill>
                  </a:tcPr>
                </a:tc>
                <a:tc>
                  <a:txBody>
                    <a:bodyPr/>
                    <a:lstStyle/>
                    <a:p>
                      <a:endParaRPr lang="en-US" sz="1400"/>
                    </a:p>
                  </a:txBody>
                  <a:tcPr>
                    <a:solidFill>
                      <a:schemeClr val="accent6">
                        <a:lumMod val="20000"/>
                        <a:lumOff val="80000"/>
                      </a:schemeClr>
                    </a:solidFill>
                  </a:tcPr>
                </a:tc>
                <a:tc>
                  <a:txBody>
                    <a:bodyPr/>
                    <a:lstStyle/>
                    <a:p>
                      <a:endParaRPr lang="en-US" sz="1400"/>
                    </a:p>
                  </a:txBody>
                  <a:tcPr>
                    <a:solidFill>
                      <a:schemeClr val="accent6">
                        <a:lumMod val="20000"/>
                        <a:lumOff val="80000"/>
                      </a:schemeClr>
                    </a:solidFill>
                  </a:tcPr>
                </a:tc>
                <a:tc>
                  <a:txBody>
                    <a:bodyPr/>
                    <a:lstStyle/>
                    <a:p>
                      <a:r>
                        <a:rPr lang="en-US" sz="1400" dirty="0"/>
                        <a:t>Planning</a:t>
                      </a:r>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extLst>
                  <a:ext uri="{0D108BD9-81ED-4DB2-BD59-A6C34878D82A}">
                    <a16:rowId xmlns:a16="http://schemas.microsoft.com/office/drawing/2014/main" val="3146033565"/>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OJ-SSC</a:t>
                      </a:r>
                      <a:endParaRPr lang="en-US" sz="1100" kern="1200" dirty="0">
                        <a:solidFill>
                          <a:schemeClr val="dk1"/>
                        </a:solidFill>
                        <a:latin typeface="+mn-lt"/>
                        <a:ea typeface="+mn-ea"/>
                        <a:cs typeface="+mn-cs"/>
                      </a:endParaRPr>
                    </a:p>
                  </a:txBody>
                  <a:tcPr>
                    <a:solidFill>
                      <a:schemeClr val="accent6">
                        <a:lumMod val="20000"/>
                        <a:lumOff val="80000"/>
                      </a:schemeClr>
                    </a:solidFill>
                  </a:tcPr>
                </a:tc>
                <a:tc>
                  <a:txBody>
                    <a:bodyPr/>
                    <a:lstStyle/>
                    <a:p>
                      <a:r>
                        <a:rPr lang="en-US" sz="1400" dirty="0"/>
                        <a:t>Cohort 1</a:t>
                      </a:r>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c>
                  <a:txBody>
                    <a:bodyPr/>
                    <a:lstStyle/>
                    <a:p>
                      <a:endParaRPr lang="en-US" sz="1400"/>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c>
                  <a:txBody>
                    <a:bodyPr/>
                    <a:lstStyle/>
                    <a:p>
                      <a:r>
                        <a:rPr lang="en-US" sz="1400" dirty="0"/>
                        <a:t>Planning</a:t>
                      </a:r>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extLst>
                  <a:ext uri="{0D108BD9-81ED-4DB2-BD59-A6C34878D82A}">
                    <a16:rowId xmlns:a16="http://schemas.microsoft.com/office/drawing/2014/main" val="3227326125"/>
                  </a:ext>
                </a:extLst>
              </a:tr>
              <a:tr h="370840">
                <a:tc>
                  <a:txBody>
                    <a:bodyPr/>
                    <a:lstStyle/>
                    <a:p>
                      <a:r>
                        <a:rPr lang="en-US" sz="1400" dirty="0"/>
                        <a:t>OJ-VT</a:t>
                      </a:r>
                    </a:p>
                  </a:txBody>
                  <a:tcPr>
                    <a:solidFill>
                      <a:schemeClr val="accent6">
                        <a:lumMod val="20000"/>
                        <a:lumOff val="8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dirty="0"/>
                        <a:t>Cohort 1</a:t>
                      </a:r>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c>
                  <a:txBody>
                    <a:bodyPr/>
                    <a:lstStyle/>
                    <a:p>
                      <a:endParaRPr lang="en-US" sz="1400"/>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extLst>
                  <a:ext uri="{0D108BD9-81ED-4DB2-BD59-A6C34878D82A}">
                    <a16:rowId xmlns:a16="http://schemas.microsoft.com/office/drawing/2014/main" val="2257048308"/>
                  </a:ext>
                </a:extLst>
              </a:tr>
              <a:tr h="370840">
                <a:tc>
                  <a:txBody>
                    <a:bodyPr/>
                    <a:lstStyle/>
                    <a:p>
                      <a:r>
                        <a:rPr lang="en-US" sz="1400" dirty="0"/>
                        <a:t>OAJ-PES</a:t>
                      </a:r>
                    </a:p>
                  </a:txBody>
                  <a:tcPr>
                    <a:solidFill>
                      <a:schemeClr val="accent6">
                        <a:lumMod val="20000"/>
                        <a:lumOff val="8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dirty="0"/>
                        <a:t>Change</a:t>
                      </a:r>
                      <a:r>
                        <a:rPr lang="en-US" sz="1400" baseline="0" dirty="0"/>
                        <a:t> name &amp; scope</a:t>
                      </a:r>
                      <a:endParaRPr lang="en-US" sz="1400" dirty="0"/>
                    </a:p>
                  </a:txBody>
                  <a:tcPr>
                    <a:solidFill>
                      <a:schemeClr val="accent6">
                        <a:lumMod val="20000"/>
                        <a:lumOff val="80000"/>
                      </a:schemeClr>
                    </a:solidFill>
                  </a:tcPr>
                </a:tc>
                <a:tc>
                  <a:txBody>
                    <a:bodyPr/>
                    <a:lstStyle/>
                    <a:p>
                      <a:endParaRPr lang="en-US" sz="1400"/>
                    </a:p>
                  </a:txBody>
                  <a:tcPr>
                    <a:solidFill>
                      <a:schemeClr val="accent6">
                        <a:lumMod val="20000"/>
                        <a:lumOff val="80000"/>
                      </a:schemeClr>
                    </a:solidFill>
                  </a:tcPr>
                </a:tc>
                <a:tc>
                  <a:txBody>
                    <a:bodyPr/>
                    <a:lstStyle/>
                    <a:p>
                      <a:endParaRPr lang="en-US" sz="1400" dirty="0"/>
                    </a:p>
                    <a:p>
                      <a:r>
                        <a:rPr lang="en-US" sz="1400" dirty="0"/>
                        <a:t>Existing</a:t>
                      </a:r>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tc>
                  <a:txBody>
                    <a:bodyPr/>
                    <a:lstStyle/>
                    <a:p>
                      <a:endParaRPr lang="en-US" sz="1400" dirty="0"/>
                    </a:p>
                  </a:txBody>
                  <a:tcPr>
                    <a:solidFill>
                      <a:schemeClr val="accent6">
                        <a:lumMod val="20000"/>
                        <a:lumOff val="80000"/>
                      </a:schemeClr>
                    </a:solidFill>
                  </a:tcPr>
                </a:tc>
                <a:extLst>
                  <a:ext uri="{0D108BD9-81ED-4DB2-BD59-A6C34878D82A}">
                    <a16:rowId xmlns:a16="http://schemas.microsoft.com/office/drawing/2014/main" val="1653186132"/>
                  </a:ext>
                </a:extLst>
              </a:tr>
              <a:tr h="370840">
                <a:tc>
                  <a:txBody>
                    <a:bodyPr/>
                    <a:lstStyle/>
                    <a:p>
                      <a:r>
                        <a:rPr lang="en-US" sz="1400" dirty="0"/>
                        <a:t>J-STARS</a:t>
                      </a:r>
                      <a:r>
                        <a:rPr lang="en-US" sz="1400" baseline="0" dirty="0"/>
                        <a:t> </a:t>
                      </a:r>
                      <a:r>
                        <a:rPr lang="en-US" sz="1100" baseline="0" dirty="0"/>
                        <a:t>(GRSS)</a:t>
                      </a:r>
                      <a:endParaRPr lang="en-US" sz="1100" dirty="0"/>
                    </a:p>
                  </a:txBody>
                  <a:tcPr>
                    <a:solidFill>
                      <a:schemeClr val="accent1">
                        <a:lumMod val="40000"/>
                        <a:lumOff val="6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dirty="0"/>
                        <a:t>Flip</a:t>
                      </a:r>
                    </a:p>
                  </a:txBody>
                  <a:tcPr>
                    <a:solidFill>
                      <a:schemeClr val="accent1">
                        <a:lumMod val="40000"/>
                        <a:lumOff val="60000"/>
                      </a:schemeClr>
                    </a:solidFill>
                  </a:tcPr>
                </a:tc>
                <a:tc>
                  <a:txBody>
                    <a:bodyPr/>
                    <a:lstStyle/>
                    <a:p>
                      <a:r>
                        <a:rPr lang="en-US" sz="1400" dirty="0"/>
                        <a:t>Existing</a:t>
                      </a:r>
                    </a:p>
                  </a:txBody>
                  <a:tcPr>
                    <a:solidFill>
                      <a:schemeClr val="accent1">
                        <a:lumMod val="40000"/>
                        <a:lumOff val="60000"/>
                      </a:schemeClr>
                    </a:solidFill>
                  </a:tcPr>
                </a:tc>
                <a:tc>
                  <a:txBody>
                    <a:bodyPr/>
                    <a:lstStyle/>
                    <a:p>
                      <a:r>
                        <a:rPr lang="en-US" sz="1400" dirty="0"/>
                        <a:t>Existing</a:t>
                      </a:r>
                    </a:p>
                  </a:txBody>
                  <a:tcPr>
                    <a:solidFill>
                      <a:schemeClr val="accent1">
                        <a:lumMod val="40000"/>
                        <a:lumOff val="60000"/>
                      </a:schemeClr>
                    </a:solidFill>
                  </a:tcPr>
                </a:tc>
                <a:tc>
                  <a:txBody>
                    <a:bodyPr/>
                    <a:lstStyle/>
                    <a:p>
                      <a:endParaRPr lang="en-US" sz="1400" dirty="0"/>
                    </a:p>
                  </a:txBody>
                  <a:tcPr>
                    <a:solidFill>
                      <a:schemeClr val="accent1">
                        <a:lumMod val="40000"/>
                        <a:lumOff val="60000"/>
                      </a:schemeClr>
                    </a:solidFill>
                  </a:tcPr>
                </a:tc>
                <a:tc>
                  <a:txBody>
                    <a:bodyPr/>
                    <a:lstStyle/>
                    <a:p>
                      <a:endParaRPr lang="en-US" sz="1400" dirty="0"/>
                    </a:p>
                  </a:txBody>
                  <a:tcPr>
                    <a:solidFill>
                      <a:schemeClr val="accent1">
                        <a:lumMod val="40000"/>
                        <a:lumOff val="60000"/>
                      </a:schemeClr>
                    </a:solidFill>
                  </a:tcPr>
                </a:tc>
                <a:tc>
                  <a:txBody>
                    <a:bodyPr/>
                    <a:lstStyle/>
                    <a:p>
                      <a:endParaRPr lang="en-US" sz="1400" dirty="0"/>
                    </a:p>
                  </a:txBody>
                  <a:tcPr>
                    <a:solidFill>
                      <a:schemeClr val="accent1">
                        <a:lumMod val="40000"/>
                        <a:lumOff val="60000"/>
                      </a:schemeClr>
                    </a:solidFill>
                  </a:tcPr>
                </a:tc>
                <a:tc>
                  <a:txBody>
                    <a:bodyPr/>
                    <a:lstStyle/>
                    <a:p>
                      <a:endParaRPr lang="en-US" sz="1400" dirty="0"/>
                    </a:p>
                  </a:txBody>
                  <a:tcPr>
                    <a:solidFill>
                      <a:schemeClr val="accent1">
                        <a:lumMod val="40000"/>
                        <a:lumOff val="60000"/>
                      </a:schemeClr>
                    </a:solidFill>
                  </a:tcPr>
                </a:tc>
                <a:extLst>
                  <a:ext uri="{0D108BD9-81ED-4DB2-BD59-A6C34878D82A}">
                    <a16:rowId xmlns:a16="http://schemas.microsoft.com/office/drawing/2014/main" val="2311359412"/>
                  </a:ext>
                </a:extLst>
              </a:tr>
            </a:tbl>
          </a:graphicData>
        </a:graphic>
      </p:graphicFrame>
      <p:sp>
        <p:nvSpPr>
          <p:cNvPr id="7" name="Oval 6"/>
          <p:cNvSpPr/>
          <p:nvPr/>
        </p:nvSpPr>
        <p:spPr>
          <a:xfrm>
            <a:off x="3119972" y="2762446"/>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Oval 7"/>
          <p:cNvSpPr/>
          <p:nvPr/>
        </p:nvSpPr>
        <p:spPr>
          <a:xfrm>
            <a:off x="3129221" y="2006131"/>
            <a:ext cx="262394" cy="190831"/>
          </a:xfrm>
          <a:prstGeom prst="ellipse">
            <a:avLst/>
          </a:prstGeom>
          <a:solidFill>
            <a:schemeClr val="accent6"/>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Oval 8"/>
          <p:cNvSpPr/>
          <p:nvPr/>
        </p:nvSpPr>
        <p:spPr>
          <a:xfrm>
            <a:off x="3129221" y="2380914"/>
            <a:ext cx="262394" cy="190831"/>
          </a:xfrm>
          <a:prstGeom prst="ellipse">
            <a:avLst/>
          </a:prstGeom>
          <a:solidFill>
            <a:schemeClr val="accent6"/>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Oval 9"/>
          <p:cNvSpPr/>
          <p:nvPr/>
        </p:nvSpPr>
        <p:spPr>
          <a:xfrm>
            <a:off x="3117727" y="3120892"/>
            <a:ext cx="262394" cy="190831"/>
          </a:xfrm>
          <a:prstGeom prst="ellipse">
            <a:avLst/>
          </a:prstGeom>
          <a:solidFill>
            <a:schemeClr val="accent6"/>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0"/>
          <p:cNvSpPr/>
          <p:nvPr/>
        </p:nvSpPr>
        <p:spPr>
          <a:xfrm>
            <a:off x="3119972" y="3509808"/>
            <a:ext cx="262394" cy="190831"/>
          </a:xfrm>
          <a:prstGeom prst="ellipse">
            <a:avLst/>
          </a:prstGeom>
          <a:solidFill>
            <a:schemeClr val="accent6"/>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Oval 11"/>
          <p:cNvSpPr/>
          <p:nvPr/>
        </p:nvSpPr>
        <p:spPr>
          <a:xfrm>
            <a:off x="3117727" y="4113766"/>
            <a:ext cx="262394" cy="190831"/>
          </a:xfrm>
          <a:prstGeom prst="ellipse">
            <a:avLst/>
          </a:prstGeom>
          <a:solidFill>
            <a:schemeClr val="accent6"/>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Oval 13"/>
          <p:cNvSpPr/>
          <p:nvPr/>
        </p:nvSpPr>
        <p:spPr>
          <a:xfrm>
            <a:off x="4112199" y="3511659"/>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14"/>
          <p:cNvSpPr/>
          <p:nvPr/>
        </p:nvSpPr>
        <p:spPr>
          <a:xfrm>
            <a:off x="4119642" y="2385836"/>
            <a:ext cx="262394" cy="190831"/>
          </a:xfrm>
          <a:prstGeom prst="ellipse">
            <a:avLst/>
          </a:prstGeom>
          <a:solidFill>
            <a:schemeClr val="accent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Oval 15"/>
          <p:cNvSpPr/>
          <p:nvPr/>
        </p:nvSpPr>
        <p:spPr>
          <a:xfrm>
            <a:off x="4115255" y="2006132"/>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Oval 16"/>
          <p:cNvSpPr/>
          <p:nvPr/>
        </p:nvSpPr>
        <p:spPr>
          <a:xfrm>
            <a:off x="5110539" y="3505001"/>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Oval 17"/>
          <p:cNvSpPr/>
          <p:nvPr/>
        </p:nvSpPr>
        <p:spPr>
          <a:xfrm rot="230116">
            <a:off x="5096678" y="2039213"/>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p:cNvSpPr/>
          <p:nvPr/>
        </p:nvSpPr>
        <p:spPr>
          <a:xfrm>
            <a:off x="5106671" y="2383980"/>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Oval 19"/>
          <p:cNvSpPr/>
          <p:nvPr/>
        </p:nvSpPr>
        <p:spPr>
          <a:xfrm>
            <a:off x="5106671" y="2775000"/>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Oval 20"/>
          <p:cNvSpPr/>
          <p:nvPr/>
        </p:nvSpPr>
        <p:spPr>
          <a:xfrm>
            <a:off x="5106671" y="3116295"/>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Oval 21"/>
          <p:cNvSpPr/>
          <p:nvPr/>
        </p:nvSpPr>
        <p:spPr>
          <a:xfrm>
            <a:off x="5096678" y="4693302"/>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Oval 22"/>
          <p:cNvSpPr/>
          <p:nvPr/>
        </p:nvSpPr>
        <p:spPr>
          <a:xfrm>
            <a:off x="5110539" y="4113765"/>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Oval 23"/>
          <p:cNvSpPr/>
          <p:nvPr/>
        </p:nvSpPr>
        <p:spPr>
          <a:xfrm>
            <a:off x="6228289" y="2006501"/>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Oval 24"/>
          <p:cNvSpPr/>
          <p:nvPr/>
        </p:nvSpPr>
        <p:spPr>
          <a:xfrm>
            <a:off x="4112199" y="2767676"/>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Oval 25"/>
          <p:cNvSpPr/>
          <p:nvPr/>
        </p:nvSpPr>
        <p:spPr>
          <a:xfrm>
            <a:off x="4112199" y="3116295"/>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Oval 26"/>
          <p:cNvSpPr/>
          <p:nvPr/>
        </p:nvSpPr>
        <p:spPr>
          <a:xfrm>
            <a:off x="6242634" y="4108503"/>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Oval 28"/>
          <p:cNvSpPr/>
          <p:nvPr/>
        </p:nvSpPr>
        <p:spPr>
          <a:xfrm>
            <a:off x="6241077" y="2382516"/>
            <a:ext cx="262394" cy="190831"/>
          </a:xfrm>
          <a:prstGeom prst="ellipse">
            <a:avLst/>
          </a:prstGeom>
          <a:solidFill>
            <a:schemeClr val="accent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Oval 31"/>
          <p:cNvSpPr/>
          <p:nvPr/>
        </p:nvSpPr>
        <p:spPr>
          <a:xfrm>
            <a:off x="8249526" y="3505874"/>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Oval 32"/>
          <p:cNvSpPr/>
          <p:nvPr/>
        </p:nvSpPr>
        <p:spPr>
          <a:xfrm>
            <a:off x="8255324" y="2006132"/>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Oval 33"/>
          <p:cNvSpPr/>
          <p:nvPr/>
        </p:nvSpPr>
        <p:spPr>
          <a:xfrm>
            <a:off x="8252956" y="2380142"/>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Oval 34"/>
          <p:cNvSpPr/>
          <p:nvPr/>
        </p:nvSpPr>
        <p:spPr>
          <a:xfrm>
            <a:off x="8249526" y="2772282"/>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Oval 35"/>
          <p:cNvSpPr/>
          <p:nvPr/>
        </p:nvSpPr>
        <p:spPr>
          <a:xfrm>
            <a:off x="8252956" y="3120893"/>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Oval 36"/>
          <p:cNvSpPr/>
          <p:nvPr/>
        </p:nvSpPr>
        <p:spPr>
          <a:xfrm>
            <a:off x="8252956" y="4102408"/>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Oval 37"/>
          <p:cNvSpPr/>
          <p:nvPr/>
        </p:nvSpPr>
        <p:spPr>
          <a:xfrm>
            <a:off x="8241623" y="4688035"/>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Oval 38"/>
          <p:cNvSpPr/>
          <p:nvPr/>
        </p:nvSpPr>
        <p:spPr>
          <a:xfrm>
            <a:off x="6228289" y="3501090"/>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Oval 39"/>
          <p:cNvSpPr/>
          <p:nvPr/>
        </p:nvSpPr>
        <p:spPr>
          <a:xfrm>
            <a:off x="6228289" y="2776254"/>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Oval 40"/>
          <p:cNvSpPr/>
          <p:nvPr/>
        </p:nvSpPr>
        <p:spPr>
          <a:xfrm>
            <a:off x="6228289" y="3131244"/>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Oval 42"/>
          <p:cNvSpPr/>
          <p:nvPr/>
        </p:nvSpPr>
        <p:spPr>
          <a:xfrm>
            <a:off x="6242634" y="4693302"/>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Oval 49"/>
          <p:cNvSpPr/>
          <p:nvPr/>
        </p:nvSpPr>
        <p:spPr>
          <a:xfrm>
            <a:off x="8104390" y="323756"/>
            <a:ext cx="854717" cy="365281"/>
          </a:xfrm>
          <a:prstGeom prst="ellipse">
            <a:avLst/>
          </a:prstGeom>
          <a:solidFill>
            <a:schemeClr val="accent6"/>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Done</a:t>
            </a:r>
          </a:p>
        </p:txBody>
      </p:sp>
      <p:sp>
        <p:nvSpPr>
          <p:cNvPr id="51" name="Oval 50"/>
          <p:cNvSpPr/>
          <p:nvPr/>
        </p:nvSpPr>
        <p:spPr>
          <a:xfrm>
            <a:off x="7147822" y="323755"/>
            <a:ext cx="854717" cy="365281"/>
          </a:xfrm>
          <a:prstGeom prst="ellipse">
            <a:avLst/>
          </a:prstGeom>
          <a:solidFill>
            <a:schemeClr val="accent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In Works</a:t>
            </a:r>
          </a:p>
        </p:txBody>
      </p:sp>
      <p:sp>
        <p:nvSpPr>
          <p:cNvPr id="52" name="Oval 51"/>
          <p:cNvSpPr/>
          <p:nvPr/>
        </p:nvSpPr>
        <p:spPr>
          <a:xfrm>
            <a:off x="3132813" y="1626531"/>
            <a:ext cx="262394" cy="190831"/>
          </a:xfrm>
          <a:prstGeom prst="ellipse">
            <a:avLst/>
          </a:prstGeom>
          <a:solidFill>
            <a:schemeClr val="accent6"/>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Oval 52"/>
          <p:cNvSpPr/>
          <p:nvPr/>
        </p:nvSpPr>
        <p:spPr>
          <a:xfrm>
            <a:off x="4115255" y="1625449"/>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Oval 53"/>
          <p:cNvSpPr/>
          <p:nvPr/>
        </p:nvSpPr>
        <p:spPr>
          <a:xfrm>
            <a:off x="5090589" y="1626531"/>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Oval 54"/>
          <p:cNvSpPr/>
          <p:nvPr/>
        </p:nvSpPr>
        <p:spPr>
          <a:xfrm>
            <a:off x="6242634" y="1629847"/>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Oval 55"/>
          <p:cNvSpPr/>
          <p:nvPr/>
        </p:nvSpPr>
        <p:spPr>
          <a:xfrm>
            <a:off x="8242442" y="1625449"/>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31568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302836"/>
            <a:ext cx="7886700" cy="415002"/>
          </a:xfrm>
        </p:spPr>
        <p:txBody>
          <a:bodyPr>
            <a:normAutofit fontScale="90000"/>
          </a:bodyPr>
          <a:lstStyle/>
          <a:p>
            <a:r>
              <a:rPr lang="en-US" dirty="0"/>
              <a:t>Status:   IEEE Access Sections (6) </a:t>
            </a:r>
          </a:p>
        </p:txBody>
      </p:sp>
      <p:sp>
        <p:nvSpPr>
          <p:cNvPr id="4" name="Slide Number Placeholder 3"/>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D97BEB-BAEF-0344-9D5C-EC73E478698A}" type="slidenum">
              <a:rPr kumimoji="0" lang="en-US" sz="900" b="0" i="0" u="none" strike="noStrike" kern="1200" cap="none" spc="0" normalizeH="0" baseline="0" noProof="0" smtClean="0">
                <a:ln>
                  <a:noFill/>
                </a:ln>
                <a:solidFill>
                  <a:srgbClr val="0066A1"/>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srgbClr val="0066A1"/>
              </a:solidFill>
              <a:effectLst/>
              <a:uLnTx/>
              <a:uFillTx/>
              <a:latin typeface="Calibri"/>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333088770"/>
              </p:ext>
            </p:extLst>
          </p:nvPr>
        </p:nvGraphicFramePr>
        <p:xfrm>
          <a:off x="429029" y="768413"/>
          <a:ext cx="7519420" cy="4146811"/>
        </p:xfrm>
        <a:graphic>
          <a:graphicData uri="http://schemas.openxmlformats.org/drawingml/2006/table">
            <a:tbl>
              <a:tblPr firstRow="1" bandRow="1">
                <a:tableStyleId>{5C22544A-7EE6-4342-B048-85BDC9FD1C3A}</a:tableStyleId>
              </a:tblPr>
              <a:tblGrid>
                <a:gridCol w="1363647">
                  <a:extLst>
                    <a:ext uri="{9D8B030D-6E8A-4147-A177-3AD203B41FA5}">
                      <a16:colId xmlns:a16="http://schemas.microsoft.com/office/drawing/2014/main" val="2750273128"/>
                    </a:ext>
                  </a:extLst>
                </a:gridCol>
                <a:gridCol w="990419">
                  <a:extLst>
                    <a:ext uri="{9D8B030D-6E8A-4147-A177-3AD203B41FA5}">
                      <a16:colId xmlns:a16="http://schemas.microsoft.com/office/drawing/2014/main" val="2450352426"/>
                    </a:ext>
                  </a:extLst>
                </a:gridCol>
                <a:gridCol w="1022726">
                  <a:extLst>
                    <a:ext uri="{9D8B030D-6E8A-4147-A177-3AD203B41FA5}">
                      <a16:colId xmlns:a16="http://schemas.microsoft.com/office/drawing/2014/main" val="1957422095"/>
                    </a:ext>
                  </a:extLst>
                </a:gridCol>
                <a:gridCol w="1120935">
                  <a:extLst>
                    <a:ext uri="{9D8B030D-6E8A-4147-A177-3AD203B41FA5}">
                      <a16:colId xmlns:a16="http://schemas.microsoft.com/office/drawing/2014/main" val="2371359272"/>
                    </a:ext>
                  </a:extLst>
                </a:gridCol>
                <a:gridCol w="1097479">
                  <a:extLst>
                    <a:ext uri="{9D8B030D-6E8A-4147-A177-3AD203B41FA5}">
                      <a16:colId xmlns:a16="http://schemas.microsoft.com/office/drawing/2014/main" val="3886291175"/>
                    </a:ext>
                  </a:extLst>
                </a:gridCol>
                <a:gridCol w="941591">
                  <a:extLst>
                    <a:ext uri="{9D8B030D-6E8A-4147-A177-3AD203B41FA5}">
                      <a16:colId xmlns:a16="http://schemas.microsoft.com/office/drawing/2014/main" val="164767253"/>
                    </a:ext>
                  </a:extLst>
                </a:gridCol>
                <a:gridCol w="982623">
                  <a:extLst>
                    <a:ext uri="{9D8B030D-6E8A-4147-A177-3AD203B41FA5}">
                      <a16:colId xmlns:a16="http://schemas.microsoft.com/office/drawing/2014/main" val="835967407"/>
                    </a:ext>
                  </a:extLst>
                </a:gridCol>
              </a:tblGrid>
              <a:tr h="370840">
                <a:tc>
                  <a:txBody>
                    <a:bodyPr/>
                    <a:lstStyle/>
                    <a:p>
                      <a:r>
                        <a:rPr lang="en-US" sz="1400" dirty="0"/>
                        <a:t>Title</a:t>
                      </a:r>
                    </a:p>
                  </a:txBody>
                  <a:tcPr/>
                </a:tc>
                <a:tc>
                  <a:txBody>
                    <a:bodyPr/>
                    <a:lstStyle/>
                    <a:p>
                      <a:r>
                        <a:rPr lang="en-US" sz="1400" dirty="0"/>
                        <a:t>Status</a:t>
                      </a:r>
                    </a:p>
                  </a:txBody>
                  <a:tcPr/>
                </a:tc>
                <a:tc>
                  <a:txBody>
                    <a:bodyPr/>
                    <a:lstStyle/>
                    <a:p>
                      <a:r>
                        <a:rPr lang="en-US" sz="1400" baseline="0" dirty="0"/>
                        <a:t>Associate Editors Known</a:t>
                      </a:r>
                      <a:endParaRPr lang="en-US" sz="1400" dirty="0"/>
                    </a:p>
                  </a:txBody>
                  <a:tcPr/>
                </a:tc>
                <a:tc>
                  <a:txBody>
                    <a:bodyPr/>
                    <a:lstStyle/>
                    <a:p>
                      <a:r>
                        <a:rPr lang="en-US" sz="1400" dirty="0"/>
                        <a:t>Initial</a:t>
                      </a:r>
                      <a:r>
                        <a:rPr lang="en-US" sz="1400" baseline="0" dirty="0"/>
                        <a:t> S/C Announce. &amp; Call </a:t>
                      </a:r>
                      <a:endParaRPr lang="en-US" sz="14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dirty="0"/>
                        <a:t>Access’ S1M Ready</a:t>
                      </a:r>
                      <a:r>
                        <a:rPr lang="en-US" sz="1400" baseline="0" dirty="0"/>
                        <a:t> </a:t>
                      </a:r>
                      <a:endParaRPr lang="en-US" sz="1400" dirty="0"/>
                    </a:p>
                  </a:txBody>
                  <a:tcPr/>
                </a:tc>
                <a:tc>
                  <a:txBody>
                    <a:bodyPr/>
                    <a:lstStyle/>
                    <a:p>
                      <a:r>
                        <a:rPr lang="en-US" sz="1400" dirty="0"/>
                        <a:t>Full Market. Execution</a:t>
                      </a:r>
                    </a:p>
                  </a:txBody>
                  <a:tcPr/>
                </a:tc>
                <a:tc>
                  <a:txBody>
                    <a:bodyPr/>
                    <a:lstStyle/>
                    <a:p>
                      <a:r>
                        <a:rPr lang="en-US" sz="1400" dirty="0"/>
                        <a:t>First Paper Submitted</a:t>
                      </a:r>
                    </a:p>
                  </a:txBody>
                  <a:tcPr/>
                </a:tc>
                <a:extLst>
                  <a:ext uri="{0D108BD9-81ED-4DB2-BD59-A6C34878D82A}">
                    <a16:rowId xmlns:a16="http://schemas.microsoft.com/office/drawing/2014/main" val="3422830296"/>
                  </a:ext>
                </a:extLst>
              </a:tr>
              <a:tr h="611131">
                <a:tc>
                  <a:txBody>
                    <a:bodyPr/>
                    <a:lstStyle/>
                    <a:p>
                      <a:r>
                        <a:rPr lang="en-US" sz="1600" dirty="0"/>
                        <a:t>PHOT</a:t>
                      </a:r>
                    </a:p>
                  </a:txBody>
                  <a:tcPr>
                    <a:solidFill>
                      <a:schemeClr val="accent2">
                        <a:lumMod val="20000"/>
                        <a:lumOff val="80000"/>
                      </a:schemeClr>
                    </a:solidFill>
                  </a:tcPr>
                </a:tc>
                <a:tc>
                  <a:txBody>
                    <a:bodyPr/>
                    <a:lstStyle/>
                    <a:p>
                      <a:r>
                        <a:rPr lang="en-US" sz="1400" dirty="0"/>
                        <a:t>Access Section</a:t>
                      </a:r>
                    </a:p>
                  </a:txBody>
                  <a:tcPr>
                    <a:solidFill>
                      <a:schemeClr val="accent2">
                        <a:lumMod val="20000"/>
                        <a:lumOff val="80000"/>
                      </a:schemeClr>
                    </a:solidFill>
                  </a:tcPr>
                </a:tc>
                <a:tc>
                  <a:txBody>
                    <a:bodyPr/>
                    <a:lstStyle/>
                    <a:p>
                      <a:endParaRPr lang="en-US" sz="1600" dirty="0"/>
                    </a:p>
                  </a:txBody>
                  <a:tcPr>
                    <a:solidFill>
                      <a:schemeClr val="accent2">
                        <a:lumMod val="20000"/>
                        <a:lumOff val="80000"/>
                      </a:schemeClr>
                    </a:solidFill>
                  </a:tcPr>
                </a:tc>
                <a:tc>
                  <a:txBody>
                    <a:bodyPr/>
                    <a:lstStyle/>
                    <a:p>
                      <a:endParaRPr lang="en-US" sz="1600" dirty="0"/>
                    </a:p>
                  </a:txBody>
                  <a:tcPr>
                    <a:solidFill>
                      <a:schemeClr val="accent2">
                        <a:lumMod val="20000"/>
                        <a:lumOff val="80000"/>
                      </a:schemeClr>
                    </a:solidFill>
                  </a:tcPr>
                </a:tc>
                <a:tc>
                  <a:txBody>
                    <a:bodyPr/>
                    <a:lstStyle/>
                    <a:p>
                      <a:endParaRPr lang="en-US" sz="1600" dirty="0"/>
                    </a:p>
                  </a:txBody>
                  <a:tcPr>
                    <a:solidFill>
                      <a:schemeClr val="accent2">
                        <a:lumMod val="20000"/>
                        <a:lumOff val="80000"/>
                      </a:schemeClr>
                    </a:solidFill>
                  </a:tcPr>
                </a:tc>
                <a:tc>
                  <a:txBody>
                    <a:bodyPr/>
                    <a:lstStyle/>
                    <a:p>
                      <a:endParaRPr lang="en-US" sz="1600" dirty="0"/>
                    </a:p>
                  </a:txBody>
                  <a:tcPr>
                    <a:solidFill>
                      <a:schemeClr val="accent2">
                        <a:lumMod val="20000"/>
                        <a:lumOff val="80000"/>
                      </a:schemeClr>
                    </a:solidFill>
                  </a:tcPr>
                </a:tc>
                <a:tc>
                  <a:txBody>
                    <a:bodyPr/>
                    <a:lstStyle/>
                    <a:p>
                      <a:endParaRPr lang="en-US" sz="1600" dirty="0"/>
                    </a:p>
                  </a:txBody>
                  <a:tcPr>
                    <a:solidFill>
                      <a:schemeClr val="accent2">
                        <a:lumMod val="20000"/>
                        <a:lumOff val="80000"/>
                      </a:schemeClr>
                    </a:solidFill>
                  </a:tcPr>
                </a:tc>
                <a:extLst>
                  <a:ext uri="{0D108BD9-81ED-4DB2-BD59-A6C34878D82A}">
                    <a16:rowId xmlns:a16="http://schemas.microsoft.com/office/drawing/2014/main" val="2014158851"/>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BTS</a:t>
                      </a:r>
                    </a:p>
                  </a:txBody>
                  <a:tcPr>
                    <a:solidFill>
                      <a:schemeClr val="accent2">
                        <a:lumMod val="20000"/>
                        <a:lumOff val="80000"/>
                      </a:schemeClr>
                    </a:solidFill>
                  </a:tcPr>
                </a:tc>
                <a:tc>
                  <a:txBody>
                    <a:bodyPr/>
                    <a:lstStyle/>
                    <a:p>
                      <a:r>
                        <a:rPr lang="en-US" sz="1400" dirty="0"/>
                        <a:t>Access Section</a:t>
                      </a:r>
                    </a:p>
                  </a:txBody>
                  <a:tcPr>
                    <a:solidFill>
                      <a:schemeClr val="accent2">
                        <a:lumMod val="20000"/>
                        <a:lumOff val="80000"/>
                      </a:schemeClr>
                    </a:solidFill>
                  </a:tcPr>
                </a:tc>
                <a:tc>
                  <a:txBody>
                    <a:bodyPr/>
                    <a:lstStyle/>
                    <a:p>
                      <a:endParaRPr lang="en-US" sz="1600" dirty="0"/>
                    </a:p>
                  </a:txBody>
                  <a:tcPr>
                    <a:solidFill>
                      <a:schemeClr val="accent2">
                        <a:lumMod val="20000"/>
                        <a:lumOff val="80000"/>
                      </a:schemeClr>
                    </a:solidFill>
                  </a:tcPr>
                </a:tc>
                <a:tc>
                  <a:txBody>
                    <a:bodyPr/>
                    <a:lstStyle/>
                    <a:p>
                      <a:endParaRPr lang="en-US" sz="1600"/>
                    </a:p>
                  </a:txBody>
                  <a:tcPr>
                    <a:solidFill>
                      <a:schemeClr val="accent2">
                        <a:lumMod val="20000"/>
                        <a:lumOff val="80000"/>
                      </a:schemeClr>
                    </a:solidFill>
                  </a:tcPr>
                </a:tc>
                <a:tc>
                  <a:txBody>
                    <a:bodyPr/>
                    <a:lstStyle/>
                    <a:p>
                      <a:endParaRPr lang="en-US" sz="1600"/>
                    </a:p>
                  </a:txBody>
                  <a:tcPr>
                    <a:solidFill>
                      <a:schemeClr val="accent2">
                        <a:lumMod val="20000"/>
                        <a:lumOff val="80000"/>
                      </a:schemeClr>
                    </a:solidFill>
                  </a:tcPr>
                </a:tc>
                <a:tc>
                  <a:txBody>
                    <a:bodyPr/>
                    <a:lstStyle/>
                    <a:p>
                      <a:endParaRPr lang="en-US" sz="1600" dirty="0"/>
                    </a:p>
                  </a:txBody>
                  <a:tcPr>
                    <a:solidFill>
                      <a:schemeClr val="accent2">
                        <a:lumMod val="20000"/>
                        <a:lumOff val="80000"/>
                      </a:schemeClr>
                    </a:solidFill>
                  </a:tcPr>
                </a:tc>
                <a:tc>
                  <a:txBody>
                    <a:bodyPr/>
                    <a:lstStyle/>
                    <a:p>
                      <a:endParaRPr lang="en-US" sz="1600" dirty="0"/>
                    </a:p>
                  </a:txBody>
                  <a:tcPr>
                    <a:solidFill>
                      <a:schemeClr val="accent2">
                        <a:lumMod val="20000"/>
                        <a:lumOff val="80000"/>
                      </a:schemeClr>
                    </a:solidFill>
                  </a:tcPr>
                </a:tc>
                <a:extLst>
                  <a:ext uri="{0D108BD9-81ED-4DB2-BD59-A6C34878D82A}">
                    <a16:rowId xmlns:a16="http://schemas.microsoft.com/office/drawing/2014/main" val="4042591657"/>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EPS</a:t>
                      </a:r>
                      <a:endParaRPr lang="en-US" sz="1200" kern="1200" dirty="0">
                        <a:solidFill>
                          <a:schemeClr val="dk1"/>
                        </a:solidFill>
                        <a:latin typeface="+mn-lt"/>
                        <a:ea typeface="+mn-ea"/>
                        <a:cs typeface="+mn-cs"/>
                      </a:endParaRPr>
                    </a:p>
                  </a:txBody>
                  <a:tcPr>
                    <a:solidFill>
                      <a:schemeClr val="accent2">
                        <a:lumMod val="20000"/>
                        <a:lumOff val="80000"/>
                      </a:schemeClr>
                    </a:solidFill>
                  </a:tcPr>
                </a:tc>
                <a:tc>
                  <a:txBody>
                    <a:bodyPr/>
                    <a:lstStyle/>
                    <a:p>
                      <a:r>
                        <a:rPr lang="en-US" sz="1400" dirty="0"/>
                        <a:t>Access Section</a:t>
                      </a:r>
                    </a:p>
                  </a:txBody>
                  <a:tcPr>
                    <a:solidFill>
                      <a:schemeClr val="accent2">
                        <a:lumMod val="20000"/>
                        <a:lumOff val="80000"/>
                      </a:schemeClr>
                    </a:solidFill>
                  </a:tcPr>
                </a:tc>
                <a:tc>
                  <a:txBody>
                    <a:bodyPr/>
                    <a:lstStyle/>
                    <a:p>
                      <a:endParaRPr lang="en-US" sz="1600"/>
                    </a:p>
                  </a:txBody>
                  <a:tcPr>
                    <a:solidFill>
                      <a:schemeClr val="accent2">
                        <a:lumMod val="20000"/>
                        <a:lumOff val="80000"/>
                      </a:schemeClr>
                    </a:solidFill>
                  </a:tcPr>
                </a:tc>
                <a:tc>
                  <a:txBody>
                    <a:bodyPr/>
                    <a:lstStyle/>
                    <a:p>
                      <a:endParaRPr lang="en-US" sz="1600" dirty="0"/>
                    </a:p>
                  </a:txBody>
                  <a:tcPr>
                    <a:solidFill>
                      <a:schemeClr val="accent2">
                        <a:lumMod val="20000"/>
                        <a:lumOff val="80000"/>
                      </a:schemeClr>
                    </a:solidFill>
                  </a:tcPr>
                </a:tc>
                <a:tc>
                  <a:txBody>
                    <a:bodyPr/>
                    <a:lstStyle/>
                    <a:p>
                      <a:endParaRPr lang="en-US" sz="1600" dirty="0"/>
                    </a:p>
                  </a:txBody>
                  <a:tcPr>
                    <a:solidFill>
                      <a:schemeClr val="accent2">
                        <a:lumMod val="20000"/>
                        <a:lumOff val="80000"/>
                      </a:schemeClr>
                    </a:solidFill>
                  </a:tcPr>
                </a:tc>
                <a:tc>
                  <a:txBody>
                    <a:bodyPr/>
                    <a:lstStyle/>
                    <a:p>
                      <a:endParaRPr lang="en-US" sz="1600" dirty="0"/>
                    </a:p>
                  </a:txBody>
                  <a:tcPr>
                    <a:solidFill>
                      <a:schemeClr val="accent2">
                        <a:lumMod val="20000"/>
                        <a:lumOff val="80000"/>
                      </a:schemeClr>
                    </a:solidFill>
                  </a:tcPr>
                </a:tc>
                <a:tc>
                  <a:txBody>
                    <a:bodyPr/>
                    <a:lstStyle/>
                    <a:p>
                      <a:endParaRPr lang="en-US" sz="1600" dirty="0"/>
                    </a:p>
                  </a:txBody>
                  <a:tcPr>
                    <a:solidFill>
                      <a:schemeClr val="accent2">
                        <a:lumMod val="20000"/>
                        <a:lumOff val="80000"/>
                      </a:schemeClr>
                    </a:solidFill>
                  </a:tcPr>
                </a:tc>
                <a:extLst>
                  <a:ext uri="{0D108BD9-81ED-4DB2-BD59-A6C34878D82A}">
                    <a16:rowId xmlns:a16="http://schemas.microsoft.com/office/drawing/2014/main" val="3146033565"/>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REL</a:t>
                      </a:r>
                      <a:endParaRPr lang="en-US" sz="1200" kern="1200" dirty="0">
                        <a:solidFill>
                          <a:schemeClr val="dk1"/>
                        </a:solidFill>
                        <a:latin typeface="+mn-lt"/>
                        <a:ea typeface="+mn-ea"/>
                        <a:cs typeface="+mn-cs"/>
                      </a:endParaRPr>
                    </a:p>
                  </a:txBody>
                  <a:tcPr>
                    <a:solidFill>
                      <a:schemeClr val="accent2">
                        <a:lumMod val="20000"/>
                        <a:lumOff val="80000"/>
                      </a:schemeClr>
                    </a:solidFill>
                  </a:tcPr>
                </a:tc>
                <a:tc>
                  <a:txBody>
                    <a:bodyPr/>
                    <a:lstStyle/>
                    <a:p>
                      <a:r>
                        <a:rPr lang="en-US" sz="1400" dirty="0"/>
                        <a:t>Access Section</a:t>
                      </a:r>
                    </a:p>
                  </a:txBody>
                  <a:tcPr>
                    <a:solidFill>
                      <a:schemeClr val="accent2">
                        <a:lumMod val="20000"/>
                        <a:lumOff val="80000"/>
                      </a:schemeClr>
                    </a:solidFill>
                  </a:tcPr>
                </a:tc>
                <a:tc>
                  <a:txBody>
                    <a:bodyPr/>
                    <a:lstStyle/>
                    <a:p>
                      <a:endParaRPr lang="en-US" sz="1600"/>
                    </a:p>
                  </a:txBody>
                  <a:tcPr>
                    <a:solidFill>
                      <a:schemeClr val="accent2">
                        <a:lumMod val="20000"/>
                        <a:lumOff val="80000"/>
                      </a:schemeClr>
                    </a:solidFill>
                  </a:tcPr>
                </a:tc>
                <a:tc>
                  <a:txBody>
                    <a:bodyPr/>
                    <a:lstStyle/>
                    <a:p>
                      <a:endParaRPr lang="en-US" sz="1600"/>
                    </a:p>
                  </a:txBody>
                  <a:tcPr>
                    <a:solidFill>
                      <a:schemeClr val="accent2">
                        <a:lumMod val="20000"/>
                        <a:lumOff val="80000"/>
                      </a:schemeClr>
                    </a:solidFill>
                  </a:tcPr>
                </a:tc>
                <a:tc>
                  <a:txBody>
                    <a:bodyPr/>
                    <a:lstStyle/>
                    <a:p>
                      <a:endParaRPr lang="en-US" sz="1600"/>
                    </a:p>
                  </a:txBody>
                  <a:tcPr>
                    <a:solidFill>
                      <a:schemeClr val="accent2">
                        <a:lumMod val="20000"/>
                        <a:lumOff val="80000"/>
                      </a:schemeClr>
                    </a:solidFill>
                  </a:tcPr>
                </a:tc>
                <a:tc>
                  <a:txBody>
                    <a:bodyPr/>
                    <a:lstStyle/>
                    <a:p>
                      <a:endParaRPr lang="en-US" sz="1600" dirty="0"/>
                    </a:p>
                  </a:txBody>
                  <a:tcPr>
                    <a:solidFill>
                      <a:schemeClr val="accent2">
                        <a:lumMod val="20000"/>
                        <a:lumOff val="80000"/>
                      </a:schemeClr>
                    </a:solidFill>
                  </a:tcPr>
                </a:tc>
                <a:tc>
                  <a:txBody>
                    <a:bodyPr/>
                    <a:lstStyle/>
                    <a:p>
                      <a:endParaRPr lang="en-US" sz="1600" dirty="0"/>
                    </a:p>
                  </a:txBody>
                  <a:tcPr>
                    <a:solidFill>
                      <a:schemeClr val="accent2">
                        <a:lumMod val="20000"/>
                        <a:lumOff val="80000"/>
                      </a:schemeClr>
                    </a:solidFill>
                  </a:tcPr>
                </a:tc>
                <a:extLst>
                  <a:ext uri="{0D108BD9-81ED-4DB2-BD59-A6C34878D82A}">
                    <a16:rowId xmlns:a16="http://schemas.microsoft.com/office/drawing/2014/main" val="3227326125"/>
                  </a:ext>
                </a:extLst>
              </a:tr>
              <a:tr h="370840">
                <a:tc>
                  <a:txBody>
                    <a:bodyPr/>
                    <a:lstStyle/>
                    <a:p>
                      <a:r>
                        <a:rPr lang="en-US" sz="1600" dirty="0"/>
                        <a:t>PES</a:t>
                      </a:r>
                    </a:p>
                  </a:txBody>
                  <a:tcPr>
                    <a:solidFill>
                      <a:schemeClr val="accent2">
                        <a:lumMod val="20000"/>
                        <a:lumOff val="80000"/>
                      </a:schemeClr>
                    </a:solidFill>
                  </a:tcPr>
                </a:tc>
                <a:tc>
                  <a:txBody>
                    <a:bodyPr/>
                    <a:lstStyle/>
                    <a:p>
                      <a:r>
                        <a:rPr lang="en-US" sz="1400" dirty="0"/>
                        <a:t>Access Section</a:t>
                      </a:r>
                    </a:p>
                  </a:txBody>
                  <a:tcPr>
                    <a:solidFill>
                      <a:schemeClr val="accent2">
                        <a:lumMod val="20000"/>
                        <a:lumOff val="80000"/>
                      </a:schemeClr>
                    </a:solidFill>
                  </a:tcPr>
                </a:tc>
                <a:tc>
                  <a:txBody>
                    <a:bodyPr/>
                    <a:lstStyle/>
                    <a:p>
                      <a:endParaRPr lang="en-US" sz="1600" dirty="0"/>
                    </a:p>
                  </a:txBody>
                  <a:tcPr>
                    <a:solidFill>
                      <a:schemeClr val="accent2">
                        <a:lumMod val="20000"/>
                        <a:lumOff val="80000"/>
                      </a:schemeClr>
                    </a:solidFill>
                  </a:tcPr>
                </a:tc>
                <a:tc>
                  <a:txBody>
                    <a:bodyPr/>
                    <a:lstStyle/>
                    <a:p>
                      <a:endParaRPr lang="en-US" sz="1600"/>
                    </a:p>
                  </a:txBody>
                  <a:tcPr>
                    <a:solidFill>
                      <a:schemeClr val="accent2">
                        <a:lumMod val="20000"/>
                        <a:lumOff val="80000"/>
                      </a:schemeClr>
                    </a:solidFill>
                  </a:tcPr>
                </a:tc>
                <a:tc>
                  <a:txBody>
                    <a:bodyPr/>
                    <a:lstStyle/>
                    <a:p>
                      <a:endParaRPr lang="en-US" sz="1600"/>
                    </a:p>
                  </a:txBody>
                  <a:tcPr>
                    <a:solidFill>
                      <a:schemeClr val="accent2">
                        <a:lumMod val="20000"/>
                        <a:lumOff val="80000"/>
                      </a:schemeClr>
                    </a:solidFill>
                  </a:tcPr>
                </a:tc>
                <a:tc>
                  <a:txBody>
                    <a:bodyPr/>
                    <a:lstStyle/>
                    <a:p>
                      <a:endParaRPr lang="en-US" sz="1600" dirty="0"/>
                    </a:p>
                  </a:txBody>
                  <a:tcPr>
                    <a:solidFill>
                      <a:schemeClr val="accent2">
                        <a:lumMod val="20000"/>
                        <a:lumOff val="80000"/>
                      </a:schemeClr>
                    </a:solidFill>
                  </a:tcPr>
                </a:tc>
                <a:tc>
                  <a:txBody>
                    <a:bodyPr/>
                    <a:lstStyle/>
                    <a:p>
                      <a:endParaRPr lang="en-US" sz="1600" dirty="0"/>
                    </a:p>
                  </a:txBody>
                  <a:tcPr>
                    <a:solidFill>
                      <a:schemeClr val="accent2">
                        <a:lumMod val="20000"/>
                        <a:lumOff val="80000"/>
                      </a:schemeClr>
                    </a:solidFill>
                  </a:tcPr>
                </a:tc>
                <a:extLst>
                  <a:ext uri="{0D108BD9-81ED-4DB2-BD59-A6C34878D82A}">
                    <a16:rowId xmlns:a16="http://schemas.microsoft.com/office/drawing/2014/main" val="2257048308"/>
                  </a:ext>
                </a:extLst>
              </a:tr>
              <a:tr h="370840">
                <a:tc>
                  <a:txBody>
                    <a:bodyPr/>
                    <a:lstStyle/>
                    <a:p>
                      <a:r>
                        <a:rPr lang="en-US" sz="1600" dirty="0"/>
                        <a:t>EMB</a:t>
                      </a:r>
                    </a:p>
                  </a:txBody>
                  <a:tcPr>
                    <a:solidFill>
                      <a:schemeClr val="accent2">
                        <a:lumMod val="20000"/>
                        <a:lumOff val="80000"/>
                      </a:schemeClr>
                    </a:solidFill>
                  </a:tcPr>
                </a:tc>
                <a:tc>
                  <a:txBody>
                    <a:bodyPr/>
                    <a:lstStyle/>
                    <a:p>
                      <a:r>
                        <a:rPr lang="en-US" sz="1400" dirty="0"/>
                        <a:t>Access Section</a:t>
                      </a:r>
                    </a:p>
                  </a:txBody>
                  <a:tcPr>
                    <a:solidFill>
                      <a:schemeClr val="accent2">
                        <a:lumMod val="20000"/>
                        <a:lumOff val="80000"/>
                      </a:schemeClr>
                    </a:solidFill>
                  </a:tcPr>
                </a:tc>
                <a:tc>
                  <a:txBody>
                    <a:bodyPr/>
                    <a:lstStyle/>
                    <a:p>
                      <a:endParaRPr lang="en-US" sz="1600" dirty="0"/>
                    </a:p>
                  </a:txBody>
                  <a:tcPr>
                    <a:solidFill>
                      <a:schemeClr val="accent2">
                        <a:lumMod val="20000"/>
                        <a:lumOff val="80000"/>
                      </a:schemeClr>
                    </a:solidFill>
                  </a:tcPr>
                </a:tc>
                <a:tc>
                  <a:txBody>
                    <a:bodyPr/>
                    <a:lstStyle/>
                    <a:p>
                      <a:endParaRPr lang="en-US" sz="1600"/>
                    </a:p>
                  </a:txBody>
                  <a:tcPr>
                    <a:solidFill>
                      <a:schemeClr val="accent2">
                        <a:lumMod val="20000"/>
                        <a:lumOff val="80000"/>
                      </a:schemeClr>
                    </a:solidFill>
                  </a:tcPr>
                </a:tc>
                <a:tc>
                  <a:txBody>
                    <a:bodyPr/>
                    <a:lstStyle/>
                    <a:p>
                      <a:endParaRPr lang="en-US" sz="1600"/>
                    </a:p>
                  </a:txBody>
                  <a:tcPr>
                    <a:solidFill>
                      <a:schemeClr val="accent2">
                        <a:lumMod val="20000"/>
                        <a:lumOff val="80000"/>
                      </a:schemeClr>
                    </a:solidFill>
                  </a:tcPr>
                </a:tc>
                <a:tc>
                  <a:txBody>
                    <a:bodyPr/>
                    <a:lstStyle/>
                    <a:p>
                      <a:endParaRPr lang="en-US" sz="1600" dirty="0"/>
                    </a:p>
                  </a:txBody>
                  <a:tcPr>
                    <a:solidFill>
                      <a:schemeClr val="accent2">
                        <a:lumMod val="20000"/>
                        <a:lumOff val="80000"/>
                      </a:schemeClr>
                    </a:solidFill>
                  </a:tcPr>
                </a:tc>
                <a:tc>
                  <a:txBody>
                    <a:bodyPr/>
                    <a:lstStyle/>
                    <a:p>
                      <a:endParaRPr lang="en-US" sz="1600" dirty="0"/>
                    </a:p>
                  </a:txBody>
                  <a:tcPr>
                    <a:solidFill>
                      <a:schemeClr val="accent2">
                        <a:lumMod val="20000"/>
                        <a:lumOff val="80000"/>
                      </a:schemeClr>
                    </a:solidFill>
                  </a:tcPr>
                </a:tc>
                <a:extLst>
                  <a:ext uri="{0D108BD9-81ED-4DB2-BD59-A6C34878D82A}">
                    <a16:rowId xmlns:a16="http://schemas.microsoft.com/office/drawing/2014/main" val="1653186132"/>
                  </a:ext>
                </a:extLst>
              </a:tr>
            </a:tbl>
          </a:graphicData>
        </a:graphic>
      </p:graphicFrame>
      <p:sp>
        <p:nvSpPr>
          <p:cNvPr id="7" name="Oval 6"/>
          <p:cNvSpPr/>
          <p:nvPr/>
        </p:nvSpPr>
        <p:spPr>
          <a:xfrm>
            <a:off x="4188739" y="1898841"/>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Oval 7"/>
          <p:cNvSpPr/>
          <p:nvPr/>
        </p:nvSpPr>
        <p:spPr>
          <a:xfrm>
            <a:off x="3180139" y="1898840"/>
            <a:ext cx="262394" cy="190831"/>
          </a:xfrm>
          <a:prstGeom prst="ellipse">
            <a:avLst/>
          </a:prstGeom>
          <a:solidFill>
            <a:schemeClr val="accent6"/>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Oval 8"/>
          <p:cNvSpPr/>
          <p:nvPr/>
        </p:nvSpPr>
        <p:spPr>
          <a:xfrm>
            <a:off x="3180139" y="3015143"/>
            <a:ext cx="262394" cy="190831"/>
          </a:xfrm>
          <a:prstGeom prst="ellipse">
            <a:avLst/>
          </a:prstGeom>
          <a:solidFill>
            <a:schemeClr val="accent6"/>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Oval 9"/>
          <p:cNvSpPr/>
          <p:nvPr/>
        </p:nvSpPr>
        <p:spPr>
          <a:xfrm>
            <a:off x="5298235" y="1924407"/>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0"/>
          <p:cNvSpPr/>
          <p:nvPr/>
        </p:nvSpPr>
        <p:spPr>
          <a:xfrm>
            <a:off x="4188739" y="3534046"/>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Oval 11"/>
          <p:cNvSpPr/>
          <p:nvPr/>
        </p:nvSpPr>
        <p:spPr>
          <a:xfrm>
            <a:off x="7285134" y="1924239"/>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Oval 12"/>
          <p:cNvSpPr/>
          <p:nvPr/>
        </p:nvSpPr>
        <p:spPr>
          <a:xfrm>
            <a:off x="3180139" y="2481065"/>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Oval 13"/>
          <p:cNvSpPr/>
          <p:nvPr/>
        </p:nvSpPr>
        <p:spPr>
          <a:xfrm>
            <a:off x="4188739" y="2481064"/>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14"/>
          <p:cNvSpPr/>
          <p:nvPr/>
        </p:nvSpPr>
        <p:spPr>
          <a:xfrm>
            <a:off x="4188739" y="3015142"/>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Oval 15"/>
          <p:cNvSpPr/>
          <p:nvPr/>
        </p:nvSpPr>
        <p:spPr>
          <a:xfrm>
            <a:off x="5298235" y="2496238"/>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Oval 16"/>
          <p:cNvSpPr/>
          <p:nvPr/>
        </p:nvSpPr>
        <p:spPr>
          <a:xfrm>
            <a:off x="5296163" y="4040450"/>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Oval 17"/>
          <p:cNvSpPr/>
          <p:nvPr/>
        </p:nvSpPr>
        <p:spPr>
          <a:xfrm>
            <a:off x="7282220" y="2496237"/>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p:cNvSpPr/>
          <p:nvPr/>
        </p:nvSpPr>
        <p:spPr>
          <a:xfrm>
            <a:off x="5299849" y="3015143"/>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Oval 19"/>
          <p:cNvSpPr/>
          <p:nvPr/>
        </p:nvSpPr>
        <p:spPr>
          <a:xfrm>
            <a:off x="5291899" y="3534048"/>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Oval 20"/>
          <p:cNvSpPr/>
          <p:nvPr/>
        </p:nvSpPr>
        <p:spPr>
          <a:xfrm>
            <a:off x="7285134" y="3006654"/>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Oval 21"/>
          <p:cNvSpPr/>
          <p:nvPr/>
        </p:nvSpPr>
        <p:spPr>
          <a:xfrm>
            <a:off x="7282220" y="3534047"/>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Oval 22"/>
          <p:cNvSpPr/>
          <p:nvPr/>
        </p:nvSpPr>
        <p:spPr>
          <a:xfrm>
            <a:off x="7285134" y="4044464"/>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Oval 23"/>
          <p:cNvSpPr/>
          <p:nvPr/>
        </p:nvSpPr>
        <p:spPr>
          <a:xfrm>
            <a:off x="5291899" y="4555349"/>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Oval 24"/>
          <p:cNvSpPr/>
          <p:nvPr/>
        </p:nvSpPr>
        <p:spPr>
          <a:xfrm>
            <a:off x="7282220" y="4554881"/>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Oval 25"/>
          <p:cNvSpPr/>
          <p:nvPr/>
        </p:nvSpPr>
        <p:spPr>
          <a:xfrm>
            <a:off x="3180139" y="3540203"/>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Oval 26"/>
          <p:cNvSpPr/>
          <p:nvPr/>
        </p:nvSpPr>
        <p:spPr>
          <a:xfrm>
            <a:off x="3180139" y="4029677"/>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Oval 27"/>
          <p:cNvSpPr/>
          <p:nvPr/>
        </p:nvSpPr>
        <p:spPr>
          <a:xfrm>
            <a:off x="4188739" y="4044464"/>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Oval 28"/>
          <p:cNvSpPr/>
          <p:nvPr/>
        </p:nvSpPr>
        <p:spPr>
          <a:xfrm>
            <a:off x="3180139" y="4555349"/>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Oval 29"/>
          <p:cNvSpPr/>
          <p:nvPr/>
        </p:nvSpPr>
        <p:spPr>
          <a:xfrm>
            <a:off x="4193003" y="4555349"/>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Oval 30"/>
          <p:cNvSpPr/>
          <p:nvPr/>
        </p:nvSpPr>
        <p:spPr>
          <a:xfrm>
            <a:off x="6390795" y="2523420"/>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Oval 31"/>
          <p:cNvSpPr/>
          <p:nvPr/>
        </p:nvSpPr>
        <p:spPr>
          <a:xfrm>
            <a:off x="6390795" y="3017167"/>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Oval 32"/>
          <p:cNvSpPr/>
          <p:nvPr/>
        </p:nvSpPr>
        <p:spPr>
          <a:xfrm>
            <a:off x="6390795" y="3542189"/>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Oval 33"/>
          <p:cNvSpPr/>
          <p:nvPr/>
        </p:nvSpPr>
        <p:spPr>
          <a:xfrm>
            <a:off x="6393564" y="4029111"/>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Oval 34"/>
          <p:cNvSpPr/>
          <p:nvPr/>
        </p:nvSpPr>
        <p:spPr>
          <a:xfrm>
            <a:off x="6390795" y="4554881"/>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Oval 35"/>
          <p:cNvSpPr/>
          <p:nvPr/>
        </p:nvSpPr>
        <p:spPr>
          <a:xfrm>
            <a:off x="6390046" y="1898841"/>
            <a:ext cx="262394" cy="19083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Oval 36"/>
          <p:cNvSpPr/>
          <p:nvPr/>
        </p:nvSpPr>
        <p:spPr>
          <a:xfrm>
            <a:off x="7822167" y="269850"/>
            <a:ext cx="854717" cy="365281"/>
          </a:xfrm>
          <a:prstGeom prst="ellipse">
            <a:avLst/>
          </a:prstGeom>
          <a:solidFill>
            <a:schemeClr val="accent6"/>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Done</a:t>
            </a:r>
          </a:p>
        </p:txBody>
      </p:sp>
      <p:sp>
        <p:nvSpPr>
          <p:cNvPr id="38" name="Oval 37"/>
          <p:cNvSpPr/>
          <p:nvPr/>
        </p:nvSpPr>
        <p:spPr>
          <a:xfrm>
            <a:off x="6805916" y="269850"/>
            <a:ext cx="854717" cy="365281"/>
          </a:xfrm>
          <a:prstGeom prst="ellipse">
            <a:avLst/>
          </a:prstGeom>
          <a:solidFill>
            <a:schemeClr val="accent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In Works</a:t>
            </a:r>
          </a:p>
        </p:txBody>
      </p:sp>
    </p:spTree>
    <p:extLst>
      <p:ext uri="{BB962C8B-B14F-4D97-AF65-F5344CB8AC3E}">
        <p14:creationId xmlns:p14="http://schemas.microsoft.com/office/powerpoint/2010/main" val="2325312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8001" y="383928"/>
            <a:ext cx="6447501" cy="1667716"/>
          </a:xfrm>
        </p:spPr>
        <p:txBody>
          <a:bodyPr/>
          <a:lstStyle/>
          <a:p>
            <a:r>
              <a:rPr lang="en-US" dirty="0"/>
              <a:t>Old/New Business </a:t>
            </a:r>
          </a:p>
        </p:txBody>
      </p:sp>
    </p:spTree>
    <p:extLst>
      <p:ext uri="{BB962C8B-B14F-4D97-AF65-F5344CB8AC3E}">
        <p14:creationId xmlns:p14="http://schemas.microsoft.com/office/powerpoint/2010/main" val="1497429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ctrTitle"/>
          </p:nvPr>
        </p:nvSpPr>
        <p:spPr>
          <a:xfrm>
            <a:off x="207288" y="2571988"/>
            <a:ext cx="8758481" cy="677941"/>
          </a:xfrm>
          <a:prstGeom prst="rect">
            <a:avLst/>
          </a:prstGeom>
          <a:noFill/>
          <a:ln>
            <a:noFill/>
          </a:ln>
        </p:spPr>
        <p:txBody>
          <a:bodyPr wrap="square" lIns="68575" tIns="34275" rIns="68575" bIns="34275" anchor="t" anchorCtr="0">
            <a:noAutofit/>
          </a:bodyPr>
          <a:lstStyle/>
          <a:p>
            <a:pPr marL="0" marR="0" lvl="0" indent="-209550" algn="l" rtl="0">
              <a:lnSpc>
                <a:spcPct val="90000"/>
              </a:lnSpc>
              <a:spcBef>
                <a:spcPts val="0"/>
              </a:spcBef>
              <a:buClr>
                <a:srgbClr val="0066A1"/>
              </a:buClr>
              <a:buSzPct val="100000"/>
              <a:buFont typeface="Calibri"/>
              <a:buNone/>
            </a:pPr>
            <a:r>
              <a:rPr lang="en-US" sz="3300" b="1" i="0" u="none" strike="noStrike" cap="none" dirty="0">
                <a:solidFill>
                  <a:srgbClr val="0066A1"/>
                </a:solidFill>
                <a:latin typeface="Calibri"/>
                <a:ea typeface="Calibri"/>
                <a:cs typeface="Calibri"/>
                <a:sym typeface="Calibri"/>
              </a:rPr>
              <a:t>Update on Fellow matters, including the decision to refer Fellow </a:t>
            </a:r>
            <a:r>
              <a:rPr lang="en-US" dirty="0"/>
              <a:t>N</a:t>
            </a:r>
            <a:r>
              <a:rPr lang="en-US" sz="3300" b="1" i="0" u="none" strike="noStrike" cap="none" dirty="0">
                <a:solidFill>
                  <a:srgbClr val="0066A1"/>
                </a:solidFill>
                <a:latin typeface="Calibri"/>
                <a:ea typeface="Calibri"/>
                <a:cs typeface="Calibri"/>
                <a:sym typeface="Calibri"/>
              </a:rPr>
              <a:t>ominees to Societies only</a:t>
            </a:r>
            <a:endParaRPr sz="3300" b="1" i="0" u="none" strike="noStrike" cap="none" dirty="0">
              <a:solidFill>
                <a:srgbClr val="0066A1"/>
              </a:solidFill>
              <a:latin typeface="Calibri"/>
              <a:ea typeface="Calibri"/>
              <a:cs typeface="Calibri"/>
              <a:sym typeface="Calibri"/>
            </a:endParaRPr>
          </a:p>
        </p:txBody>
      </p:sp>
      <p:sp>
        <p:nvSpPr>
          <p:cNvPr id="156" name="Shape 156"/>
          <p:cNvSpPr txBox="1">
            <a:spLocks noGrp="1"/>
          </p:cNvSpPr>
          <p:nvPr>
            <p:ph type="subTitle" idx="1"/>
          </p:nvPr>
        </p:nvSpPr>
        <p:spPr>
          <a:xfrm>
            <a:off x="207289" y="3559210"/>
            <a:ext cx="7917982" cy="933212"/>
          </a:xfrm>
          <a:prstGeom prst="rect">
            <a:avLst/>
          </a:prstGeom>
          <a:noFill/>
          <a:ln>
            <a:noFill/>
          </a:ln>
        </p:spPr>
        <p:txBody>
          <a:bodyPr wrap="square" lIns="68575" tIns="34275" rIns="68575" bIns="34275" anchor="t" anchorCtr="0">
            <a:noAutofit/>
          </a:bodyPr>
          <a:lstStyle/>
          <a:p>
            <a:pPr lvl="0" indent="-133350">
              <a:spcBef>
                <a:spcPts val="0"/>
              </a:spcBef>
            </a:pPr>
            <a:r>
              <a:rPr lang="en-US" sz="1800" dirty="0"/>
              <a:t>Stefano Galli – </a:t>
            </a:r>
            <a:r>
              <a:rPr lang="en-US" sz="1800" dirty="0">
                <a:hlinkClick r:id="rId3"/>
              </a:rPr>
              <a:t>sgalli@ieee.org</a:t>
            </a:r>
            <a:r>
              <a:rPr lang="en-US" sz="1800" dirty="0"/>
              <a:t> </a:t>
            </a:r>
          </a:p>
          <a:p>
            <a:pPr lvl="0" indent="-133350">
              <a:spcBef>
                <a:spcPts val="0"/>
              </a:spcBef>
            </a:pPr>
            <a:r>
              <a:rPr lang="en-US" sz="1800" dirty="0"/>
              <a:t>2018-2019 IEEE Fellow Committee Chair</a:t>
            </a:r>
          </a:p>
          <a:p>
            <a:pPr lvl="0" indent="-133350">
              <a:spcBef>
                <a:spcPts val="0"/>
              </a:spcBef>
            </a:pPr>
            <a:r>
              <a:rPr lang="en-US" sz="1800" dirty="0"/>
              <a:t>23 November 2019 – Technical Activities Board</a:t>
            </a:r>
            <a:endParaRPr sz="1800" b="1" i="1" u="none" strike="noStrike" cap="none" dirty="0">
              <a:solidFill>
                <a:srgbClr val="7F7F7F"/>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39ED4-E630-49ED-B216-559E1456334D}"/>
              </a:ext>
            </a:extLst>
          </p:cNvPr>
          <p:cNvSpPr>
            <a:spLocks noGrp="1"/>
          </p:cNvSpPr>
          <p:nvPr>
            <p:ph type="ctrTitle"/>
          </p:nvPr>
        </p:nvSpPr>
        <p:spPr/>
        <p:txBody>
          <a:bodyPr>
            <a:normAutofit fontScale="90000"/>
          </a:bodyPr>
          <a:lstStyle/>
          <a:p>
            <a:r>
              <a:rPr lang="en-US" sz="2400" dirty="0"/>
              <a:t>Rationale for Decision (1/2)</a:t>
            </a:r>
          </a:p>
        </p:txBody>
      </p:sp>
      <p:sp>
        <p:nvSpPr>
          <p:cNvPr id="4" name="Text Placeholder 3">
            <a:extLst>
              <a:ext uri="{FF2B5EF4-FFF2-40B4-BE49-F238E27FC236}">
                <a16:creationId xmlns:a16="http://schemas.microsoft.com/office/drawing/2014/main" id="{D8243820-F9F0-4D00-92CC-3E5E792AA249}"/>
              </a:ext>
            </a:extLst>
          </p:cNvPr>
          <p:cNvSpPr>
            <a:spLocks noGrp="1"/>
          </p:cNvSpPr>
          <p:nvPr>
            <p:ph type="body" idx="2"/>
          </p:nvPr>
        </p:nvSpPr>
        <p:spPr>
          <a:xfrm>
            <a:off x="306419" y="890248"/>
            <a:ext cx="8531162" cy="3778386"/>
          </a:xfrm>
        </p:spPr>
        <p:txBody>
          <a:bodyPr/>
          <a:lstStyle/>
          <a:p>
            <a:pPr marL="257175" indent="-257175" defTabSz="685800" fontAlgn="b">
              <a:lnSpc>
                <a:spcPct val="100000"/>
              </a:lnSpc>
              <a:spcBef>
                <a:spcPts val="1200"/>
              </a:spcBef>
              <a:buSzPct val="100000"/>
              <a:buBlip>
                <a:blip r:embed="rId2"/>
              </a:buBlip>
            </a:pPr>
            <a:r>
              <a:rPr lang="en-US" sz="1400" kern="1200" dirty="0">
                <a:solidFill>
                  <a:srgbClr val="000000"/>
                </a:solidFill>
                <a:effectLst>
                  <a:outerShdw blurRad="38100" dist="38100" dir="2700000" algn="tl">
                    <a:srgbClr val="000000">
                      <a:alpha val="43137"/>
                    </a:srgbClr>
                  </a:outerShdw>
                </a:effectLst>
                <a:latin typeface="Verdana"/>
                <a:ea typeface="+mn-ea"/>
              </a:rPr>
              <a:t>Expertise to evaluate technically any Nominee is already in Societies because “Council Evaluators” are actually IEEE Fellow who are members of Societies, thus there is no need to have Councils doing the same job of Societies and creating separate rankings.</a:t>
            </a:r>
          </a:p>
          <a:p>
            <a:pPr lvl="1">
              <a:lnSpc>
                <a:spcPct val="100000"/>
              </a:lnSpc>
              <a:spcBef>
                <a:spcPts val="100"/>
              </a:spcBef>
            </a:pPr>
            <a:r>
              <a:rPr lang="en-US" sz="1200" kern="1200" dirty="0">
                <a:solidFill>
                  <a:schemeClr val="tx1"/>
                </a:solidFill>
                <a:latin typeface="Calibri" panose="020F0502020204030204" pitchFamily="34" charset="0"/>
                <a:ea typeface="+mn-ea"/>
                <a:cs typeface="Calibri" panose="020F0502020204030204" pitchFamily="34" charset="0"/>
              </a:rPr>
              <a:t>Fellows elevated through Councils are members of Societies (not Councils, as Councils have no individual membership), so Fellow Evaluators used by Councils are readily available for appointment to the Fellow Committees of </a:t>
            </a:r>
            <a:r>
              <a:rPr lang="en-US" sz="1200" kern="1200" dirty="0">
                <a:solidFill>
                  <a:schemeClr val="tx1"/>
                </a:solidFill>
                <a:latin typeface="Calibri" panose="020F0502020204030204" pitchFamily="34" charset="0"/>
                <a:cs typeface="Calibri" panose="020F0502020204030204" pitchFamily="34" charset="0"/>
              </a:rPr>
              <a:t>Societies </a:t>
            </a:r>
            <a:r>
              <a:rPr lang="en-US" sz="1200" kern="1200" dirty="0">
                <a:solidFill>
                  <a:schemeClr val="tx1"/>
                </a:solidFill>
                <a:latin typeface="Calibri" panose="020F0502020204030204" pitchFamily="34" charset="0"/>
                <a:ea typeface="+mn-ea"/>
                <a:cs typeface="Calibri" panose="020F0502020204030204" pitchFamily="34" charset="0"/>
              </a:rPr>
              <a:t>.</a:t>
            </a:r>
          </a:p>
          <a:p>
            <a:pPr marL="257175" indent="-257175" defTabSz="685800" fontAlgn="b">
              <a:lnSpc>
                <a:spcPct val="100000"/>
              </a:lnSpc>
              <a:spcBef>
                <a:spcPts val="600"/>
              </a:spcBef>
              <a:buSzPct val="100000"/>
              <a:buBlip>
                <a:blip r:embed="rId2"/>
              </a:buBlip>
            </a:pPr>
            <a:endParaRPr lang="en-US" sz="500" kern="1200" dirty="0">
              <a:solidFill>
                <a:srgbClr val="000000"/>
              </a:solidFill>
              <a:latin typeface="Verdana"/>
              <a:ea typeface="+mn-ea"/>
            </a:endParaRPr>
          </a:p>
          <a:p>
            <a:pPr marL="257175" indent="-257175" defTabSz="685800" fontAlgn="b">
              <a:lnSpc>
                <a:spcPct val="100000"/>
              </a:lnSpc>
              <a:spcBef>
                <a:spcPts val="600"/>
              </a:spcBef>
              <a:buSzPct val="100000"/>
              <a:buBlip>
                <a:blip r:embed="rId2"/>
              </a:buBlip>
            </a:pPr>
            <a:r>
              <a:rPr lang="en-US" sz="1400" kern="1200" dirty="0">
                <a:solidFill>
                  <a:srgbClr val="000000"/>
                </a:solidFill>
                <a:effectLst>
                  <a:outerShdw blurRad="38100" dist="38100" dir="2700000" algn="tl">
                    <a:srgbClr val="000000">
                      <a:alpha val="43137"/>
                    </a:srgbClr>
                  </a:outerShdw>
                </a:effectLst>
                <a:latin typeface="Verdana"/>
                <a:ea typeface="+mn-ea"/>
              </a:rPr>
              <a:t>Due to the competitiveness of the Fellow process, it is very important that:</a:t>
            </a:r>
          </a:p>
          <a:p>
            <a:pPr marL="742950" lvl="1" indent="-311150" defTabSz="685800" fontAlgn="b">
              <a:lnSpc>
                <a:spcPct val="100000"/>
              </a:lnSpc>
              <a:spcBef>
                <a:spcPts val="300"/>
              </a:spcBef>
              <a:buNone/>
            </a:pPr>
            <a:r>
              <a:rPr lang="en-US" sz="1200" kern="1200" dirty="0">
                <a:solidFill>
                  <a:srgbClr val="000000"/>
                </a:solidFill>
                <a:effectLst>
                  <a:outerShdw blurRad="38100" dist="38100" dir="2700000" algn="tl">
                    <a:srgbClr val="000000">
                      <a:alpha val="43137"/>
                    </a:srgbClr>
                  </a:outerShdw>
                </a:effectLst>
                <a:latin typeface="Verdana"/>
              </a:rPr>
              <a:t>(a)	All Nominees contributing to same/similar fields be evaluated by the same evaluating Committee so that number of separate rankings is minimized.</a:t>
            </a:r>
          </a:p>
          <a:p>
            <a:pPr lvl="2" defTabSz="685800" fontAlgn="b">
              <a:lnSpc>
                <a:spcPct val="100000"/>
              </a:lnSpc>
              <a:spcBef>
                <a:spcPts val="100"/>
              </a:spcBef>
              <a:buFont typeface="Courier New" panose="02070309020205020404" pitchFamily="49" charset="0"/>
              <a:buChar char="o"/>
            </a:pPr>
            <a:r>
              <a:rPr lang="en-US" sz="1000" kern="1200" dirty="0">
                <a:solidFill>
                  <a:schemeClr val="tx1"/>
                </a:solidFill>
                <a:latin typeface="Calibri" panose="020F0502020204030204" pitchFamily="34" charset="0"/>
                <a:cs typeface="Calibri" panose="020F0502020204030204" pitchFamily="34" charset="0"/>
              </a:rPr>
              <a:t>It is very difficult for the IEEE Fellow Committee to merge into a single ranking tens of distinct rankings of Nominees that have contributed to different fields and in different ways (research, practice, etc.) and it is not at all immediate to normalize S/TC scores so it is important to minimize the number of separate rankings, especially for same/similar fields.</a:t>
            </a:r>
          </a:p>
          <a:p>
            <a:pPr lvl="2" defTabSz="685800" fontAlgn="b">
              <a:lnSpc>
                <a:spcPct val="100000"/>
              </a:lnSpc>
              <a:spcBef>
                <a:spcPts val="100"/>
              </a:spcBef>
              <a:buFont typeface="Courier New" panose="02070309020205020404" pitchFamily="49" charset="0"/>
              <a:buChar char="o"/>
            </a:pPr>
            <a:r>
              <a:rPr lang="en-US" sz="1000" kern="1200" dirty="0">
                <a:solidFill>
                  <a:schemeClr val="tx1"/>
                </a:solidFill>
                <a:latin typeface="Calibri" panose="020F0502020204030204" pitchFamily="34" charset="0"/>
                <a:cs typeface="Calibri" panose="020F0502020204030204" pitchFamily="34" charset="0"/>
              </a:rPr>
              <a:t>Arriving to a single ranking and setting a Pass/Fail threshold is essential because Fellow “worthiness” is not a binary state, there is a continuum in qualification and the process is competitive because of the finite number of available slots. </a:t>
            </a:r>
            <a:endParaRPr lang="en-US" sz="1000" kern="1200" dirty="0">
              <a:solidFill>
                <a:srgbClr val="000000"/>
              </a:solidFill>
              <a:latin typeface="Verdana"/>
            </a:endParaRPr>
          </a:p>
          <a:p>
            <a:pPr marL="742950" lvl="1" indent="-311150" defTabSz="685800" fontAlgn="b">
              <a:lnSpc>
                <a:spcPct val="100000"/>
              </a:lnSpc>
              <a:spcBef>
                <a:spcPts val="300"/>
              </a:spcBef>
              <a:buNone/>
            </a:pPr>
            <a:r>
              <a:rPr lang="en-US" sz="1200" kern="1200" dirty="0">
                <a:solidFill>
                  <a:srgbClr val="000000"/>
                </a:solidFill>
                <a:effectLst>
                  <a:outerShdw blurRad="38100" dist="38100" dir="2700000" algn="tl">
                    <a:srgbClr val="000000">
                      <a:alpha val="43137"/>
                    </a:srgbClr>
                  </a:outerShdw>
                </a:effectLst>
                <a:latin typeface="Verdana"/>
              </a:rPr>
              <a:t>(b)	Evaluating Committees do not evaluate too few Nominees.</a:t>
            </a:r>
          </a:p>
          <a:p>
            <a:pPr lvl="2" defTabSz="685800" fontAlgn="b">
              <a:lnSpc>
                <a:spcPct val="100000"/>
              </a:lnSpc>
              <a:spcBef>
                <a:spcPts val="100"/>
              </a:spcBef>
              <a:buFont typeface="Courier New" panose="02070309020205020404" pitchFamily="49" charset="0"/>
              <a:buChar char="o"/>
            </a:pPr>
            <a:r>
              <a:rPr lang="en-US" sz="1000" kern="1200" dirty="0">
                <a:solidFill>
                  <a:schemeClr val="tx1"/>
                </a:solidFill>
                <a:latin typeface="Calibri" panose="020F0502020204030204" pitchFamily="34" charset="0"/>
                <a:cs typeface="Calibri" panose="020F0502020204030204" pitchFamily="34" charset="0"/>
              </a:rPr>
              <a:t>Committees that evaluate a few Nominees cannot calibrate well their assessments vis-à-vis the general degree of qualification of the whole pool of ~1,000 Nominees. </a:t>
            </a:r>
            <a:r>
              <a:rPr lang="en-US" sz="1000" kern="1200" dirty="0">
                <a:solidFill>
                  <a:srgbClr val="000000"/>
                </a:solidFill>
                <a:latin typeface="Calibri" panose="020F0502020204030204" pitchFamily="34" charset="0"/>
                <a:cs typeface="Calibri" panose="020F0502020204030204" pitchFamily="34" charset="0"/>
              </a:rPr>
              <a:t>The issue of uncalibrated evaluations from small Societies also needs to be addressed.</a:t>
            </a:r>
            <a:endParaRPr lang="en-US" sz="1000" kern="1200" dirty="0">
              <a:solidFill>
                <a:schemeClr val="tx1"/>
              </a:solidFill>
              <a:latin typeface="Calibri" panose="020F0502020204030204" pitchFamily="34" charset="0"/>
              <a:cs typeface="Calibri" panose="020F0502020204030204" pitchFamily="34" charset="0"/>
            </a:endParaRPr>
          </a:p>
          <a:p>
            <a:pPr lvl="2" defTabSz="685800" fontAlgn="b">
              <a:lnSpc>
                <a:spcPct val="100000"/>
              </a:lnSpc>
              <a:spcBef>
                <a:spcPts val="100"/>
              </a:spcBef>
              <a:buFont typeface="Courier New" panose="02070309020205020404" pitchFamily="49" charset="0"/>
              <a:buChar char="o"/>
            </a:pPr>
            <a:r>
              <a:rPr lang="en-US" sz="1000" kern="1200" dirty="0">
                <a:solidFill>
                  <a:srgbClr val="000000"/>
                </a:solidFill>
                <a:latin typeface="Calibri" panose="020F0502020204030204" pitchFamily="34" charset="0"/>
                <a:cs typeface="Calibri" panose="020F0502020204030204" pitchFamily="34" charset="0"/>
              </a:rPr>
              <a:t>There are a lot of small Societies with uncalibrated assessments.</a:t>
            </a:r>
          </a:p>
          <a:p>
            <a:pPr lvl="2" defTabSz="685800" fontAlgn="b">
              <a:lnSpc>
                <a:spcPct val="100000"/>
              </a:lnSpc>
              <a:spcBef>
                <a:spcPts val="100"/>
              </a:spcBef>
              <a:buFont typeface="Courier New" panose="02070309020205020404" pitchFamily="49" charset="0"/>
              <a:buChar char="o"/>
            </a:pPr>
            <a:r>
              <a:rPr lang="en-US" sz="1000" kern="1200" dirty="0">
                <a:solidFill>
                  <a:srgbClr val="000000"/>
                </a:solidFill>
                <a:latin typeface="Calibri" panose="020F0502020204030204" pitchFamily="34" charset="0"/>
                <a:ea typeface="+mn-ea"/>
                <a:cs typeface="Calibri" panose="020F0502020204030204" pitchFamily="34" charset="0"/>
              </a:rPr>
              <a:t>Society Fellow Committees evaluate between 1 and 125 Nominees per year. Median: 10 ; 90</a:t>
            </a:r>
            <a:r>
              <a:rPr lang="en-US" sz="1000" kern="1200" baseline="30000" dirty="0">
                <a:solidFill>
                  <a:srgbClr val="000000"/>
                </a:solidFill>
                <a:latin typeface="Calibri" panose="020F0502020204030204" pitchFamily="34" charset="0"/>
                <a:ea typeface="+mn-ea"/>
                <a:cs typeface="Calibri" panose="020F0502020204030204" pitchFamily="34" charset="0"/>
              </a:rPr>
              <a:t>th</a:t>
            </a:r>
            <a:r>
              <a:rPr lang="en-US" sz="1000" kern="1200" dirty="0">
                <a:solidFill>
                  <a:srgbClr val="000000"/>
                </a:solidFill>
                <a:latin typeface="Calibri" panose="020F0502020204030204" pitchFamily="34" charset="0"/>
                <a:ea typeface="+mn-ea"/>
                <a:cs typeface="Calibri" panose="020F0502020204030204" pitchFamily="34" charset="0"/>
              </a:rPr>
              <a:t>-percentile: 56 (mean of last 5 </a:t>
            </a:r>
            <a:r>
              <a:rPr lang="en-US" sz="1000" kern="1200" dirty="0" err="1">
                <a:solidFill>
                  <a:srgbClr val="000000"/>
                </a:solidFill>
                <a:latin typeface="Calibri" panose="020F0502020204030204" pitchFamily="34" charset="0"/>
                <a:ea typeface="+mn-ea"/>
                <a:cs typeface="Calibri" panose="020F0502020204030204" pitchFamily="34" charset="0"/>
              </a:rPr>
              <a:t>yrs</a:t>
            </a:r>
            <a:r>
              <a:rPr lang="en-US" sz="1000" kern="1200" dirty="0">
                <a:solidFill>
                  <a:srgbClr val="000000"/>
                </a:solidFill>
                <a:latin typeface="Calibri" panose="020F0502020204030204" pitchFamily="34" charset="0"/>
                <a:ea typeface="+mn-ea"/>
                <a:cs typeface="Calibri" panose="020F0502020204030204" pitchFamily="34" charset="0"/>
              </a:rPr>
              <a:t>, 2015-2019). </a:t>
            </a:r>
          </a:p>
        </p:txBody>
      </p:sp>
    </p:spTree>
    <p:extLst>
      <p:ext uri="{BB962C8B-B14F-4D97-AF65-F5344CB8AC3E}">
        <p14:creationId xmlns:p14="http://schemas.microsoft.com/office/powerpoint/2010/main" val="425616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500"/>
                                        <p:tgtEl>
                                          <p:spTgt spid="4">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fade">
                                      <p:cBhvr>
                                        <p:cTn id="21" dur="500"/>
                                        <p:tgtEl>
                                          <p:spTgt spid="4">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8" end="8"/>
                                            </p:txEl>
                                          </p:spTgt>
                                        </p:tgtEl>
                                        <p:attrNameLst>
                                          <p:attrName>style.visibility</p:attrName>
                                        </p:attrNameLst>
                                      </p:cBhvr>
                                      <p:to>
                                        <p:strVal val="visible"/>
                                      </p:to>
                                    </p:set>
                                    <p:animEffect transition="in" filter="fade">
                                      <p:cBhvr>
                                        <p:cTn id="24" dur="500"/>
                                        <p:tgtEl>
                                          <p:spTgt spid="4">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Effect transition="in" filter="fade">
                                      <p:cBhvr>
                                        <p:cTn id="27" dur="500"/>
                                        <p:tgtEl>
                                          <p:spTgt spid="4">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10" end="10"/>
                                            </p:txEl>
                                          </p:spTgt>
                                        </p:tgtEl>
                                        <p:attrNameLst>
                                          <p:attrName>style.visibility</p:attrName>
                                        </p:attrNameLst>
                                      </p:cBhvr>
                                      <p:to>
                                        <p:strVal val="visible"/>
                                      </p:to>
                                    </p:set>
                                    <p:animEffect transition="in" filter="fade">
                                      <p:cBhvr>
                                        <p:cTn id="30"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39ED4-E630-49ED-B216-559E1456334D}"/>
              </a:ext>
            </a:extLst>
          </p:cNvPr>
          <p:cNvSpPr>
            <a:spLocks noGrp="1"/>
          </p:cNvSpPr>
          <p:nvPr>
            <p:ph type="ctrTitle"/>
          </p:nvPr>
        </p:nvSpPr>
        <p:spPr/>
        <p:txBody>
          <a:bodyPr>
            <a:normAutofit fontScale="90000"/>
          </a:bodyPr>
          <a:lstStyle/>
          <a:p>
            <a:r>
              <a:rPr lang="en-US" sz="2400" dirty="0"/>
              <a:t>Rationale for Decision (2/2)</a:t>
            </a:r>
          </a:p>
        </p:txBody>
      </p:sp>
      <p:sp>
        <p:nvSpPr>
          <p:cNvPr id="4" name="Text Placeholder 3">
            <a:extLst>
              <a:ext uri="{FF2B5EF4-FFF2-40B4-BE49-F238E27FC236}">
                <a16:creationId xmlns:a16="http://schemas.microsoft.com/office/drawing/2014/main" id="{D8243820-F9F0-4D00-92CC-3E5E792AA249}"/>
              </a:ext>
            </a:extLst>
          </p:cNvPr>
          <p:cNvSpPr>
            <a:spLocks noGrp="1"/>
          </p:cNvSpPr>
          <p:nvPr>
            <p:ph type="body" idx="2"/>
          </p:nvPr>
        </p:nvSpPr>
        <p:spPr>
          <a:xfrm>
            <a:off x="306418" y="890248"/>
            <a:ext cx="8588589" cy="3778386"/>
          </a:xfrm>
        </p:spPr>
        <p:txBody>
          <a:bodyPr/>
          <a:lstStyle/>
          <a:p>
            <a:pPr marL="257175" indent="-257175" defTabSz="685800" fontAlgn="b">
              <a:lnSpc>
                <a:spcPct val="100000"/>
              </a:lnSpc>
              <a:spcBef>
                <a:spcPts val="600"/>
              </a:spcBef>
              <a:buSzPct val="100000"/>
              <a:buBlip>
                <a:blip r:embed="rId2"/>
              </a:buBlip>
            </a:pPr>
            <a:r>
              <a:rPr lang="en-US" sz="1400" kern="1200" dirty="0">
                <a:solidFill>
                  <a:srgbClr val="000000"/>
                </a:solidFill>
                <a:effectLst>
                  <a:outerShdw blurRad="38100" dist="38100" dir="2700000" algn="tl">
                    <a:srgbClr val="000000">
                      <a:alpha val="43137"/>
                    </a:srgbClr>
                  </a:outerShdw>
                </a:effectLst>
                <a:latin typeface="Verdana"/>
                <a:ea typeface="+mn-ea"/>
              </a:rPr>
              <a:t>Nominees evaluated by Councils are at an advantage with respect to Nominees evaluated by Societies with similar FOI because they compete with a much smaller pool of Nominees. </a:t>
            </a:r>
          </a:p>
          <a:p>
            <a:pPr lvl="1" defTabSz="685800" fontAlgn="b">
              <a:lnSpc>
                <a:spcPct val="100000"/>
              </a:lnSpc>
              <a:spcBef>
                <a:spcPts val="300"/>
              </a:spcBef>
            </a:pPr>
            <a:r>
              <a:rPr lang="en-US" sz="1200" kern="1200" dirty="0">
                <a:solidFill>
                  <a:schemeClr val="tx1"/>
                </a:solidFill>
                <a:latin typeface="Calibri" panose="020F0502020204030204" pitchFamily="34" charset="0"/>
                <a:cs typeface="Calibri" panose="020F0502020204030204" pitchFamily="34" charset="0"/>
              </a:rPr>
              <a:t>Nominees that contribute to computer, signal processing, power, or comms compete with 50-125 Nominees if they go through a Society but would compete with 3-15 Nominees if evaluated by a Council… this gives better chances of elevation.</a:t>
            </a:r>
          </a:p>
          <a:p>
            <a:pPr lvl="1" defTabSz="685800" fontAlgn="b">
              <a:lnSpc>
                <a:spcPct val="100000"/>
              </a:lnSpc>
              <a:spcBef>
                <a:spcPts val="300"/>
              </a:spcBef>
            </a:pPr>
            <a:r>
              <a:rPr lang="en-US" sz="1200" kern="1200" dirty="0">
                <a:solidFill>
                  <a:schemeClr val="tx1"/>
                </a:solidFill>
                <a:latin typeface="Calibri" panose="020F0502020204030204" pitchFamily="34" charset="0"/>
                <a:cs typeface="Calibri" panose="020F0502020204030204" pitchFamily="34" charset="0"/>
              </a:rPr>
              <a:t>Small Societies and Councils have large variations in Elevation Probability over time due to small number effects and often have much higher EP than the overall average. </a:t>
            </a:r>
          </a:p>
          <a:p>
            <a:pPr lvl="1" defTabSz="685800" fontAlgn="b">
              <a:lnSpc>
                <a:spcPct val="100000"/>
              </a:lnSpc>
              <a:spcBef>
                <a:spcPts val="300"/>
              </a:spcBef>
            </a:pPr>
            <a:r>
              <a:rPr lang="en-US" sz="1200" kern="1200" dirty="0">
                <a:solidFill>
                  <a:schemeClr val="tx1"/>
                </a:solidFill>
                <a:latin typeface="Calibri" panose="020F0502020204030204" pitchFamily="34" charset="0"/>
                <a:cs typeface="Calibri" panose="020F0502020204030204" pitchFamily="34" charset="0"/>
              </a:rPr>
              <a:t>The problem is possibly compounded by the fact that IEEE Fellow Committee members value very much S/TC evaluations and rankings and tend to “over-weigh” the high-ranking Nominees in small Societies and Councils.</a:t>
            </a:r>
          </a:p>
          <a:p>
            <a:pPr marL="257175" indent="-257175" defTabSz="685800" fontAlgn="b">
              <a:lnSpc>
                <a:spcPct val="100000"/>
              </a:lnSpc>
              <a:spcBef>
                <a:spcPts val="1200"/>
              </a:spcBef>
              <a:buSzPct val="100000"/>
              <a:buBlip>
                <a:blip r:embed="rId2"/>
              </a:buBlip>
            </a:pPr>
            <a:r>
              <a:rPr lang="en-US" sz="1400" kern="1200" dirty="0">
                <a:solidFill>
                  <a:srgbClr val="000000"/>
                </a:solidFill>
                <a:effectLst>
                  <a:outerShdw blurRad="38100" dist="38100" dir="2700000" algn="tl">
                    <a:srgbClr val="000000">
                      <a:alpha val="43137"/>
                    </a:srgbClr>
                  </a:outerShdw>
                </a:effectLst>
                <a:latin typeface="Verdana"/>
              </a:rPr>
              <a:t>It is a valid point that Councils can better evaluate Nominees that have contributed to fields that are multi-disciplinary in nature or fall between the FOIs of multiple Societies.</a:t>
            </a:r>
          </a:p>
          <a:p>
            <a:pPr lvl="1" defTabSz="685800" fontAlgn="b">
              <a:lnSpc>
                <a:spcPct val="100000"/>
              </a:lnSpc>
              <a:spcBef>
                <a:spcPts val="300"/>
              </a:spcBef>
            </a:pPr>
            <a:r>
              <a:rPr lang="en-US" sz="1200" kern="1200" dirty="0">
                <a:solidFill>
                  <a:srgbClr val="000000"/>
                </a:solidFill>
                <a:latin typeface="Calibri" panose="020F0502020204030204" pitchFamily="34" charset="0"/>
                <a:cs typeface="Calibri" panose="020F0502020204030204" pitchFamily="34" charset="0"/>
              </a:rPr>
              <a:t> This is the case when Evaluators should be chosen from more than just one single Society.</a:t>
            </a:r>
          </a:p>
          <a:p>
            <a:pPr marL="257175" indent="-257175" defTabSz="685800" fontAlgn="b">
              <a:lnSpc>
                <a:spcPct val="100000"/>
              </a:lnSpc>
              <a:spcBef>
                <a:spcPts val="1200"/>
              </a:spcBef>
              <a:buSzPct val="100000"/>
              <a:buBlip>
                <a:blip r:embed="rId2"/>
              </a:buBlip>
            </a:pPr>
            <a:r>
              <a:rPr lang="en-US" sz="1400" b="1" kern="1200" dirty="0">
                <a:solidFill>
                  <a:srgbClr val="000000"/>
                </a:solidFill>
                <a:effectLst>
                  <a:outerShdw blurRad="38100" dist="38100" dir="2700000" algn="tl">
                    <a:srgbClr val="000000">
                      <a:alpha val="43137"/>
                    </a:srgbClr>
                  </a:outerShdw>
                </a:effectLst>
                <a:latin typeface="Verdana"/>
              </a:rPr>
              <a:t>Although these are rare cases, a solutions to this problem has been developed:</a:t>
            </a:r>
            <a:r>
              <a:rPr lang="en-US" sz="1400" kern="1200" dirty="0">
                <a:solidFill>
                  <a:srgbClr val="000000"/>
                </a:solidFill>
                <a:effectLst>
                  <a:outerShdw blurRad="38100" dist="38100" dir="2700000" algn="tl">
                    <a:srgbClr val="000000">
                      <a:alpha val="43137"/>
                    </a:srgbClr>
                  </a:outerShdw>
                </a:effectLst>
                <a:latin typeface="Verdana"/>
              </a:rPr>
              <a:t> allow the Nominator to identify a primary Society to handle the evaluation of the Nominees and additional 1-2 secondary Societies from which to choose additional Evaluators. </a:t>
            </a:r>
          </a:p>
          <a:p>
            <a:pPr lvl="1" defTabSz="685800" fontAlgn="b">
              <a:lnSpc>
                <a:spcPct val="100000"/>
              </a:lnSpc>
              <a:spcBef>
                <a:spcPts val="300"/>
              </a:spcBef>
            </a:pPr>
            <a:r>
              <a:rPr lang="en-US" sz="1200" kern="1200" dirty="0">
                <a:solidFill>
                  <a:schemeClr val="tx1"/>
                </a:solidFill>
                <a:latin typeface="Calibri" panose="020F0502020204030204" pitchFamily="34" charset="0"/>
                <a:cs typeface="Calibri" panose="020F0502020204030204" pitchFamily="34" charset="0"/>
              </a:rPr>
              <a:t>The Chair of the Fellow Committee of the primary Society will be able to access a wider pool of Fellows in choosing Evaluators and thus have a set of Evaluators capable of reviewing Nominees with multi-disciplinary contributions.</a:t>
            </a:r>
          </a:p>
        </p:txBody>
      </p:sp>
    </p:spTree>
    <p:extLst>
      <p:ext uri="{BB962C8B-B14F-4D97-AF65-F5344CB8AC3E}">
        <p14:creationId xmlns:p14="http://schemas.microsoft.com/office/powerpoint/2010/main" val="1517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fade">
                                      <p:cBhvr>
                                        <p:cTn id="10" dur="500"/>
                                        <p:tgtEl>
                                          <p:spTgt spid="4">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fade">
                                      <p:cBhvr>
                                        <p:cTn id="15" dur="500"/>
                                        <p:tgtEl>
                                          <p:spTgt spid="4">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7" end="7"/>
                                            </p:txEl>
                                          </p:spTgt>
                                        </p:tgtEl>
                                        <p:attrNameLst>
                                          <p:attrName>style.visibility</p:attrName>
                                        </p:attrNameLst>
                                      </p:cBhvr>
                                      <p:to>
                                        <p:strVal val="visible"/>
                                      </p:to>
                                    </p:set>
                                    <p:animEffect transition="in" filter="fade">
                                      <p:cBhvr>
                                        <p:cTn id="1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ctrTitle"/>
          </p:nvPr>
        </p:nvSpPr>
        <p:spPr>
          <a:xfrm>
            <a:off x="297611" y="424066"/>
            <a:ext cx="8531162" cy="391130"/>
          </a:xfrm>
          <a:prstGeom prst="rect">
            <a:avLst/>
          </a:prstGeom>
          <a:noFill/>
          <a:ln>
            <a:noFill/>
          </a:ln>
        </p:spPr>
        <p:txBody>
          <a:bodyPr wrap="square" lIns="68575" tIns="34275" rIns="68575" bIns="34275" anchor="t" anchorCtr="0">
            <a:noAutofit/>
          </a:bodyPr>
          <a:lstStyle/>
          <a:p>
            <a:pPr lvl="0" indent="-146050"/>
            <a:r>
              <a:rPr lang="en-US" sz="2400" dirty="0"/>
              <a:t>Implementation Aspects</a:t>
            </a:r>
            <a:endParaRPr sz="2400" b="1" i="0" u="none" strike="noStrike" cap="none" dirty="0">
              <a:solidFill>
                <a:srgbClr val="0066A1"/>
              </a:solidFill>
              <a:latin typeface="Calibri"/>
              <a:ea typeface="Calibri"/>
              <a:cs typeface="Calibri"/>
              <a:sym typeface="Calibri"/>
            </a:endParaRPr>
          </a:p>
        </p:txBody>
      </p:sp>
      <p:sp>
        <p:nvSpPr>
          <p:cNvPr id="175" name="Shape 175"/>
          <p:cNvSpPr txBox="1">
            <a:spLocks noGrp="1"/>
          </p:cNvSpPr>
          <p:nvPr>
            <p:ph type="body" idx="2"/>
          </p:nvPr>
        </p:nvSpPr>
        <p:spPr>
          <a:xfrm>
            <a:off x="297611" y="1126474"/>
            <a:ext cx="8531162" cy="3322155"/>
          </a:xfrm>
          <a:prstGeom prst="rect">
            <a:avLst/>
          </a:prstGeom>
          <a:noFill/>
          <a:ln>
            <a:noFill/>
          </a:ln>
        </p:spPr>
        <p:txBody>
          <a:bodyPr wrap="square" lIns="68575" tIns="34275" rIns="68575" bIns="34275" anchor="t" anchorCtr="0">
            <a:noAutofit/>
          </a:bodyPr>
          <a:lstStyle/>
          <a:p>
            <a:pPr marL="257175" indent="-257175" defTabSz="685800" fontAlgn="b">
              <a:lnSpc>
                <a:spcPct val="100000"/>
              </a:lnSpc>
              <a:spcBef>
                <a:spcPts val="450"/>
              </a:spcBef>
              <a:buSzPct val="100000"/>
              <a:buBlip>
                <a:blip r:embed="rId3"/>
              </a:buBlip>
            </a:pPr>
            <a:r>
              <a:rPr lang="en-US" sz="1600" kern="1200" dirty="0">
                <a:solidFill>
                  <a:srgbClr val="000000"/>
                </a:solidFill>
                <a:effectLst>
                  <a:outerShdw blurRad="38100" dist="38100" dir="2700000" algn="tl">
                    <a:srgbClr val="000000">
                      <a:alpha val="43137"/>
                    </a:srgbClr>
                  </a:outerShdw>
                </a:effectLst>
                <a:latin typeface="Verdana"/>
                <a:ea typeface="+mn-ea"/>
              </a:rPr>
              <a:t>The motion will be:</a:t>
            </a:r>
          </a:p>
          <a:p>
            <a:pPr marL="688975" lvl="1" indent="-231775">
              <a:lnSpc>
                <a:spcPct val="100000"/>
              </a:lnSpc>
              <a:spcBef>
                <a:spcPts val="300"/>
              </a:spcBef>
              <a:tabLst>
                <a:tab pos="688975" algn="l"/>
              </a:tabLst>
            </a:pPr>
            <a:r>
              <a:rPr lang="en-US" sz="1600" kern="1200" dirty="0">
                <a:solidFill>
                  <a:schemeClr val="tx1"/>
                </a:solidFill>
                <a:latin typeface="Calibri" panose="020F0502020204030204" pitchFamily="34" charset="0"/>
                <a:ea typeface="+mn-ea"/>
                <a:cs typeface="Calibri" panose="020F0502020204030204" pitchFamily="34" charset="0"/>
              </a:rPr>
              <a:t>Sent for approval to the IEEE Board in February 2020.</a:t>
            </a:r>
          </a:p>
          <a:p>
            <a:pPr marL="688975" lvl="1" indent="-231775">
              <a:lnSpc>
                <a:spcPct val="100000"/>
              </a:lnSpc>
              <a:spcBef>
                <a:spcPts val="300"/>
              </a:spcBef>
              <a:tabLst>
                <a:tab pos="688975" algn="l"/>
              </a:tabLst>
            </a:pPr>
            <a:r>
              <a:rPr lang="en-US" sz="1600" kern="1200" dirty="0">
                <a:solidFill>
                  <a:schemeClr val="tx1"/>
                </a:solidFill>
                <a:latin typeface="Calibri" panose="020F0502020204030204" pitchFamily="34" charset="0"/>
                <a:ea typeface="+mn-ea"/>
                <a:cs typeface="Calibri" panose="020F0502020204030204" pitchFamily="34" charset="0"/>
              </a:rPr>
              <a:t>Implemented for Fellow Class 2022, i.e., for 2021 evaluations</a:t>
            </a:r>
            <a:r>
              <a:rPr lang="en-US" sz="1600" dirty="0">
                <a:latin typeface="Calibri" panose="020F0502020204030204" pitchFamily="34" charset="0"/>
                <a:cs typeface="Calibri" panose="020F0502020204030204" pitchFamily="34" charset="0"/>
              </a:rPr>
              <a:t>.</a:t>
            </a:r>
            <a:endParaRPr lang="en-US" sz="1600" kern="1200" dirty="0">
              <a:solidFill>
                <a:srgbClr val="000000"/>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p>
            <a:pPr marL="257175" lvl="0" indent="-257175" defTabSz="685800" fontAlgn="b">
              <a:lnSpc>
                <a:spcPct val="100000"/>
              </a:lnSpc>
              <a:spcBef>
                <a:spcPts val="1200"/>
              </a:spcBef>
              <a:buSzPct val="100000"/>
              <a:buBlip>
                <a:blip r:embed="rId3"/>
              </a:buBlip>
            </a:pPr>
            <a:endParaRPr lang="en-US" sz="1600" kern="1200" dirty="0">
              <a:solidFill>
                <a:srgbClr val="000000"/>
              </a:solidFill>
              <a:effectLst>
                <a:outerShdw blurRad="38100" dist="38100" dir="2700000" algn="tl">
                  <a:srgbClr val="000000">
                    <a:alpha val="43137"/>
                  </a:srgbClr>
                </a:outerShdw>
              </a:effectLst>
              <a:latin typeface="Verdana"/>
              <a:ea typeface="+mn-ea"/>
            </a:endParaRPr>
          </a:p>
          <a:p>
            <a:pPr marL="257175" lvl="0" indent="-257175" defTabSz="685800" fontAlgn="b">
              <a:lnSpc>
                <a:spcPct val="100000"/>
              </a:lnSpc>
              <a:spcBef>
                <a:spcPts val="1200"/>
              </a:spcBef>
              <a:buSzPct val="100000"/>
              <a:buBlip>
                <a:blip r:embed="rId3"/>
              </a:buBlip>
            </a:pPr>
            <a:r>
              <a:rPr lang="en-US" sz="1600" kern="1200" dirty="0">
                <a:solidFill>
                  <a:srgbClr val="000000"/>
                </a:solidFill>
                <a:effectLst>
                  <a:outerShdw blurRad="38100" dist="38100" dir="2700000" algn="tl">
                    <a:srgbClr val="000000">
                      <a:alpha val="43137"/>
                    </a:srgbClr>
                  </a:outerShdw>
                </a:effectLst>
                <a:latin typeface="Verdana"/>
                <a:ea typeface="+mn-ea"/>
              </a:rPr>
              <a:t>If the motion is approved by the IEEE Board, the Fellow Committee will:</a:t>
            </a:r>
          </a:p>
          <a:p>
            <a:pPr marL="688975" lvl="1" indent="-231775" defTabSz="685800" fontAlgn="b">
              <a:lnSpc>
                <a:spcPct val="100000"/>
              </a:lnSpc>
              <a:spcBef>
                <a:spcPts val="300"/>
              </a:spcBef>
              <a:tabLst>
                <a:tab pos="688975" algn="l"/>
              </a:tabLst>
            </a:pPr>
            <a:r>
              <a:rPr lang="en-US" sz="1600" kern="1200" dirty="0">
                <a:solidFill>
                  <a:schemeClr val="tx1"/>
                </a:solidFill>
                <a:latin typeface="Calibri" panose="020F0502020204030204" pitchFamily="34" charset="0"/>
                <a:ea typeface="+mn-ea"/>
                <a:cs typeface="Calibri" panose="020F0502020204030204" pitchFamily="34" charset="0"/>
              </a:rPr>
              <a:t>Allow Nominators to identify a primary Society whose Committee will handle the evaluation of the Nominee plus additional 1-2 secondary Societies (multi-disciplinary cases)</a:t>
            </a:r>
            <a:r>
              <a:rPr lang="en-US" sz="1600" kern="1200" dirty="0">
                <a:solidFill>
                  <a:schemeClr val="tx1"/>
                </a:solidFill>
                <a:latin typeface="Calibri" panose="020F0502020204030204" pitchFamily="34" charset="0"/>
                <a:cs typeface="Calibri" panose="020F0502020204030204" pitchFamily="34" charset="0"/>
              </a:rPr>
              <a:t>.</a:t>
            </a:r>
          </a:p>
          <a:p>
            <a:pPr marL="688975" lvl="1" indent="-231775" defTabSz="685800" fontAlgn="b">
              <a:lnSpc>
                <a:spcPct val="100000"/>
              </a:lnSpc>
              <a:spcBef>
                <a:spcPts val="300"/>
              </a:spcBef>
              <a:tabLst>
                <a:tab pos="688975" algn="l"/>
              </a:tabLst>
            </a:pPr>
            <a:r>
              <a:rPr lang="en-US" sz="1600" kern="1200" dirty="0">
                <a:solidFill>
                  <a:schemeClr val="tx1"/>
                </a:solidFill>
                <a:latin typeface="Calibri" panose="020F0502020204030204" pitchFamily="34" charset="0"/>
                <a:cs typeface="Calibri" panose="020F0502020204030204" pitchFamily="34" charset="0"/>
              </a:rPr>
              <a:t>Limit the Expedited Evaluation Procedure (EEP) to Societies with &gt;15-20 Nominees.</a:t>
            </a:r>
          </a:p>
        </p:txBody>
      </p:sp>
    </p:spTree>
    <p:extLst>
      <p:ext uri="{BB962C8B-B14F-4D97-AF65-F5344CB8AC3E}">
        <p14:creationId xmlns:p14="http://schemas.microsoft.com/office/powerpoint/2010/main" val="3098105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54DE65-326C-BB49-A6DF-9151C9ACD98B}"/>
              </a:ext>
            </a:extLst>
          </p:cNvPr>
          <p:cNvSpPr>
            <a:spLocks noGrp="1"/>
          </p:cNvSpPr>
          <p:nvPr>
            <p:ph type="title"/>
          </p:nvPr>
        </p:nvSpPr>
        <p:spPr/>
        <p:txBody>
          <a:bodyPr/>
          <a:lstStyle/>
          <a:p>
            <a:r>
              <a:rPr lang="it-IT" dirty="0" err="1"/>
              <a:t>Looking</a:t>
            </a:r>
            <a:r>
              <a:rPr lang="it-IT" dirty="0"/>
              <a:t> to 2020</a:t>
            </a:r>
          </a:p>
        </p:txBody>
      </p:sp>
      <p:sp>
        <p:nvSpPr>
          <p:cNvPr id="6" name="Content Placeholder 5">
            <a:extLst>
              <a:ext uri="{FF2B5EF4-FFF2-40B4-BE49-F238E27FC236}">
                <a16:creationId xmlns:a16="http://schemas.microsoft.com/office/drawing/2014/main" id="{C79DD572-81FA-FD47-BD91-5F43FAC81AB7}"/>
              </a:ext>
            </a:extLst>
          </p:cNvPr>
          <p:cNvSpPr>
            <a:spLocks noGrp="1"/>
          </p:cNvSpPr>
          <p:nvPr>
            <p:ph idx="1"/>
          </p:nvPr>
        </p:nvSpPr>
        <p:spPr>
          <a:xfrm>
            <a:off x="265463" y="898287"/>
            <a:ext cx="6949889" cy="3632735"/>
          </a:xfrm>
        </p:spPr>
        <p:txBody>
          <a:bodyPr>
            <a:normAutofit/>
          </a:bodyPr>
          <a:lstStyle/>
          <a:p>
            <a:r>
              <a:rPr lang="it-IT" dirty="0"/>
              <a:t>Start of CEDA Students Travel Grant</a:t>
            </a:r>
          </a:p>
          <a:p>
            <a:r>
              <a:rPr lang="it-IT" dirty="0"/>
              <a:t>Be attentive to evolution of DAC (key for CEDA still!)</a:t>
            </a:r>
          </a:p>
          <a:p>
            <a:r>
              <a:rPr lang="it-IT" dirty="0"/>
              <a:t>Observe evolution of OA trend: TCAD becoming Gold OA soon?</a:t>
            </a:r>
          </a:p>
          <a:p>
            <a:r>
              <a:rPr lang="it-IT" dirty="0"/>
              <a:t>Obeserve evolution of «threat» to Councils in IEEE Fellow Committee (become a Society if it materializes) </a:t>
            </a:r>
          </a:p>
          <a:p>
            <a:endParaRPr lang="it-IT" dirty="0"/>
          </a:p>
          <a:p>
            <a:endParaRPr lang="it-IT" dirty="0"/>
          </a:p>
          <a:p>
            <a:r>
              <a:rPr lang="it-IT" sz="2400" b="1" dirty="0"/>
              <a:t>THANKS TO ALL THE CEDA EC MEMBERS FOR THE GREAT WORK THIS TERM!</a:t>
            </a:r>
          </a:p>
        </p:txBody>
      </p:sp>
    </p:spTree>
    <p:extLst>
      <p:ext uri="{BB962C8B-B14F-4D97-AF65-F5344CB8AC3E}">
        <p14:creationId xmlns:p14="http://schemas.microsoft.com/office/powerpoint/2010/main" val="1424342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5457D6-3462-42FD-BEA7-EE0B060DB924}"/>
              </a:ext>
            </a:extLst>
          </p:cNvPr>
          <p:cNvSpPr>
            <a:spLocks noGrp="1"/>
          </p:cNvSpPr>
          <p:nvPr>
            <p:ph type="ctrTitle"/>
          </p:nvPr>
        </p:nvSpPr>
        <p:spPr/>
        <p:txBody>
          <a:bodyPr/>
          <a:lstStyle/>
          <a:p>
            <a:br>
              <a:rPr lang="es-ES" dirty="0"/>
            </a:br>
            <a:r>
              <a:rPr lang="es-ES" dirty="0"/>
              <a:t>BACKUP SLIDES</a:t>
            </a:r>
          </a:p>
        </p:txBody>
      </p:sp>
      <p:sp>
        <p:nvSpPr>
          <p:cNvPr id="7" name="Subtitle 6">
            <a:extLst>
              <a:ext uri="{FF2B5EF4-FFF2-40B4-BE49-F238E27FC236}">
                <a16:creationId xmlns:a16="http://schemas.microsoft.com/office/drawing/2014/main" id="{55EDCD5C-B3E5-4977-BBBB-641725EAFCB9}"/>
              </a:ext>
            </a:extLst>
          </p:cNvPr>
          <p:cNvSpPr>
            <a:spLocks noGrp="1"/>
          </p:cNvSpPr>
          <p:nvPr>
            <p:ph type="subTitle" idx="1"/>
          </p:nvPr>
        </p:nvSpPr>
        <p:spPr/>
        <p:txBody>
          <a:bodyPr/>
          <a:lstStyle/>
          <a:p>
            <a:endParaRPr lang="es-ES"/>
          </a:p>
        </p:txBody>
      </p:sp>
    </p:spTree>
    <p:extLst>
      <p:ext uri="{BB962C8B-B14F-4D97-AF65-F5344CB8AC3E}">
        <p14:creationId xmlns:p14="http://schemas.microsoft.com/office/powerpoint/2010/main" val="341364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5" name="Shape 175"/>
          <p:cNvSpPr txBox="1">
            <a:spLocks noGrp="1"/>
          </p:cNvSpPr>
          <p:nvPr>
            <p:ph type="subTitle" idx="1"/>
          </p:nvPr>
        </p:nvSpPr>
        <p:spPr>
          <a:xfrm>
            <a:off x="685800" y="1466339"/>
            <a:ext cx="7772400" cy="933212"/>
          </a:xfrm>
          <a:prstGeom prst="rect">
            <a:avLst/>
          </a:prstGeom>
          <a:noFill/>
          <a:ln>
            <a:noFill/>
          </a:ln>
        </p:spPr>
        <p:txBody>
          <a:bodyPr wrap="square" lIns="68575" tIns="34275" rIns="68575" bIns="34275" anchor="t" anchorCtr="0">
            <a:noAutofit/>
          </a:bodyPr>
          <a:lstStyle/>
          <a:p>
            <a:pPr marL="6350" indent="0" algn="ctr">
              <a:spcBef>
                <a:spcPts val="0"/>
              </a:spcBef>
              <a:buNone/>
            </a:pPr>
            <a:r>
              <a:rPr lang="en-US" sz="6600" b="1" i="0" u="none" strike="noStrike" cap="none" dirty="0">
                <a:solidFill>
                  <a:srgbClr val="0070C0"/>
                </a:solidFill>
                <a:latin typeface="Calibri"/>
                <a:ea typeface="Calibri"/>
                <a:cs typeface="Calibri"/>
                <a:sym typeface="Calibri"/>
              </a:rPr>
              <a:t>Back-Up Slides</a:t>
            </a:r>
          </a:p>
          <a:p>
            <a:pPr marL="6350" indent="0">
              <a:lnSpc>
                <a:spcPct val="100000"/>
              </a:lnSpc>
              <a:spcBef>
                <a:spcPts val="600"/>
              </a:spcBef>
              <a:buNone/>
            </a:pPr>
            <a:r>
              <a:rPr lang="en-US" sz="1600" i="0" dirty="0">
                <a:solidFill>
                  <a:srgbClr val="0070C0"/>
                </a:solidFill>
              </a:rPr>
              <a:t>These slides were used by the IEEE Fellow Committee Chair to start discussion at the Fellow Committee meeting of 5 October 2019. They are reported here as they provide additional background information on the arguments in favor and against the motion.</a:t>
            </a:r>
          </a:p>
        </p:txBody>
      </p:sp>
    </p:spTree>
    <p:extLst>
      <p:ext uri="{BB962C8B-B14F-4D97-AF65-F5344CB8AC3E}">
        <p14:creationId xmlns:p14="http://schemas.microsoft.com/office/powerpoint/2010/main" val="1430529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DCD4D-95EC-4F5D-8329-4F752649A593}"/>
              </a:ext>
            </a:extLst>
          </p:cNvPr>
          <p:cNvSpPr>
            <a:spLocks noGrp="1"/>
          </p:cNvSpPr>
          <p:nvPr>
            <p:ph type="ctrTitle"/>
          </p:nvPr>
        </p:nvSpPr>
        <p:spPr/>
        <p:txBody>
          <a:bodyPr>
            <a:normAutofit fontScale="90000"/>
          </a:bodyPr>
          <a:lstStyle/>
          <a:p>
            <a:r>
              <a:rPr lang="en-US" sz="2400" dirty="0"/>
              <a:t>Roster of the 2019 Ad Hoc (12 S/TC-FEC Chairs)</a:t>
            </a:r>
          </a:p>
        </p:txBody>
      </p:sp>
      <p:graphicFrame>
        <p:nvGraphicFramePr>
          <p:cNvPr id="5" name="Table 4">
            <a:extLst>
              <a:ext uri="{FF2B5EF4-FFF2-40B4-BE49-F238E27FC236}">
                <a16:creationId xmlns:a16="http://schemas.microsoft.com/office/drawing/2014/main" id="{26DED31E-2F59-4282-97F6-73C2BF228890}"/>
              </a:ext>
            </a:extLst>
          </p:cNvPr>
          <p:cNvGraphicFramePr>
            <a:graphicFrameLocks noGrp="1"/>
          </p:cNvGraphicFramePr>
          <p:nvPr>
            <p:extLst/>
          </p:nvPr>
        </p:nvGraphicFramePr>
        <p:xfrm>
          <a:off x="1306353" y="949092"/>
          <a:ext cx="3236618" cy="3913183"/>
        </p:xfrm>
        <a:graphic>
          <a:graphicData uri="http://schemas.openxmlformats.org/drawingml/2006/table">
            <a:tbl>
              <a:tblPr firstRow="1" firstCol="1" bandRow="1">
                <a:tableStyleId>{5C22544A-7EE6-4342-B048-85BDC9FD1C3A}</a:tableStyleId>
              </a:tblPr>
              <a:tblGrid>
                <a:gridCol w="616498">
                  <a:extLst>
                    <a:ext uri="{9D8B030D-6E8A-4147-A177-3AD203B41FA5}">
                      <a16:colId xmlns:a16="http://schemas.microsoft.com/office/drawing/2014/main" val="2060819013"/>
                    </a:ext>
                  </a:extLst>
                </a:gridCol>
                <a:gridCol w="1004064">
                  <a:extLst>
                    <a:ext uri="{9D8B030D-6E8A-4147-A177-3AD203B41FA5}">
                      <a16:colId xmlns:a16="http://schemas.microsoft.com/office/drawing/2014/main" val="3964864116"/>
                    </a:ext>
                  </a:extLst>
                </a:gridCol>
                <a:gridCol w="1616056">
                  <a:extLst>
                    <a:ext uri="{9D8B030D-6E8A-4147-A177-3AD203B41FA5}">
                      <a16:colId xmlns:a16="http://schemas.microsoft.com/office/drawing/2014/main" val="684928231"/>
                    </a:ext>
                  </a:extLst>
                </a:gridCol>
              </a:tblGrid>
              <a:tr h="278883">
                <a:tc>
                  <a:txBody>
                    <a:bodyPr/>
                    <a:lstStyle/>
                    <a:p>
                      <a:pPr marL="0" marR="0" algn="ctr">
                        <a:lnSpc>
                          <a:spcPct val="107000"/>
                        </a:lnSpc>
                        <a:spcBef>
                          <a:spcPts val="0"/>
                        </a:spcBef>
                        <a:spcAft>
                          <a:spcPts val="0"/>
                        </a:spcAft>
                      </a:pPr>
                      <a:r>
                        <a:rPr lang="en-US" sz="800" b="1" dirty="0">
                          <a:effectLst/>
                        </a:rPr>
                        <a:t>S/TC</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ctr"/>
                </a:tc>
                <a:tc>
                  <a:txBody>
                    <a:bodyPr/>
                    <a:lstStyle/>
                    <a:p>
                      <a:pPr marL="0" marR="0" algn="ctr">
                        <a:lnSpc>
                          <a:spcPct val="107000"/>
                        </a:lnSpc>
                        <a:spcBef>
                          <a:spcPts val="0"/>
                        </a:spcBef>
                        <a:spcAft>
                          <a:spcPts val="0"/>
                        </a:spcAft>
                      </a:pPr>
                      <a:r>
                        <a:rPr lang="en-US" sz="800" b="1" dirty="0">
                          <a:effectLst/>
                        </a:rPr>
                        <a:t>Nominees</a:t>
                      </a:r>
                    </a:p>
                    <a:p>
                      <a:pPr marL="0" marR="0" algn="ctr">
                        <a:lnSpc>
                          <a:spcPct val="107000"/>
                        </a:lnSpc>
                        <a:spcBef>
                          <a:spcPts val="0"/>
                        </a:spcBef>
                        <a:spcAft>
                          <a:spcPts val="0"/>
                        </a:spcAft>
                      </a:pPr>
                      <a:r>
                        <a:rPr lang="en-US" sz="800" b="1" dirty="0">
                          <a:effectLst/>
                        </a:rPr>
                        <a:t>(2012-2018 mean)</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ctr"/>
                </a:tc>
                <a:tc>
                  <a:txBody>
                    <a:bodyPr/>
                    <a:lstStyle/>
                    <a:p>
                      <a:pPr marL="0" marR="0" algn="ctr">
                        <a:lnSpc>
                          <a:spcPct val="107000"/>
                        </a:lnSpc>
                        <a:spcBef>
                          <a:spcPts val="0"/>
                        </a:spcBef>
                        <a:spcAft>
                          <a:spcPts val="0"/>
                        </a:spcAft>
                      </a:pPr>
                      <a:r>
                        <a:rPr lang="en-US" sz="800" b="1" dirty="0">
                          <a:effectLst/>
                        </a:rPr>
                        <a:t>Ad Hoc Representative</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ctr"/>
                </a:tc>
                <a:extLst>
                  <a:ext uri="{0D108BD9-81ED-4DB2-BD59-A6C34878D82A}">
                    <a16:rowId xmlns:a16="http://schemas.microsoft.com/office/drawing/2014/main" val="4151002759"/>
                  </a:ext>
                </a:extLst>
              </a:tr>
              <a:tr h="145372">
                <a:tc>
                  <a:txBody>
                    <a:bodyPr/>
                    <a:lstStyle/>
                    <a:p>
                      <a:pPr marL="0" marR="0">
                        <a:lnSpc>
                          <a:spcPct val="107000"/>
                        </a:lnSpc>
                        <a:spcBef>
                          <a:spcPts val="0"/>
                        </a:spcBef>
                        <a:spcAft>
                          <a:spcPts val="0"/>
                        </a:spcAft>
                      </a:pPr>
                      <a:r>
                        <a:rPr lang="en-US" sz="700" b="1">
                          <a:effectLst/>
                        </a:rPr>
                        <a:t>C</a:t>
                      </a:r>
                      <a:endParaRPr lang="en-US" sz="700" b="1">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b="1" dirty="0">
                          <a:effectLst/>
                        </a:rPr>
                        <a:t>112.0</a:t>
                      </a:r>
                      <a:endParaRPr lang="en-US"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b="1" dirty="0">
                          <a:effectLst/>
                        </a:rPr>
                        <a:t>Ahmed </a:t>
                      </a:r>
                      <a:r>
                        <a:rPr lang="en-US" sz="700" b="1" dirty="0" err="1">
                          <a:effectLst/>
                        </a:rPr>
                        <a:t>Louri</a:t>
                      </a:r>
                      <a:endParaRPr lang="en-US"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2553044467"/>
                  </a:ext>
                </a:extLst>
              </a:tr>
              <a:tr h="145372">
                <a:tc>
                  <a:txBody>
                    <a:bodyPr/>
                    <a:lstStyle/>
                    <a:p>
                      <a:pPr marL="0" marR="0">
                        <a:lnSpc>
                          <a:spcPct val="107000"/>
                        </a:lnSpc>
                        <a:spcBef>
                          <a:spcPts val="0"/>
                        </a:spcBef>
                        <a:spcAft>
                          <a:spcPts val="0"/>
                        </a:spcAft>
                      </a:pPr>
                      <a:r>
                        <a:rPr lang="en-US" sz="700" b="1">
                          <a:effectLst/>
                        </a:rPr>
                        <a:t>COM</a:t>
                      </a:r>
                      <a:endParaRPr lang="en-US" sz="700" b="1">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b="1" dirty="0">
                          <a:effectLst/>
                        </a:rPr>
                        <a:t>95.2</a:t>
                      </a:r>
                      <a:endParaRPr lang="en-US"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b="1" dirty="0">
                          <a:effectLst/>
                        </a:rPr>
                        <a:t>Robert Schober</a:t>
                      </a:r>
                      <a:endParaRPr lang="en-US"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4184808981"/>
                  </a:ext>
                </a:extLst>
              </a:tr>
              <a:tr h="145372">
                <a:tc>
                  <a:txBody>
                    <a:bodyPr/>
                    <a:lstStyle/>
                    <a:p>
                      <a:pPr marL="0" marR="0">
                        <a:lnSpc>
                          <a:spcPct val="107000"/>
                        </a:lnSpc>
                        <a:spcBef>
                          <a:spcPts val="0"/>
                        </a:spcBef>
                        <a:spcAft>
                          <a:spcPts val="0"/>
                        </a:spcAft>
                      </a:pPr>
                      <a:r>
                        <a:rPr lang="en-US" sz="700" b="1">
                          <a:effectLst/>
                        </a:rPr>
                        <a:t>SP</a:t>
                      </a:r>
                      <a:endParaRPr lang="en-US" sz="700" b="1">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b="1" dirty="0">
                          <a:effectLst/>
                        </a:rPr>
                        <a:t>62.0</a:t>
                      </a:r>
                      <a:endParaRPr lang="en-US"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b="1" dirty="0">
                          <a:solidFill>
                            <a:srgbClr val="00B050"/>
                          </a:solidFill>
                          <a:effectLst/>
                        </a:rPr>
                        <a:t>Isabel Trancoso, Chair</a:t>
                      </a:r>
                      <a:endParaRPr lang="en-US" sz="7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149684966"/>
                  </a:ext>
                </a:extLst>
              </a:tr>
              <a:tr h="145372">
                <a:tc>
                  <a:txBody>
                    <a:bodyPr/>
                    <a:lstStyle/>
                    <a:p>
                      <a:pPr marL="0" marR="0">
                        <a:lnSpc>
                          <a:spcPct val="107000"/>
                        </a:lnSpc>
                        <a:spcBef>
                          <a:spcPts val="0"/>
                        </a:spcBef>
                        <a:spcAft>
                          <a:spcPts val="0"/>
                        </a:spcAft>
                      </a:pPr>
                      <a:r>
                        <a:rPr lang="en-US" sz="700" b="1">
                          <a:effectLst/>
                        </a:rPr>
                        <a:t>PE</a:t>
                      </a:r>
                      <a:endParaRPr lang="en-US" sz="700" b="1">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b="1" dirty="0">
                          <a:effectLst/>
                        </a:rPr>
                        <a:t>60.6</a:t>
                      </a:r>
                      <a:endParaRPr lang="en-US"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b="1" dirty="0">
                          <a:effectLst/>
                        </a:rPr>
                        <a:t>Mladen Kezunovic</a:t>
                      </a:r>
                      <a:endParaRPr lang="en-US"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1601603043"/>
                  </a:ext>
                </a:extLst>
              </a:tr>
              <a:tr h="145372">
                <a:tc>
                  <a:txBody>
                    <a:bodyPr/>
                    <a:lstStyle/>
                    <a:p>
                      <a:pPr marL="0" marR="0">
                        <a:lnSpc>
                          <a:spcPct val="107000"/>
                        </a:lnSpc>
                        <a:spcBef>
                          <a:spcPts val="0"/>
                        </a:spcBef>
                        <a:spcAft>
                          <a:spcPts val="0"/>
                        </a:spcAft>
                      </a:pPr>
                      <a:r>
                        <a:rPr lang="en-US" sz="700">
                          <a:effectLst/>
                        </a:rPr>
                        <a:t>PHOT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dirty="0">
                          <a:effectLst/>
                        </a:rPr>
                        <a:t>46.0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a:lnSpc>
                          <a:spcPct val="107000"/>
                        </a:lnSpc>
                      </a:pPr>
                      <a:endParaRPr lang="en-US" sz="700" dirty="0">
                        <a:effectLst/>
                        <a:latin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2875625154"/>
                  </a:ext>
                </a:extLst>
              </a:tr>
              <a:tr h="145372">
                <a:tc>
                  <a:txBody>
                    <a:bodyPr/>
                    <a:lstStyle/>
                    <a:p>
                      <a:pPr marL="0" marR="0">
                        <a:lnSpc>
                          <a:spcPct val="107000"/>
                        </a:lnSpc>
                        <a:spcBef>
                          <a:spcPts val="0"/>
                        </a:spcBef>
                        <a:spcAft>
                          <a:spcPts val="0"/>
                        </a:spcAft>
                      </a:pPr>
                      <a:r>
                        <a:rPr lang="en-US" sz="700">
                          <a:effectLst/>
                        </a:rPr>
                        <a:t>ED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dirty="0">
                          <a:effectLst/>
                        </a:rPr>
                        <a:t>45.0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4144643717"/>
                  </a:ext>
                </a:extLst>
              </a:tr>
              <a:tr h="145372">
                <a:tc>
                  <a:txBody>
                    <a:bodyPr/>
                    <a:lstStyle/>
                    <a:p>
                      <a:pPr marL="0" marR="0">
                        <a:lnSpc>
                          <a:spcPct val="107000"/>
                        </a:lnSpc>
                        <a:spcBef>
                          <a:spcPts val="0"/>
                        </a:spcBef>
                        <a:spcAft>
                          <a:spcPts val="0"/>
                        </a:spcAft>
                      </a:pPr>
                      <a:r>
                        <a:rPr lang="en-US" sz="700">
                          <a:effectLst/>
                        </a:rPr>
                        <a:t>CS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dirty="0">
                          <a:effectLst/>
                        </a:rPr>
                        <a:t>37.2</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1225684576"/>
                  </a:ext>
                </a:extLst>
              </a:tr>
              <a:tr h="145372">
                <a:tc>
                  <a:txBody>
                    <a:bodyPr/>
                    <a:lstStyle/>
                    <a:p>
                      <a:pPr marL="0" marR="0">
                        <a:lnSpc>
                          <a:spcPct val="107000"/>
                        </a:lnSpc>
                        <a:spcBef>
                          <a:spcPts val="0"/>
                        </a:spcBef>
                        <a:spcAft>
                          <a:spcPts val="0"/>
                        </a:spcAft>
                      </a:pPr>
                      <a:r>
                        <a:rPr lang="en-US" sz="700" b="1">
                          <a:effectLst/>
                        </a:rPr>
                        <a:t>AP</a:t>
                      </a:r>
                      <a:endParaRPr lang="en-US" sz="700" b="1">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b="1" dirty="0">
                          <a:effectLst/>
                        </a:rPr>
                        <a:t>36.2</a:t>
                      </a:r>
                      <a:endParaRPr lang="en-US"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b="1" dirty="0">
                          <a:effectLst/>
                        </a:rPr>
                        <a:t>Jaideva Goswami</a:t>
                      </a:r>
                      <a:endParaRPr lang="en-US"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2623448396"/>
                  </a:ext>
                </a:extLst>
              </a:tr>
              <a:tr h="145372">
                <a:tc>
                  <a:txBody>
                    <a:bodyPr/>
                    <a:lstStyle/>
                    <a:p>
                      <a:pPr marL="0" marR="0">
                        <a:lnSpc>
                          <a:spcPct val="107000"/>
                        </a:lnSpc>
                        <a:spcBef>
                          <a:spcPts val="0"/>
                        </a:spcBef>
                        <a:spcAft>
                          <a:spcPts val="0"/>
                        </a:spcAft>
                      </a:pPr>
                      <a:r>
                        <a:rPr lang="en-US" sz="700">
                          <a:effectLst/>
                        </a:rPr>
                        <a:t>CAS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dirty="0">
                          <a:effectLst/>
                        </a:rPr>
                        <a:t>35.4</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2023893885"/>
                  </a:ext>
                </a:extLst>
              </a:tr>
              <a:tr h="145372">
                <a:tc>
                  <a:txBody>
                    <a:bodyPr/>
                    <a:lstStyle/>
                    <a:p>
                      <a:pPr marL="0" marR="0">
                        <a:lnSpc>
                          <a:spcPct val="107000"/>
                        </a:lnSpc>
                        <a:spcBef>
                          <a:spcPts val="0"/>
                        </a:spcBef>
                        <a:spcAft>
                          <a:spcPts val="0"/>
                        </a:spcAft>
                      </a:pPr>
                      <a:r>
                        <a:rPr lang="en-US" sz="700">
                          <a:effectLst/>
                        </a:rPr>
                        <a:t>MTT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dirty="0">
                          <a:effectLst/>
                        </a:rPr>
                        <a:t>28.4</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a:lnSpc>
                          <a:spcPct val="107000"/>
                        </a:lnSpc>
                      </a:pPr>
                      <a:endParaRPr lang="en-US" sz="700" dirty="0">
                        <a:effectLst/>
                        <a:latin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3513490241"/>
                  </a:ext>
                </a:extLst>
              </a:tr>
              <a:tr h="145372">
                <a:tc>
                  <a:txBody>
                    <a:bodyPr/>
                    <a:lstStyle/>
                    <a:p>
                      <a:pPr marL="0" marR="0">
                        <a:lnSpc>
                          <a:spcPct val="107000"/>
                        </a:lnSpc>
                        <a:spcBef>
                          <a:spcPts val="0"/>
                        </a:spcBef>
                        <a:spcAft>
                          <a:spcPts val="0"/>
                        </a:spcAft>
                      </a:pPr>
                      <a:r>
                        <a:rPr lang="en-US" sz="700">
                          <a:effectLst/>
                        </a:rPr>
                        <a:t>CIS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dirty="0">
                          <a:effectLst/>
                        </a:rPr>
                        <a:t>27.6</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3774939510"/>
                  </a:ext>
                </a:extLst>
              </a:tr>
              <a:tr h="145372">
                <a:tc>
                  <a:txBody>
                    <a:bodyPr/>
                    <a:lstStyle/>
                    <a:p>
                      <a:pPr marL="0" marR="0">
                        <a:lnSpc>
                          <a:spcPct val="107000"/>
                        </a:lnSpc>
                        <a:spcBef>
                          <a:spcPts val="0"/>
                        </a:spcBef>
                        <a:spcAft>
                          <a:spcPts val="0"/>
                        </a:spcAft>
                      </a:pPr>
                      <a:r>
                        <a:rPr lang="en-US" sz="700">
                          <a:effectLst/>
                        </a:rPr>
                        <a:t>IA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dirty="0">
                          <a:effectLst/>
                        </a:rPr>
                        <a:t>22.4</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1948613208"/>
                  </a:ext>
                </a:extLst>
              </a:tr>
              <a:tr h="145372">
                <a:tc>
                  <a:txBody>
                    <a:bodyPr/>
                    <a:lstStyle/>
                    <a:p>
                      <a:pPr marL="0" marR="0">
                        <a:lnSpc>
                          <a:spcPct val="107000"/>
                        </a:lnSpc>
                        <a:spcBef>
                          <a:spcPts val="0"/>
                        </a:spcBef>
                        <a:spcAft>
                          <a:spcPts val="0"/>
                        </a:spcAft>
                      </a:pPr>
                      <a:r>
                        <a:rPr lang="en-US" sz="700">
                          <a:effectLst/>
                        </a:rPr>
                        <a:t>SSC</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dirty="0">
                          <a:effectLst/>
                        </a:rPr>
                        <a:t>20.6</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2189137965"/>
                  </a:ext>
                </a:extLst>
              </a:tr>
              <a:tr h="145372">
                <a:tc>
                  <a:txBody>
                    <a:bodyPr/>
                    <a:lstStyle/>
                    <a:p>
                      <a:pPr marL="0" marR="0">
                        <a:lnSpc>
                          <a:spcPct val="107000"/>
                        </a:lnSpc>
                        <a:spcBef>
                          <a:spcPts val="0"/>
                        </a:spcBef>
                        <a:spcAft>
                          <a:spcPts val="0"/>
                        </a:spcAft>
                      </a:pPr>
                      <a:r>
                        <a:rPr lang="en-US" sz="700" b="1">
                          <a:effectLst/>
                        </a:rPr>
                        <a:t>AES</a:t>
                      </a:r>
                      <a:endParaRPr lang="en-US" sz="700" b="1">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b="1" dirty="0">
                          <a:effectLst/>
                        </a:rPr>
                        <a:t>20.2</a:t>
                      </a:r>
                      <a:endParaRPr lang="en-US"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b="1" dirty="0">
                          <a:effectLst/>
                        </a:rPr>
                        <a:t>Hugh Griffiths</a:t>
                      </a:r>
                      <a:endParaRPr lang="en-US"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845546755"/>
                  </a:ext>
                </a:extLst>
              </a:tr>
              <a:tr h="145372">
                <a:tc>
                  <a:txBody>
                    <a:bodyPr/>
                    <a:lstStyle/>
                    <a:p>
                      <a:pPr marL="0" marR="0">
                        <a:lnSpc>
                          <a:spcPct val="107000"/>
                        </a:lnSpc>
                        <a:spcBef>
                          <a:spcPts val="0"/>
                        </a:spcBef>
                        <a:spcAft>
                          <a:spcPts val="0"/>
                        </a:spcAft>
                      </a:pPr>
                      <a:r>
                        <a:rPr lang="en-US" sz="700">
                          <a:effectLst/>
                        </a:rPr>
                        <a:t>RA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dirty="0">
                          <a:effectLst/>
                        </a:rPr>
                        <a:t>19.4</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2445838047"/>
                  </a:ext>
                </a:extLst>
              </a:tr>
              <a:tr h="145372">
                <a:tc>
                  <a:txBody>
                    <a:bodyPr/>
                    <a:lstStyle/>
                    <a:p>
                      <a:pPr marL="0" marR="0">
                        <a:lnSpc>
                          <a:spcPct val="107000"/>
                        </a:lnSpc>
                        <a:spcBef>
                          <a:spcPts val="0"/>
                        </a:spcBef>
                        <a:spcAft>
                          <a:spcPts val="0"/>
                        </a:spcAft>
                      </a:pPr>
                      <a:r>
                        <a:rPr lang="en-US" sz="700">
                          <a:effectLst/>
                        </a:rPr>
                        <a:t>EMB</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dirty="0">
                          <a:effectLst/>
                        </a:rPr>
                        <a:t>18.4</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2032749761"/>
                  </a:ext>
                </a:extLst>
              </a:tr>
              <a:tr h="145372">
                <a:tc>
                  <a:txBody>
                    <a:bodyPr/>
                    <a:lstStyle/>
                    <a:p>
                      <a:pPr marL="0" marR="0">
                        <a:lnSpc>
                          <a:spcPct val="107000"/>
                        </a:lnSpc>
                        <a:spcBef>
                          <a:spcPts val="0"/>
                        </a:spcBef>
                        <a:spcAft>
                          <a:spcPts val="0"/>
                        </a:spcAft>
                      </a:pPr>
                      <a:r>
                        <a:rPr lang="en-US" sz="700">
                          <a:effectLst/>
                        </a:rPr>
                        <a:t>SMC</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dirty="0">
                          <a:effectLst/>
                        </a:rPr>
                        <a:t>17.0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15149459"/>
                  </a:ext>
                </a:extLst>
              </a:tr>
              <a:tr h="145372">
                <a:tc>
                  <a:txBody>
                    <a:bodyPr/>
                    <a:lstStyle/>
                    <a:p>
                      <a:pPr marL="0" marR="0">
                        <a:lnSpc>
                          <a:spcPct val="107000"/>
                        </a:lnSpc>
                        <a:spcBef>
                          <a:spcPts val="0"/>
                        </a:spcBef>
                        <a:spcAft>
                          <a:spcPts val="0"/>
                        </a:spcAft>
                      </a:pPr>
                      <a:r>
                        <a:rPr lang="en-US" sz="700">
                          <a:effectLst/>
                        </a:rPr>
                        <a:t>PEL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dirty="0">
                          <a:effectLst/>
                        </a:rPr>
                        <a:t>16.0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556736694"/>
                  </a:ext>
                </a:extLst>
              </a:tr>
              <a:tr h="145372">
                <a:tc>
                  <a:txBody>
                    <a:bodyPr/>
                    <a:lstStyle/>
                    <a:p>
                      <a:pPr marL="0" marR="0">
                        <a:lnSpc>
                          <a:spcPct val="107000"/>
                        </a:lnSpc>
                        <a:spcBef>
                          <a:spcPts val="0"/>
                        </a:spcBef>
                        <a:spcAft>
                          <a:spcPts val="0"/>
                        </a:spcAft>
                      </a:pPr>
                      <a:r>
                        <a:rPr lang="en-US" sz="700" dirty="0">
                          <a:effectLst/>
                        </a:rPr>
                        <a:t>GRS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dirty="0">
                          <a:effectLst/>
                        </a:rPr>
                        <a:t>15.8</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818123889"/>
                  </a:ext>
                </a:extLst>
              </a:tr>
              <a:tr h="145372">
                <a:tc>
                  <a:txBody>
                    <a:bodyPr/>
                    <a:lstStyle/>
                    <a:p>
                      <a:pPr marL="0" marR="0">
                        <a:lnSpc>
                          <a:spcPct val="107000"/>
                        </a:lnSpc>
                        <a:spcBef>
                          <a:spcPts val="0"/>
                        </a:spcBef>
                        <a:spcAft>
                          <a:spcPts val="0"/>
                        </a:spcAft>
                      </a:pPr>
                      <a:r>
                        <a:rPr lang="en-US" sz="700" b="1" dirty="0">
                          <a:solidFill>
                            <a:srgbClr val="FF0000"/>
                          </a:solidFill>
                          <a:effectLst/>
                        </a:rPr>
                        <a:t>CEDA</a:t>
                      </a:r>
                      <a:endParaRPr lang="en-US" sz="7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b="1" dirty="0">
                          <a:effectLst/>
                        </a:rPr>
                        <a:t>14.2</a:t>
                      </a:r>
                      <a:endParaRPr lang="en-US"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it-IT" sz="700" b="1" dirty="0">
                          <a:effectLst/>
                        </a:rPr>
                        <a:t>Giovanni De Micheli</a:t>
                      </a:r>
                      <a:endParaRPr lang="en-US"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488163844"/>
                  </a:ext>
                </a:extLst>
              </a:tr>
              <a:tr h="145372">
                <a:tc>
                  <a:txBody>
                    <a:bodyPr/>
                    <a:lstStyle/>
                    <a:p>
                      <a:pPr marL="0" marR="0">
                        <a:lnSpc>
                          <a:spcPct val="107000"/>
                        </a:lnSpc>
                        <a:spcBef>
                          <a:spcPts val="0"/>
                        </a:spcBef>
                        <a:spcAft>
                          <a:spcPts val="0"/>
                        </a:spcAft>
                      </a:pPr>
                      <a:r>
                        <a:rPr lang="en-US" sz="700">
                          <a:effectLst/>
                        </a:rPr>
                        <a:t>IE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dirty="0">
                          <a:effectLst/>
                        </a:rPr>
                        <a:t>13.8</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3835435751"/>
                  </a:ext>
                </a:extLst>
              </a:tr>
              <a:tr h="145372">
                <a:tc>
                  <a:txBody>
                    <a:bodyPr/>
                    <a:lstStyle/>
                    <a:p>
                      <a:pPr marL="0" marR="0">
                        <a:lnSpc>
                          <a:spcPct val="107000"/>
                        </a:lnSpc>
                        <a:spcBef>
                          <a:spcPts val="0"/>
                        </a:spcBef>
                        <a:spcAft>
                          <a:spcPts val="0"/>
                        </a:spcAft>
                      </a:pPr>
                      <a:r>
                        <a:rPr lang="en-US" sz="700" b="1">
                          <a:effectLst/>
                        </a:rPr>
                        <a:t>NPS</a:t>
                      </a:r>
                      <a:endParaRPr lang="en-US" sz="700" b="1">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b="1" dirty="0">
                          <a:effectLst/>
                        </a:rPr>
                        <a:t>13.0</a:t>
                      </a:r>
                      <a:endParaRPr lang="en-US"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b="1" dirty="0">
                          <a:effectLst/>
                        </a:rPr>
                        <a:t>Ned Sauthoff</a:t>
                      </a:r>
                      <a:endParaRPr lang="en-US"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3823930540"/>
                  </a:ext>
                </a:extLst>
              </a:tr>
              <a:tr h="145372">
                <a:tc>
                  <a:txBody>
                    <a:bodyPr/>
                    <a:lstStyle/>
                    <a:p>
                      <a:pPr marL="0" marR="0">
                        <a:lnSpc>
                          <a:spcPct val="107000"/>
                        </a:lnSpc>
                        <a:spcBef>
                          <a:spcPts val="0"/>
                        </a:spcBef>
                        <a:spcAft>
                          <a:spcPts val="0"/>
                        </a:spcAft>
                      </a:pPr>
                      <a:r>
                        <a:rPr lang="en-US" sz="700" b="1">
                          <a:effectLst/>
                        </a:rPr>
                        <a:t>IT</a:t>
                      </a:r>
                      <a:endParaRPr lang="en-US" sz="700" b="1">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b="1" dirty="0">
                          <a:effectLst/>
                        </a:rPr>
                        <a:t>10.4</a:t>
                      </a:r>
                      <a:endParaRPr lang="en-US"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b="1" dirty="0">
                          <a:effectLst/>
                        </a:rPr>
                        <a:t>Antonia Tulino</a:t>
                      </a:r>
                      <a:endParaRPr lang="en-US"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1612427462"/>
                  </a:ext>
                </a:extLst>
              </a:tr>
              <a:tr h="145372">
                <a:tc>
                  <a:txBody>
                    <a:bodyPr/>
                    <a:lstStyle/>
                    <a:p>
                      <a:pPr marL="0" marR="0">
                        <a:lnSpc>
                          <a:spcPct val="107000"/>
                        </a:lnSpc>
                        <a:spcBef>
                          <a:spcPts val="0"/>
                        </a:spcBef>
                        <a:spcAft>
                          <a:spcPts val="0"/>
                        </a:spcAft>
                      </a:pPr>
                      <a:r>
                        <a:rPr lang="en-US" sz="700">
                          <a:effectLst/>
                        </a:rPr>
                        <a:t>VT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dirty="0">
                          <a:effectLst/>
                        </a:rPr>
                        <a:t>9.2</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4044960934"/>
                  </a:ext>
                </a:extLst>
              </a:tr>
              <a:tr h="145372">
                <a:tc>
                  <a:txBody>
                    <a:bodyPr/>
                    <a:lstStyle/>
                    <a:p>
                      <a:pPr marL="0" marR="0">
                        <a:lnSpc>
                          <a:spcPct val="107000"/>
                        </a:lnSpc>
                        <a:spcBef>
                          <a:spcPts val="0"/>
                        </a:spcBef>
                        <a:spcAft>
                          <a:spcPts val="0"/>
                        </a:spcAft>
                      </a:pPr>
                      <a:r>
                        <a:rPr lang="en-US" sz="700">
                          <a:effectLst/>
                        </a:rPr>
                        <a:t>MAG</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dirty="0">
                          <a:effectLst/>
                        </a:rPr>
                        <a:t>9.0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a:lnSpc>
                          <a:spcPct val="107000"/>
                        </a:lnSpc>
                      </a:pPr>
                      <a:endParaRPr lang="en-US" sz="700" dirty="0">
                        <a:effectLst/>
                        <a:latin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1415562072"/>
                  </a:ext>
                </a:extLst>
              </a:tr>
            </a:tbl>
          </a:graphicData>
        </a:graphic>
      </p:graphicFrame>
      <p:graphicFrame>
        <p:nvGraphicFramePr>
          <p:cNvPr id="6" name="Table 5">
            <a:extLst>
              <a:ext uri="{FF2B5EF4-FFF2-40B4-BE49-F238E27FC236}">
                <a16:creationId xmlns:a16="http://schemas.microsoft.com/office/drawing/2014/main" id="{3D5434B4-32F7-4084-9B78-03DA7140C775}"/>
              </a:ext>
            </a:extLst>
          </p:cNvPr>
          <p:cNvGraphicFramePr>
            <a:graphicFrameLocks noGrp="1"/>
          </p:cNvGraphicFramePr>
          <p:nvPr>
            <p:extLst/>
          </p:nvPr>
        </p:nvGraphicFramePr>
        <p:xfrm>
          <a:off x="5093621" y="949092"/>
          <a:ext cx="3122025" cy="3913182"/>
        </p:xfrm>
        <a:graphic>
          <a:graphicData uri="http://schemas.openxmlformats.org/drawingml/2006/table">
            <a:tbl>
              <a:tblPr firstRow="1" firstCol="1" bandRow="1">
                <a:tableStyleId>{5C22544A-7EE6-4342-B048-85BDC9FD1C3A}</a:tableStyleId>
              </a:tblPr>
              <a:tblGrid>
                <a:gridCol w="371882">
                  <a:extLst>
                    <a:ext uri="{9D8B030D-6E8A-4147-A177-3AD203B41FA5}">
                      <a16:colId xmlns:a16="http://schemas.microsoft.com/office/drawing/2014/main" val="240116228"/>
                    </a:ext>
                  </a:extLst>
                </a:gridCol>
                <a:gridCol w="869531">
                  <a:extLst>
                    <a:ext uri="{9D8B030D-6E8A-4147-A177-3AD203B41FA5}">
                      <a16:colId xmlns:a16="http://schemas.microsoft.com/office/drawing/2014/main" val="2243921967"/>
                    </a:ext>
                  </a:extLst>
                </a:gridCol>
                <a:gridCol w="1880612">
                  <a:extLst>
                    <a:ext uri="{9D8B030D-6E8A-4147-A177-3AD203B41FA5}">
                      <a16:colId xmlns:a16="http://schemas.microsoft.com/office/drawing/2014/main" val="1237190186"/>
                    </a:ext>
                  </a:extLst>
                </a:gridCol>
              </a:tblGrid>
              <a:tr h="278882">
                <a:tc>
                  <a:txBody>
                    <a:bodyPr/>
                    <a:lstStyle/>
                    <a:p>
                      <a:pPr marL="0" marR="0" algn="ctr">
                        <a:lnSpc>
                          <a:spcPct val="107000"/>
                        </a:lnSpc>
                        <a:spcBef>
                          <a:spcPts val="0"/>
                        </a:spcBef>
                        <a:spcAft>
                          <a:spcPts val="0"/>
                        </a:spcAft>
                      </a:pPr>
                      <a:r>
                        <a:rPr lang="en-US" sz="700">
                          <a:effectLst/>
                        </a:rPr>
                        <a:t>S/TC</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ctr"/>
                </a:tc>
                <a:tc>
                  <a:txBody>
                    <a:bodyPr/>
                    <a:lstStyle/>
                    <a:p>
                      <a:pPr marL="0" marR="0" algn="ctr">
                        <a:lnSpc>
                          <a:spcPct val="107000"/>
                        </a:lnSpc>
                        <a:spcBef>
                          <a:spcPts val="0"/>
                        </a:spcBef>
                        <a:spcAft>
                          <a:spcPts val="0"/>
                        </a:spcAft>
                      </a:pPr>
                      <a:r>
                        <a:rPr lang="en-US" sz="700" dirty="0">
                          <a:effectLst/>
                        </a:rPr>
                        <a:t>Nominees</a:t>
                      </a:r>
                    </a:p>
                    <a:p>
                      <a:pPr marL="0" marR="0" algn="ctr">
                        <a:lnSpc>
                          <a:spcPct val="107000"/>
                        </a:lnSpc>
                        <a:spcBef>
                          <a:spcPts val="0"/>
                        </a:spcBef>
                        <a:spcAft>
                          <a:spcPts val="0"/>
                        </a:spcAft>
                      </a:pPr>
                      <a:r>
                        <a:rPr lang="en-US" sz="700" b="1" dirty="0">
                          <a:effectLst/>
                        </a:rPr>
                        <a:t>(2012-2018 mean)</a:t>
                      </a:r>
                      <a:endParaRPr lang="en-US"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ctr"/>
                </a:tc>
                <a:tc>
                  <a:txBody>
                    <a:bodyPr/>
                    <a:lstStyle/>
                    <a:p>
                      <a:pPr marL="0" marR="0" algn="ctr">
                        <a:lnSpc>
                          <a:spcPct val="107000"/>
                        </a:lnSpc>
                        <a:spcBef>
                          <a:spcPts val="0"/>
                        </a:spcBef>
                        <a:spcAft>
                          <a:spcPts val="0"/>
                        </a:spcAft>
                      </a:pPr>
                      <a:r>
                        <a:rPr lang="en-US" sz="700">
                          <a:effectLst/>
                        </a:rPr>
                        <a:t>Ad Hoc Representative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ctr"/>
                </a:tc>
                <a:extLst>
                  <a:ext uri="{0D108BD9-81ED-4DB2-BD59-A6C34878D82A}">
                    <a16:rowId xmlns:a16="http://schemas.microsoft.com/office/drawing/2014/main" val="1830836259"/>
                  </a:ext>
                </a:extLst>
              </a:tr>
              <a:tr h="145372">
                <a:tc>
                  <a:txBody>
                    <a:bodyPr/>
                    <a:lstStyle/>
                    <a:p>
                      <a:pPr marL="0" marR="0">
                        <a:lnSpc>
                          <a:spcPct val="107000"/>
                        </a:lnSpc>
                        <a:spcBef>
                          <a:spcPts val="0"/>
                        </a:spcBef>
                        <a:spcAft>
                          <a:spcPts val="0"/>
                        </a:spcAft>
                      </a:pPr>
                      <a:r>
                        <a:rPr lang="en-US" sz="700">
                          <a:effectLst/>
                        </a:rPr>
                        <a:t>IM</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dirty="0">
                          <a:effectLst/>
                        </a:rPr>
                        <a:t>8.8</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2027484559"/>
                  </a:ext>
                </a:extLst>
              </a:tr>
              <a:tr h="145372">
                <a:tc>
                  <a:txBody>
                    <a:bodyPr/>
                    <a:lstStyle/>
                    <a:p>
                      <a:pPr marL="0" marR="0">
                        <a:lnSpc>
                          <a:spcPct val="107000"/>
                        </a:lnSpc>
                        <a:spcBef>
                          <a:spcPts val="0"/>
                        </a:spcBef>
                        <a:spcAft>
                          <a:spcPts val="0"/>
                        </a:spcAft>
                      </a:pPr>
                      <a:r>
                        <a:rPr lang="en-US" sz="700" b="1">
                          <a:effectLst/>
                        </a:rPr>
                        <a:t>Educ</a:t>
                      </a:r>
                      <a:endParaRPr lang="en-US" sz="700" b="1">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b="1" dirty="0">
                          <a:effectLst/>
                        </a:rPr>
                        <a:t>7.4</a:t>
                      </a:r>
                      <a:endParaRPr lang="en-US"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b="1" dirty="0">
                          <a:effectLst/>
                        </a:rPr>
                        <a:t>Susan Lord</a:t>
                      </a:r>
                      <a:endParaRPr lang="en-US"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126616940"/>
                  </a:ext>
                </a:extLst>
              </a:tr>
              <a:tr h="145372">
                <a:tc>
                  <a:txBody>
                    <a:bodyPr/>
                    <a:lstStyle/>
                    <a:p>
                      <a:pPr marL="0" marR="0">
                        <a:lnSpc>
                          <a:spcPct val="107000"/>
                        </a:lnSpc>
                        <a:spcBef>
                          <a:spcPts val="0"/>
                        </a:spcBef>
                        <a:spcAft>
                          <a:spcPts val="0"/>
                        </a:spcAft>
                      </a:pPr>
                      <a:r>
                        <a:rPr lang="en-US" sz="700">
                          <a:effectLst/>
                        </a:rPr>
                        <a:t>CE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dirty="0">
                          <a:effectLst/>
                        </a:rPr>
                        <a:t>7.2</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1447317940"/>
                  </a:ext>
                </a:extLst>
              </a:tr>
              <a:tr h="145372">
                <a:tc>
                  <a:txBody>
                    <a:bodyPr/>
                    <a:lstStyle/>
                    <a:p>
                      <a:pPr marL="0" marR="0">
                        <a:lnSpc>
                          <a:spcPct val="107000"/>
                        </a:lnSpc>
                        <a:spcBef>
                          <a:spcPts val="0"/>
                        </a:spcBef>
                        <a:spcAft>
                          <a:spcPts val="0"/>
                        </a:spcAft>
                      </a:pPr>
                      <a:r>
                        <a:rPr lang="en-US" sz="700" dirty="0">
                          <a:solidFill>
                            <a:srgbClr val="FF0000"/>
                          </a:solidFill>
                          <a:effectLst/>
                        </a:rPr>
                        <a:t>NANO</a:t>
                      </a:r>
                      <a:endParaRPr lang="en-US" sz="7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dirty="0">
                          <a:solidFill>
                            <a:srgbClr val="FF0000"/>
                          </a:solidFill>
                          <a:effectLst/>
                        </a:rPr>
                        <a:t>6.4</a:t>
                      </a:r>
                      <a:endParaRPr lang="en-US" sz="7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1904253039"/>
                  </a:ext>
                </a:extLst>
              </a:tr>
              <a:tr h="145372">
                <a:tc>
                  <a:txBody>
                    <a:bodyPr/>
                    <a:lstStyle/>
                    <a:p>
                      <a:pPr marL="0" marR="0">
                        <a:lnSpc>
                          <a:spcPct val="107000"/>
                        </a:lnSpc>
                        <a:spcBef>
                          <a:spcPts val="0"/>
                        </a:spcBef>
                        <a:spcAft>
                          <a:spcPts val="0"/>
                        </a:spcAft>
                      </a:pPr>
                      <a:r>
                        <a:rPr lang="en-US" sz="700">
                          <a:effectLst/>
                        </a:rPr>
                        <a:t>EMC</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dirty="0">
                          <a:effectLst/>
                        </a:rPr>
                        <a:t>6.2</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2608276630"/>
                  </a:ext>
                </a:extLst>
              </a:tr>
              <a:tr h="145372">
                <a:tc>
                  <a:txBody>
                    <a:bodyPr/>
                    <a:lstStyle/>
                    <a:p>
                      <a:pPr marL="0" marR="0">
                        <a:lnSpc>
                          <a:spcPct val="107000"/>
                        </a:lnSpc>
                        <a:spcBef>
                          <a:spcPts val="0"/>
                        </a:spcBef>
                        <a:spcAft>
                          <a:spcPts val="0"/>
                        </a:spcAft>
                      </a:pPr>
                      <a:r>
                        <a:rPr lang="en-US" sz="700" b="1">
                          <a:effectLst/>
                        </a:rPr>
                        <a:t>UFFC</a:t>
                      </a:r>
                      <a:endParaRPr lang="en-US" sz="700" b="1">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b="1" dirty="0">
                          <a:effectLst/>
                        </a:rPr>
                        <a:t>6.2</a:t>
                      </a:r>
                      <a:endParaRPr lang="en-US"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b="1" dirty="0">
                          <a:effectLst/>
                        </a:rPr>
                        <a:t>Lute maleki</a:t>
                      </a:r>
                      <a:endParaRPr lang="en-US"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3794547734"/>
                  </a:ext>
                </a:extLst>
              </a:tr>
              <a:tr h="145372">
                <a:tc>
                  <a:txBody>
                    <a:bodyPr/>
                    <a:lstStyle/>
                    <a:p>
                      <a:pPr marL="0" marR="0">
                        <a:lnSpc>
                          <a:spcPct val="107000"/>
                        </a:lnSpc>
                        <a:spcBef>
                          <a:spcPts val="0"/>
                        </a:spcBef>
                        <a:spcAft>
                          <a:spcPts val="0"/>
                        </a:spcAft>
                      </a:pPr>
                      <a:r>
                        <a:rPr lang="en-US" sz="700">
                          <a:effectLst/>
                        </a:rPr>
                        <a:t>CPMT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dirty="0">
                          <a:effectLst/>
                        </a:rPr>
                        <a:t>5.6</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1329308820"/>
                  </a:ext>
                </a:extLst>
              </a:tr>
              <a:tr h="145372">
                <a:tc>
                  <a:txBody>
                    <a:bodyPr/>
                    <a:lstStyle/>
                    <a:p>
                      <a:pPr marL="0" marR="0">
                        <a:lnSpc>
                          <a:spcPct val="107000"/>
                        </a:lnSpc>
                        <a:spcBef>
                          <a:spcPts val="0"/>
                        </a:spcBef>
                        <a:spcAft>
                          <a:spcPts val="0"/>
                        </a:spcAft>
                      </a:pPr>
                      <a:r>
                        <a:rPr lang="en-US" sz="700" dirty="0">
                          <a:solidFill>
                            <a:srgbClr val="FF0000"/>
                          </a:solidFill>
                          <a:effectLst/>
                        </a:rPr>
                        <a:t>SEN</a:t>
                      </a:r>
                      <a:endParaRPr lang="en-US" sz="7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dirty="0">
                          <a:solidFill>
                            <a:srgbClr val="FF0000"/>
                          </a:solidFill>
                          <a:effectLst/>
                        </a:rPr>
                        <a:t>4.4</a:t>
                      </a:r>
                      <a:endParaRPr lang="en-US" sz="7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2765103775"/>
                  </a:ext>
                </a:extLst>
              </a:tr>
              <a:tr h="145372">
                <a:tc>
                  <a:txBody>
                    <a:bodyPr/>
                    <a:lstStyle/>
                    <a:p>
                      <a:pPr marL="0" marR="0">
                        <a:lnSpc>
                          <a:spcPct val="107000"/>
                        </a:lnSpc>
                        <a:spcBef>
                          <a:spcPts val="0"/>
                        </a:spcBef>
                        <a:spcAft>
                          <a:spcPts val="0"/>
                        </a:spcAft>
                      </a:pPr>
                      <a:r>
                        <a:rPr lang="en-US" sz="700">
                          <a:effectLst/>
                        </a:rPr>
                        <a:t>DEI</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dirty="0">
                          <a:effectLst/>
                        </a:rPr>
                        <a:t>3.6</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3585038449"/>
                  </a:ext>
                </a:extLst>
              </a:tr>
              <a:tr h="145372">
                <a:tc>
                  <a:txBody>
                    <a:bodyPr/>
                    <a:lstStyle/>
                    <a:p>
                      <a:pPr marL="0" marR="0">
                        <a:lnSpc>
                          <a:spcPct val="107000"/>
                        </a:lnSpc>
                        <a:spcBef>
                          <a:spcPts val="0"/>
                        </a:spcBef>
                        <a:spcAft>
                          <a:spcPts val="0"/>
                        </a:spcAft>
                      </a:pPr>
                      <a:r>
                        <a:rPr lang="en-US" sz="700">
                          <a:effectLst/>
                        </a:rPr>
                        <a:t>R</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dirty="0">
                          <a:effectLst/>
                        </a:rPr>
                        <a:t>3.0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3453699392"/>
                  </a:ext>
                </a:extLst>
              </a:tr>
              <a:tr h="145372">
                <a:tc>
                  <a:txBody>
                    <a:bodyPr/>
                    <a:lstStyle/>
                    <a:p>
                      <a:pPr marL="0" marR="0">
                        <a:lnSpc>
                          <a:spcPct val="107000"/>
                        </a:lnSpc>
                        <a:spcBef>
                          <a:spcPts val="0"/>
                        </a:spcBef>
                        <a:spcAft>
                          <a:spcPts val="0"/>
                        </a:spcAft>
                      </a:pPr>
                      <a:r>
                        <a:rPr lang="en-US" sz="700" b="1" dirty="0" err="1">
                          <a:solidFill>
                            <a:srgbClr val="FF0000"/>
                          </a:solidFill>
                          <a:effectLst/>
                        </a:rPr>
                        <a:t>SysC</a:t>
                      </a:r>
                      <a:endParaRPr lang="en-US" sz="7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b="1" dirty="0">
                          <a:solidFill>
                            <a:srgbClr val="FF0000"/>
                          </a:solidFill>
                          <a:effectLst/>
                        </a:rPr>
                        <a:t>3.0</a:t>
                      </a:r>
                      <a:endParaRPr lang="en-US" sz="7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b="1" dirty="0">
                          <a:effectLst/>
                        </a:rPr>
                        <a:t>Marco Parvis</a:t>
                      </a:r>
                      <a:endParaRPr lang="en-US"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2466116083"/>
                  </a:ext>
                </a:extLst>
              </a:tr>
              <a:tr h="145372">
                <a:tc>
                  <a:txBody>
                    <a:bodyPr/>
                    <a:lstStyle/>
                    <a:p>
                      <a:pPr marL="0" marR="0">
                        <a:lnSpc>
                          <a:spcPct val="107000"/>
                        </a:lnSpc>
                        <a:spcBef>
                          <a:spcPts val="0"/>
                        </a:spcBef>
                        <a:spcAft>
                          <a:spcPts val="0"/>
                        </a:spcAft>
                      </a:pPr>
                      <a:r>
                        <a:rPr lang="en-US" sz="700" dirty="0">
                          <a:solidFill>
                            <a:srgbClr val="FF0000"/>
                          </a:solidFill>
                          <a:effectLst/>
                        </a:rPr>
                        <a:t>BIO</a:t>
                      </a:r>
                      <a:endParaRPr lang="en-US" sz="7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dirty="0">
                          <a:solidFill>
                            <a:srgbClr val="FF0000"/>
                          </a:solidFill>
                          <a:effectLst/>
                        </a:rPr>
                        <a:t>2.6</a:t>
                      </a:r>
                      <a:endParaRPr lang="en-US" sz="7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2104964547"/>
                  </a:ext>
                </a:extLst>
              </a:tr>
              <a:tr h="145372">
                <a:tc>
                  <a:txBody>
                    <a:bodyPr/>
                    <a:lstStyle/>
                    <a:p>
                      <a:pPr marL="0" marR="0">
                        <a:lnSpc>
                          <a:spcPct val="107000"/>
                        </a:lnSpc>
                        <a:spcBef>
                          <a:spcPts val="0"/>
                        </a:spcBef>
                        <a:spcAft>
                          <a:spcPts val="0"/>
                        </a:spcAft>
                      </a:pPr>
                      <a:r>
                        <a:rPr lang="en-US" sz="700">
                          <a:effectLst/>
                        </a:rPr>
                        <a:t>BT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dirty="0">
                          <a:effectLst/>
                        </a:rPr>
                        <a:t>2.4</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1132928090"/>
                  </a:ext>
                </a:extLst>
              </a:tr>
              <a:tr h="145372">
                <a:tc>
                  <a:txBody>
                    <a:bodyPr/>
                    <a:lstStyle/>
                    <a:p>
                      <a:pPr marL="0" marR="0">
                        <a:lnSpc>
                          <a:spcPct val="107000"/>
                        </a:lnSpc>
                        <a:spcBef>
                          <a:spcPts val="0"/>
                        </a:spcBef>
                        <a:spcAft>
                          <a:spcPts val="0"/>
                        </a:spcAft>
                      </a:pPr>
                      <a:r>
                        <a:rPr lang="en-US" sz="700">
                          <a:effectLst/>
                        </a:rPr>
                        <a:t>EP</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dirty="0">
                          <a:effectLst/>
                        </a:rPr>
                        <a:t>2.2</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3283637189"/>
                  </a:ext>
                </a:extLst>
              </a:tr>
              <a:tr h="145372">
                <a:tc>
                  <a:txBody>
                    <a:bodyPr/>
                    <a:lstStyle/>
                    <a:p>
                      <a:pPr marL="0" marR="0">
                        <a:lnSpc>
                          <a:spcPct val="107000"/>
                        </a:lnSpc>
                        <a:spcBef>
                          <a:spcPts val="0"/>
                        </a:spcBef>
                        <a:spcAft>
                          <a:spcPts val="0"/>
                        </a:spcAft>
                      </a:pPr>
                      <a:r>
                        <a:rPr lang="en-US" sz="700">
                          <a:effectLst/>
                        </a:rPr>
                        <a:t>ITS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dirty="0">
                          <a:effectLst/>
                        </a:rPr>
                        <a:t>1.8</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565867015"/>
                  </a:ext>
                </a:extLst>
              </a:tr>
              <a:tr h="145372">
                <a:tc>
                  <a:txBody>
                    <a:bodyPr/>
                    <a:lstStyle/>
                    <a:p>
                      <a:pPr marL="0" marR="0">
                        <a:lnSpc>
                          <a:spcPct val="107000"/>
                        </a:lnSpc>
                        <a:spcBef>
                          <a:spcPts val="0"/>
                        </a:spcBef>
                        <a:spcAft>
                          <a:spcPts val="0"/>
                        </a:spcAft>
                      </a:pPr>
                      <a:r>
                        <a:rPr lang="en-US" sz="700" dirty="0">
                          <a:solidFill>
                            <a:srgbClr val="FF0000"/>
                          </a:solidFill>
                          <a:effectLst/>
                        </a:rPr>
                        <a:t>CSC</a:t>
                      </a:r>
                      <a:endParaRPr lang="en-US" sz="7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dirty="0">
                          <a:solidFill>
                            <a:srgbClr val="FF0000"/>
                          </a:solidFill>
                          <a:effectLst/>
                        </a:rPr>
                        <a:t>1.6</a:t>
                      </a:r>
                      <a:endParaRPr lang="en-US" sz="7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a:lnSpc>
                          <a:spcPct val="107000"/>
                        </a:lnSpc>
                      </a:pPr>
                      <a:endParaRPr lang="en-US" sz="700" dirty="0">
                        <a:solidFill>
                          <a:srgbClr val="FF0000"/>
                        </a:solidFill>
                        <a:effectLst/>
                        <a:latin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1157033417"/>
                  </a:ext>
                </a:extLst>
              </a:tr>
              <a:tr h="145372">
                <a:tc>
                  <a:txBody>
                    <a:bodyPr/>
                    <a:lstStyle/>
                    <a:p>
                      <a:pPr marL="0" marR="0">
                        <a:lnSpc>
                          <a:spcPct val="107000"/>
                        </a:lnSpc>
                        <a:spcBef>
                          <a:spcPts val="0"/>
                        </a:spcBef>
                        <a:spcAft>
                          <a:spcPts val="0"/>
                        </a:spcAft>
                      </a:pPr>
                      <a:r>
                        <a:rPr lang="en-US" sz="700">
                          <a:effectLst/>
                        </a:rPr>
                        <a:t>PSE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dirty="0">
                          <a:effectLst/>
                        </a:rPr>
                        <a:t>1.6</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3504883641"/>
                  </a:ext>
                </a:extLst>
              </a:tr>
              <a:tr h="145372">
                <a:tc>
                  <a:txBody>
                    <a:bodyPr/>
                    <a:lstStyle/>
                    <a:p>
                      <a:pPr marL="0" marR="0">
                        <a:lnSpc>
                          <a:spcPct val="107000"/>
                        </a:lnSpc>
                        <a:spcBef>
                          <a:spcPts val="0"/>
                        </a:spcBef>
                        <a:spcAft>
                          <a:spcPts val="0"/>
                        </a:spcAft>
                      </a:pPr>
                      <a:r>
                        <a:rPr lang="en-US" sz="700">
                          <a:effectLst/>
                        </a:rPr>
                        <a:t>OE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dirty="0">
                          <a:effectLst/>
                        </a:rPr>
                        <a:t>1.2</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3120461985"/>
                  </a:ext>
                </a:extLst>
              </a:tr>
              <a:tr h="145372">
                <a:tc>
                  <a:txBody>
                    <a:bodyPr/>
                    <a:lstStyle/>
                    <a:p>
                      <a:pPr marL="0" marR="0">
                        <a:lnSpc>
                          <a:spcPct val="107000"/>
                        </a:lnSpc>
                        <a:spcBef>
                          <a:spcPts val="0"/>
                        </a:spcBef>
                        <a:spcAft>
                          <a:spcPts val="0"/>
                        </a:spcAft>
                      </a:pPr>
                      <a:r>
                        <a:rPr lang="en-US" sz="700">
                          <a:effectLst/>
                        </a:rPr>
                        <a:t>SIT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dirty="0">
                          <a:effectLst/>
                        </a:rPr>
                        <a:t>1.2</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2394497625"/>
                  </a:ext>
                </a:extLst>
              </a:tr>
              <a:tr h="145372">
                <a:tc>
                  <a:txBody>
                    <a:bodyPr/>
                    <a:lstStyle/>
                    <a:p>
                      <a:pPr marL="0" marR="0">
                        <a:lnSpc>
                          <a:spcPct val="107000"/>
                        </a:lnSpc>
                        <a:spcBef>
                          <a:spcPts val="0"/>
                        </a:spcBef>
                        <a:spcAft>
                          <a:spcPts val="0"/>
                        </a:spcAft>
                      </a:pPr>
                      <a:r>
                        <a:rPr lang="en-US" sz="700">
                          <a:effectLst/>
                        </a:rPr>
                        <a:t>TEM</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dirty="0">
                          <a:effectLst/>
                        </a:rPr>
                        <a:t>1.2</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543627614"/>
                  </a:ext>
                </a:extLst>
              </a:tr>
              <a:tr h="145372">
                <a:tc>
                  <a:txBody>
                    <a:bodyPr/>
                    <a:lstStyle/>
                    <a:p>
                      <a:pPr marL="0" marR="0">
                        <a:lnSpc>
                          <a:spcPct val="107000"/>
                        </a:lnSpc>
                        <a:spcBef>
                          <a:spcPts val="0"/>
                        </a:spcBef>
                        <a:spcAft>
                          <a:spcPts val="0"/>
                        </a:spcAft>
                      </a:pPr>
                      <a:r>
                        <a:rPr lang="en-US" sz="700">
                          <a:effectLst/>
                        </a:rPr>
                        <a:t>RL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dirty="0">
                          <a:effectLst/>
                        </a:rPr>
                        <a:t>0.8</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1129783025"/>
                  </a:ext>
                </a:extLst>
              </a:tr>
              <a:tr h="145372">
                <a:tc>
                  <a:txBody>
                    <a:bodyPr/>
                    <a:lstStyle/>
                    <a:p>
                      <a:pPr marL="0" marR="0">
                        <a:lnSpc>
                          <a:spcPct val="107000"/>
                        </a:lnSpc>
                        <a:spcBef>
                          <a:spcPts val="0"/>
                        </a:spcBef>
                        <a:spcAft>
                          <a:spcPts val="0"/>
                        </a:spcAft>
                      </a:pPr>
                      <a:r>
                        <a:rPr lang="en-US" sz="700">
                          <a:effectLst/>
                        </a:rPr>
                        <a:t>PC</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dirty="0">
                          <a:effectLst/>
                        </a:rPr>
                        <a:t>0.4</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281480347"/>
                  </a:ext>
                </a:extLst>
              </a:tr>
              <a:tr h="145372">
                <a:tc>
                  <a:txBody>
                    <a:bodyPr/>
                    <a:lstStyle/>
                    <a:p>
                      <a:pPr marL="0" marR="0">
                        <a:lnSpc>
                          <a:spcPct val="107000"/>
                        </a:lnSpc>
                        <a:spcBef>
                          <a:spcPts val="0"/>
                        </a:spcBef>
                        <a:spcAft>
                          <a:spcPts val="0"/>
                        </a:spcAft>
                      </a:pPr>
                      <a:r>
                        <a:rPr lang="en-US" sz="700" dirty="0">
                          <a:solidFill>
                            <a:srgbClr val="FF0000"/>
                          </a:solidFill>
                          <a:effectLst/>
                        </a:rPr>
                        <a:t>RFID</a:t>
                      </a:r>
                      <a:endParaRPr lang="en-US" sz="7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dirty="0">
                          <a:solidFill>
                            <a:srgbClr val="FF0000"/>
                          </a:solidFill>
                          <a:effectLst/>
                        </a:rPr>
                        <a:t>0.4</a:t>
                      </a:r>
                      <a:endParaRPr lang="en-US" sz="7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3809466421"/>
                  </a:ext>
                </a:extLst>
              </a:tr>
              <a:tr h="145372">
                <a:tc>
                  <a:txBody>
                    <a:bodyPr/>
                    <a:lstStyle/>
                    <a:p>
                      <a:pPr marL="0" marR="0">
                        <a:lnSpc>
                          <a:spcPct val="107000"/>
                        </a:lnSpc>
                        <a:spcBef>
                          <a:spcPts val="0"/>
                        </a:spcBef>
                        <a:spcAft>
                          <a:spcPts val="0"/>
                        </a:spcAft>
                      </a:pPr>
                      <a:r>
                        <a:rPr lang="en-US" sz="700">
                          <a:effectLst/>
                        </a:rPr>
                        <a:t>TMC</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dirty="0">
                          <a:effectLst/>
                        </a:rPr>
                        <a:t>0.2</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2790342837"/>
                  </a:ext>
                </a:extLst>
              </a:tr>
              <a:tr h="145372">
                <a:tc>
                  <a:txBody>
                    <a:bodyPr/>
                    <a:lstStyle/>
                    <a:p>
                      <a:pPr marL="0" marR="0">
                        <a:lnSpc>
                          <a:spcPct val="107000"/>
                        </a:lnSpc>
                        <a:spcBef>
                          <a:spcPts val="0"/>
                        </a:spcBef>
                        <a:spcAft>
                          <a:spcPts val="0"/>
                        </a:spcAft>
                      </a:pPr>
                      <a:r>
                        <a:rPr lang="en-US" sz="700">
                          <a:effectLst/>
                        </a:rPr>
                        <a:t>NTC</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marL="0" marR="0" algn="ctr">
                        <a:lnSpc>
                          <a:spcPct val="107000"/>
                        </a:lnSpc>
                        <a:spcBef>
                          <a:spcPts val="0"/>
                        </a:spcBef>
                        <a:spcAft>
                          <a:spcPts val="0"/>
                        </a:spcAft>
                      </a:pPr>
                      <a:r>
                        <a:rPr lang="en-US" sz="700" dirty="0">
                          <a:effectLst/>
                        </a:rPr>
                        <a:t>0.0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447" marR="45447" marT="0" marB="0" anchor="b"/>
                </a:tc>
                <a:tc>
                  <a:txBody>
                    <a:bodyPr/>
                    <a:lstStyle/>
                    <a:p>
                      <a:pPr>
                        <a:lnSpc>
                          <a:spcPct val="107000"/>
                        </a:lnSpc>
                      </a:pPr>
                      <a:endParaRPr lang="en-US" sz="700" dirty="0">
                        <a:effectLst/>
                        <a:latin typeface="Calibri" panose="020F0502020204030204" pitchFamily="34" charset="0"/>
                        <a:cs typeface="Times New Roman" panose="02020603050405020304" pitchFamily="18" charset="0"/>
                      </a:endParaRPr>
                    </a:p>
                  </a:txBody>
                  <a:tcPr marL="45447" marR="45447" marT="0" marB="0" anchor="b"/>
                </a:tc>
                <a:extLst>
                  <a:ext uri="{0D108BD9-81ED-4DB2-BD59-A6C34878D82A}">
                    <a16:rowId xmlns:a16="http://schemas.microsoft.com/office/drawing/2014/main" val="3713431115"/>
                  </a:ext>
                </a:extLst>
              </a:tr>
            </a:tbl>
          </a:graphicData>
        </a:graphic>
      </p:graphicFrame>
    </p:spTree>
    <p:extLst>
      <p:ext uri="{BB962C8B-B14F-4D97-AF65-F5344CB8AC3E}">
        <p14:creationId xmlns:p14="http://schemas.microsoft.com/office/powerpoint/2010/main" val="3897376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143000" y="2368377"/>
            <a:ext cx="6858000" cy="573790"/>
          </a:xfrm>
        </p:spPr>
        <p:txBody>
          <a:bodyPr>
            <a:normAutofit fontScale="90000"/>
          </a:bodyPr>
          <a:lstStyle/>
          <a:p>
            <a:pPr algn="ctr"/>
            <a:r>
              <a:rPr lang="en-US" dirty="0">
                <a:latin typeface="Verdana" pitchFamily="34" charset="0"/>
              </a:rPr>
              <a:t>IEEE Fellow Committee </a:t>
            </a:r>
            <a:br>
              <a:rPr lang="en-US" dirty="0">
                <a:latin typeface="Verdana" pitchFamily="34" charset="0"/>
              </a:rPr>
            </a:br>
            <a:r>
              <a:rPr lang="en-US" dirty="0">
                <a:latin typeface="Verdana" pitchFamily="34" charset="0"/>
              </a:rPr>
              <a:t>Should Councils Evaluate Nominees?</a:t>
            </a:r>
          </a:p>
        </p:txBody>
      </p:sp>
      <p:sp>
        <p:nvSpPr>
          <p:cNvPr id="6" name="Subtitle 5"/>
          <p:cNvSpPr>
            <a:spLocks noGrp="1"/>
          </p:cNvSpPr>
          <p:nvPr>
            <p:ph type="subTitle" idx="1"/>
          </p:nvPr>
        </p:nvSpPr>
        <p:spPr/>
        <p:txBody>
          <a:bodyPr/>
          <a:lstStyle/>
          <a:p>
            <a:r>
              <a:rPr lang="en-US" dirty="0"/>
              <a:t>5 October 2019 – Phoenix, AZ</a:t>
            </a:r>
          </a:p>
        </p:txBody>
      </p:sp>
      <p:sp>
        <p:nvSpPr>
          <p:cNvPr id="7" name="Text Placeholder 6"/>
          <p:cNvSpPr>
            <a:spLocks noGrp="1"/>
          </p:cNvSpPr>
          <p:nvPr>
            <p:ph type="body" sz="quarter" idx="13"/>
          </p:nvPr>
        </p:nvSpPr>
        <p:spPr/>
        <p:txBody>
          <a:bodyPr>
            <a:normAutofit fontScale="32500" lnSpcReduction="20000"/>
          </a:bodyPr>
          <a:lstStyle/>
          <a:p>
            <a:pPr>
              <a:tabLst>
                <a:tab pos="1546622" algn="l"/>
              </a:tabLst>
            </a:pPr>
            <a:r>
              <a:rPr lang="en-US" dirty="0"/>
              <a:t>Stefano Galli	</a:t>
            </a:r>
          </a:p>
          <a:p>
            <a:pPr>
              <a:tabLst>
                <a:tab pos="1546622" algn="l"/>
              </a:tabLst>
            </a:pPr>
            <a:r>
              <a:rPr lang="en-US" dirty="0"/>
              <a:t>2019 IEEE Fellow Committee Chair</a:t>
            </a:r>
          </a:p>
          <a:p>
            <a:endParaRPr lang="en-US" dirty="0"/>
          </a:p>
        </p:txBody>
      </p:sp>
    </p:spTree>
    <p:extLst>
      <p:ext uri="{BB962C8B-B14F-4D97-AF65-F5344CB8AC3E}">
        <p14:creationId xmlns:p14="http://schemas.microsoft.com/office/powerpoint/2010/main" val="3394607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D6A57D-B548-44F7-97DD-2DF851AC5AA3}"/>
              </a:ext>
            </a:extLst>
          </p:cNvPr>
          <p:cNvSpPr>
            <a:spLocks noGrp="1"/>
          </p:cNvSpPr>
          <p:nvPr>
            <p:ph type="title"/>
          </p:nvPr>
        </p:nvSpPr>
        <p:spPr/>
        <p:txBody>
          <a:bodyPr/>
          <a:lstStyle/>
          <a:p>
            <a:r>
              <a:rPr lang="en-US" dirty="0"/>
              <a:t>Data on Technical Councils</a:t>
            </a:r>
          </a:p>
        </p:txBody>
      </p:sp>
      <p:sp>
        <p:nvSpPr>
          <p:cNvPr id="7" name="Subtitle 6">
            <a:extLst>
              <a:ext uri="{FF2B5EF4-FFF2-40B4-BE49-F238E27FC236}">
                <a16:creationId xmlns:a16="http://schemas.microsoft.com/office/drawing/2014/main" id="{5547F78D-210A-4CE0-BBC7-10F11B9A34D7}"/>
              </a:ext>
            </a:extLst>
          </p:cNvPr>
          <p:cNvSpPr>
            <a:spLocks noGrp="1"/>
          </p:cNvSpPr>
          <p:nvPr>
            <p:ph sz="half" idx="13"/>
          </p:nvPr>
        </p:nvSpPr>
        <p:spPr/>
        <p:txBody>
          <a:bodyPr/>
          <a:lstStyle/>
          <a:p>
            <a:r>
              <a:rPr lang="en-US" dirty="0"/>
              <a:t>Elevation Probability (%) in Councils vs all Societies together</a:t>
            </a:r>
          </a:p>
        </p:txBody>
      </p:sp>
      <p:graphicFrame>
        <p:nvGraphicFramePr>
          <p:cNvPr id="4" name="Table 3">
            <a:extLst>
              <a:ext uri="{FF2B5EF4-FFF2-40B4-BE49-F238E27FC236}">
                <a16:creationId xmlns:a16="http://schemas.microsoft.com/office/drawing/2014/main" id="{D73FD5CD-F26C-46F6-A899-E73A3A4CF219}"/>
              </a:ext>
            </a:extLst>
          </p:cNvPr>
          <p:cNvGraphicFramePr>
            <a:graphicFrameLocks noGrp="1"/>
          </p:cNvGraphicFramePr>
          <p:nvPr>
            <p:extLst/>
          </p:nvPr>
        </p:nvGraphicFramePr>
        <p:xfrm>
          <a:off x="1022557" y="1574789"/>
          <a:ext cx="6771354" cy="2912931"/>
        </p:xfrm>
        <a:graphic>
          <a:graphicData uri="http://schemas.openxmlformats.org/drawingml/2006/table">
            <a:tbl>
              <a:tblPr firstRow="1" firstCol="1" bandRow="1">
                <a:tableStyleId>{5C22544A-7EE6-4342-B048-85BDC9FD1C3A}</a:tableStyleId>
              </a:tblPr>
              <a:tblGrid>
                <a:gridCol w="843771">
                  <a:extLst>
                    <a:ext uri="{9D8B030D-6E8A-4147-A177-3AD203B41FA5}">
                      <a16:colId xmlns:a16="http://schemas.microsoft.com/office/drawing/2014/main" val="2841276874"/>
                    </a:ext>
                  </a:extLst>
                </a:gridCol>
                <a:gridCol w="568028">
                  <a:extLst>
                    <a:ext uri="{9D8B030D-6E8A-4147-A177-3AD203B41FA5}">
                      <a16:colId xmlns:a16="http://schemas.microsoft.com/office/drawing/2014/main" val="828167132"/>
                    </a:ext>
                  </a:extLst>
                </a:gridCol>
                <a:gridCol w="632059">
                  <a:extLst>
                    <a:ext uri="{9D8B030D-6E8A-4147-A177-3AD203B41FA5}">
                      <a16:colId xmlns:a16="http://schemas.microsoft.com/office/drawing/2014/main" val="1844270815"/>
                    </a:ext>
                  </a:extLst>
                </a:gridCol>
                <a:gridCol w="569110">
                  <a:extLst>
                    <a:ext uri="{9D8B030D-6E8A-4147-A177-3AD203B41FA5}">
                      <a16:colId xmlns:a16="http://schemas.microsoft.com/office/drawing/2014/main" val="3229161850"/>
                    </a:ext>
                  </a:extLst>
                </a:gridCol>
                <a:gridCol w="653242">
                  <a:extLst>
                    <a:ext uri="{9D8B030D-6E8A-4147-A177-3AD203B41FA5}">
                      <a16:colId xmlns:a16="http://schemas.microsoft.com/office/drawing/2014/main" val="4215077232"/>
                    </a:ext>
                  </a:extLst>
                </a:gridCol>
                <a:gridCol w="653242">
                  <a:extLst>
                    <a:ext uri="{9D8B030D-6E8A-4147-A177-3AD203B41FA5}">
                      <a16:colId xmlns:a16="http://schemas.microsoft.com/office/drawing/2014/main" val="1149694437"/>
                    </a:ext>
                  </a:extLst>
                </a:gridCol>
                <a:gridCol w="653242">
                  <a:extLst>
                    <a:ext uri="{9D8B030D-6E8A-4147-A177-3AD203B41FA5}">
                      <a16:colId xmlns:a16="http://schemas.microsoft.com/office/drawing/2014/main" val="3220535234"/>
                    </a:ext>
                  </a:extLst>
                </a:gridCol>
                <a:gridCol w="653242">
                  <a:extLst>
                    <a:ext uri="{9D8B030D-6E8A-4147-A177-3AD203B41FA5}">
                      <a16:colId xmlns:a16="http://schemas.microsoft.com/office/drawing/2014/main" val="3315154948"/>
                    </a:ext>
                  </a:extLst>
                </a:gridCol>
                <a:gridCol w="653242">
                  <a:extLst>
                    <a:ext uri="{9D8B030D-6E8A-4147-A177-3AD203B41FA5}">
                      <a16:colId xmlns:a16="http://schemas.microsoft.com/office/drawing/2014/main" val="3605934546"/>
                    </a:ext>
                  </a:extLst>
                </a:gridCol>
                <a:gridCol w="892176">
                  <a:extLst>
                    <a:ext uri="{9D8B030D-6E8A-4147-A177-3AD203B41FA5}">
                      <a16:colId xmlns:a16="http://schemas.microsoft.com/office/drawing/2014/main" val="3287550870"/>
                    </a:ext>
                  </a:extLst>
                </a:gridCol>
              </a:tblGrid>
              <a:tr h="478321">
                <a:tc>
                  <a:txBody>
                    <a:bodyPr/>
                    <a:lstStyle/>
                    <a:p>
                      <a:endParaRPr lang="en-US" sz="800" dirty="0">
                        <a:effectLst/>
                        <a:latin typeface="Times New Roman" panose="02020603050405020304" pitchFamily="18" charset="0"/>
                      </a:endParaRPr>
                    </a:p>
                  </a:txBody>
                  <a:tcPr marL="51435" marR="51435" marT="0" marB="0" anchor="b"/>
                </a:tc>
                <a:tc>
                  <a:txBody>
                    <a:bodyPr/>
                    <a:lstStyle/>
                    <a:p>
                      <a:pPr marL="0" marR="0" algn="ctr">
                        <a:lnSpc>
                          <a:spcPct val="115000"/>
                        </a:lnSpc>
                        <a:spcBef>
                          <a:spcPts val="0"/>
                        </a:spcBef>
                        <a:spcAft>
                          <a:spcPts val="0"/>
                        </a:spcAft>
                      </a:pPr>
                      <a:r>
                        <a:rPr lang="en-US" sz="1100" dirty="0">
                          <a:effectLst/>
                        </a:rPr>
                        <a:t>BIO</a:t>
                      </a:r>
                      <a:endParaRPr lang="en-US" sz="1100" dirty="0">
                        <a:effectLst/>
                        <a:latin typeface="Calibri" panose="020F0502020204030204" pitchFamily="34" charset="0"/>
                        <a:ea typeface="Calibri" panose="020F0502020204030204" pitchFamily="34" charset="0"/>
                      </a:endParaRPr>
                    </a:p>
                  </a:txBody>
                  <a:tcPr marL="51435" marR="51435" marT="0" marB="0" anchor="b"/>
                </a:tc>
                <a:tc>
                  <a:txBody>
                    <a:bodyPr/>
                    <a:lstStyle/>
                    <a:p>
                      <a:pPr marL="0" marR="0" algn="ctr">
                        <a:lnSpc>
                          <a:spcPct val="115000"/>
                        </a:lnSpc>
                        <a:spcBef>
                          <a:spcPts val="0"/>
                        </a:spcBef>
                        <a:spcAft>
                          <a:spcPts val="0"/>
                        </a:spcAft>
                      </a:pPr>
                      <a:r>
                        <a:rPr lang="en-US" sz="1100" dirty="0">
                          <a:effectLst/>
                        </a:rPr>
                        <a:t>CEDA</a:t>
                      </a:r>
                      <a:endParaRPr lang="en-US" sz="1100" dirty="0">
                        <a:effectLst/>
                        <a:latin typeface="Calibri" panose="020F0502020204030204" pitchFamily="34" charset="0"/>
                        <a:ea typeface="Calibri" panose="020F0502020204030204" pitchFamily="34" charset="0"/>
                      </a:endParaRPr>
                    </a:p>
                  </a:txBody>
                  <a:tcPr marL="51435" marR="51435" marT="0" marB="0" anchor="b"/>
                </a:tc>
                <a:tc>
                  <a:txBody>
                    <a:bodyPr/>
                    <a:lstStyle/>
                    <a:p>
                      <a:pPr marL="0" marR="0" algn="ctr">
                        <a:lnSpc>
                          <a:spcPct val="115000"/>
                        </a:lnSpc>
                        <a:spcBef>
                          <a:spcPts val="0"/>
                        </a:spcBef>
                        <a:spcAft>
                          <a:spcPts val="0"/>
                        </a:spcAft>
                      </a:pPr>
                      <a:r>
                        <a:rPr lang="en-US" sz="1100">
                          <a:effectLst/>
                        </a:rPr>
                        <a:t>RFID</a:t>
                      </a:r>
                      <a:endParaRPr lang="en-US" sz="1100">
                        <a:effectLst/>
                        <a:latin typeface="Calibri" panose="020F0502020204030204" pitchFamily="34" charset="0"/>
                        <a:ea typeface="Calibri" panose="020F0502020204030204" pitchFamily="34" charset="0"/>
                      </a:endParaRPr>
                    </a:p>
                  </a:txBody>
                  <a:tcPr marL="51435" marR="51435" marT="0" marB="0" anchor="b"/>
                </a:tc>
                <a:tc>
                  <a:txBody>
                    <a:bodyPr/>
                    <a:lstStyle/>
                    <a:p>
                      <a:pPr marL="0" marR="0" algn="ctr">
                        <a:lnSpc>
                          <a:spcPct val="115000"/>
                        </a:lnSpc>
                        <a:spcBef>
                          <a:spcPts val="0"/>
                        </a:spcBef>
                        <a:spcAft>
                          <a:spcPts val="0"/>
                        </a:spcAft>
                      </a:pPr>
                      <a:r>
                        <a:rPr lang="en-US" sz="1100">
                          <a:effectLst/>
                        </a:rPr>
                        <a:t>CSC</a:t>
                      </a:r>
                      <a:endParaRPr lang="en-US" sz="1100">
                        <a:effectLst/>
                        <a:latin typeface="Calibri" panose="020F0502020204030204" pitchFamily="34" charset="0"/>
                        <a:ea typeface="Calibri" panose="020F0502020204030204" pitchFamily="34" charset="0"/>
                      </a:endParaRPr>
                    </a:p>
                  </a:txBody>
                  <a:tcPr marL="51435" marR="51435" marT="0" marB="0" anchor="b"/>
                </a:tc>
                <a:tc>
                  <a:txBody>
                    <a:bodyPr/>
                    <a:lstStyle/>
                    <a:p>
                      <a:pPr marL="0" marR="0" algn="ctr">
                        <a:lnSpc>
                          <a:spcPct val="115000"/>
                        </a:lnSpc>
                        <a:spcBef>
                          <a:spcPts val="0"/>
                        </a:spcBef>
                        <a:spcAft>
                          <a:spcPts val="0"/>
                        </a:spcAft>
                      </a:pPr>
                      <a:r>
                        <a:rPr lang="en-US" sz="1100">
                          <a:effectLst/>
                        </a:rPr>
                        <a:t>NANO</a:t>
                      </a:r>
                      <a:endParaRPr lang="en-US" sz="1100">
                        <a:effectLst/>
                        <a:latin typeface="Calibri" panose="020F0502020204030204" pitchFamily="34" charset="0"/>
                        <a:ea typeface="Calibri" panose="020F0502020204030204" pitchFamily="34" charset="0"/>
                      </a:endParaRPr>
                    </a:p>
                  </a:txBody>
                  <a:tcPr marL="51435" marR="51435" marT="0" marB="0" anchor="b"/>
                </a:tc>
                <a:tc>
                  <a:txBody>
                    <a:bodyPr/>
                    <a:lstStyle/>
                    <a:p>
                      <a:pPr marL="0" marR="0" algn="ctr">
                        <a:lnSpc>
                          <a:spcPct val="115000"/>
                        </a:lnSpc>
                        <a:spcBef>
                          <a:spcPts val="0"/>
                        </a:spcBef>
                        <a:spcAft>
                          <a:spcPts val="0"/>
                        </a:spcAft>
                      </a:pPr>
                      <a:r>
                        <a:rPr lang="en-US" sz="1100">
                          <a:effectLst/>
                        </a:rPr>
                        <a:t>SEN</a:t>
                      </a:r>
                      <a:endParaRPr lang="en-US" sz="1100">
                        <a:effectLst/>
                        <a:latin typeface="Calibri" panose="020F0502020204030204" pitchFamily="34" charset="0"/>
                        <a:ea typeface="Calibri" panose="020F0502020204030204" pitchFamily="34" charset="0"/>
                      </a:endParaRPr>
                    </a:p>
                  </a:txBody>
                  <a:tcPr marL="51435" marR="51435" marT="0" marB="0" anchor="b"/>
                </a:tc>
                <a:tc>
                  <a:txBody>
                    <a:bodyPr/>
                    <a:lstStyle/>
                    <a:p>
                      <a:pPr marL="0" marR="0" algn="ctr">
                        <a:lnSpc>
                          <a:spcPct val="115000"/>
                        </a:lnSpc>
                        <a:spcBef>
                          <a:spcPts val="0"/>
                        </a:spcBef>
                        <a:spcAft>
                          <a:spcPts val="0"/>
                        </a:spcAft>
                      </a:pPr>
                      <a:r>
                        <a:rPr lang="en-US" sz="1100">
                          <a:effectLst/>
                        </a:rPr>
                        <a:t>SysC</a:t>
                      </a:r>
                      <a:endParaRPr lang="en-US" sz="1100">
                        <a:effectLst/>
                        <a:latin typeface="Calibri" panose="020F0502020204030204" pitchFamily="34" charset="0"/>
                        <a:ea typeface="Calibri" panose="020F0502020204030204" pitchFamily="34" charset="0"/>
                      </a:endParaRPr>
                    </a:p>
                  </a:txBody>
                  <a:tcPr marL="51435" marR="51435" marT="0" marB="0" anchor="b"/>
                </a:tc>
                <a:tc>
                  <a:txBody>
                    <a:bodyPr/>
                    <a:lstStyle/>
                    <a:p>
                      <a:pPr algn="ctr"/>
                      <a:endParaRPr lang="en-US" sz="800">
                        <a:effectLst/>
                        <a:latin typeface="Times New Roman" panose="02020603050405020304" pitchFamily="18" charset="0"/>
                      </a:endParaRPr>
                    </a:p>
                  </a:txBody>
                  <a:tcPr marL="51435" marR="51435" marT="0" marB="0" anchor="b"/>
                </a:tc>
                <a:tc>
                  <a:txBody>
                    <a:bodyPr/>
                    <a:lstStyle/>
                    <a:p>
                      <a:pPr marL="0" marR="0" algn="ctr">
                        <a:lnSpc>
                          <a:spcPct val="115000"/>
                        </a:lnSpc>
                        <a:spcBef>
                          <a:spcPts val="0"/>
                        </a:spcBef>
                        <a:spcAft>
                          <a:spcPts val="0"/>
                        </a:spcAft>
                      </a:pPr>
                      <a:r>
                        <a:rPr lang="en-US" sz="1100" dirty="0">
                          <a:effectLst/>
                        </a:rPr>
                        <a:t>IEEE Societies</a:t>
                      </a:r>
                      <a:endParaRPr lang="en-US" sz="1100" dirty="0">
                        <a:effectLst/>
                        <a:latin typeface="Calibri" panose="020F0502020204030204" pitchFamily="34" charset="0"/>
                        <a:ea typeface="Calibri" panose="020F0502020204030204" pitchFamily="34" charset="0"/>
                      </a:endParaRPr>
                    </a:p>
                  </a:txBody>
                  <a:tcPr marL="51435" marR="51435" marT="0" marB="0" anchor="b"/>
                </a:tc>
                <a:extLst>
                  <a:ext uri="{0D108BD9-81ED-4DB2-BD59-A6C34878D82A}">
                    <a16:rowId xmlns:a16="http://schemas.microsoft.com/office/drawing/2014/main" val="1248725404"/>
                  </a:ext>
                </a:extLst>
              </a:tr>
              <a:tr h="243461">
                <a:tc>
                  <a:txBody>
                    <a:bodyPr/>
                    <a:lstStyle/>
                    <a:p>
                      <a:pPr marL="0" marR="0" algn="r">
                        <a:lnSpc>
                          <a:spcPct val="115000"/>
                        </a:lnSpc>
                        <a:spcBef>
                          <a:spcPts val="0"/>
                        </a:spcBef>
                        <a:spcAft>
                          <a:spcPts val="0"/>
                        </a:spcAft>
                      </a:pPr>
                      <a:r>
                        <a:rPr lang="en-US" sz="1100">
                          <a:effectLst/>
                        </a:rPr>
                        <a:t>2012</a:t>
                      </a:r>
                      <a:endParaRPr lang="en-US" sz="1100">
                        <a:effectLst/>
                        <a:latin typeface="Calibri" panose="020F0502020204030204" pitchFamily="34" charset="0"/>
                        <a:ea typeface="Calibri" panose="020F0502020204030204" pitchFamily="34" charset="0"/>
                      </a:endParaRPr>
                    </a:p>
                  </a:txBody>
                  <a:tcPr marL="51435" marR="51435" marT="0" marB="0" anchor="b"/>
                </a:tc>
                <a:tc>
                  <a:txBody>
                    <a:bodyPr/>
                    <a:lstStyle/>
                    <a:p>
                      <a:pPr algn="ctr" fontAlgn="b"/>
                      <a:r>
                        <a:rPr lang="en-US" sz="1100" b="0" i="0" u="none" strike="noStrike" dirty="0">
                          <a:solidFill>
                            <a:schemeClr val="tx1"/>
                          </a:solidFill>
                          <a:effectLst/>
                          <a:latin typeface="Calibri" panose="020F0502020204030204" pitchFamily="34" charset="0"/>
                        </a:rPr>
                        <a:t>66.7</a:t>
                      </a:r>
                    </a:p>
                  </a:txBody>
                  <a:tcPr marL="7144" marR="7144" marT="7144" marB="0" anchor="b"/>
                </a:tc>
                <a:tc>
                  <a:txBody>
                    <a:bodyPr/>
                    <a:lstStyle/>
                    <a:p>
                      <a:pPr algn="ctr" fontAlgn="b"/>
                      <a:r>
                        <a:rPr lang="en-US" sz="1100" b="0" i="0" u="none" strike="noStrike">
                          <a:solidFill>
                            <a:schemeClr val="tx1"/>
                          </a:solidFill>
                          <a:effectLst/>
                          <a:latin typeface="Calibri" panose="020F0502020204030204" pitchFamily="34" charset="0"/>
                        </a:rPr>
                        <a:t>54.6</a:t>
                      </a:r>
                    </a:p>
                  </a:txBody>
                  <a:tcPr marL="7144" marR="7144" marT="7144" marB="0" anchor="b"/>
                </a:tc>
                <a:tc>
                  <a:txBody>
                    <a:bodyPr/>
                    <a:lstStyle/>
                    <a:p>
                      <a:pPr algn="ctr" fontAlgn="b"/>
                      <a:endParaRPr lang="en-US" sz="1100" b="0" i="0" u="none" strike="noStrike">
                        <a:solidFill>
                          <a:schemeClr val="tx1"/>
                        </a:solidFill>
                        <a:effectLst/>
                        <a:latin typeface="Calibri" panose="020F0502020204030204" pitchFamily="34" charset="0"/>
                      </a:endParaRPr>
                    </a:p>
                  </a:txBody>
                  <a:tcPr marL="7144" marR="7144" marT="7144" marB="0" anchor="b"/>
                </a:tc>
                <a:tc>
                  <a:txBody>
                    <a:bodyPr/>
                    <a:lstStyle/>
                    <a:p>
                      <a:pPr algn="ctr" fontAlgn="b"/>
                      <a:r>
                        <a:rPr lang="en-US" sz="1100" b="0" i="0" u="none" strike="noStrike">
                          <a:solidFill>
                            <a:schemeClr val="tx1"/>
                          </a:solidFill>
                          <a:effectLst/>
                          <a:latin typeface="Calibri" panose="020F0502020204030204" pitchFamily="34" charset="0"/>
                        </a:rPr>
                        <a:t>100.0</a:t>
                      </a:r>
                    </a:p>
                  </a:txBody>
                  <a:tcPr marL="7144" marR="7144" marT="7144" marB="0" anchor="b"/>
                </a:tc>
                <a:tc>
                  <a:txBody>
                    <a:bodyPr/>
                    <a:lstStyle/>
                    <a:p>
                      <a:pPr algn="ctr" fontAlgn="b"/>
                      <a:endParaRPr lang="en-US" sz="1100" b="0" i="0" u="none" strike="noStrike">
                        <a:solidFill>
                          <a:schemeClr val="tx1"/>
                        </a:solidFill>
                        <a:effectLst/>
                        <a:latin typeface="Calibri" panose="020F0502020204030204" pitchFamily="34" charset="0"/>
                      </a:endParaRPr>
                    </a:p>
                  </a:txBody>
                  <a:tcPr marL="7144" marR="7144" marT="7144" marB="0" anchor="b"/>
                </a:tc>
                <a:tc>
                  <a:txBody>
                    <a:bodyPr/>
                    <a:lstStyle/>
                    <a:p>
                      <a:pPr algn="ctr" fontAlgn="b"/>
                      <a:r>
                        <a:rPr lang="en-US" sz="1100" b="0" i="0" u="none" strike="noStrike">
                          <a:solidFill>
                            <a:schemeClr val="tx1"/>
                          </a:solidFill>
                          <a:effectLst/>
                          <a:latin typeface="Calibri" panose="020F0502020204030204" pitchFamily="34" charset="0"/>
                        </a:rPr>
                        <a:t>0.0</a:t>
                      </a:r>
                    </a:p>
                  </a:txBody>
                  <a:tcPr marL="7144" marR="7144" marT="7144" marB="0" anchor="b"/>
                </a:tc>
                <a:tc>
                  <a:txBody>
                    <a:bodyPr/>
                    <a:lstStyle/>
                    <a:p>
                      <a:pPr algn="ctr" fontAlgn="b"/>
                      <a:r>
                        <a:rPr lang="en-US" sz="1100" b="0" i="0" u="none" strike="noStrike">
                          <a:solidFill>
                            <a:schemeClr val="tx1"/>
                          </a:solidFill>
                          <a:effectLst/>
                          <a:latin typeface="Calibri" panose="020F0502020204030204" pitchFamily="34" charset="0"/>
                        </a:rPr>
                        <a:t>100.0</a:t>
                      </a:r>
                    </a:p>
                  </a:txBody>
                  <a:tcPr marL="7144" marR="7144" marT="7144" marB="0" anchor="b"/>
                </a:tc>
                <a:tc>
                  <a:txBody>
                    <a:bodyPr/>
                    <a:lstStyle/>
                    <a:p>
                      <a:pPr algn="ctr"/>
                      <a:endParaRPr lang="en-US" sz="800">
                        <a:effectLst/>
                        <a:latin typeface="Times New Roman" panose="02020603050405020304" pitchFamily="18" charset="0"/>
                      </a:endParaRPr>
                    </a:p>
                  </a:txBody>
                  <a:tcPr marL="51435" marR="51435" marT="0" marB="0" anchor="b"/>
                </a:tc>
                <a:tc>
                  <a:txBody>
                    <a:bodyPr/>
                    <a:lstStyle/>
                    <a:p>
                      <a:pPr marL="0" marR="0" algn="ctr">
                        <a:lnSpc>
                          <a:spcPct val="115000"/>
                        </a:lnSpc>
                        <a:spcBef>
                          <a:spcPts val="0"/>
                        </a:spcBef>
                        <a:spcAft>
                          <a:spcPts val="0"/>
                        </a:spcAft>
                      </a:pPr>
                      <a:r>
                        <a:rPr lang="en-US" sz="1100" dirty="0">
                          <a:effectLst/>
                        </a:rPr>
                        <a:t>40.8</a:t>
                      </a:r>
                      <a:endParaRPr lang="en-US" sz="1100" dirty="0">
                        <a:effectLst/>
                        <a:latin typeface="Calibri" panose="020F0502020204030204" pitchFamily="34" charset="0"/>
                        <a:ea typeface="Calibri" panose="020F0502020204030204" pitchFamily="34" charset="0"/>
                      </a:endParaRPr>
                    </a:p>
                  </a:txBody>
                  <a:tcPr marL="51435" marR="51435" marT="0" marB="0" anchor="b"/>
                </a:tc>
                <a:extLst>
                  <a:ext uri="{0D108BD9-81ED-4DB2-BD59-A6C34878D82A}">
                    <a16:rowId xmlns:a16="http://schemas.microsoft.com/office/drawing/2014/main" val="3438319291"/>
                  </a:ext>
                </a:extLst>
              </a:tr>
              <a:tr h="243461">
                <a:tc>
                  <a:txBody>
                    <a:bodyPr/>
                    <a:lstStyle/>
                    <a:p>
                      <a:pPr marL="0" marR="0" algn="r">
                        <a:lnSpc>
                          <a:spcPct val="115000"/>
                        </a:lnSpc>
                        <a:spcBef>
                          <a:spcPts val="0"/>
                        </a:spcBef>
                        <a:spcAft>
                          <a:spcPts val="0"/>
                        </a:spcAft>
                      </a:pPr>
                      <a:r>
                        <a:rPr lang="en-US" sz="1100">
                          <a:effectLst/>
                        </a:rPr>
                        <a:t>2013</a:t>
                      </a:r>
                      <a:endParaRPr lang="en-US" sz="1100">
                        <a:effectLst/>
                        <a:latin typeface="Calibri" panose="020F0502020204030204" pitchFamily="34" charset="0"/>
                        <a:ea typeface="Calibri" panose="020F0502020204030204" pitchFamily="34" charset="0"/>
                      </a:endParaRPr>
                    </a:p>
                  </a:txBody>
                  <a:tcPr marL="51435" marR="51435" marT="0" marB="0" anchor="b"/>
                </a:tc>
                <a:tc>
                  <a:txBody>
                    <a:bodyPr/>
                    <a:lstStyle/>
                    <a:p>
                      <a:pPr algn="ctr" fontAlgn="b"/>
                      <a:r>
                        <a:rPr lang="en-US" sz="1100" b="0" i="0" u="none" strike="noStrike" dirty="0">
                          <a:solidFill>
                            <a:schemeClr val="tx1"/>
                          </a:solidFill>
                          <a:effectLst/>
                          <a:latin typeface="Calibri" panose="020F0502020204030204" pitchFamily="34" charset="0"/>
                        </a:rPr>
                        <a:t>33.3</a:t>
                      </a:r>
                    </a:p>
                  </a:txBody>
                  <a:tcPr marL="7144" marR="7144" marT="7144" marB="0" anchor="b"/>
                </a:tc>
                <a:tc>
                  <a:txBody>
                    <a:bodyPr/>
                    <a:lstStyle/>
                    <a:p>
                      <a:pPr algn="ctr" fontAlgn="b"/>
                      <a:r>
                        <a:rPr lang="en-US" sz="1100" b="0" i="0" u="none" strike="noStrike" dirty="0">
                          <a:solidFill>
                            <a:schemeClr val="tx1"/>
                          </a:solidFill>
                          <a:effectLst/>
                          <a:latin typeface="Calibri" panose="020F0502020204030204" pitchFamily="34" charset="0"/>
                        </a:rPr>
                        <a:t>50.0</a:t>
                      </a:r>
                    </a:p>
                  </a:txBody>
                  <a:tcPr marL="7144" marR="7144" marT="7144" marB="0" anchor="b"/>
                </a:tc>
                <a:tc>
                  <a:txBody>
                    <a:bodyPr/>
                    <a:lstStyle/>
                    <a:p>
                      <a:pPr algn="ctr" fontAlgn="b"/>
                      <a:endParaRPr lang="en-US" sz="1100" b="0" i="0" u="none" strike="noStrike">
                        <a:solidFill>
                          <a:schemeClr val="tx1"/>
                        </a:solidFill>
                        <a:effectLst/>
                        <a:latin typeface="Calibri" panose="020F0502020204030204" pitchFamily="34" charset="0"/>
                      </a:endParaRPr>
                    </a:p>
                  </a:txBody>
                  <a:tcPr marL="7144" marR="7144" marT="7144" marB="0" anchor="b"/>
                </a:tc>
                <a:tc>
                  <a:txBody>
                    <a:bodyPr/>
                    <a:lstStyle/>
                    <a:p>
                      <a:pPr algn="ctr" fontAlgn="b"/>
                      <a:r>
                        <a:rPr lang="en-US" sz="1100" b="0" i="0" u="none" strike="noStrike">
                          <a:solidFill>
                            <a:schemeClr val="tx1"/>
                          </a:solidFill>
                          <a:effectLst/>
                          <a:latin typeface="Calibri" panose="020F0502020204030204" pitchFamily="34" charset="0"/>
                        </a:rPr>
                        <a:t>50.0</a:t>
                      </a:r>
                    </a:p>
                  </a:txBody>
                  <a:tcPr marL="7144" marR="7144" marT="7144" marB="0" anchor="b"/>
                </a:tc>
                <a:tc>
                  <a:txBody>
                    <a:bodyPr/>
                    <a:lstStyle/>
                    <a:p>
                      <a:pPr algn="ctr" fontAlgn="b"/>
                      <a:r>
                        <a:rPr lang="en-US" sz="1100" b="0" i="0" u="none" strike="noStrike">
                          <a:solidFill>
                            <a:schemeClr val="tx1"/>
                          </a:solidFill>
                          <a:effectLst/>
                          <a:latin typeface="Calibri" panose="020F0502020204030204" pitchFamily="34" charset="0"/>
                        </a:rPr>
                        <a:t>33.3</a:t>
                      </a:r>
                    </a:p>
                  </a:txBody>
                  <a:tcPr marL="7144" marR="7144" marT="7144" marB="0" anchor="b"/>
                </a:tc>
                <a:tc>
                  <a:txBody>
                    <a:bodyPr/>
                    <a:lstStyle/>
                    <a:p>
                      <a:pPr algn="ctr" fontAlgn="b"/>
                      <a:endParaRPr lang="en-US" sz="1100" b="0" i="0" u="none" strike="noStrike">
                        <a:solidFill>
                          <a:schemeClr val="tx1"/>
                        </a:solidFill>
                        <a:effectLst/>
                        <a:latin typeface="Calibri" panose="020F0502020204030204" pitchFamily="34" charset="0"/>
                      </a:endParaRPr>
                    </a:p>
                  </a:txBody>
                  <a:tcPr marL="7144" marR="7144" marT="7144" marB="0" anchor="b"/>
                </a:tc>
                <a:tc>
                  <a:txBody>
                    <a:bodyPr/>
                    <a:lstStyle/>
                    <a:p>
                      <a:pPr algn="ctr" fontAlgn="b"/>
                      <a:r>
                        <a:rPr lang="en-US" sz="1100" b="0" i="0" u="none" strike="noStrike">
                          <a:solidFill>
                            <a:schemeClr val="tx1"/>
                          </a:solidFill>
                          <a:effectLst/>
                          <a:latin typeface="Calibri" panose="020F0502020204030204" pitchFamily="34" charset="0"/>
                        </a:rPr>
                        <a:t>75.0</a:t>
                      </a:r>
                    </a:p>
                  </a:txBody>
                  <a:tcPr marL="7144" marR="7144" marT="7144" marB="0" anchor="b"/>
                </a:tc>
                <a:tc>
                  <a:txBody>
                    <a:bodyPr/>
                    <a:lstStyle/>
                    <a:p>
                      <a:pPr algn="ctr"/>
                      <a:endParaRPr lang="en-US" sz="800">
                        <a:effectLst/>
                        <a:latin typeface="Times New Roman" panose="02020603050405020304" pitchFamily="18" charset="0"/>
                      </a:endParaRPr>
                    </a:p>
                  </a:txBody>
                  <a:tcPr marL="51435" marR="51435" marT="0" marB="0" anchor="b"/>
                </a:tc>
                <a:tc>
                  <a:txBody>
                    <a:bodyPr/>
                    <a:lstStyle/>
                    <a:p>
                      <a:pPr marL="0" marR="0" algn="ctr">
                        <a:lnSpc>
                          <a:spcPct val="115000"/>
                        </a:lnSpc>
                        <a:spcBef>
                          <a:spcPts val="0"/>
                        </a:spcBef>
                        <a:spcAft>
                          <a:spcPts val="0"/>
                        </a:spcAft>
                      </a:pPr>
                      <a:r>
                        <a:rPr lang="en-US" sz="1100" dirty="0">
                          <a:effectLst/>
                        </a:rPr>
                        <a:t>35.6</a:t>
                      </a:r>
                      <a:endParaRPr lang="en-US" sz="1100" dirty="0">
                        <a:effectLst/>
                        <a:latin typeface="Calibri" panose="020F0502020204030204" pitchFamily="34" charset="0"/>
                        <a:ea typeface="Calibri" panose="020F0502020204030204" pitchFamily="34" charset="0"/>
                      </a:endParaRPr>
                    </a:p>
                  </a:txBody>
                  <a:tcPr marL="51435" marR="51435" marT="0" marB="0" anchor="b"/>
                </a:tc>
                <a:extLst>
                  <a:ext uri="{0D108BD9-81ED-4DB2-BD59-A6C34878D82A}">
                    <a16:rowId xmlns:a16="http://schemas.microsoft.com/office/drawing/2014/main" val="286386420"/>
                  </a:ext>
                </a:extLst>
              </a:tr>
              <a:tr h="243461">
                <a:tc>
                  <a:txBody>
                    <a:bodyPr/>
                    <a:lstStyle/>
                    <a:p>
                      <a:pPr marL="0" marR="0" algn="r">
                        <a:lnSpc>
                          <a:spcPct val="115000"/>
                        </a:lnSpc>
                        <a:spcBef>
                          <a:spcPts val="0"/>
                        </a:spcBef>
                        <a:spcAft>
                          <a:spcPts val="0"/>
                        </a:spcAft>
                      </a:pPr>
                      <a:r>
                        <a:rPr lang="en-US" sz="1100">
                          <a:effectLst/>
                        </a:rPr>
                        <a:t>2014</a:t>
                      </a:r>
                      <a:endParaRPr lang="en-US" sz="1100">
                        <a:effectLst/>
                        <a:latin typeface="Calibri" panose="020F0502020204030204" pitchFamily="34" charset="0"/>
                        <a:ea typeface="Calibri" panose="020F0502020204030204" pitchFamily="34" charset="0"/>
                      </a:endParaRPr>
                    </a:p>
                  </a:txBody>
                  <a:tcPr marL="51435" marR="51435" marT="0" marB="0" anchor="b"/>
                </a:tc>
                <a:tc>
                  <a:txBody>
                    <a:bodyPr/>
                    <a:lstStyle/>
                    <a:p>
                      <a:pPr algn="ctr" fontAlgn="b"/>
                      <a:r>
                        <a:rPr lang="en-US" sz="1100" b="0" i="0" u="none" strike="noStrike">
                          <a:solidFill>
                            <a:schemeClr val="tx1"/>
                          </a:solidFill>
                          <a:effectLst/>
                          <a:latin typeface="Calibri" panose="020F0502020204030204" pitchFamily="34" charset="0"/>
                        </a:rPr>
                        <a:t>25.0</a:t>
                      </a:r>
                    </a:p>
                  </a:txBody>
                  <a:tcPr marL="7144" marR="7144" marT="7144" marB="0" anchor="b"/>
                </a:tc>
                <a:tc>
                  <a:txBody>
                    <a:bodyPr/>
                    <a:lstStyle/>
                    <a:p>
                      <a:pPr algn="ctr" fontAlgn="b"/>
                      <a:r>
                        <a:rPr lang="en-US" sz="1100" b="0" i="0" u="none" strike="noStrike" dirty="0">
                          <a:solidFill>
                            <a:schemeClr val="tx1"/>
                          </a:solidFill>
                          <a:effectLst/>
                          <a:latin typeface="Calibri" panose="020F0502020204030204" pitchFamily="34" charset="0"/>
                        </a:rPr>
                        <a:t>36.4</a:t>
                      </a:r>
                    </a:p>
                  </a:txBody>
                  <a:tcPr marL="7144" marR="7144" marT="7144" marB="0" anchor="b"/>
                </a:tc>
                <a:tc>
                  <a:txBody>
                    <a:bodyPr/>
                    <a:lstStyle/>
                    <a:p>
                      <a:pPr algn="ctr" fontAlgn="b"/>
                      <a:endParaRPr lang="en-US" sz="1100" b="0" i="0" u="none" strike="noStrike" dirty="0">
                        <a:solidFill>
                          <a:schemeClr val="tx1"/>
                        </a:solidFill>
                        <a:effectLst/>
                        <a:latin typeface="Calibri" panose="020F0502020204030204" pitchFamily="34" charset="0"/>
                      </a:endParaRPr>
                    </a:p>
                  </a:txBody>
                  <a:tcPr marL="7144" marR="7144" marT="7144" marB="0" anchor="b"/>
                </a:tc>
                <a:tc>
                  <a:txBody>
                    <a:bodyPr/>
                    <a:lstStyle/>
                    <a:p>
                      <a:pPr algn="ctr" fontAlgn="b"/>
                      <a:r>
                        <a:rPr lang="en-US" sz="1100" b="0" i="0" u="none" strike="noStrike">
                          <a:solidFill>
                            <a:schemeClr val="tx1"/>
                          </a:solidFill>
                          <a:effectLst/>
                          <a:latin typeface="Calibri" panose="020F0502020204030204" pitchFamily="34" charset="0"/>
                        </a:rPr>
                        <a:t>66.7</a:t>
                      </a:r>
                    </a:p>
                  </a:txBody>
                  <a:tcPr marL="7144" marR="7144" marT="7144" marB="0" anchor="b"/>
                </a:tc>
                <a:tc>
                  <a:txBody>
                    <a:bodyPr/>
                    <a:lstStyle/>
                    <a:p>
                      <a:pPr algn="ctr" fontAlgn="b"/>
                      <a:r>
                        <a:rPr lang="en-US" sz="1100" b="0" i="0" u="none" strike="noStrike">
                          <a:solidFill>
                            <a:schemeClr val="tx1"/>
                          </a:solidFill>
                          <a:effectLst/>
                          <a:latin typeface="Calibri" panose="020F0502020204030204" pitchFamily="34" charset="0"/>
                        </a:rPr>
                        <a:t>50.0</a:t>
                      </a:r>
                    </a:p>
                  </a:txBody>
                  <a:tcPr marL="7144" marR="7144" marT="7144" marB="0" anchor="b"/>
                </a:tc>
                <a:tc>
                  <a:txBody>
                    <a:bodyPr/>
                    <a:lstStyle/>
                    <a:p>
                      <a:pPr algn="ctr" fontAlgn="b"/>
                      <a:r>
                        <a:rPr lang="en-US" sz="1100" b="0" i="0" u="none" strike="noStrike">
                          <a:solidFill>
                            <a:schemeClr val="tx1"/>
                          </a:solidFill>
                          <a:effectLst/>
                          <a:latin typeface="Calibri" panose="020F0502020204030204" pitchFamily="34" charset="0"/>
                        </a:rPr>
                        <a:t>44.4</a:t>
                      </a:r>
                    </a:p>
                  </a:txBody>
                  <a:tcPr marL="7144" marR="7144" marT="7144" marB="0" anchor="b"/>
                </a:tc>
                <a:tc>
                  <a:txBody>
                    <a:bodyPr/>
                    <a:lstStyle/>
                    <a:p>
                      <a:pPr algn="ctr" fontAlgn="b"/>
                      <a:r>
                        <a:rPr lang="en-US" sz="1100" b="0" i="0" u="none" strike="noStrike">
                          <a:solidFill>
                            <a:schemeClr val="tx1"/>
                          </a:solidFill>
                          <a:effectLst/>
                          <a:latin typeface="Calibri" panose="020F0502020204030204" pitchFamily="34" charset="0"/>
                        </a:rPr>
                        <a:t>100.0</a:t>
                      </a:r>
                    </a:p>
                  </a:txBody>
                  <a:tcPr marL="7144" marR="7144" marT="7144" marB="0" anchor="b"/>
                </a:tc>
                <a:tc>
                  <a:txBody>
                    <a:bodyPr/>
                    <a:lstStyle/>
                    <a:p>
                      <a:pPr algn="ctr"/>
                      <a:endParaRPr lang="en-US" sz="800">
                        <a:effectLst/>
                        <a:latin typeface="Times New Roman" panose="02020603050405020304" pitchFamily="18" charset="0"/>
                      </a:endParaRPr>
                    </a:p>
                  </a:txBody>
                  <a:tcPr marL="51435" marR="51435" marT="0" marB="0" anchor="b"/>
                </a:tc>
                <a:tc>
                  <a:txBody>
                    <a:bodyPr/>
                    <a:lstStyle/>
                    <a:p>
                      <a:pPr marL="0" marR="0" algn="ctr">
                        <a:lnSpc>
                          <a:spcPct val="115000"/>
                        </a:lnSpc>
                        <a:spcBef>
                          <a:spcPts val="0"/>
                        </a:spcBef>
                        <a:spcAft>
                          <a:spcPts val="0"/>
                        </a:spcAft>
                      </a:pPr>
                      <a:r>
                        <a:rPr lang="en-US" sz="1100">
                          <a:effectLst/>
                        </a:rPr>
                        <a:t>33.9</a:t>
                      </a:r>
                      <a:endParaRPr lang="en-US" sz="1100">
                        <a:effectLst/>
                        <a:latin typeface="Calibri" panose="020F0502020204030204" pitchFamily="34" charset="0"/>
                        <a:ea typeface="Calibri" panose="020F0502020204030204" pitchFamily="34" charset="0"/>
                      </a:endParaRPr>
                    </a:p>
                  </a:txBody>
                  <a:tcPr marL="51435" marR="51435" marT="0" marB="0" anchor="b"/>
                </a:tc>
                <a:extLst>
                  <a:ext uri="{0D108BD9-81ED-4DB2-BD59-A6C34878D82A}">
                    <a16:rowId xmlns:a16="http://schemas.microsoft.com/office/drawing/2014/main" val="1816583751"/>
                  </a:ext>
                </a:extLst>
              </a:tr>
              <a:tr h="243461">
                <a:tc>
                  <a:txBody>
                    <a:bodyPr/>
                    <a:lstStyle/>
                    <a:p>
                      <a:pPr marL="0" marR="0" algn="r">
                        <a:lnSpc>
                          <a:spcPct val="115000"/>
                        </a:lnSpc>
                        <a:spcBef>
                          <a:spcPts val="0"/>
                        </a:spcBef>
                        <a:spcAft>
                          <a:spcPts val="0"/>
                        </a:spcAft>
                      </a:pPr>
                      <a:r>
                        <a:rPr lang="en-US" sz="1100">
                          <a:effectLst/>
                        </a:rPr>
                        <a:t>2015</a:t>
                      </a:r>
                      <a:endParaRPr lang="en-US" sz="1100">
                        <a:effectLst/>
                        <a:latin typeface="Calibri" panose="020F0502020204030204" pitchFamily="34" charset="0"/>
                        <a:ea typeface="Calibri" panose="020F0502020204030204" pitchFamily="34" charset="0"/>
                      </a:endParaRPr>
                    </a:p>
                  </a:txBody>
                  <a:tcPr marL="51435" marR="51435" marT="0" marB="0" anchor="b"/>
                </a:tc>
                <a:tc>
                  <a:txBody>
                    <a:bodyPr/>
                    <a:lstStyle/>
                    <a:p>
                      <a:pPr algn="ctr" fontAlgn="b"/>
                      <a:endParaRPr lang="en-US" sz="1100" b="0" i="0" u="none" strike="noStrike">
                        <a:solidFill>
                          <a:schemeClr val="tx1"/>
                        </a:solidFill>
                        <a:effectLst/>
                        <a:latin typeface="Calibri" panose="020F0502020204030204" pitchFamily="34" charset="0"/>
                      </a:endParaRPr>
                    </a:p>
                  </a:txBody>
                  <a:tcPr marL="7144" marR="7144" marT="7144" marB="0" anchor="b"/>
                </a:tc>
                <a:tc>
                  <a:txBody>
                    <a:bodyPr/>
                    <a:lstStyle/>
                    <a:p>
                      <a:pPr algn="ctr" fontAlgn="b"/>
                      <a:r>
                        <a:rPr lang="en-US" sz="1100" b="0" i="0" u="none" strike="noStrike">
                          <a:solidFill>
                            <a:schemeClr val="tx1"/>
                          </a:solidFill>
                          <a:effectLst/>
                          <a:latin typeface="Calibri" panose="020F0502020204030204" pitchFamily="34" charset="0"/>
                        </a:rPr>
                        <a:t>45.5</a:t>
                      </a:r>
                    </a:p>
                  </a:txBody>
                  <a:tcPr marL="7144" marR="7144" marT="7144" marB="0" anchor="b"/>
                </a:tc>
                <a:tc>
                  <a:txBody>
                    <a:bodyPr/>
                    <a:lstStyle/>
                    <a:p>
                      <a:pPr algn="ctr" fontAlgn="b"/>
                      <a:endParaRPr lang="en-US" sz="1100" b="0" i="0" u="none" strike="noStrike" dirty="0">
                        <a:solidFill>
                          <a:schemeClr val="tx1"/>
                        </a:solidFill>
                        <a:effectLst/>
                        <a:latin typeface="Calibri" panose="020F0502020204030204" pitchFamily="34" charset="0"/>
                      </a:endParaRPr>
                    </a:p>
                  </a:txBody>
                  <a:tcPr marL="7144" marR="7144" marT="7144" marB="0" anchor="b"/>
                </a:tc>
                <a:tc>
                  <a:txBody>
                    <a:bodyPr/>
                    <a:lstStyle/>
                    <a:p>
                      <a:pPr algn="ctr" fontAlgn="b"/>
                      <a:r>
                        <a:rPr lang="en-US" sz="1100" b="0" i="0" u="none" strike="noStrike" dirty="0">
                          <a:solidFill>
                            <a:schemeClr val="tx1"/>
                          </a:solidFill>
                          <a:effectLst/>
                          <a:latin typeface="Calibri" panose="020F0502020204030204" pitchFamily="34" charset="0"/>
                        </a:rPr>
                        <a:t>100.0</a:t>
                      </a:r>
                    </a:p>
                  </a:txBody>
                  <a:tcPr marL="7144" marR="7144" marT="7144" marB="0" anchor="b"/>
                </a:tc>
                <a:tc>
                  <a:txBody>
                    <a:bodyPr/>
                    <a:lstStyle/>
                    <a:p>
                      <a:pPr algn="ctr" fontAlgn="b"/>
                      <a:r>
                        <a:rPr lang="en-US" sz="1100" b="0" i="0" u="none" strike="noStrike">
                          <a:solidFill>
                            <a:schemeClr val="tx1"/>
                          </a:solidFill>
                          <a:effectLst/>
                          <a:latin typeface="Calibri" panose="020F0502020204030204" pitchFamily="34" charset="0"/>
                        </a:rPr>
                        <a:t>20.0</a:t>
                      </a:r>
                    </a:p>
                  </a:txBody>
                  <a:tcPr marL="7144" marR="7144" marT="7144" marB="0" anchor="b"/>
                </a:tc>
                <a:tc>
                  <a:txBody>
                    <a:bodyPr/>
                    <a:lstStyle/>
                    <a:p>
                      <a:pPr algn="ctr" fontAlgn="b"/>
                      <a:r>
                        <a:rPr lang="en-US" sz="1100" b="0" i="0" u="none" strike="noStrike">
                          <a:solidFill>
                            <a:schemeClr val="tx1"/>
                          </a:solidFill>
                          <a:effectLst/>
                          <a:latin typeface="Calibri" panose="020F0502020204030204" pitchFamily="34" charset="0"/>
                        </a:rPr>
                        <a:t>33.3</a:t>
                      </a:r>
                    </a:p>
                  </a:txBody>
                  <a:tcPr marL="7144" marR="7144" marT="7144" marB="0" anchor="b"/>
                </a:tc>
                <a:tc>
                  <a:txBody>
                    <a:bodyPr/>
                    <a:lstStyle/>
                    <a:p>
                      <a:pPr algn="ctr" fontAlgn="b"/>
                      <a:r>
                        <a:rPr lang="en-US" sz="1100" b="0" i="0" u="none" strike="noStrike">
                          <a:solidFill>
                            <a:schemeClr val="tx1"/>
                          </a:solidFill>
                          <a:effectLst/>
                          <a:latin typeface="Calibri" panose="020F0502020204030204" pitchFamily="34" charset="0"/>
                        </a:rPr>
                        <a:t>0.0</a:t>
                      </a:r>
                    </a:p>
                  </a:txBody>
                  <a:tcPr marL="7144" marR="7144" marT="7144" marB="0" anchor="b"/>
                </a:tc>
                <a:tc>
                  <a:txBody>
                    <a:bodyPr/>
                    <a:lstStyle/>
                    <a:p>
                      <a:pPr algn="ctr"/>
                      <a:endParaRPr lang="en-US" sz="800">
                        <a:effectLst/>
                        <a:latin typeface="Times New Roman" panose="02020603050405020304" pitchFamily="18" charset="0"/>
                      </a:endParaRPr>
                    </a:p>
                  </a:txBody>
                  <a:tcPr marL="51435" marR="51435" marT="0" marB="0" anchor="b"/>
                </a:tc>
                <a:tc>
                  <a:txBody>
                    <a:bodyPr/>
                    <a:lstStyle/>
                    <a:p>
                      <a:pPr marL="0" marR="0" algn="ctr">
                        <a:lnSpc>
                          <a:spcPct val="115000"/>
                        </a:lnSpc>
                        <a:spcBef>
                          <a:spcPts val="0"/>
                        </a:spcBef>
                        <a:spcAft>
                          <a:spcPts val="0"/>
                        </a:spcAft>
                      </a:pPr>
                      <a:r>
                        <a:rPr lang="en-US" sz="1100">
                          <a:effectLst/>
                        </a:rPr>
                        <a:t>34.2</a:t>
                      </a:r>
                      <a:endParaRPr lang="en-US" sz="1100">
                        <a:effectLst/>
                        <a:latin typeface="Calibri" panose="020F0502020204030204" pitchFamily="34" charset="0"/>
                        <a:ea typeface="Calibri" panose="020F0502020204030204" pitchFamily="34" charset="0"/>
                      </a:endParaRPr>
                    </a:p>
                  </a:txBody>
                  <a:tcPr marL="51435" marR="51435" marT="0" marB="0" anchor="b"/>
                </a:tc>
                <a:extLst>
                  <a:ext uri="{0D108BD9-81ED-4DB2-BD59-A6C34878D82A}">
                    <a16:rowId xmlns:a16="http://schemas.microsoft.com/office/drawing/2014/main" val="147366987"/>
                  </a:ext>
                </a:extLst>
              </a:tr>
              <a:tr h="243461">
                <a:tc>
                  <a:txBody>
                    <a:bodyPr/>
                    <a:lstStyle/>
                    <a:p>
                      <a:pPr marL="0" marR="0" algn="r">
                        <a:lnSpc>
                          <a:spcPct val="115000"/>
                        </a:lnSpc>
                        <a:spcBef>
                          <a:spcPts val="0"/>
                        </a:spcBef>
                        <a:spcAft>
                          <a:spcPts val="0"/>
                        </a:spcAft>
                      </a:pPr>
                      <a:r>
                        <a:rPr lang="en-US" sz="1100">
                          <a:effectLst/>
                        </a:rPr>
                        <a:t>2016</a:t>
                      </a:r>
                      <a:endParaRPr lang="en-US" sz="1100">
                        <a:effectLst/>
                        <a:latin typeface="Calibri" panose="020F0502020204030204" pitchFamily="34" charset="0"/>
                        <a:ea typeface="Calibri" panose="020F0502020204030204" pitchFamily="34" charset="0"/>
                      </a:endParaRPr>
                    </a:p>
                  </a:txBody>
                  <a:tcPr marL="51435" marR="51435" marT="0" marB="0" anchor="b"/>
                </a:tc>
                <a:tc>
                  <a:txBody>
                    <a:bodyPr/>
                    <a:lstStyle/>
                    <a:p>
                      <a:pPr algn="ctr" fontAlgn="b"/>
                      <a:r>
                        <a:rPr lang="en-US" sz="1100" b="0" i="0" u="none" strike="noStrike">
                          <a:solidFill>
                            <a:schemeClr val="tx1"/>
                          </a:solidFill>
                          <a:effectLst/>
                          <a:latin typeface="Calibri" panose="020F0502020204030204" pitchFamily="34" charset="0"/>
                        </a:rPr>
                        <a:t>0.0</a:t>
                      </a:r>
                    </a:p>
                  </a:txBody>
                  <a:tcPr marL="7144" marR="7144" marT="7144" marB="0" anchor="b"/>
                </a:tc>
                <a:tc>
                  <a:txBody>
                    <a:bodyPr/>
                    <a:lstStyle/>
                    <a:p>
                      <a:pPr algn="ctr" fontAlgn="b"/>
                      <a:r>
                        <a:rPr lang="en-US" sz="1100" b="0" i="0" u="none" strike="noStrike">
                          <a:solidFill>
                            <a:schemeClr val="tx1"/>
                          </a:solidFill>
                          <a:effectLst/>
                          <a:latin typeface="Calibri" panose="020F0502020204030204" pitchFamily="34" charset="0"/>
                        </a:rPr>
                        <a:t>40.0</a:t>
                      </a:r>
                    </a:p>
                  </a:txBody>
                  <a:tcPr marL="7144" marR="7144" marT="7144" marB="0" anchor="b"/>
                </a:tc>
                <a:tc>
                  <a:txBody>
                    <a:bodyPr/>
                    <a:lstStyle/>
                    <a:p>
                      <a:pPr algn="ctr" fontAlgn="b"/>
                      <a:endParaRPr lang="en-US" sz="1100" b="0" i="0" u="none" strike="noStrike">
                        <a:solidFill>
                          <a:schemeClr val="tx1"/>
                        </a:solidFill>
                        <a:effectLst/>
                        <a:latin typeface="Calibri" panose="020F0502020204030204" pitchFamily="34" charset="0"/>
                      </a:endParaRPr>
                    </a:p>
                  </a:txBody>
                  <a:tcPr marL="7144" marR="7144" marT="7144" marB="0" anchor="b"/>
                </a:tc>
                <a:tc>
                  <a:txBody>
                    <a:bodyPr/>
                    <a:lstStyle/>
                    <a:p>
                      <a:pPr algn="ctr" fontAlgn="b"/>
                      <a:endParaRPr lang="en-US" sz="1100" b="0" i="0" u="none" strike="noStrike" dirty="0">
                        <a:solidFill>
                          <a:schemeClr val="tx1"/>
                        </a:solidFill>
                        <a:effectLst/>
                        <a:latin typeface="Calibri" panose="020F0502020204030204" pitchFamily="34" charset="0"/>
                      </a:endParaRPr>
                    </a:p>
                  </a:txBody>
                  <a:tcPr marL="7144" marR="7144" marT="7144" marB="0" anchor="b"/>
                </a:tc>
                <a:tc>
                  <a:txBody>
                    <a:bodyPr/>
                    <a:lstStyle/>
                    <a:p>
                      <a:pPr algn="ctr" fontAlgn="b"/>
                      <a:r>
                        <a:rPr lang="en-US" sz="1100" b="0" i="0" u="none" strike="noStrike" dirty="0">
                          <a:solidFill>
                            <a:schemeClr val="tx1"/>
                          </a:solidFill>
                          <a:effectLst/>
                          <a:latin typeface="Calibri" panose="020F0502020204030204" pitchFamily="34" charset="0"/>
                        </a:rPr>
                        <a:t>28.6</a:t>
                      </a:r>
                    </a:p>
                  </a:txBody>
                  <a:tcPr marL="7144" marR="7144" marT="7144" marB="0" anchor="b"/>
                </a:tc>
                <a:tc>
                  <a:txBody>
                    <a:bodyPr/>
                    <a:lstStyle/>
                    <a:p>
                      <a:pPr algn="ctr" fontAlgn="b"/>
                      <a:r>
                        <a:rPr lang="en-US" sz="1100" b="0" i="0" u="none" strike="noStrike">
                          <a:solidFill>
                            <a:schemeClr val="tx1"/>
                          </a:solidFill>
                          <a:effectLst/>
                          <a:latin typeface="Calibri" panose="020F0502020204030204" pitchFamily="34" charset="0"/>
                        </a:rPr>
                        <a:t>25.0</a:t>
                      </a:r>
                    </a:p>
                  </a:txBody>
                  <a:tcPr marL="7144" marR="7144" marT="7144" marB="0" anchor="b"/>
                </a:tc>
                <a:tc>
                  <a:txBody>
                    <a:bodyPr/>
                    <a:lstStyle/>
                    <a:p>
                      <a:pPr algn="ctr" fontAlgn="b"/>
                      <a:r>
                        <a:rPr lang="en-US" sz="1100" b="0" i="0" u="none" strike="noStrike">
                          <a:solidFill>
                            <a:schemeClr val="tx1"/>
                          </a:solidFill>
                          <a:effectLst/>
                          <a:latin typeface="Calibri" panose="020F0502020204030204" pitchFamily="34" charset="0"/>
                        </a:rPr>
                        <a:t>0.0</a:t>
                      </a:r>
                    </a:p>
                  </a:txBody>
                  <a:tcPr marL="7144" marR="7144" marT="7144" marB="0" anchor="b"/>
                </a:tc>
                <a:tc>
                  <a:txBody>
                    <a:bodyPr/>
                    <a:lstStyle/>
                    <a:p>
                      <a:pPr algn="ctr"/>
                      <a:endParaRPr lang="en-US" sz="800">
                        <a:effectLst/>
                        <a:latin typeface="Times New Roman" panose="02020603050405020304" pitchFamily="18" charset="0"/>
                      </a:endParaRPr>
                    </a:p>
                  </a:txBody>
                  <a:tcPr marL="51435" marR="51435" marT="0" marB="0" anchor="b"/>
                </a:tc>
                <a:tc>
                  <a:txBody>
                    <a:bodyPr/>
                    <a:lstStyle/>
                    <a:p>
                      <a:pPr marL="0" marR="0" algn="ctr">
                        <a:lnSpc>
                          <a:spcPct val="115000"/>
                        </a:lnSpc>
                        <a:spcBef>
                          <a:spcPts val="0"/>
                        </a:spcBef>
                        <a:spcAft>
                          <a:spcPts val="0"/>
                        </a:spcAft>
                      </a:pPr>
                      <a:r>
                        <a:rPr lang="en-US" sz="1100">
                          <a:effectLst/>
                        </a:rPr>
                        <a:t>35.9</a:t>
                      </a:r>
                      <a:endParaRPr lang="en-US" sz="1100">
                        <a:effectLst/>
                        <a:latin typeface="Calibri" panose="020F0502020204030204" pitchFamily="34" charset="0"/>
                        <a:ea typeface="Calibri" panose="020F0502020204030204" pitchFamily="34" charset="0"/>
                      </a:endParaRPr>
                    </a:p>
                  </a:txBody>
                  <a:tcPr marL="51435" marR="51435" marT="0" marB="0" anchor="b"/>
                </a:tc>
                <a:extLst>
                  <a:ext uri="{0D108BD9-81ED-4DB2-BD59-A6C34878D82A}">
                    <a16:rowId xmlns:a16="http://schemas.microsoft.com/office/drawing/2014/main" val="4112923006"/>
                  </a:ext>
                </a:extLst>
              </a:tr>
              <a:tr h="243461">
                <a:tc>
                  <a:txBody>
                    <a:bodyPr/>
                    <a:lstStyle/>
                    <a:p>
                      <a:pPr marL="0" marR="0" algn="r">
                        <a:lnSpc>
                          <a:spcPct val="115000"/>
                        </a:lnSpc>
                        <a:spcBef>
                          <a:spcPts val="0"/>
                        </a:spcBef>
                        <a:spcAft>
                          <a:spcPts val="0"/>
                        </a:spcAft>
                      </a:pPr>
                      <a:r>
                        <a:rPr lang="en-US" sz="1100">
                          <a:effectLst/>
                        </a:rPr>
                        <a:t>2017</a:t>
                      </a:r>
                      <a:endParaRPr lang="en-US" sz="1100">
                        <a:effectLst/>
                        <a:latin typeface="Calibri" panose="020F0502020204030204" pitchFamily="34" charset="0"/>
                        <a:ea typeface="Calibri" panose="020F0502020204030204" pitchFamily="34" charset="0"/>
                      </a:endParaRPr>
                    </a:p>
                  </a:txBody>
                  <a:tcPr marL="51435" marR="51435" marT="0" marB="0" anchor="b"/>
                </a:tc>
                <a:tc>
                  <a:txBody>
                    <a:bodyPr/>
                    <a:lstStyle/>
                    <a:p>
                      <a:pPr algn="ctr" fontAlgn="b"/>
                      <a:r>
                        <a:rPr lang="en-US" sz="1100" b="0" i="0" u="none" strike="noStrike">
                          <a:solidFill>
                            <a:schemeClr val="tx1"/>
                          </a:solidFill>
                          <a:effectLst/>
                          <a:latin typeface="Calibri" panose="020F0502020204030204" pitchFamily="34" charset="0"/>
                        </a:rPr>
                        <a:t>33.3</a:t>
                      </a:r>
                    </a:p>
                  </a:txBody>
                  <a:tcPr marL="7144" marR="7144" marT="7144" marB="0" anchor="b"/>
                </a:tc>
                <a:tc>
                  <a:txBody>
                    <a:bodyPr/>
                    <a:lstStyle/>
                    <a:p>
                      <a:pPr algn="ctr" fontAlgn="b"/>
                      <a:r>
                        <a:rPr lang="en-US" sz="1100" b="0" i="0" u="none" strike="noStrike">
                          <a:solidFill>
                            <a:schemeClr val="tx1"/>
                          </a:solidFill>
                          <a:effectLst/>
                          <a:latin typeface="Calibri" panose="020F0502020204030204" pitchFamily="34" charset="0"/>
                        </a:rPr>
                        <a:t>42.9</a:t>
                      </a:r>
                    </a:p>
                  </a:txBody>
                  <a:tcPr marL="7144" marR="7144" marT="7144" marB="0" anchor="b"/>
                </a:tc>
                <a:tc>
                  <a:txBody>
                    <a:bodyPr/>
                    <a:lstStyle/>
                    <a:p>
                      <a:pPr algn="ctr" fontAlgn="b"/>
                      <a:endParaRPr lang="en-US" sz="1100" b="0" i="0" u="none" strike="noStrike" dirty="0">
                        <a:solidFill>
                          <a:schemeClr val="tx1"/>
                        </a:solidFill>
                        <a:effectLst/>
                        <a:latin typeface="Calibri" panose="020F0502020204030204" pitchFamily="34" charset="0"/>
                      </a:endParaRPr>
                    </a:p>
                  </a:txBody>
                  <a:tcPr marL="7144" marR="7144" marT="7144" marB="0" anchor="b"/>
                </a:tc>
                <a:tc>
                  <a:txBody>
                    <a:bodyPr/>
                    <a:lstStyle/>
                    <a:p>
                      <a:pPr algn="ctr" fontAlgn="b"/>
                      <a:r>
                        <a:rPr lang="en-US" sz="1100" b="0" i="0" u="none" strike="noStrike">
                          <a:solidFill>
                            <a:schemeClr val="tx1"/>
                          </a:solidFill>
                          <a:effectLst/>
                          <a:latin typeface="Calibri" panose="020F0502020204030204" pitchFamily="34" charset="0"/>
                        </a:rPr>
                        <a:t>33.3</a:t>
                      </a:r>
                    </a:p>
                  </a:txBody>
                  <a:tcPr marL="7144" marR="7144" marT="7144" marB="0" anchor="b"/>
                </a:tc>
                <a:tc>
                  <a:txBody>
                    <a:bodyPr/>
                    <a:lstStyle/>
                    <a:p>
                      <a:pPr algn="ctr" fontAlgn="b"/>
                      <a:r>
                        <a:rPr lang="en-US" sz="1100" b="0" i="0" u="none" strike="noStrike" dirty="0">
                          <a:solidFill>
                            <a:schemeClr val="tx1"/>
                          </a:solidFill>
                          <a:effectLst/>
                          <a:latin typeface="Calibri" panose="020F0502020204030204" pitchFamily="34" charset="0"/>
                        </a:rPr>
                        <a:t>16.7</a:t>
                      </a:r>
                    </a:p>
                  </a:txBody>
                  <a:tcPr marL="7144" marR="7144" marT="7144" marB="0" anchor="b"/>
                </a:tc>
                <a:tc>
                  <a:txBody>
                    <a:bodyPr/>
                    <a:lstStyle/>
                    <a:p>
                      <a:pPr algn="ctr" fontAlgn="b"/>
                      <a:r>
                        <a:rPr lang="en-US" sz="1100" b="0" i="0" u="none" strike="noStrike">
                          <a:solidFill>
                            <a:schemeClr val="tx1"/>
                          </a:solidFill>
                          <a:effectLst/>
                          <a:latin typeface="Calibri" panose="020F0502020204030204" pitchFamily="34" charset="0"/>
                        </a:rPr>
                        <a:t>40.0</a:t>
                      </a:r>
                    </a:p>
                  </a:txBody>
                  <a:tcPr marL="7144" marR="7144" marT="7144" marB="0" anchor="b"/>
                </a:tc>
                <a:tc>
                  <a:txBody>
                    <a:bodyPr/>
                    <a:lstStyle/>
                    <a:p>
                      <a:pPr algn="ctr" fontAlgn="b"/>
                      <a:r>
                        <a:rPr lang="en-US" sz="1100" b="0" i="0" u="none" strike="noStrike">
                          <a:solidFill>
                            <a:schemeClr val="tx1"/>
                          </a:solidFill>
                          <a:effectLst/>
                          <a:latin typeface="Calibri" panose="020F0502020204030204" pitchFamily="34" charset="0"/>
                        </a:rPr>
                        <a:t>50.0</a:t>
                      </a:r>
                    </a:p>
                  </a:txBody>
                  <a:tcPr marL="7144" marR="7144" marT="7144" marB="0" anchor="b"/>
                </a:tc>
                <a:tc>
                  <a:txBody>
                    <a:bodyPr/>
                    <a:lstStyle/>
                    <a:p>
                      <a:pPr algn="ctr"/>
                      <a:endParaRPr lang="en-US" sz="800">
                        <a:effectLst/>
                        <a:latin typeface="Times New Roman" panose="02020603050405020304" pitchFamily="18" charset="0"/>
                      </a:endParaRPr>
                    </a:p>
                  </a:txBody>
                  <a:tcPr marL="51435" marR="51435" marT="0" marB="0" anchor="b"/>
                </a:tc>
                <a:tc>
                  <a:txBody>
                    <a:bodyPr/>
                    <a:lstStyle/>
                    <a:p>
                      <a:pPr marL="0" marR="0" algn="ctr">
                        <a:lnSpc>
                          <a:spcPct val="115000"/>
                        </a:lnSpc>
                        <a:spcBef>
                          <a:spcPts val="0"/>
                        </a:spcBef>
                        <a:spcAft>
                          <a:spcPts val="0"/>
                        </a:spcAft>
                      </a:pPr>
                      <a:r>
                        <a:rPr lang="en-US" sz="1100">
                          <a:effectLst/>
                        </a:rPr>
                        <a:t>31.4</a:t>
                      </a:r>
                      <a:endParaRPr lang="en-US" sz="1100">
                        <a:effectLst/>
                        <a:latin typeface="Calibri" panose="020F0502020204030204" pitchFamily="34" charset="0"/>
                        <a:ea typeface="Calibri" panose="020F0502020204030204" pitchFamily="34" charset="0"/>
                      </a:endParaRPr>
                    </a:p>
                  </a:txBody>
                  <a:tcPr marL="51435" marR="51435" marT="0" marB="0" anchor="b"/>
                </a:tc>
                <a:extLst>
                  <a:ext uri="{0D108BD9-81ED-4DB2-BD59-A6C34878D82A}">
                    <a16:rowId xmlns:a16="http://schemas.microsoft.com/office/drawing/2014/main" val="1579834394"/>
                  </a:ext>
                </a:extLst>
              </a:tr>
              <a:tr h="243461">
                <a:tc>
                  <a:txBody>
                    <a:bodyPr/>
                    <a:lstStyle/>
                    <a:p>
                      <a:pPr marL="0" marR="0" algn="r">
                        <a:lnSpc>
                          <a:spcPct val="115000"/>
                        </a:lnSpc>
                        <a:spcBef>
                          <a:spcPts val="0"/>
                        </a:spcBef>
                        <a:spcAft>
                          <a:spcPts val="0"/>
                        </a:spcAft>
                      </a:pPr>
                      <a:r>
                        <a:rPr lang="en-US" sz="1100">
                          <a:effectLst/>
                        </a:rPr>
                        <a:t>2018</a:t>
                      </a:r>
                      <a:endParaRPr lang="en-US" sz="1100">
                        <a:effectLst/>
                        <a:latin typeface="Calibri" panose="020F0502020204030204" pitchFamily="34" charset="0"/>
                        <a:ea typeface="Calibri" panose="020F0502020204030204" pitchFamily="34" charset="0"/>
                      </a:endParaRPr>
                    </a:p>
                  </a:txBody>
                  <a:tcPr marL="51435" marR="51435" marT="0" marB="0" anchor="b"/>
                </a:tc>
                <a:tc>
                  <a:txBody>
                    <a:bodyPr/>
                    <a:lstStyle/>
                    <a:p>
                      <a:pPr algn="ctr" fontAlgn="b"/>
                      <a:r>
                        <a:rPr lang="en-US" sz="1100" b="0" i="0" u="none" strike="noStrike">
                          <a:solidFill>
                            <a:schemeClr val="tx1"/>
                          </a:solidFill>
                          <a:effectLst/>
                          <a:latin typeface="Calibri" panose="020F0502020204030204" pitchFamily="34" charset="0"/>
                        </a:rPr>
                        <a:t>50.0</a:t>
                      </a:r>
                    </a:p>
                  </a:txBody>
                  <a:tcPr marL="7144" marR="7144" marT="7144" marB="0" anchor="b"/>
                </a:tc>
                <a:tc>
                  <a:txBody>
                    <a:bodyPr/>
                    <a:lstStyle/>
                    <a:p>
                      <a:pPr algn="ctr" fontAlgn="b"/>
                      <a:r>
                        <a:rPr lang="en-US" sz="1100" b="0" i="0" u="none" strike="noStrike">
                          <a:solidFill>
                            <a:schemeClr val="tx1"/>
                          </a:solidFill>
                          <a:effectLst/>
                          <a:latin typeface="Calibri" panose="020F0502020204030204" pitchFamily="34" charset="0"/>
                        </a:rPr>
                        <a:t>33.3</a:t>
                      </a:r>
                    </a:p>
                  </a:txBody>
                  <a:tcPr marL="7144" marR="7144" marT="7144" marB="0" anchor="b"/>
                </a:tc>
                <a:tc>
                  <a:txBody>
                    <a:bodyPr/>
                    <a:lstStyle/>
                    <a:p>
                      <a:pPr algn="ctr" fontAlgn="b"/>
                      <a:r>
                        <a:rPr lang="en-US" sz="1100" b="0" i="0" u="none" strike="noStrike">
                          <a:solidFill>
                            <a:schemeClr val="tx1"/>
                          </a:solidFill>
                          <a:effectLst/>
                          <a:latin typeface="Calibri" panose="020F0502020204030204" pitchFamily="34" charset="0"/>
                        </a:rPr>
                        <a:t>0.0</a:t>
                      </a:r>
                    </a:p>
                  </a:txBody>
                  <a:tcPr marL="7144" marR="7144" marT="7144" marB="0" anchor="b"/>
                </a:tc>
                <a:tc>
                  <a:txBody>
                    <a:bodyPr/>
                    <a:lstStyle/>
                    <a:p>
                      <a:pPr algn="ctr" fontAlgn="b"/>
                      <a:r>
                        <a:rPr lang="en-US" sz="1100" b="0" i="0" u="none" strike="noStrike">
                          <a:solidFill>
                            <a:schemeClr val="tx1"/>
                          </a:solidFill>
                          <a:effectLst/>
                          <a:latin typeface="Calibri" panose="020F0502020204030204" pitchFamily="34" charset="0"/>
                        </a:rPr>
                        <a:t>0.0</a:t>
                      </a:r>
                    </a:p>
                  </a:txBody>
                  <a:tcPr marL="7144" marR="7144" marT="7144" marB="0" anchor="b"/>
                </a:tc>
                <a:tc>
                  <a:txBody>
                    <a:bodyPr/>
                    <a:lstStyle/>
                    <a:p>
                      <a:pPr algn="ctr" fontAlgn="b"/>
                      <a:r>
                        <a:rPr lang="en-US" sz="1100" b="0" i="0" u="none" strike="noStrike" dirty="0">
                          <a:solidFill>
                            <a:schemeClr val="tx1"/>
                          </a:solidFill>
                          <a:effectLst/>
                          <a:latin typeface="Calibri" panose="020F0502020204030204" pitchFamily="34" charset="0"/>
                        </a:rPr>
                        <a:t>20.0</a:t>
                      </a:r>
                    </a:p>
                  </a:txBody>
                  <a:tcPr marL="7144" marR="7144" marT="7144" marB="0" anchor="b"/>
                </a:tc>
                <a:tc>
                  <a:txBody>
                    <a:bodyPr/>
                    <a:lstStyle/>
                    <a:p>
                      <a:pPr algn="ctr" fontAlgn="b"/>
                      <a:r>
                        <a:rPr lang="en-US" sz="1100" b="0" i="0" u="none" strike="noStrike" dirty="0">
                          <a:solidFill>
                            <a:schemeClr val="tx1"/>
                          </a:solidFill>
                          <a:effectLst/>
                          <a:latin typeface="Calibri" panose="020F0502020204030204" pitchFamily="34" charset="0"/>
                        </a:rPr>
                        <a:t>0.0</a:t>
                      </a:r>
                    </a:p>
                  </a:txBody>
                  <a:tcPr marL="7144" marR="7144" marT="7144" marB="0" anchor="b"/>
                </a:tc>
                <a:tc>
                  <a:txBody>
                    <a:bodyPr/>
                    <a:lstStyle/>
                    <a:p>
                      <a:pPr algn="ctr" fontAlgn="b"/>
                      <a:r>
                        <a:rPr lang="en-US" sz="1100" b="0" i="0" u="none" strike="noStrike" dirty="0">
                          <a:solidFill>
                            <a:schemeClr val="tx1"/>
                          </a:solidFill>
                          <a:effectLst/>
                          <a:latin typeface="Calibri" panose="020F0502020204030204" pitchFamily="34" charset="0"/>
                        </a:rPr>
                        <a:t>50.0</a:t>
                      </a:r>
                    </a:p>
                  </a:txBody>
                  <a:tcPr marL="7144" marR="7144" marT="7144" marB="0" anchor="b"/>
                </a:tc>
                <a:tc>
                  <a:txBody>
                    <a:bodyPr/>
                    <a:lstStyle/>
                    <a:p>
                      <a:pPr algn="ctr"/>
                      <a:endParaRPr lang="en-US" sz="800">
                        <a:effectLst/>
                        <a:latin typeface="Times New Roman" panose="02020603050405020304" pitchFamily="18" charset="0"/>
                      </a:endParaRPr>
                    </a:p>
                  </a:txBody>
                  <a:tcPr marL="51435" marR="51435" marT="0" marB="0" anchor="b"/>
                </a:tc>
                <a:tc>
                  <a:txBody>
                    <a:bodyPr/>
                    <a:lstStyle/>
                    <a:p>
                      <a:pPr marL="0" marR="0" algn="ctr">
                        <a:lnSpc>
                          <a:spcPct val="115000"/>
                        </a:lnSpc>
                        <a:spcBef>
                          <a:spcPts val="0"/>
                        </a:spcBef>
                        <a:spcAft>
                          <a:spcPts val="0"/>
                        </a:spcAft>
                      </a:pPr>
                      <a:r>
                        <a:rPr lang="en-US" sz="1100">
                          <a:effectLst/>
                        </a:rPr>
                        <a:t>32.3</a:t>
                      </a:r>
                      <a:endParaRPr lang="en-US" sz="1100">
                        <a:effectLst/>
                        <a:latin typeface="Calibri" panose="020F0502020204030204" pitchFamily="34" charset="0"/>
                        <a:ea typeface="Calibri" panose="020F0502020204030204" pitchFamily="34" charset="0"/>
                      </a:endParaRPr>
                    </a:p>
                  </a:txBody>
                  <a:tcPr marL="51435" marR="51435" marT="0" marB="0" anchor="b"/>
                </a:tc>
                <a:extLst>
                  <a:ext uri="{0D108BD9-81ED-4DB2-BD59-A6C34878D82A}">
                    <a16:rowId xmlns:a16="http://schemas.microsoft.com/office/drawing/2014/main" val="1387937642"/>
                  </a:ext>
                </a:extLst>
              </a:tr>
              <a:tr h="243461">
                <a:tc>
                  <a:txBody>
                    <a:bodyPr/>
                    <a:lstStyle/>
                    <a:p>
                      <a:endParaRPr lang="en-US" sz="800" b="0" i="0" u="none" strike="noStrike" cap="none" dirty="0">
                        <a:solidFill>
                          <a:schemeClr val="dk1"/>
                        </a:solidFill>
                        <a:effectLst/>
                        <a:latin typeface="Times New Roman" panose="02020603050405020304" pitchFamily="18" charset="0"/>
                        <a:ea typeface="+mn-ea"/>
                        <a:cs typeface="+mn-cs"/>
                        <a:sym typeface="Arial"/>
                      </a:endParaRPr>
                    </a:p>
                  </a:txBody>
                  <a:tcPr marL="51435" marR="51435" marT="0" marB="0" anchor="b">
                    <a:solidFill>
                      <a:schemeClr val="accent1">
                        <a:lumMod val="20000"/>
                        <a:lumOff val="80000"/>
                      </a:schemeClr>
                    </a:solidFill>
                  </a:tcPr>
                </a:tc>
                <a:tc>
                  <a:txBody>
                    <a:bodyPr/>
                    <a:lstStyle/>
                    <a:p>
                      <a:pPr algn="ctr"/>
                      <a:endParaRPr lang="en-US" sz="800" dirty="0">
                        <a:effectLst/>
                        <a:latin typeface="Times New Roman" panose="02020603050405020304" pitchFamily="18" charset="0"/>
                      </a:endParaRPr>
                    </a:p>
                  </a:txBody>
                  <a:tcPr marL="51435" marR="51435" marT="0" marB="0" anchor="b"/>
                </a:tc>
                <a:tc>
                  <a:txBody>
                    <a:bodyPr/>
                    <a:lstStyle/>
                    <a:p>
                      <a:pPr algn="ctr"/>
                      <a:endParaRPr lang="en-US" sz="800">
                        <a:effectLst/>
                        <a:latin typeface="Times New Roman" panose="02020603050405020304" pitchFamily="18" charset="0"/>
                      </a:endParaRPr>
                    </a:p>
                  </a:txBody>
                  <a:tcPr marL="51435" marR="51435" marT="0" marB="0" anchor="b"/>
                </a:tc>
                <a:tc>
                  <a:txBody>
                    <a:bodyPr/>
                    <a:lstStyle/>
                    <a:p>
                      <a:pPr algn="ctr"/>
                      <a:endParaRPr lang="en-US" sz="800">
                        <a:effectLst/>
                        <a:latin typeface="Times New Roman" panose="02020603050405020304" pitchFamily="18" charset="0"/>
                      </a:endParaRPr>
                    </a:p>
                  </a:txBody>
                  <a:tcPr marL="51435" marR="51435" marT="0" marB="0" anchor="b"/>
                </a:tc>
                <a:tc>
                  <a:txBody>
                    <a:bodyPr/>
                    <a:lstStyle/>
                    <a:p>
                      <a:pPr algn="ctr"/>
                      <a:endParaRPr lang="en-US" sz="800">
                        <a:effectLst/>
                        <a:latin typeface="Times New Roman" panose="02020603050405020304" pitchFamily="18" charset="0"/>
                      </a:endParaRPr>
                    </a:p>
                  </a:txBody>
                  <a:tcPr marL="51435" marR="51435" marT="0" marB="0" anchor="b"/>
                </a:tc>
                <a:tc>
                  <a:txBody>
                    <a:bodyPr/>
                    <a:lstStyle/>
                    <a:p>
                      <a:pPr algn="ctr"/>
                      <a:endParaRPr lang="en-US" sz="800">
                        <a:effectLst/>
                        <a:latin typeface="Times New Roman" panose="02020603050405020304" pitchFamily="18" charset="0"/>
                      </a:endParaRPr>
                    </a:p>
                  </a:txBody>
                  <a:tcPr marL="51435" marR="51435" marT="0" marB="0" anchor="b"/>
                </a:tc>
                <a:tc>
                  <a:txBody>
                    <a:bodyPr/>
                    <a:lstStyle/>
                    <a:p>
                      <a:pPr algn="ctr"/>
                      <a:endParaRPr lang="en-US" sz="800">
                        <a:effectLst/>
                        <a:latin typeface="Times New Roman" panose="02020603050405020304" pitchFamily="18" charset="0"/>
                      </a:endParaRPr>
                    </a:p>
                  </a:txBody>
                  <a:tcPr marL="51435" marR="51435" marT="0" marB="0" anchor="b"/>
                </a:tc>
                <a:tc>
                  <a:txBody>
                    <a:bodyPr/>
                    <a:lstStyle/>
                    <a:p>
                      <a:pPr algn="ctr"/>
                      <a:endParaRPr lang="en-US" sz="800" dirty="0">
                        <a:effectLst/>
                        <a:latin typeface="Times New Roman" panose="02020603050405020304" pitchFamily="18" charset="0"/>
                      </a:endParaRPr>
                    </a:p>
                  </a:txBody>
                  <a:tcPr marL="51435" marR="51435" marT="0" marB="0" anchor="b"/>
                </a:tc>
                <a:tc>
                  <a:txBody>
                    <a:bodyPr/>
                    <a:lstStyle/>
                    <a:p>
                      <a:pPr algn="ctr"/>
                      <a:endParaRPr lang="en-US" sz="800" dirty="0">
                        <a:effectLst/>
                        <a:latin typeface="Times New Roman" panose="02020603050405020304" pitchFamily="18" charset="0"/>
                      </a:endParaRPr>
                    </a:p>
                  </a:txBody>
                  <a:tcPr marL="51435" marR="51435" marT="0" marB="0" anchor="b"/>
                </a:tc>
                <a:tc>
                  <a:txBody>
                    <a:bodyPr/>
                    <a:lstStyle/>
                    <a:p>
                      <a:pPr algn="ctr"/>
                      <a:endParaRPr lang="en-US" sz="800" dirty="0">
                        <a:effectLst/>
                        <a:latin typeface="Times New Roman" panose="02020603050405020304" pitchFamily="18" charset="0"/>
                      </a:endParaRPr>
                    </a:p>
                  </a:txBody>
                  <a:tcPr marL="51435" marR="51435" marT="0" marB="0" anchor="b"/>
                </a:tc>
                <a:extLst>
                  <a:ext uri="{0D108BD9-81ED-4DB2-BD59-A6C34878D82A}">
                    <a16:rowId xmlns:a16="http://schemas.microsoft.com/office/drawing/2014/main" val="131393317"/>
                  </a:ext>
                </a:extLst>
              </a:tr>
              <a:tr h="243461">
                <a:tc>
                  <a:txBody>
                    <a:bodyPr/>
                    <a:lstStyle/>
                    <a:p>
                      <a:pPr marL="0" marR="0">
                        <a:lnSpc>
                          <a:spcPct val="115000"/>
                        </a:lnSpc>
                        <a:spcBef>
                          <a:spcPts val="0"/>
                        </a:spcBef>
                        <a:spcAft>
                          <a:spcPts val="0"/>
                        </a:spcAft>
                      </a:pPr>
                      <a:r>
                        <a:rPr lang="en-US" sz="1100" b="1" dirty="0">
                          <a:solidFill>
                            <a:srgbClr val="FF0000"/>
                          </a:solidFill>
                          <a:effectLst/>
                          <a:latin typeface="Calibri" panose="020F0502020204030204" pitchFamily="34" charset="0"/>
                          <a:cs typeface="Calibri" panose="020F0502020204030204" pitchFamily="34" charset="0"/>
                        </a:rPr>
                        <a:t>Mean:</a:t>
                      </a:r>
                      <a:endParaRPr lang="en-US"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b">
                    <a:solidFill>
                      <a:schemeClr val="bg1">
                        <a:lumMod val="75000"/>
                      </a:schemeClr>
                    </a:solidFill>
                  </a:tcPr>
                </a:tc>
                <a:tc>
                  <a:txBody>
                    <a:bodyPr/>
                    <a:lstStyle/>
                    <a:p>
                      <a:pPr algn="ctr" fontAlgn="b"/>
                      <a:r>
                        <a:rPr lang="en-US" sz="1100" b="1" i="0" u="none" strike="noStrike" dirty="0">
                          <a:solidFill>
                            <a:srgbClr val="FF0000"/>
                          </a:solidFill>
                          <a:effectLst/>
                          <a:latin typeface="Calibri" panose="020F0502020204030204" pitchFamily="34" charset="0"/>
                          <a:cs typeface="Calibri" panose="020F0502020204030204" pitchFamily="34" charset="0"/>
                        </a:rPr>
                        <a:t>34.7</a:t>
                      </a:r>
                    </a:p>
                  </a:txBody>
                  <a:tcPr marL="7144" marR="7144" marT="7144" marB="0" anchor="b">
                    <a:solidFill>
                      <a:schemeClr val="bg1">
                        <a:lumMod val="75000"/>
                      </a:schemeClr>
                    </a:solidFill>
                  </a:tcPr>
                </a:tc>
                <a:tc>
                  <a:txBody>
                    <a:bodyPr/>
                    <a:lstStyle/>
                    <a:p>
                      <a:pPr algn="ctr" fontAlgn="b"/>
                      <a:r>
                        <a:rPr lang="en-US" sz="1100" b="1" i="0" u="none" strike="noStrike" dirty="0">
                          <a:solidFill>
                            <a:srgbClr val="FF0000"/>
                          </a:solidFill>
                          <a:effectLst/>
                          <a:latin typeface="Calibri" panose="020F0502020204030204" pitchFamily="34" charset="0"/>
                          <a:cs typeface="Calibri" panose="020F0502020204030204" pitchFamily="34" charset="0"/>
                        </a:rPr>
                        <a:t>43.2</a:t>
                      </a:r>
                    </a:p>
                  </a:txBody>
                  <a:tcPr marL="7144" marR="7144" marT="7144" marB="0" anchor="b">
                    <a:solidFill>
                      <a:schemeClr val="bg1">
                        <a:lumMod val="75000"/>
                      </a:schemeClr>
                    </a:solidFill>
                  </a:tcPr>
                </a:tc>
                <a:tc>
                  <a:txBody>
                    <a:bodyPr/>
                    <a:lstStyle/>
                    <a:p>
                      <a:pPr algn="ctr" fontAlgn="b"/>
                      <a:r>
                        <a:rPr lang="en-US" sz="1100" b="1" i="0" u="none" strike="noStrike">
                          <a:solidFill>
                            <a:srgbClr val="FF0000"/>
                          </a:solidFill>
                          <a:effectLst/>
                          <a:latin typeface="Calibri" panose="020F0502020204030204" pitchFamily="34" charset="0"/>
                          <a:cs typeface="Calibri" panose="020F0502020204030204" pitchFamily="34" charset="0"/>
                        </a:rPr>
                        <a:t>0.0</a:t>
                      </a:r>
                    </a:p>
                  </a:txBody>
                  <a:tcPr marL="7144" marR="7144" marT="7144" marB="0" anchor="b">
                    <a:solidFill>
                      <a:schemeClr val="bg1">
                        <a:lumMod val="75000"/>
                      </a:schemeClr>
                    </a:solidFill>
                  </a:tcPr>
                </a:tc>
                <a:tc>
                  <a:txBody>
                    <a:bodyPr/>
                    <a:lstStyle/>
                    <a:p>
                      <a:pPr algn="ctr" fontAlgn="b"/>
                      <a:r>
                        <a:rPr lang="en-US" sz="1100" b="1" i="0" u="none" strike="noStrike" dirty="0">
                          <a:solidFill>
                            <a:srgbClr val="FF0000"/>
                          </a:solidFill>
                          <a:effectLst/>
                          <a:latin typeface="Calibri" panose="020F0502020204030204" pitchFamily="34" charset="0"/>
                          <a:cs typeface="Calibri" panose="020F0502020204030204" pitchFamily="34" charset="0"/>
                        </a:rPr>
                        <a:t>58.3</a:t>
                      </a:r>
                    </a:p>
                  </a:txBody>
                  <a:tcPr marL="7144" marR="7144" marT="7144" marB="0" anchor="b">
                    <a:solidFill>
                      <a:schemeClr val="bg1">
                        <a:lumMod val="75000"/>
                      </a:schemeClr>
                    </a:solidFill>
                  </a:tcPr>
                </a:tc>
                <a:tc>
                  <a:txBody>
                    <a:bodyPr/>
                    <a:lstStyle/>
                    <a:p>
                      <a:pPr algn="ctr" fontAlgn="b"/>
                      <a:r>
                        <a:rPr lang="en-US" sz="1100" b="1" i="0" u="none" strike="noStrike" dirty="0">
                          <a:solidFill>
                            <a:srgbClr val="FF0000"/>
                          </a:solidFill>
                          <a:effectLst/>
                          <a:latin typeface="Calibri" panose="020F0502020204030204" pitchFamily="34" charset="0"/>
                          <a:cs typeface="Calibri" panose="020F0502020204030204" pitchFamily="34" charset="0"/>
                        </a:rPr>
                        <a:t>28.1</a:t>
                      </a:r>
                    </a:p>
                  </a:txBody>
                  <a:tcPr marL="7144" marR="7144" marT="7144" marB="0" anchor="b">
                    <a:solidFill>
                      <a:schemeClr val="bg1">
                        <a:lumMod val="75000"/>
                      </a:schemeClr>
                    </a:solidFill>
                  </a:tcPr>
                </a:tc>
                <a:tc>
                  <a:txBody>
                    <a:bodyPr/>
                    <a:lstStyle/>
                    <a:p>
                      <a:pPr algn="ctr" fontAlgn="b"/>
                      <a:r>
                        <a:rPr lang="en-US" sz="1100" b="1" i="0" u="none" strike="noStrike" dirty="0">
                          <a:solidFill>
                            <a:srgbClr val="FF0000"/>
                          </a:solidFill>
                          <a:effectLst/>
                          <a:latin typeface="Calibri" panose="020F0502020204030204" pitchFamily="34" charset="0"/>
                          <a:cs typeface="Calibri" panose="020F0502020204030204" pitchFamily="34" charset="0"/>
                        </a:rPr>
                        <a:t>23.8</a:t>
                      </a:r>
                    </a:p>
                  </a:txBody>
                  <a:tcPr marL="7144" marR="7144" marT="7144" marB="0" anchor="b">
                    <a:solidFill>
                      <a:schemeClr val="bg1">
                        <a:lumMod val="75000"/>
                      </a:schemeClr>
                    </a:solidFill>
                  </a:tcPr>
                </a:tc>
                <a:tc>
                  <a:txBody>
                    <a:bodyPr/>
                    <a:lstStyle/>
                    <a:p>
                      <a:pPr algn="ctr" fontAlgn="b"/>
                      <a:r>
                        <a:rPr lang="en-US" sz="1100" b="1" i="0" u="none" strike="noStrike">
                          <a:solidFill>
                            <a:srgbClr val="FF0000"/>
                          </a:solidFill>
                          <a:effectLst/>
                          <a:latin typeface="Calibri" panose="020F0502020204030204" pitchFamily="34" charset="0"/>
                          <a:cs typeface="Calibri" panose="020F0502020204030204" pitchFamily="34" charset="0"/>
                        </a:rPr>
                        <a:t>53.6</a:t>
                      </a:r>
                    </a:p>
                  </a:txBody>
                  <a:tcPr marL="7144" marR="7144" marT="7144" marB="0" anchor="b">
                    <a:solidFill>
                      <a:schemeClr val="bg1">
                        <a:lumMod val="75000"/>
                      </a:schemeClr>
                    </a:solidFill>
                  </a:tcPr>
                </a:tc>
                <a:tc>
                  <a:txBody>
                    <a:bodyPr/>
                    <a:lstStyle/>
                    <a:p>
                      <a:pPr algn="ctr"/>
                      <a:endParaRPr lang="en-US" sz="800" b="1" dirty="0">
                        <a:solidFill>
                          <a:srgbClr val="FF0000"/>
                        </a:solidFill>
                        <a:effectLst/>
                        <a:latin typeface="Calibri" panose="020F0502020204030204" pitchFamily="34" charset="0"/>
                        <a:cs typeface="Calibri" panose="020F0502020204030204" pitchFamily="34" charset="0"/>
                      </a:endParaRPr>
                    </a:p>
                  </a:txBody>
                  <a:tcPr marL="51435" marR="51435" marT="0" marB="0" anchor="b">
                    <a:solidFill>
                      <a:schemeClr val="bg1">
                        <a:lumMod val="75000"/>
                      </a:schemeClr>
                    </a:solidFill>
                  </a:tcPr>
                </a:tc>
                <a:tc>
                  <a:txBody>
                    <a:bodyPr/>
                    <a:lstStyle/>
                    <a:p>
                      <a:pPr marL="0" marR="0" algn="ctr">
                        <a:lnSpc>
                          <a:spcPct val="115000"/>
                        </a:lnSpc>
                        <a:spcBef>
                          <a:spcPts val="0"/>
                        </a:spcBef>
                        <a:spcAft>
                          <a:spcPts val="0"/>
                        </a:spcAft>
                      </a:pPr>
                      <a:r>
                        <a:rPr lang="en-US" sz="1100" b="1" dirty="0">
                          <a:solidFill>
                            <a:srgbClr val="FF0000"/>
                          </a:solidFill>
                          <a:effectLst/>
                          <a:latin typeface="Calibri" panose="020F0502020204030204" pitchFamily="34" charset="0"/>
                          <a:cs typeface="Calibri" panose="020F0502020204030204" pitchFamily="34" charset="0"/>
                        </a:rPr>
                        <a:t>34.9</a:t>
                      </a:r>
                      <a:endParaRPr lang="en-US"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b">
                    <a:solidFill>
                      <a:schemeClr val="bg1">
                        <a:lumMod val="75000"/>
                      </a:schemeClr>
                    </a:solidFill>
                  </a:tcPr>
                </a:tc>
                <a:extLst>
                  <a:ext uri="{0D108BD9-81ED-4DB2-BD59-A6C34878D82A}">
                    <a16:rowId xmlns:a16="http://schemas.microsoft.com/office/drawing/2014/main" val="2140704751"/>
                  </a:ext>
                </a:extLst>
              </a:tr>
              <a:tr h="243461">
                <a:tc>
                  <a:txBody>
                    <a:bodyPr/>
                    <a:lstStyle/>
                    <a:p>
                      <a:pPr marL="0" marR="0">
                        <a:lnSpc>
                          <a:spcPct val="115000"/>
                        </a:lnSpc>
                        <a:spcBef>
                          <a:spcPts val="0"/>
                        </a:spcBef>
                        <a:spcAft>
                          <a:spcPts val="0"/>
                        </a:spcAft>
                      </a:pPr>
                      <a:r>
                        <a:rPr lang="en-US" sz="1100" b="1" dirty="0">
                          <a:solidFill>
                            <a:srgbClr val="FF0000"/>
                          </a:solidFill>
                          <a:effectLst/>
                          <a:latin typeface="Calibri" panose="020F0502020204030204" pitchFamily="34" charset="0"/>
                          <a:cs typeface="Calibri" panose="020F0502020204030204" pitchFamily="34" charset="0"/>
                        </a:rPr>
                        <a:t>CI-95%:</a:t>
                      </a:r>
                      <a:endParaRPr lang="en-US"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b">
                    <a:solidFill>
                      <a:schemeClr val="bg1">
                        <a:lumMod val="75000"/>
                      </a:schemeClr>
                    </a:solidFill>
                  </a:tcPr>
                </a:tc>
                <a:tc>
                  <a:txBody>
                    <a:bodyPr/>
                    <a:lstStyle/>
                    <a:p>
                      <a:pPr algn="ctr" fontAlgn="b"/>
                      <a:r>
                        <a:rPr lang="en-US" sz="1100" b="1" i="0" u="none" strike="noStrike" dirty="0">
                          <a:solidFill>
                            <a:srgbClr val="FF0000"/>
                          </a:solidFill>
                          <a:effectLst/>
                          <a:latin typeface="Calibri" panose="020F0502020204030204" pitchFamily="34" charset="0"/>
                          <a:cs typeface="Calibri" panose="020F0502020204030204" pitchFamily="34" charset="0"/>
                        </a:rPr>
                        <a:t>±23.7</a:t>
                      </a:r>
                    </a:p>
                  </a:txBody>
                  <a:tcPr marL="7144" marR="7144" marT="7144" marB="0" anchor="b">
                    <a:solidFill>
                      <a:schemeClr val="bg1">
                        <a:lumMod val="75000"/>
                      </a:schemeClr>
                    </a:solidFill>
                  </a:tcPr>
                </a:tc>
                <a:tc>
                  <a:txBody>
                    <a:bodyPr/>
                    <a:lstStyle/>
                    <a:p>
                      <a:pPr algn="ctr" fontAlgn="b"/>
                      <a:r>
                        <a:rPr lang="en-US" sz="1100" b="1" i="0" u="none" strike="noStrike" dirty="0">
                          <a:solidFill>
                            <a:srgbClr val="FF0000"/>
                          </a:solidFill>
                          <a:effectLst/>
                          <a:latin typeface="Calibri" panose="020F0502020204030204" pitchFamily="34" charset="0"/>
                          <a:cs typeface="Calibri" panose="020F0502020204030204" pitchFamily="34" charset="0"/>
                        </a:rPr>
                        <a:t>±6.9</a:t>
                      </a:r>
                    </a:p>
                  </a:txBody>
                  <a:tcPr marL="7144" marR="7144" marT="7144" marB="0" anchor="b">
                    <a:solidFill>
                      <a:schemeClr val="bg1">
                        <a:lumMod val="75000"/>
                      </a:schemeClr>
                    </a:solidFill>
                  </a:tcPr>
                </a:tc>
                <a:tc>
                  <a:txBody>
                    <a:bodyPr/>
                    <a:lstStyle/>
                    <a:p>
                      <a:pPr algn="ctr" fontAlgn="b"/>
                      <a:r>
                        <a:rPr lang="en-US" sz="1100" b="1" i="0" u="none" strike="noStrike" dirty="0">
                          <a:solidFill>
                            <a:srgbClr val="FF0000"/>
                          </a:solidFill>
                          <a:effectLst/>
                          <a:latin typeface="Calibri" panose="020F0502020204030204" pitchFamily="34" charset="0"/>
                          <a:cs typeface="Calibri" panose="020F0502020204030204" pitchFamily="34" charset="0"/>
                        </a:rPr>
                        <a:t>0.0</a:t>
                      </a:r>
                    </a:p>
                  </a:txBody>
                  <a:tcPr marL="7144" marR="7144" marT="7144" marB="0" anchor="b">
                    <a:solidFill>
                      <a:schemeClr val="bg1">
                        <a:lumMod val="75000"/>
                      </a:schemeClr>
                    </a:solidFill>
                  </a:tcPr>
                </a:tc>
                <a:tc>
                  <a:txBody>
                    <a:bodyPr/>
                    <a:lstStyle/>
                    <a:p>
                      <a:pPr algn="ctr" fontAlgn="b"/>
                      <a:r>
                        <a:rPr lang="en-US" sz="1100" b="1" i="0" u="none" strike="noStrike" dirty="0">
                          <a:solidFill>
                            <a:srgbClr val="FF0000"/>
                          </a:solidFill>
                          <a:effectLst/>
                          <a:latin typeface="Calibri" panose="020F0502020204030204" pitchFamily="34" charset="0"/>
                          <a:cs typeface="Calibri" panose="020F0502020204030204" pitchFamily="34" charset="0"/>
                        </a:rPr>
                        <a:t>±41.0</a:t>
                      </a:r>
                    </a:p>
                  </a:txBody>
                  <a:tcPr marL="7144" marR="7144" marT="7144" marB="0" anchor="b">
                    <a:solidFill>
                      <a:schemeClr val="bg1">
                        <a:lumMod val="75000"/>
                      </a:schemeClr>
                    </a:solidFill>
                  </a:tcPr>
                </a:tc>
                <a:tc>
                  <a:txBody>
                    <a:bodyPr/>
                    <a:lstStyle/>
                    <a:p>
                      <a:pPr algn="ctr" fontAlgn="b"/>
                      <a:r>
                        <a:rPr lang="en-US" sz="1100" b="1" i="0" u="none" strike="noStrike" dirty="0">
                          <a:solidFill>
                            <a:srgbClr val="FF0000"/>
                          </a:solidFill>
                          <a:effectLst/>
                          <a:latin typeface="Calibri" panose="020F0502020204030204" pitchFamily="34" charset="0"/>
                          <a:cs typeface="Calibri" panose="020F0502020204030204" pitchFamily="34" charset="0"/>
                        </a:rPr>
                        <a:t>±13.0</a:t>
                      </a:r>
                    </a:p>
                  </a:txBody>
                  <a:tcPr marL="7144" marR="7144" marT="7144" marB="0" anchor="b">
                    <a:solidFill>
                      <a:schemeClr val="bg1">
                        <a:lumMod val="75000"/>
                      </a:schemeClr>
                    </a:solidFill>
                  </a:tcPr>
                </a:tc>
                <a:tc>
                  <a:txBody>
                    <a:bodyPr/>
                    <a:lstStyle/>
                    <a:p>
                      <a:pPr algn="ctr" fontAlgn="b"/>
                      <a:r>
                        <a:rPr lang="en-US" sz="1100" b="1" i="0" u="none" strike="noStrike" dirty="0">
                          <a:solidFill>
                            <a:srgbClr val="FF0000"/>
                          </a:solidFill>
                          <a:effectLst/>
                          <a:latin typeface="Calibri" panose="020F0502020204030204" pitchFamily="34" charset="0"/>
                          <a:cs typeface="Calibri" panose="020F0502020204030204" pitchFamily="34" charset="0"/>
                        </a:rPr>
                        <a:t>±20.5</a:t>
                      </a:r>
                    </a:p>
                  </a:txBody>
                  <a:tcPr marL="7144" marR="7144" marT="7144" marB="0" anchor="b">
                    <a:solidFill>
                      <a:schemeClr val="bg1">
                        <a:lumMod val="75000"/>
                      </a:schemeClr>
                    </a:solidFill>
                  </a:tcPr>
                </a:tc>
                <a:tc>
                  <a:txBody>
                    <a:bodyPr/>
                    <a:lstStyle/>
                    <a:p>
                      <a:pPr algn="ctr" fontAlgn="b"/>
                      <a:r>
                        <a:rPr lang="en-US" sz="1100" b="1" i="0" u="none" strike="noStrike" dirty="0">
                          <a:solidFill>
                            <a:srgbClr val="FF0000"/>
                          </a:solidFill>
                          <a:effectLst/>
                          <a:latin typeface="Calibri" panose="020F0502020204030204" pitchFamily="34" charset="0"/>
                          <a:cs typeface="Calibri" panose="020F0502020204030204" pitchFamily="34" charset="0"/>
                        </a:rPr>
                        <a:t>±38.8</a:t>
                      </a:r>
                    </a:p>
                  </a:txBody>
                  <a:tcPr marL="7144" marR="7144" marT="7144" marB="0" anchor="b">
                    <a:solidFill>
                      <a:schemeClr val="bg1">
                        <a:lumMod val="75000"/>
                      </a:schemeClr>
                    </a:solidFill>
                  </a:tcPr>
                </a:tc>
                <a:tc>
                  <a:txBody>
                    <a:bodyPr/>
                    <a:lstStyle/>
                    <a:p>
                      <a:pPr algn="ctr"/>
                      <a:endParaRPr lang="en-US" sz="800" b="0" dirty="0">
                        <a:solidFill>
                          <a:srgbClr val="FF0000"/>
                        </a:solidFill>
                        <a:effectLst/>
                        <a:latin typeface="Calibri" panose="020F0502020204030204" pitchFamily="34" charset="0"/>
                        <a:cs typeface="Calibri" panose="020F0502020204030204" pitchFamily="34" charset="0"/>
                      </a:endParaRPr>
                    </a:p>
                  </a:txBody>
                  <a:tcPr marL="51435" marR="51435" marT="0" marB="0" anchor="b">
                    <a:solidFill>
                      <a:schemeClr val="bg1">
                        <a:lumMod val="75000"/>
                      </a:schemeClr>
                    </a:solidFill>
                  </a:tcPr>
                </a:tc>
                <a:tc>
                  <a:txBody>
                    <a:bodyPr/>
                    <a:lstStyle/>
                    <a:p>
                      <a:pPr marL="0" marR="0" algn="ctr">
                        <a:lnSpc>
                          <a:spcPct val="115000"/>
                        </a:lnSpc>
                        <a:spcBef>
                          <a:spcPts val="0"/>
                        </a:spcBef>
                        <a:spcAft>
                          <a:spcPts val="0"/>
                        </a:spcAft>
                      </a:pPr>
                      <a:r>
                        <a:rPr lang="en-US" sz="1100" b="1" dirty="0">
                          <a:solidFill>
                            <a:srgbClr val="FF0000"/>
                          </a:solidFill>
                          <a:effectLst/>
                          <a:latin typeface="Calibri" panose="020F0502020204030204" pitchFamily="34" charset="0"/>
                          <a:cs typeface="Calibri" panose="020F0502020204030204" pitchFamily="34" charset="0"/>
                        </a:rPr>
                        <a:t>±</a:t>
                      </a:r>
                      <a:r>
                        <a:rPr lang="en-US" sz="1100" b="1" i="0" u="none" strike="noStrike" cap="none" dirty="0">
                          <a:solidFill>
                            <a:srgbClr val="FF0000"/>
                          </a:solidFill>
                          <a:effectLst/>
                          <a:latin typeface="Calibri" panose="020F0502020204030204" pitchFamily="34" charset="0"/>
                          <a:ea typeface="+mn-ea"/>
                          <a:cs typeface="Calibri" panose="020F0502020204030204" pitchFamily="34" charset="0"/>
                          <a:sym typeface="Arial"/>
                        </a:rPr>
                        <a:t>2.9</a:t>
                      </a:r>
                    </a:p>
                  </a:txBody>
                  <a:tcPr marL="51435" marR="51435" marT="0" marB="0" anchor="b">
                    <a:solidFill>
                      <a:schemeClr val="bg1">
                        <a:lumMod val="75000"/>
                      </a:schemeClr>
                    </a:solidFill>
                  </a:tcPr>
                </a:tc>
                <a:extLst>
                  <a:ext uri="{0D108BD9-81ED-4DB2-BD59-A6C34878D82A}">
                    <a16:rowId xmlns:a16="http://schemas.microsoft.com/office/drawing/2014/main" val="219052347"/>
                  </a:ext>
                </a:extLst>
              </a:tr>
            </a:tbl>
          </a:graphicData>
        </a:graphic>
      </p:graphicFrame>
      <p:sp>
        <p:nvSpPr>
          <p:cNvPr id="2" name="Footer Placeholder 1">
            <a:extLst>
              <a:ext uri="{FF2B5EF4-FFF2-40B4-BE49-F238E27FC236}">
                <a16:creationId xmlns:a16="http://schemas.microsoft.com/office/drawing/2014/main" id="{3FCF78B9-9279-4C83-8E63-9FE278EC3B0E}"/>
              </a:ext>
            </a:extLst>
          </p:cNvPr>
          <p:cNvSpPr>
            <a:spLocks noGrp="1"/>
          </p:cNvSpPr>
          <p:nvPr>
            <p:ph type="ftr" sz="quarter" idx="11"/>
          </p:nvPr>
        </p:nvSpPr>
        <p:spPr/>
        <p:txBody>
          <a:bodyPr/>
          <a:lstStyle/>
          <a:p>
            <a:pPr defTabSz="342900"/>
            <a:r>
              <a:rPr lang="en-US" kern="1200" dirty="0">
                <a:solidFill>
                  <a:prstClr val="black">
                    <a:tint val="75000"/>
                  </a:prstClr>
                </a:solidFill>
                <a:latin typeface="Calibri"/>
                <a:ea typeface="+mn-ea"/>
                <a:cs typeface="+mn-cs"/>
              </a:rPr>
              <a:t>2019 Fellow Committee Meeting</a:t>
            </a:r>
          </a:p>
        </p:txBody>
      </p:sp>
      <p:sp>
        <p:nvSpPr>
          <p:cNvPr id="3" name="Slide Number Placeholder 2">
            <a:extLst>
              <a:ext uri="{FF2B5EF4-FFF2-40B4-BE49-F238E27FC236}">
                <a16:creationId xmlns:a16="http://schemas.microsoft.com/office/drawing/2014/main" id="{9129BDC7-B439-45DB-A958-0FF808B12877}"/>
              </a:ext>
            </a:extLst>
          </p:cNvPr>
          <p:cNvSpPr>
            <a:spLocks noGrp="1"/>
          </p:cNvSpPr>
          <p:nvPr>
            <p:ph type="sldNum" sz="quarter" idx="12"/>
          </p:nvPr>
        </p:nvSpPr>
        <p:spPr/>
        <p:txBody>
          <a:bodyPr/>
          <a:lstStyle/>
          <a:p>
            <a:pPr defTabSz="342900"/>
            <a:fld id="{BCC0A6F6-FFBE-433A-A133-5DDBD4157FEA}" type="slidenum">
              <a:rPr lang="en-US" kern="1200">
                <a:solidFill>
                  <a:prstClr val="black">
                    <a:tint val="75000"/>
                  </a:prstClr>
                </a:solidFill>
                <a:latin typeface="Calibri"/>
                <a:ea typeface="+mn-ea"/>
                <a:cs typeface="+mn-cs"/>
              </a:rPr>
              <a:pPr defTabSz="342900"/>
              <a:t>29</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12234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0FA7D-B869-46A9-BCE3-76C8BC407619}"/>
              </a:ext>
            </a:extLst>
          </p:cNvPr>
          <p:cNvSpPr>
            <a:spLocks noGrp="1"/>
          </p:cNvSpPr>
          <p:nvPr>
            <p:ph type="title"/>
          </p:nvPr>
        </p:nvSpPr>
        <p:spPr/>
        <p:txBody>
          <a:bodyPr/>
          <a:lstStyle/>
          <a:p>
            <a:r>
              <a:rPr lang="en-US" dirty="0"/>
              <a:t>President Report</a:t>
            </a:r>
          </a:p>
        </p:txBody>
      </p:sp>
      <p:sp>
        <p:nvSpPr>
          <p:cNvPr id="3" name="Content Placeholder 2">
            <a:extLst>
              <a:ext uri="{FF2B5EF4-FFF2-40B4-BE49-F238E27FC236}">
                <a16:creationId xmlns:a16="http://schemas.microsoft.com/office/drawing/2014/main" id="{2F2BC6F4-2487-0848-93C5-4E52F1D4899B}"/>
              </a:ext>
            </a:extLst>
          </p:cNvPr>
          <p:cNvSpPr>
            <a:spLocks noGrp="1"/>
          </p:cNvSpPr>
          <p:nvPr>
            <p:ph idx="1"/>
          </p:nvPr>
        </p:nvSpPr>
        <p:spPr>
          <a:xfrm>
            <a:off x="265463" y="898287"/>
            <a:ext cx="7154840" cy="3632735"/>
          </a:xfrm>
        </p:spPr>
        <p:txBody>
          <a:bodyPr>
            <a:normAutofit/>
          </a:bodyPr>
          <a:lstStyle/>
          <a:p>
            <a:r>
              <a:rPr lang="en-US" dirty="0"/>
              <a:t>CEDA Student Travel Program (from January 1</a:t>
            </a:r>
            <a:r>
              <a:rPr lang="en-US" baseline="30000" dirty="0"/>
              <a:t>st</a:t>
            </a:r>
            <a:r>
              <a:rPr lang="en-US" dirty="0"/>
              <a:t>, 2020).</a:t>
            </a:r>
          </a:p>
          <a:p>
            <a:r>
              <a:rPr lang="en-US" dirty="0"/>
              <a:t>DAC-SEMI Status</a:t>
            </a:r>
          </a:p>
          <a:p>
            <a:r>
              <a:rPr lang="en-US" dirty="0"/>
              <a:t>Growth strategy of IEEE</a:t>
            </a:r>
          </a:p>
          <a:p>
            <a:r>
              <a:rPr lang="en-US" dirty="0"/>
              <a:t>Conferences charges revision in IEEE</a:t>
            </a:r>
          </a:p>
          <a:p>
            <a:r>
              <a:rPr lang="en-US" dirty="0"/>
              <a:t>Status of OA publications in IEEE</a:t>
            </a:r>
          </a:p>
          <a:p>
            <a:r>
              <a:rPr lang="en-US" dirty="0"/>
              <a:t>Initiative to remove right for Fellow nominations from Councils</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657852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D6A57D-B548-44F7-97DD-2DF851AC5AA3}"/>
              </a:ext>
            </a:extLst>
          </p:cNvPr>
          <p:cNvSpPr>
            <a:spLocks noGrp="1"/>
          </p:cNvSpPr>
          <p:nvPr>
            <p:ph type="title"/>
          </p:nvPr>
        </p:nvSpPr>
        <p:spPr/>
        <p:txBody>
          <a:bodyPr/>
          <a:lstStyle/>
          <a:p>
            <a:r>
              <a:rPr lang="en-US" dirty="0"/>
              <a:t>Data on Technical Councils</a:t>
            </a:r>
          </a:p>
        </p:txBody>
      </p:sp>
      <p:sp>
        <p:nvSpPr>
          <p:cNvPr id="7" name="Subtitle 6">
            <a:extLst>
              <a:ext uri="{FF2B5EF4-FFF2-40B4-BE49-F238E27FC236}">
                <a16:creationId xmlns:a16="http://schemas.microsoft.com/office/drawing/2014/main" id="{5547F78D-210A-4CE0-BBC7-10F11B9A34D7}"/>
              </a:ext>
            </a:extLst>
          </p:cNvPr>
          <p:cNvSpPr>
            <a:spLocks noGrp="1"/>
          </p:cNvSpPr>
          <p:nvPr>
            <p:ph sz="half" idx="13"/>
          </p:nvPr>
        </p:nvSpPr>
        <p:spPr/>
        <p:txBody>
          <a:bodyPr/>
          <a:lstStyle/>
          <a:p>
            <a:r>
              <a:rPr lang="en-US" dirty="0"/>
              <a:t>Nominations and Elevations per Fellow Class Year</a:t>
            </a:r>
          </a:p>
        </p:txBody>
      </p:sp>
      <p:sp>
        <p:nvSpPr>
          <p:cNvPr id="8" name="Text Placeholder 7">
            <a:extLst>
              <a:ext uri="{FF2B5EF4-FFF2-40B4-BE49-F238E27FC236}">
                <a16:creationId xmlns:a16="http://schemas.microsoft.com/office/drawing/2014/main" id="{2466512C-03F2-451D-B5E6-FF44979F15AE}"/>
              </a:ext>
            </a:extLst>
          </p:cNvPr>
          <p:cNvSpPr>
            <a:spLocks noGrp="1"/>
          </p:cNvSpPr>
          <p:nvPr>
            <p:ph type="body" idx="4294967295"/>
          </p:nvPr>
        </p:nvSpPr>
        <p:spPr>
          <a:xfrm>
            <a:off x="1143000" y="2339525"/>
            <a:ext cx="1169194" cy="238125"/>
          </a:xfrm>
          <a:prstGeom prst="rect">
            <a:avLst/>
          </a:prstGeom>
        </p:spPr>
        <p:txBody>
          <a:bodyPr>
            <a:normAutofit lnSpcReduction="10000"/>
          </a:bodyPr>
          <a:lstStyle/>
          <a:p>
            <a:pPr marL="47625" indent="0">
              <a:buNone/>
            </a:pPr>
            <a:r>
              <a:rPr lang="en-US" sz="1200" b="1" dirty="0">
                <a:highlight>
                  <a:srgbClr val="FFFF00"/>
                </a:highlight>
              </a:rPr>
              <a:t>Nominations</a:t>
            </a:r>
          </a:p>
        </p:txBody>
      </p:sp>
      <p:graphicFrame>
        <p:nvGraphicFramePr>
          <p:cNvPr id="9" name="Table 8">
            <a:extLst>
              <a:ext uri="{FF2B5EF4-FFF2-40B4-BE49-F238E27FC236}">
                <a16:creationId xmlns:a16="http://schemas.microsoft.com/office/drawing/2014/main" id="{37CCFA1A-21D7-4CDF-9490-1F6CCD7E9A32}"/>
              </a:ext>
            </a:extLst>
          </p:cNvPr>
          <p:cNvGraphicFramePr>
            <a:graphicFrameLocks noGrp="1"/>
          </p:cNvGraphicFramePr>
          <p:nvPr/>
        </p:nvGraphicFramePr>
        <p:xfrm>
          <a:off x="2147207" y="1657091"/>
          <a:ext cx="3411932" cy="1473096"/>
        </p:xfrm>
        <a:graphic>
          <a:graphicData uri="http://schemas.openxmlformats.org/drawingml/2006/table">
            <a:tbl>
              <a:tblPr firstRow="1" firstCol="1" bandRow="1">
                <a:tableStyleId>{5C22544A-7EE6-4342-B048-85BDC9FD1C3A}</a:tableStyleId>
              </a:tblPr>
              <a:tblGrid>
                <a:gridCol w="401967">
                  <a:extLst>
                    <a:ext uri="{9D8B030D-6E8A-4147-A177-3AD203B41FA5}">
                      <a16:colId xmlns:a16="http://schemas.microsoft.com/office/drawing/2014/main" val="1541239491"/>
                    </a:ext>
                  </a:extLst>
                </a:gridCol>
                <a:gridCol w="348797">
                  <a:extLst>
                    <a:ext uri="{9D8B030D-6E8A-4147-A177-3AD203B41FA5}">
                      <a16:colId xmlns:a16="http://schemas.microsoft.com/office/drawing/2014/main" val="3372371408"/>
                    </a:ext>
                  </a:extLst>
                </a:gridCol>
                <a:gridCol w="475076">
                  <a:extLst>
                    <a:ext uri="{9D8B030D-6E8A-4147-A177-3AD203B41FA5}">
                      <a16:colId xmlns:a16="http://schemas.microsoft.com/office/drawing/2014/main" val="2328353863"/>
                    </a:ext>
                  </a:extLst>
                </a:gridCol>
                <a:gridCol w="415259">
                  <a:extLst>
                    <a:ext uri="{9D8B030D-6E8A-4147-A177-3AD203B41FA5}">
                      <a16:colId xmlns:a16="http://schemas.microsoft.com/office/drawing/2014/main" val="4138972751"/>
                    </a:ext>
                  </a:extLst>
                </a:gridCol>
                <a:gridCol w="390003">
                  <a:extLst>
                    <a:ext uri="{9D8B030D-6E8A-4147-A177-3AD203B41FA5}">
                      <a16:colId xmlns:a16="http://schemas.microsoft.com/office/drawing/2014/main" val="2450107658"/>
                    </a:ext>
                  </a:extLst>
                </a:gridCol>
                <a:gridCol w="487039">
                  <a:extLst>
                    <a:ext uri="{9D8B030D-6E8A-4147-A177-3AD203B41FA5}">
                      <a16:colId xmlns:a16="http://schemas.microsoft.com/office/drawing/2014/main" val="2291474786"/>
                    </a:ext>
                  </a:extLst>
                </a:gridCol>
                <a:gridCol w="383357">
                  <a:extLst>
                    <a:ext uri="{9D8B030D-6E8A-4147-A177-3AD203B41FA5}">
                      <a16:colId xmlns:a16="http://schemas.microsoft.com/office/drawing/2014/main" val="339773076"/>
                    </a:ext>
                  </a:extLst>
                </a:gridCol>
                <a:gridCol w="510434">
                  <a:extLst>
                    <a:ext uri="{9D8B030D-6E8A-4147-A177-3AD203B41FA5}">
                      <a16:colId xmlns:a16="http://schemas.microsoft.com/office/drawing/2014/main" val="1056625895"/>
                    </a:ext>
                  </a:extLst>
                </a:gridCol>
              </a:tblGrid>
              <a:tr h="184137">
                <a:tc>
                  <a:txBody>
                    <a:bodyPr/>
                    <a:lstStyle/>
                    <a:p>
                      <a:endParaRPr lang="en-US" sz="800">
                        <a:effectLst/>
                        <a:latin typeface="Times New Roman" panose="02020603050405020304" pitchFamily="18" charset="0"/>
                      </a:endParaRPr>
                    </a:p>
                  </a:txBody>
                  <a:tcPr marL="51435" marR="51435" marT="0" marB="0" anchor="b"/>
                </a:tc>
                <a:tc>
                  <a:txBody>
                    <a:bodyPr/>
                    <a:lstStyle/>
                    <a:p>
                      <a:pPr marL="0" marR="0" algn="ctr">
                        <a:lnSpc>
                          <a:spcPct val="115000"/>
                        </a:lnSpc>
                        <a:spcBef>
                          <a:spcPts val="0"/>
                        </a:spcBef>
                        <a:spcAft>
                          <a:spcPts val="0"/>
                        </a:spcAft>
                      </a:pPr>
                      <a:r>
                        <a:rPr lang="en-US" sz="800" dirty="0">
                          <a:effectLst/>
                        </a:rPr>
                        <a:t>BIO</a:t>
                      </a:r>
                      <a:endParaRPr lang="en-US" sz="800" dirty="0">
                        <a:effectLst/>
                        <a:latin typeface="Calibri" panose="020F0502020204030204" pitchFamily="34" charset="0"/>
                        <a:ea typeface="Calibri" panose="020F0502020204030204" pitchFamily="34" charset="0"/>
                      </a:endParaRPr>
                    </a:p>
                  </a:txBody>
                  <a:tcPr marL="51435" marR="51435" marT="0" marB="0" anchor="b"/>
                </a:tc>
                <a:tc>
                  <a:txBody>
                    <a:bodyPr/>
                    <a:lstStyle/>
                    <a:p>
                      <a:pPr marL="0" marR="0" algn="ctr">
                        <a:lnSpc>
                          <a:spcPct val="115000"/>
                        </a:lnSpc>
                        <a:spcBef>
                          <a:spcPts val="0"/>
                        </a:spcBef>
                        <a:spcAft>
                          <a:spcPts val="0"/>
                        </a:spcAft>
                      </a:pPr>
                      <a:r>
                        <a:rPr lang="en-US" sz="800" dirty="0">
                          <a:effectLst/>
                        </a:rPr>
                        <a:t>CEDA</a:t>
                      </a:r>
                      <a:endParaRPr lang="en-US" sz="800" dirty="0">
                        <a:effectLst/>
                        <a:latin typeface="Calibri" panose="020F0502020204030204" pitchFamily="34" charset="0"/>
                        <a:ea typeface="Calibri" panose="020F0502020204030204" pitchFamily="34" charset="0"/>
                      </a:endParaRPr>
                    </a:p>
                  </a:txBody>
                  <a:tcPr marL="51435" marR="51435" marT="0" marB="0" anchor="b"/>
                </a:tc>
                <a:tc>
                  <a:txBody>
                    <a:bodyPr/>
                    <a:lstStyle/>
                    <a:p>
                      <a:pPr marL="0" marR="0" algn="ctr">
                        <a:lnSpc>
                          <a:spcPct val="115000"/>
                        </a:lnSpc>
                        <a:spcBef>
                          <a:spcPts val="0"/>
                        </a:spcBef>
                        <a:spcAft>
                          <a:spcPts val="0"/>
                        </a:spcAft>
                      </a:pPr>
                      <a:r>
                        <a:rPr lang="en-US" sz="800">
                          <a:effectLst/>
                        </a:rPr>
                        <a:t>RFID</a:t>
                      </a:r>
                      <a:endParaRPr lang="en-US" sz="800">
                        <a:effectLst/>
                        <a:latin typeface="Calibri" panose="020F0502020204030204" pitchFamily="34" charset="0"/>
                        <a:ea typeface="Calibri" panose="020F0502020204030204" pitchFamily="34" charset="0"/>
                      </a:endParaRPr>
                    </a:p>
                  </a:txBody>
                  <a:tcPr marL="51435" marR="51435" marT="0" marB="0" anchor="b"/>
                </a:tc>
                <a:tc>
                  <a:txBody>
                    <a:bodyPr/>
                    <a:lstStyle/>
                    <a:p>
                      <a:pPr marL="0" marR="0" algn="ctr">
                        <a:lnSpc>
                          <a:spcPct val="115000"/>
                        </a:lnSpc>
                        <a:spcBef>
                          <a:spcPts val="0"/>
                        </a:spcBef>
                        <a:spcAft>
                          <a:spcPts val="0"/>
                        </a:spcAft>
                      </a:pPr>
                      <a:r>
                        <a:rPr lang="en-US" sz="800">
                          <a:effectLst/>
                        </a:rPr>
                        <a:t>CSC</a:t>
                      </a:r>
                      <a:endParaRPr lang="en-US" sz="800">
                        <a:effectLst/>
                        <a:latin typeface="Calibri" panose="020F0502020204030204" pitchFamily="34" charset="0"/>
                        <a:ea typeface="Calibri" panose="020F0502020204030204" pitchFamily="34" charset="0"/>
                      </a:endParaRPr>
                    </a:p>
                  </a:txBody>
                  <a:tcPr marL="51435" marR="51435" marT="0" marB="0" anchor="b"/>
                </a:tc>
                <a:tc>
                  <a:txBody>
                    <a:bodyPr/>
                    <a:lstStyle/>
                    <a:p>
                      <a:pPr marL="0" marR="0" algn="ctr">
                        <a:lnSpc>
                          <a:spcPct val="115000"/>
                        </a:lnSpc>
                        <a:spcBef>
                          <a:spcPts val="0"/>
                        </a:spcBef>
                        <a:spcAft>
                          <a:spcPts val="0"/>
                        </a:spcAft>
                      </a:pPr>
                      <a:r>
                        <a:rPr lang="en-US" sz="800">
                          <a:effectLst/>
                        </a:rPr>
                        <a:t>NANO</a:t>
                      </a:r>
                      <a:endParaRPr lang="en-US" sz="800">
                        <a:effectLst/>
                        <a:latin typeface="Calibri" panose="020F0502020204030204" pitchFamily="34" charset="0"/>
                        <a:ea typeface="Calibri" panose="020F0502020204030204" pitchFamily="34" charset="0"/>
                      </a:endParaRPr>
                    </a:p>
                  </a:txBody>
                  <a:tcPr marL="51435" marR="51435" marT="0" marB="0" anchor="b"/>
                </a:tc>
                <a:tc>
                  <a:txBody>
                    <a:bodyPr/>
                    <a:lstStyle/>
                    <a:p>
                      <a:pPr marL="0" marR="0" algn="ctr">
                        <a:lnSpc>
                          <a:spcPct val="115000"/>
                        </a:lnSpc>
                        <a:spcBef>
                          <a:spcPts val="0"/>
                        </a:spcBef>
                        <a:spcAft>
                          <a:spcPts val="0"/>
                        </a:spcAft>
                      </a:pPr>
                      <a:r>
                        <a:rPr lang="en-US" sz="800">
                          <a:effectLst/>
                        </a:rPr>
                        <a:t>SEN</a:t>
                      </a:r>
                      <a:endParaRPr lang="en-US" sz="800">
                        <a:effectLst/>
                        <a:latin typeface="Calibri" panose="020F0502020204030204" pitchFamily="34" charset="0"/>
                        <a:ea typeface="Calibri" panose="020F0502020204030204" pitchFamily="34" charset="0"/>
                      </a:endParaRPr>
                    </a:p>
                  </a:txBody>
                  <a:tcPr marL="51435" marR="51435" marT="0" marB="0" anchor="b"/>
                </a:tc>
                <a:tc>
                  <a:txBody>
                    <a:bodyPr/>
                    <a:lstStyle/>
                    <a:p>
                      <a:pPr marL="0" marR="0" algn="ctr">
                        <a:lnSpc>
                          <a:spcPct val="115000"/>
                        </a:lnSpc>
                        <a:spcBef>
                          <a:spcPts val="0"/>
                        </a:spcBef>
                        <a:spcAft>
                          <a:spcPts val="0"/>
                        </a:spcAft>
                      </a:pPr>
                      <a:r>
                        <a:rPr lang="en-US" sz="800" dirty="0" err="1">
                          <a:effectLst/>
                        </a:rPr>
                        <a:t>SysC</a:t>
                      </a:r>
                      <a:endParaRPr lang="en-US" sz="800" dirty="0">
                        <a:effectLst/>
                        <a:latin typeface="Calibri" panose="020F0502020204030204" pitchFamily="34" charset="0"/>
                        <a:ea typeface="Calibri" panose="020F0502020204030204" pitchFamily="34" charset="0"/>
                      </a:endParaRPr>
                    </a:p>
                  </a:txBody>
                  <a:tcPr marL="51435" marR="51435" marT="0" marB="0" anchor="b"/>
                </a:tc>
                <a:extLst>
                  <a:ext uri="{0D108BD9-81ED-4DB2-BD59-A6C34878D82A}">
                    <a16:rowId xmlns:a16="http://schemas.microsoft.com/office/drawing/2014/main" val="3334204062"/>
                  </a:ext>
                </a:extLst>
              </a:tr>
              <a:tr h="184137">
                <a:tc>
                  <a:txBody>
                    <a:bodyPr/>
                    <a:lstStyle/>
                    <a:p>
                      <a:pPr marL="0" marR="0" algn="r">
                        <a:lnSpc>
                          <a:spcPct val="115000"/>
                        </a:lnSpc>
                        <a:spcBef>
                          <a:spcPts val="0"/>
                        </a:spcBef>
                        <a:spcAft>
                          <a:spcPts val="0"/>
                        </a:spcAft>
                      </a:pPr>
                      <a:r>
                        <a:rPr lang="en-US" sz="800">
                          <a:effectLst/>
                        </a:rPr>
                        <a:t>2012</a:t>
                      </a:r>
                      <a:endParaRPr lang="en-US" sz="800">
                        <a:effectLst/>
                        <a:latin typeface="Calibri" panose="020F0502020204030204" pitchFamily="34" charset="0"/>
                        <a:ea typeface="Calibri" panose="020F0502020204030204" pitchFamily="34" charset="0"/>
                      </a:endParaRPr>
                    </a:p>
                  </a:txBody>
                  <a:tcPr marL="51435" marR="51435" marT="0" marB="0" anchor="b"/>
                </a:tc>
                <a:tc>
                  <a:txBody>
                    <a:bodyPr/>
                    <a:lstStyle/>
                    <a:p>
                      <a:pPr algn="ctr" fontAlgn="b"/>
                      <a:r>
                        <a:rPr lang="en-US" sz="800" b="0" i="0" u="none" strike="noStrike" dirty="0">
                          <a:solidFill>
                            <a:schemeClr val="tx1"/>
                          </a:solidFill>
                          <a:effectLst/>
                          <a:latin typeface="Calibri" panose="020F0502020204030204" pitchFamily="34" charset="0"/>
                        </a:rPr>
                        <a:t>3</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11</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0</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1</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0</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2</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1</a:t>
                      </a:r>
                    </a:p>
                  </a:txBody>
                  <a:tcPr marL="7144" marR="7144" marT="7144" marB="0" anchor="b"/>
                </a:tc>
                <a:extLst>
                  <a:ext uri="{0D108BD9-81ED-4DB2-BD59-A6C34878D82A}">
                    <a16:rowId xmlns:a16="http://schemas.microsoft.com/office/drawing/2014/main" val="3137618156"/>
                  </a:ext>
                </a:extLst>
              </a:tr>
              <a:tr h="184137">
                <a:tc>
                  <a:txBody>
                    <a:bodyPr/>
                    <a:lstStyle/>
                    <a:p>
                      <a:pPr marL="0" marR="0" algn="r">
                        <a:lnSpc>
                          <a:spcPct val="115000"/>
                        </a:lnSpc>
                        <a:spcBef>
                          <a:spcPts val="0"/>
                        </a:spcBef>
                        <a:spcAft>
                          <a:spcPts val="0"/>
                        </a:spcAft>
                      </a:pPr>
                      <a:r>
                        <a:rPr lang="en-US" sz="800">
                          <a:effectLst/>
                        </a:rPr>
                        <a:t>2013</a:t>
                      </a:r>
                      <a:endParaRPr lang="en-US" sz="800">
                        <a:effectLst/>
                        <a:latin typeface="Calibri" panose="020F0502020204030204" pitchFamily="34" charset="0"/>
                        <a:ea typeface="Calibri" panose="020F0502020204030204" pitchFamily="34" charset="0"/>
                      </a:endParaRPr>
                    </a:p>
                  </a:txBody>
                  <a:tcPr marL="51435" marR="51435" marT="0" marB="0" anchor="b"/>
                </a:tc>
                <a:tc>
                  <a:txBody>
                    <a:bodyPr/>
                    <a:lstStyle/>
                    <a:p>
                      <a:pPr algn="ctr" fontAlgn="b"/>
                      <a:r>
                        <a:rPr lang="en-US" sz="800" b="0" i="0" u="none" strike="noStrike" dirty="0">
                          <a:solidFill>
                            <a:schemeClr val="tx1"/>
                          </a:solidFill>
                          <a:effectLst/>
                          <a:latin typeface="Calibri" panose="020F0502020204030204" pitchFamily="34" charset="0"/>
                        </a:rPr>
                        <a:t>6</a:t>
                      </a:r>
                    </a:p>
                  </a:txBody>
                  <a:tcPr marL="7144" marR="7144" marT="7144" marB="0" anchor="b"/>
                </a:tc>
                <a:tc>
                  <a:txBody>
                    <a:bodyPr/>
                    <a:lstStyle/>
                    <a:p>
                      <a:pPr algn="ctr" fontAlgn="b"/>
                      <a:r>
                        <a:rPr lang="en-US" sz="800" b="0" i="0" u="none" strike="noStrike" dirty="0">
                          <a:solidFill>
                            <a:schemeClr val="tx1"/>
                          </a:solidFill>
                          <a:effectLst/>
                          <a:latin typeface="Calibri" panose="020F0502020204030204" pitchFamily="34" charset="0"/>
                        </a:rPr>
                        <a:t>6</a:t>
                      </a:r>
                    </a:p>
                  </a:txBody>
                  <a:tcPr marL="7144" marR="7144" marT="7144" marB="0" anchor="b"/>
                </a:tc>
                <a:tc>
                  <a:txBody>
                    <a:bodyPr/>
                    <a:lstStyle/>
                    <a:p>
                      <a:pPr algn="ctr" fontAlgn="b"/>
                      <a:r>
                        <a:rPr lang="en-US" sz="800" b="0" i="0" u="none" strike="noStrike" dirty="0">
                          <a:solidFill>
                            <a:schemeClr val="tx1"/>
                          </a:solidFill>
                          <a:effectLst/>
                          <a:latin typeface="Calibri" panose="020F0502020204030204" pitchFamily="34" charset="0"/>
                        </a:rPr>
                        <a:t>0</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2</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6</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0</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4</a:t>
                      </a:r>
                    </a:p>
                  </a:txBody>
                  <a:tcPr marL="7144" marR="7144" marT="7144" marB="0" anchor="b"/>
                </a:tc>
                <a:extLst>
                  <a:ext uri="{0D108BD9-81ED-4DB2-BD59-A6C34878D82A}">
                    <a16:rowId xmlns:a16="http://schemas.microsoft.com/office/drawing/2014/main" val="4158849672"/>
                  </a:ext>
                </a:extLst>
              </a:tr>
              <a:tr h="184137">
                <a:tc>
                  <a:txBody>
                    <a:bodyPr/>
                    <a:lstStyle/>
                    <a:p>
                      <a:pPr marL="0" marR="0" algn="r">
                        <a:lnSpc>
                          <a:spcPct val="115000"/>
                        </a:lnSpc>
                        <a:spcBef>
                          <a:spcPts val="0"/>
                        </a:spcBef>
                        <a:spcAft>
                          <a:spcPts val="0"/>
                        </a:spcAft>
                      </a:pPr>
                      <a:r>
                        <a:rPr lang="en-US" sz="800">
                          <a:effectLst/>
                        </a:rPr>
                        <a:t>2014</a:t>
                      </a:r>
                      <a:endParaRPr lang="en-US" sz="800">
                        <a:effectLst/>
                        <a:latin typeface="Calibri" panose="020F0502020204030204" pitchFamily="34" charset="0"/>
                        <a:ea typeface="Calibri" panose="020F0502020204030204" pitchFamily="34" charset="0"/>
                      </a:endParaRPr>
                    </a:p>
                  </a:txBody>
                  <a:tcPr marL="51435" marR="51435" marT="0" marB="0" anchor="b"/>
                </a:tc>
                <a:tc>
                  <a:txBody>
                    <a:bodyPr/>
                    <a:lstStyle/>
                    <a:p>
                      <a:pPr algn="ctr" fontAlgn="b"/>
                      <a:r>
                        <a:rPr lang="en-US" sz="800" b="0" i="0" u="none" strike="noStrike" dirty="0">
                          <a:solidFill>
                            <a:schemeClr val="tx1"/>
                          </a:solidFill>
                          <a:effectLst/>
                          <a:latin typeface="Calibri" panose="020F0502020204030204" pitchFamily="34" charset="0"/>
                        </a:rPr>
                        <a:t>4</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11</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0</a:t>
                      </a:r>
                    </a:p>
                  </a:txBody>
                  <a:tcPr marL="7144" marR="7144" marT="7144" marB="0" anchor="b"/>
                </a:tc>
                <a:tc>
                  <a:txBody>
                    <a:bodyPr/>
                    <a:lstStyle/>
                    <a:p>
                      <a:pPr algn="ctr" fontAlgn="b"/>
                      <a:r>
                        <a:rPr lang="en-US" sz="800" b="0" i="0" u="none" strike="noStrike" dirty="0">
                          <a:solidFill>
                            <a:schemeClr val="tx1"/>
                          </a:solidFill>
                          <a:effectLst/>
                          <a:latin typeface="Calibri" panose="020F0502020204030204" pitchFamily="34" charset="0"/>
                        </a:rPr>
                        <a:t>3</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4</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9</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2</a:t>
                      </a:r>
                    </a:p>
                  </a:txBody>
                  <a:tcPr marL="7144" marR="7144" marT="7144" marB="0" anchor="b"/>
                </a:tc>
                <a:extLst>
                  <a:ext uri="{0D108BD9-81ED-4DB2-BD59-A6C34878D82A}">
                    <a16:rowId xmlns:a16="http://schemas.microsoft.com/office/drawing/2014/main" val="1171900280"/>
                  </a:ext>
                </a:extLst>
              </a:tr>
              <a:tr h="184137">
                <a:tc>
                  <a:txBody>
                    <a:bodyPr/>
                    <a:lstStyle/>
                    <a:p>
                      <a:pPr marL="0" marR="0" algn="r">
                        <a:lnSpc>
                          <a:spcPct val="115000"/>
                        </a:lnSpc>
                        <a:spcBef>
                          <a:spcPts val="0"/>
                        </a:spcBef>
                        <a:spcAft>
                          <a:spcPts val="0"/>
                        </a:spcAft>
                      </a:pPr>
                      <a:r>
                        <a:rPr lang="en-US" sz="800">
                          <a:effectLst/>
                        </a:rPr>
                        <a:t>2015</a:t>
                      </a:r>
                      <a:endParaRPr lang="en-US" sz="800">
                        <a:effectLst/>
                        <a:latin typeface="Calibri" panose="020F0502020204030204" pitchFamily="34" charset="0"/>
                        <a:ea typeface="Calibri" panose="020F0502020204030204" pitchFamily="34" charset="0"/>
                      </a:endParaRPr>
                    </a:p>
                  </a:txBody>
                  <a:tcPr marL="51435" marR="51435" marT="0" marB="0" anchor="b"/>
                </a:tc>
                <a:tc>
                  <a:txBody>
                    <a:bodyPr/>
                    <a:lstStyle/>
                    <a:p>
                      <a:pPr algn="ctr" fontAlgn="b"/>
                      <a:r>
                        <a:rPr lang="en-US" sz="800" b="0" i="0" u="none" strike="noStrike">
                          <a:solidFill>
                            <a:schemeClr val="tx1"/>
                          </a:solidFill>
                          <a:effectLst/>
                          <a:latin typeface="Calibri" panose="020F0502020204030204" pitchFamily="34" charset="0"/>
                        </a:rPr>
                        <a:t>0</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11</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0</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1</a:t>
                      </a:r>
                    </a:p>
                  </a:txBody>
                  <a:tcPr marL="7144" marR="7144" marT="7144" marB="0" anchor="b"/>
                </a:tc>
                <a:tc>
                  <a:txBody>
                    <a:bodyPr/>
                    <a:lstStyle/>
                    <a:p>
                      <a:pPr algn="ctr" fontAlgn="b"/>
                      <a:r>
                        <a:rPr lang="en-US" sz="800" b="0" i="0" u="none" strike="noStrike" dirty="0">
                          <a:solidFill>
                            <a:schemeClr val="tx1"/>
                          </a:solidFill>
                          <a:effectLst/>
                          <a:latin typeface="Calibri" panose="020F0502020204030204" pitchFamily="34" charset="0"/>
                        </a:rPr>
                        <a:t>5</a:t>
                      </a:r>
                    </a:p>
                  </a:txBody>
                  <a:tcPr marL="7144" marR="7144" marT="7144" marB="0" anchor="b"/>
                </a:tc>
                <a:tc>
                  <a:txBody>
                    <a:bodyPr/>
                    <a:lstStyle/>
                    <a:p>
                      <a:pPr algn="ctr" fontAlgn="b"/>
                      <a:r>
                        <a:rPr lang="en-US" sz="800" b="0" i="0" u="none" strike="noStrike" dirty="0">
                          <a:solidFill>
                            <a:schemeClr val="tx1"/>
                          </a:solidFill>
                          <a:effectLst/>
                          <a:latin typeface="Calibri" panose="020F0502020204030204" pitchFamily="34" charset="0"/>
                        </a:rPr>
                        <a:t>3</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2</a:t>
                      </a:r>
                    </a:p>
                  </a:txBody>
                  <a:tcPr marL="7144" marR="7144" marT="7144" marB="0" anchor="b"/>
                </a:tc>
                <a:extLst>
                  <a:ext uri="{0D108BD9-81ED-4DB2-BD59-A6C34878D82A}">
                    <a16:rowId xmlns:a16="http://schemas.microsoft.com/office/drawing/2014/main" val="3175561224"/>
                  </a:ext>
                </a:extLst>
              </a:tr>
              <a:tr h="184137">
                <a:tc>
                  <a:txBody>
                    <a:bodyPr/>
                    <a:lstStyle/>
                    <a:p>
                      <a:pPr marL="0" marR="0" algn="r">
                        <a:lnSpc>
                          <a:spcPct val="115000"/>
                        </a:lnSpc>
                        <a:spcBef>
                          <a:spcPts val="0"/>
                        </a:spcBef>
                        <a:spcAft>
                          <a:spcPts val="0"/>
                        </a:spcAft>
                      </a:pPr>
                      <a:r>
                        <a:rPr lang="en-US" sz="800">
                          <a:effectLst/>
                        </a:rPr>
                        <a:t>2016</a:t>
                      </a:r>
                      <a:endParaRPr lang="en-US" sz="800">
                        <a:effectLst/>
                        <a:latin typeface="Calibri" panose="020F0502020204030204" pitchFamily="34" charset="0"/>
                        <a:ea typeface="Calibri" panose="020F0502020204030204" pitchFamily="34" charset="0"/>
                      </a:endParaRPr>
                    </a:p>
                  </a:txBody>
                  <a:tcPr marL="51435" marR="51435" marT="0" marB="0" anchor="b"/>
                </a:tc>
                <a:tc>
                  <a:txBody>
                    <a:bodyPr/>
                    <a:lstStyle/>
                    <a:p>
                      <a:pPr algn="ctr" fontAlgn="b"/>
                      <a:r>
                        <a:rPr lang="en-US" sz="800" b="0" i="0" u="none" strike="noStrike">
                          <a:solidFill>
                            <a:schemeClr val="tx1"/>
                          </a:solidFill>
                          <a:effectLst/>
                          <a:latin typeface="Calibri" panose="020F0502020204030204" pitchFamily="34" charset="0"/>
                        </a:rPr>
                        <a:t>2</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10</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0</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0</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7</a:t>
                      </a:r>
                    </a:p>
                  </a:txBody>
                  <a:tcPr marL="7144" marR="7144" marT="7144" marB="0" anchor="b"/>
                </a:tc>
                <a:tc>
                  <a:txBody>
                    <a:bodyPr/>
                    <a:lstStyle/>
                    <a:p>
                      <a:pPr algn="ctr" fontAlgn="b"/>
                      <a:r>
                        <a:rPr lang="en-US" sz="800" b="0" i="0" u="none" strike="noStrike" dirty="0">
                          <a:solidFill>
                            <a:schemeClr val="tx1"/>
                          </a:solidFill>
                          <a:effectLst/>
                          <a:latin typeface="Calibri" panose="020F0502020204030204" pitchFamily="34" charset="0"/>
                        </a:rPr>
                        <a:t>4</a:t>
                      </a:r>
                    </a:p>
                  </a:txBody>
                  <a:tcPr marL="7144" marR="7144" marT="7144" marB="0" anchor="b"/>
                </a:tc>
                <a:tc>
                  <a:txBody>
                    <a:bodyPr/>
                    <a:lstStyle/>
                    <a:p>
                      <a:pPr algn="ctr" fontAlgn="b"/>
                      <a:r>
                        <a:rPr lang="en-US" sz="800" b="0" i="0" u="none" strike="noStrike" dirty="0">
                          <a:solidFill>
                            <a:schemeClr val="tx1"/>
                          </a:solidFill>
                          <a:effectLst/>
                          <a:latin typeface="Calibri" panose="020F0502020204030204" pitchFamily="34" charset="0"/>
                        </a:rPr>
                        <a:t>3</a:t>
                      </a:r>
                    </a:p>
                  </a:txBody>
                  <a:tcPr marL="7144" marR="7144" marT="7144" marB="0" anchor="b"/>
                </a:tc>
                <a:extLst>
                  <a:ext uri="{0D108BD9-81ED-4DB2-BD59-A6C34878D82A}">
                    <a16:rowId xmlns:a16="http://schemas.microsoft.com/office/drawing/2014/main" val="4198310010"/>
                  </a:ext>
                </a:extLst>
              </a:tr>
              <a:tr h="184137">
                <a:tc>
                  <a:txBody>
                    <a:bodyPr/>
                    <a:lstStyle/>
                    <a:p>
                      <a:pPr marL="0" marR="0" algn="r">
                        <a:lnSpc>
                          <a:spcPct val="115000"/>
                        </a:lnSpc>
                        <a:spcBef>
                          <a:spcPts val="0"/>
                        </a:spcBef>
                        <a:spcAft>
                          <a:spcPts val="0"/>
                        </a:spcAft>
                      </a:pPr>
                      <a:r>
                        <a:rPr lang="en-US" sz="800">
                          <a:effectLst/>
                        </a:rPr>
                        <a:t>2017</a:t>
                      </a:r>
                      <a:endParaRPr lang="en-US" sz="800">
                        <a:effectLst/>
                        <a:latin typeface="Calibri" panose="020F0502020204030204" pitchFamily="34" charset="0"/>
                        <a:ea typeface="Calibri" panose="020F0502020204030204" pitchFamily="34" charset="0"/>
                      </a:endParaRPr>
                    </a:p>
                  </a:txBody>
                  <a:tcPr marL="51435" marR="51435" marT="0" marB="0" anchor="b"/>
                </a:tc>
                <a:tc>
                  <a:txBody>
                    <a:bodyPr/>
                    <a:lstStyle/>
                    <a:p>
                      <a:pPr algn="ctr" fontAlgn="b"/>
                      <a:r>
                        <a:rPr lang="en-US" sz="800" b="0" i="0" u="none" strike="noStrike">
                          <a:solidFill>
                            <a:schemeClr val="tx1"/>
                          </a:solidFill>
                          <a:effectLst/>
                          <a:latin typeface="Calibri" panose="020F0502020204030204" pitchFamily="34" charset="0"/>
                        </a:rPr>
                        <a:t>3</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21</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0</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3</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6</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5</a:t>
                      </a:r>
                    </a:p>
                  </a:txBody>
                  <a:tcPr marL="7144" marR="7144" marT="7144" marB="0" anchor="b"/>
                </a:tc>
                <a:tc>
                  <a:txBody>
                    <a:bodyPr/>
                    <a:lstStyle/>
                    <a:p>
                      <a:pPr algn="ctr" fontAlgn="b"/>
                      <a:r>
                        <a:rPr lang="en-US" sz="800" b="0" i="0" u="none" strike="noStrike" dirty="0">
                          <a:solidFill>
                            <a:schemeClr val="tx1"/>
                          </a:solidFill>
                          <a:effectLst/>
                          <a:latin typeface="Calibri" panose="020F0502020204030204" pitchFamily="34" charset="0"/>
                        </a:rPr>
                        <a:t>4</a:t>
                      </a:r>
                    </a:p>
                  </a:txBody>
                  <a:tcPr marL="7144" marR="7144" marT="7144" marB="0" anchor="b"/>
                </a:tc>
                <a:extLst>
                  <a:ext uri="{0D108BD9-81ED-4DB2-BD59-A6C34878D82A}">
                    <a16:rowId xmlns:a16="http://schemas.microsoft.com/office/drawing/2014/main" val="1345777124"/>
                  </a:ext>
                </a:extLst>
              </a:tr>
              <a:tr h="184137">
                <a:tc>
                  <a:txBody>
                    <a:bodyPr/>
                    <a:lstStyle/>
                    <a:p>
                      <a:pPr marL="0" marR="0" algn="r">
                        <a:lnSpc>
                          <a:spcPct val="115000"/>
                        </a:lnSpc>
                        <a:spcBef>
                          <a:spcPts val="0"/>
                        </a:spcBef>
                        <a:spcAft>
                          <a:spcPts val="0"/>
                        </a:spcAft>
                      </a:pPr>
                      <a:r>
                        <a:rPr lang="en-US" sz="800" dirty="0">
                          <a:effectLst/>
                        </a:rPr>
                        <a:t>2018</a:t>
                      </a:r>
                      <a:endParaRPr lang="en-US" sz="800" dirty="0">
                        <a:effectLst/>
                        <a:latin typeface="Calibri" panose="020F0502020204030204" pitchFamily="34" charset="0"/>
                        <a:ea typeface="Calibri" panose="020F0502020204030204" pitchFamily="34" charset="0"/>
                      </a:endParaRPr>
                    </a:p>
                  </a:txBody>
                  <a:tcPr marL="51435" marR="51435" marT="0" marB="0" anchor="b"/>
                </a:tc>
                <a:tc>
                  <a:txBody>
                    <a:bodyPr/>
                    <a:lstStyle/>
                    <a:p>
                      <a:pPr algn="ctr" fontAlgn="b"/>
                      <a:r>
                        <a:rPr lang="en-US" sz="800" b="0" i="0" u="none" strike="noStrike">
                          <a:solidFill>
                            <a:schemeClr val="tx1"/>
                          </a:solidFill>
                          <a:effectLst/>
                          <a:latin typeface="Calibri" panose="020F0502020204030204" pitchFamily="34" charset="0"/>
                        </a:rPr>
                        <a:t>4</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18</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2</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1</a:t>
                      </a:r>
                    </a:p>
                  </a:txBody>
                  <a:tcPr marL="7144" marR="7144" marT="7144" marB="0" anchor="b"/>
                </a:tc>
                <a:tc>
                  <a:txBody>
                    <a:bodyPr/>
                    <a:lstStyle/>
                    <a:p>
                      <a:pPr algn="ctr" fontAlgn="b"/>
                      <a:r>
                        <a:rPr lang="en-US" sz="800" b="0" i="0" u="none" strike="noStrike" dirty="0">
                          <a:solidFill>
                            <a:schemeClr val="tx1"/>
                          </a:solidFill>
                          <a:effectLst/>
                          <a:latin typeface="Calibri" panose="020F0502020204030204" pitchFamily="34" charset="0"/>
                        </a:rPr>
                        <a:t>10</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1</a:t>
                      </a:r>
                    </a:p>
                  </a:txBody>
                  <a:tcPr marL="7144" marR="7144" marT="7144" marB="0" anchor="b"/>
                </a:tc>
                <a:tc>
                  <a:txBody>
                    <a:bodyPr/>
                    <a:lstStyle/>
                    <a:p>
                      <a:pPr algn="ctr" fontAlgn="b"/>
                      <a:r>
                        <a:rPr lang="en-US" sz="800" b="0" i="0" u="none" strike="noStrike" dirty="0">
                          <a:solidFill>
                            <a:schemeClr val="tx1"/>
                          </a:solidFill>
                          <a:effectLst/>
                          <a:latin typeface="Calibri" panose="020F0502020204030204" pitchFamily="34" charset="0"/>
                        </a:rPr>
                        <a:t>4</a:t>
                      </a:r>
                    </a:p>
                  </a:txBody>
                  <a:tcPr marL="7144" marR="7144" marT="7144" marB="0" anchor="b"/>
                </a:tc>
                <a:extLst>
                  <a:ext uri="{0D108BD9-81ED-4DB2-BD59-A6C34878D82A}">
                    <a16:rowId xmlns:a16="http://schemas.microsoft.com/office/drawing/2014/main" val="2004518420"/>
                  </a:ext>
                </a:extLst>
              </a:tr>
            </a:tbl>
          </a:graphicData>
        </a:graphic>
      </p:graphicFrame>
      <p:graphicFrame>
        <p:nvGraphicFramePr>
          <p:cNvPr id="10" name="Table 9">
            <a:extLst>
              <a:ext uri="{FF2B5EF4-FFF2-40B4-BE49-F238E27FC236}">
                <a16:creationId xmlns:a16="http://schemas.microsoft.com/office/drawing/2014/main" id="{12B74C73-3BEF-43BA-BDD6-53BAF29602C5}"/>
              </a:ext>
            </a:extLst>
          </p:cNvPr>
          <p:cNvGraphicFramePr>
            <a:graphicFrameLocks noGrp="1"/>
          </p:cNvGraphicFramePr>
          <p:nvPr/>
        </p:nvGraphicFramePr>
        <p:xfrm>
          <a:off x="2147206" y="3277349"/>
          <a:ext cx="3411929" cy="1290160"/>
        </p:xfrm>
        <a:graphic>
          <a:graphicData uri="http://schemas.openxmlformats.org/drawingml/2006/table">
            <a:tbl>
              <a:tblPr firstRow="1" firstCol="1" bandRow="1">
                <a:tableStyleId>{5C22544A-7EE6-4342-B048-85BDC9FD1C3A}</a:tableStyleId>
              </a:tblPr>
              <a:tblGrid>
                <a:gridCol w="401782">
                  <a:extLst>
                    <a:ext uri="{9D8B030D-6E8A-4147-A177-3AD203B41FA5}">
                      <a16:colId xmlns:a16="http://schemas.microsoft.com/office/drawing/2014/main" val="3014659123"/>
                    </a:ext>
                  </a:extLst>
                </a:gridCol>
                <a:gridCol w="348636">
                  <a:extLst>
                    <a:ext uri="{9D8B030D-6E8A-4147-A177-3AD203B41FA5}">
                      <a16:colId xmlns:a16="http://schemas.microsoft.com/office/drawing/2014/main" val="2610145744"/>
                    </a:ext>
                  </a:extLst>
                </a:gridCol>
                <a:gridCol w="474857">
                  <a:extLst>
                    <a:ext uri="{9D8B030D-6E8A-4147-A177-3AD203B41FA5}">
                      <a16:colId xmlns:a16="http://schemas.microsoft.com/office/drawing/2014/main" val="3850719729"/>
                    </a:ext>
                  </a:extLst>
                </a:gridCol>
                <a:gridCol w="415069">
                  <a:extLst>
                    <a:ext uri="{9D8B030D-6E8A-4147-A177-3AD203B41FA5}">
                      <a16:colId xmlns:a16="http://schemas.microsoft.com/office/drawing/2014/main" val="4082256151"/>
                    </a:ext>
                  </a:extLst>
                </a:gridCol>
                <a:gridCol w="389824">
                  <a:extLst>
                    <a:ext uri="{9D8B030D-6E8A-4147-A177-3AD203B41FA5}">
                      <a16:colId xmlns:a16="http://schemas.microsoft.com/office/drawing/2014/main" val="2392832820"/>
                    </a:ext>
                  </a:extLst>
                </a:gridCol>
                <a:gridCol w="486815">
                  <a:extLst>
                    <a:ext uri="{9D8B030D-6E8A-4147-A177-3AD203B41FA5}">
                      <a16:colId xmlns:a16="http://schemas.microsoft.com/office/drawing/2014/main" val="1123246631"/>
                    </a:ext>
                  </a:extLst>
                </a:gridCol>
                <a:gridCol w="383181">
                  <a:extLst>
                    <a:ext uri="{9D8B030D-6E8A-4147-A177-3AD203B41FA5}">
                      <a16:colId xmlns:a16="http://schemas.microsoft.com/office/drawing/2014/main" val="2854987784"/>
                    </a:ext>
                  </a:extLst>
                </a:gridCol>
                <a:gridCol w="511765">
                  <a:extLst>
                    <a:ext uri="{9D8B030D-6E8A-4147-A177-3AD203B41FA5}">
                      <a16:colId xmlns:a16="http://schemas.microsoft.com/office/drawing/2014/main" val="3566170934"/>
                    </a:ext>
                  </a:extLst>
                </a:gridCol>
              </a:tblGrid>
              <a:tr h="161270">
                <a:tc>
                  <a:txBody>
                    <a:bodyPr/>
                    <a:lstStyle/>
                    <a:p>
                      <a:endParaRPr lang="en-US" sz="800">
                        <a:effectLst/>
                        <a:latin typeface="Times New Roman" panose="02020603050405020304" pitchFamily="18" charset="0"/>
                      </a:endParaRPr>
                    </a:p>
                  </a:txBody>
                  <a:tcPr marL="51435" marR="51435" marT="0" marB="0" anchor="b"/>
                </a:tc>
                <a:tc>
                  <a:txBody>
                    <a:bodyPr/>
                    <a:lstStyle/>
                    <a:p>
                      <a:pPr marL="0" marR="0" algn="ctr">
                        <a:lnSpc>
                          <a:spcPct val="115000"/>
                        </a:lnSpc>
                        <a:spcBef>
                          <a:spcPts val="0"/>
                        </a:spcBef>
                        <a:spcAft>
                          <a:spcPts val="0"/>
                        </a:spcAft>
                      </a:pPr>
                      <a:r>
                        <a:rPr lang="en-US" sz="800" dirty="0">
                          <a:effectLst/>
                        </a:rPr>
                        <a:t>BIO</a:t>
                      </a:r>
                      <a:endParaRPr lang="en-US" sz="800" dirty="0">
                        <a:effectLst/>
                        <a:latin typeface="Calibri" panose="020F0502020204030204" pitchFamily="34" charset="0"/>
                        <a:ea typeface="Calibri" panose="020F0502020204030204" pitchFamily="34" charset="0"/>
                      </a:endParaRPr>
                    </a:p>
                  </a:txBody>
                  <a:tcPr marL="51435" marR="51435" marT="0" marB="0" anchor="b"/>
                </a:tc>
                <a:tc>
                  <a:txBody>
                    <a:bodyPr/>
                    <a:lstStyle/>
                    <a:p>
                      <a:pPr marL="0" marR="0" algn="ctr">
                        <a:lnSpc>
                          <a:spcPct val="115000"/>
                        </a:lnSpc>
                        <a:spcBef>
                          <a:spcPts val="0"/>
                        </a:spcBef>
                        <a:spcAft>
                          <a:spcPts val="0"/>
                        </a:spcAft>
                      </a:pPr>
                      <a:r>
                        <a:rPr lang="en-US" sz="800">
                          <a:effectLst/>
                        </a:rPr>
                        <a:t>CEDA</a:t>
                      </a:r>
                      <a:endParaRPr lang="en-US" sz="800">
                        <a:effectLst/>
                        <a:latin typeface="Calibri" panose="020F0502020204030204" pitchFamily="34" charset="0"/>
                        <a:ea typeface="Calibri" panose="020F0502020204030204" pitchFamily="34" charset="0"/>
                      </a:endParaRPr>
                    </a:p>
                  </a:txBody>
                  <a:tcPr marL="51435" marR="51435" marT="0" marB="0" anchor="b"/>
                </a:tc>
                <a:tc>
                  <a:txBody>
                    <a:bodyPr/>
                    <a:lstStyle/>
                    <a:p>
                      <a:pPr marL="0" marR="0" algn="ctr">
                        <a:lnSpc>
                          <a:spcPct val="115000"/>
                        </a:lnSpc>
                        <a:spcBef>
                          <a:spcPts val="0"/>
                        </a:spcBef>
                        <a:spcAft>
                          <a:spcPts val="0"/>
                        </a:spcAft>
                      </a:pPr>
                      <a:r>
                        <a:rPr lang="en-US" sz="800">
                          <a:effectLst/>
                        </a:rPr>
                        <a:t>RFID</a:t>
                      </a:r>
                      <a:endParaRPr lang="en-US" sz="800">
                        <a:effectLst/>
                        <a:latin typeface="Calibri" panose="020F0502020204030204" pitchFamily="34" charset="0"/>
                        <a:ea typeface="Calibri" panose="020F0502020204030204" pitchFamily="34" charset="0"/>
                      </a:endParaRPr>
                    </a:p>
                  </a:txBody>
                  <a:tcPr marL="51435" marR="51435" marT="0" marB="0" anchor="b"/>
                </a:tc>
                <a:tc>
                  <a:txBody>
                    <a:bodyPr/>
                    <a:lstStyle/>
                    <a:p>
                      <a:pPr marL="0" marR="0" algn="ctr">
                        <a:lnSpc>
                          <a:spcPct val="115000"/>
                        </a:lnSpc>
                        <a:spcBef>
                          <a:spcPts val="0"/>
                        </a:spcBef>
                        <a:spcAft>
                          <a:spcPts val="0"/>
                        </a:spcAft>
                      </a:pPr>
                      <a:r>
                        <a:rPr lang="en-US" sz="800">
                          <a:effectLst/>
                        </a:rPr>
                        <a:t>CSC</a:t>
                      </a:r>
                      <a:endParaRPr lang="en-US" sz="800">
                        <a:effectLst/>
                        <a:latin typeface="Calibri" panose="020F0502020204030204" pitchFamily="34" charset="0"/>
                        <a:ea typeface="Calibri" panose="020F0502020204030204" pitchFamily="34" charset="0"/>
                      </a:endParaRPr>
                    </a:p>
                  </a:txBody>
                  <a:tcPr marL="51435" marR="51435" marT="0" marB="0" anchor="b"/>
                </a:tc>
                <a:tc>
                  <a:txBody>
                    <a:bodyPr/>
                    <a:lstStyle/>
                    <a:p>
                      <a:pPr marL="0" marR="0" algn="ctr">
                        <a:lnSpc>
                          <a:spcPct val="115000"/>
                        </a:lnSpc>
                        <a:spcBef>
                          <a:spcPts val="0"/>
                        </a:spcBef>
                        <a:spcAft>
                          <a:spcPts val="0"/>
                        </a:spcAft>
                      </a:pPr>
                      <a:r>
                        <a:rPr lang="en-US" sz="800">
                          <a:effectLst/>
                        </a:rPr>
                        <a:t>NANO</a:t>
                      </a:r>
                      <a:endParaRPr lang="en-US" sz="800">
                        <a:effectLst/>
                        <a:latin typeface="Calibri" panose="020F0502020204030204" pitchFamily="34" charset="0"/>
                        <a:ea typeface="Calibri" panose="020F0502020204030204" pitchFamily="34" charset="0"/>
                      </a:endParaRPr>
                    </a:p>
                  </a:txBody>
                  <a:tcPr marL="51435" marR="51435" marT="0" marB="0" anchor="b"/>
                </a:tc>
                <a:tc>
                  <a:txBody>
                    <a:bodyPr/>
                    <a:lstStyle/>
                    <a:p>
                      <a:pPr marL="0" marR="0" algn="ctr">
                        <a:lnSpc>
                          <a:spcPct val="115000"/>
                        </a:lnSpc>
                        <a:spcBef>
                          <a:spcPts val="0"/>
                        </a:spcBef>
                        <a:spcAft>
                          <a:spcPts val="0"/>
                        </a:spcAft>
                      </a:pPr>
                      <a:r>
                        <a:rPr lang="en-US" sz="800">
                          <a:effectLst/>
                        </a:rPr>
                        <a:t>SEN</a:t>
                      </a:r>
                      <a:endParaRPr lang="en-US" sz="800">
                        <a:effectLst/>
                        <a:latin typeface="Calibri" panose="020F0502020204030204" pitchFamily="34" charset="0"/>
                        <a:ea typeface="Calibri" panose="020F0502020204030204" pitchFamily="34" charset="0"/>
                      </a:endParaRPr>
                    </a:p>
                  </a:txBody>
                  <a:tcPr marL="51435" marR="51435" marT="0" marB="0" anchor="b"/>
                </a:tc>
                <a:tc>
                  <a:txBody>
                    <a:bodyPr/>
                    <a:lstStyle/>
                    <a:p>
                      <a:pPr marL="0" marR="0" algn="ctr">
                        <a:lnSpc>
                          <a:spcPct val="115000"/>
                        </a:lnSpc>
                        <a:spcBef>
                          <a:spcPts val="0"/>
                        </a:spcBef>
                        <a:spcAft>
                          <a:spcPts val="0"/>
                        </a:spcAft>
                      </a:pPr>
                      <a:r>
                        <a:rPr lang="en-US" sz="800">
                          <a:effectLst/>
                        </a:rPr>
                        <a:t>SysC</a:t>
                      </a:r>
                      <a:endParaRPr lang="en-US" sz="800">
                        <a:effectLst/>
                        <a:latin typeface="Calibri" panose="020F0502020204030204" pitchFamily="34" charset="0"/>
                        <a:ea typeface="Calibri" panose="020F0502020204030204" pitchFamily="34" charset="0"/>
                      </a:endParaRPr>
                    </a:p>
                  </a:txBody>
                  <a:tcPr marL="51435" marR="51435" marT="0" marB="0" anchor="b"/>
                </a:tc>
                <a:extLst>
                  <a:ext uri="{0D108BD9-81ED-4DB2-BD59-A6C34878D82A}">
                    <a16:rowId xmlns:a16="http://schemas.microsoft.com/office/drawing/2014/main" val="4128645643"/>
                  </a:ext>
                </a:extLst>
              </a:tr>
              <a:tr h="161270">
                <a:tc>
                  <a:txBody>
                    <a:bodyPr/>
                    <a:lstStyle/>
                    <a:p>
                      <a:pPr marL="0" marR="0" algn="r">
                        <a:lnSpc>
                          <a:spcPct val="115000"/>
                        </a:lnSpc>
                        <a:spcBef>
                          <a:spcPts val="0"/>
                        </a:spcBef>
                        <a:spcAft>
                          <a:spcPts val="0"/>
                        </a:spcAft>
                      </a:pPr>
                      <a:r>
                        <a:rPr lang="en-US" sz="800">
                          <a:effectLst/>
                        </a:rPr>
                        <a:t>2012</a:t>
                      </a:r>
                      <a:endParaRPr lang="en-US" sz="800">
                        <a:effectLst/>
                        <a:latin typeface="Calibri" panose="020F0502020204030204" pitchFamily="34" charset="0"/>
                        <a:ea typeface="Calibri" panose="020F0502020204030204" pitchFamily="34" charset="0"/>
                      </a:endParaRPr>
                    </a:p>
                  </a:txBody>
                  <a:tcPr marL="51435" marR="51435" marT="0" marB="0" anchor="b"/>
                </a:tc>
                <a:tc>
                  <a:txBody>
                    <a:bodyPr/>
                    <a:lstStyle/>
                    <a:p>
                      <a:pPr algn="ctr" fontAlgn="b"/>
                      <a:r>
                        <a:rPr lang="en-US" sz="800" b="0" i="0" u="none" strike="noStrike">
                          <a:solidFill>
                            <a:schemeClr val="tx1"/>
                          </a:solidFill>
                          <a:effectLst/>
                          <a:latin typeface="Calibri" panose="020F0502020204030204" pitchFamily="34" charset="0"/>
                        </a:rPr>
                        <a:t>2</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6</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0</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1</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0</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0</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1</a:t>
                      </a:r>
                    </a:p>
                  </a:txBody>
                  <a:tcPr marL="7144" marR="7144" marT="7144" marB="0" anchor="b"/>
                </a:tc>
                <a:extLst>
                  <a:ext uri="{0D108BD9-81ED-4DB2-BD59-A6C34878D82A}">
                    <a16:rowId xmlns:a16="http://schemas.microsoft.com/office/drawing/2014/main" val="1627026030"/>
                  </a:ext>
                </a:extLst>
              </a:tr>
              <a:tr h="161270">
                <a:tc>
                  <a:txBody>
                    <a:bodyPr/>
                    <a:lstStyle/>
                    <a:p>
                      <a:pPr marL="0" marR="0" algn="r">
                        <a:lnSpc>
                          <a:spcPct val="115000"/>
                        </a:lnSpc>
                        <a:spcBef>
                          <a:spcPts val="0"/>
                        </a:spcBef>
                        <a:spcAft>
                          <a:spcPts val="0"/>
                        </a:spcAft>
                      </a:pPr>
                      <a:r>
                        <a:rPr lang="en-US" sz="800">
                          <a:effectLst/>
                        </a:rPr>
                        <a:t>2013</a:t>
                      </a:r>
                      <a:endParaRPr lang="en-US" sz="800">
                        <a:effectLst/>
                        <a:latin typeface="Calibri" panose="020F0502020204030204" pitchFamily="34" charset="0"/>
                        <a:ea typeface="Calibri" panose="020F0502020204030204" pitchFamily="34" charset="0"/>
                      </a:endParaRPr>
                    </a:p>
                  </a:txBody>
                  <a:tcPr marL="51435" marR="51435" marT="0" marB="0" anchor="b"/>
                </a:tc>
                <a:tc>
                  <a:txBody>
                    <a:bodyPr/>
                    <a:lstStyle/>
                    <a:p>
                      <a:pPr algn="ctr" fontAlgn="b"/>
                      <a:r>
                        <a:rPr lang="en-US" sz="800" b="0" i="0" u="none" strike="noStrike">
                          <a:solidFill>
                            <a:schemeClr val="tx1"/>
                          </a:solidFill>
                          <a:effectLst/>
                          <a:latin typeface="Calibri" panose="020F0502020204030204" pitchFamily="34" charset="0"/>
                        </a:rPr>
                        <a:t>2</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3</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0</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1</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2</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0</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3</a:t>
                      </a:r>
                    </a:p>
                  </a:txBody>
                  <a:tcPr marL="7144" marR="7144" marT="7144" marB="0" anchor="b"/>
                </a:tc>
                <a:extLst>
                  <a:ext uri="{0D108BD9-81ED-4DB2-BD59-A6C34878D82A}">
                    <a16:rowId xmlns:a16="http://schemas.microsoft.com/office/drawing/2014/main" val="1422585557"/>
                  </a:ext>
                </a:extLst>
              </a:tr>
              <a:tr h="161270">
                <a:tc>
                  <a:txBody>
                    <a:bodyPr/>
                    <a:lstStyle/>
                    <a:p>
                      <a:pPr marL="0" marR="0" algn="r">
                        <a:lnSpc>
                          <a:spcPct val="115000"/>
                        </a:lnSpc>
                        <a:spcBef>
                          <a:spcPts val="0"/>
                        </a:spcBef>
                        <a:spcAft>
                          <a:spcPts val="0"/>
                        </a:spcAft>
                      </a:pPr>
                      <a:r>
                        <a:rPr lang="en-US" sz="800">
                          <a:effectLst/>
                        </a:rPr>
                        <a:t>2014</a:t>
                      </a:r>
                      <a:endParaRPr lang="en-US" sz="800">
                        <a:effectLst/>
                        <a:latin typeface="Calibri" panose="020F0502020204030204" pitchFamily="34" charset="0"/>
                        <a:ea typeface="Calibri" panose="020F0502020204030204" pitchFamily="34" charset="0"/>
                      </a:endParaRPr>
                    </a:p>
                  </a:txBody>
                  <a:tcPr marL="51435" marR="51435" marT="0" marB="0" anchor="b"/>
                </a:tc>
                <a:tc>
                  <a:txBody>
                    <a:bodyPr/>
                    <a:lstStyle/>
                    <a:p>
                      <a:pPr algn="ctr" fontAlgn="b"/>
                      <a:r>
                        <a:rPr lang="en-US" sz="800" b="0" i="0" u="none" strike="noStrike">
                          <a:solidFill>
                            <a:schemeClr val="tx1"/>
                          </a:solidFill>
                          <a:effectLst/>
                          <a:latin typeface="Calibri" panose="020F0502020204030204" pitchFamily="34" charset="0"/>
                        </a:rPr>
                        <a:t>1</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4</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0</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2</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2</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4</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2</a:t>
                      </a:r>
                    </a:p>
                  </a:txBody>
                  <a:tcPr marL="7144" marR="7144" marT="7144" marB="0" anchor="b"/>
                </a:tc>
                <a:extLst>
                  <a:ext uri="{0D108BD9-81ED-4DB2-BD59-A6C34878D82A}">
                    <a16:rowId xmlns:a16="http://schemas.microsoft.com/office/drawing/2014/main" val="4267155219"/>
                  </a:ext>
                </a:extLst>
              </a:tr>
              <a:tr h="161270">
                <a:tc>
                  <a:txBody>
                    <a:bodyPr/>
                    <a:lstStyle/>
                    <a:p>
                      <a:pPr marL="0" marR="0" algn="r">
                        <a:lnSpc>
                          <a:spcPct val="115000"/>
                        </a:lnSpc>
                        <a:spcBef>
                          <a:spcPts val="0"/>
                        </a:spcBef>
                        <a:spcAft>
                          <a:spcPts val="0"/>
                        </a:spcAft>
                      </a:pPr>
                      <a:r>
                        <a:rPr lang="en-US" sz="800">
                          <a:effectLst/>
                        </a:rPr>
                        <a:t>2015</a:t>
                      </a:r>
                      <a:endParaRPr lang="en-US" sz="800">
                        <a:effectLst/>
                        <a:latin typeface="Calibri" panose="020F0502020204030204" pitchFamily="34" charset="0"/>
                        <a:ea typeface="Calibri" panose="020F0502020204030204" pitchFamily="34" charset="0"/>
                      </a:endParaRPr>
                    </a:p>
                  </a:txBody>
                  <a:tcPr marL="51435" marR="51435" marT="0" marB="0" anchor="b"/>
                </a:tc>
                <a:tc>
                  <a:txBody>
                    <a:bodyPr/>
                    <a:lstStyle/>
                    <a:p>
                      <a:pPr algn="ctr" fontAlgn="b"/>
                      <a:r>
                        <a:rPr lang="en-US" sz="800" b="0" i="0" u="none" strike="noStrike">
                          <a:solidFill>
                            <a:schemeClr val="tx1"/>
                          </a:solidFill>
                          <a:effectLst/>
                          <a:latin typeface="Calibri" panose="020F0502020204030204" pitchFamily="34" charset="0"/>
                        </a:rPr>
                        <a:t>0</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5</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0</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1</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1</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1</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0</a:t>
                      </a:r>
                    </a:p>
                  </a:txBody>
                  <a:tcPr marL="7144" marR="7144" marT="7144" marB="0" anchor="b"/>
                </a:tc>
                <a:extLst>
                  <a:ext uri="{0D108BD9-81ED-4DB2-BD59-A6C34878D82A}">
                    <a16:rowId xmlns:a16="http://schemas.microsoft.com/office/drawing/2014/main" val="641335540"/>
                  </a:ext>
                </a:extLst>
              </a:tr>
              <a:tr h="161270">
                <a:tc>
                  <a:txBody>
                    <a:bodyPr/>
                    <a:lstStyle/>
                    <a:p>
                      <a:pPr marL="0" marR="0" algn="r">
                        <a:lnSpc>
                          <a:spcPct val="115000"/>
                        </a:lnSpc>
                        <a:spcBef>
                          <a:spcPts val="0"/>
                        </a:spcBef>
                        <a:spcAft>
                          <a:spcPts val="0"/>
                        </a:spcAft>
                      </a:pPr>
                      <a:r>
                        <a:rPr lang="en-US" sz="800">
                          <a:effectLst/>
                        </a:rPr>
                        <a:t>2016</a:t>
                      </a:r>
                      <a:endParaRPr lang="en-US" sz="800">
                        <a:effectLst/>
                        <a:latin typeface="Calibri" panose="020F0502020204030204" pitchFamily="34" charset="0"/>
                        <a:ea typeface="Calibri" panose="020F0502020204030204" pitchFamily="34" charset="0"/>
                      </a:endParaRPr>
                    </a:p>
                  </a:txBody>
                  <a:tcPr marL="51435" marR="51435" marT="0" marB="0" anchor="b"/>
                </a:tc>
                <a:tc>
                  <a:txBody>
                    <a:bodyPr/>
                    <a:lstStyle/>
                    <a:p>
                      <a:pPr algn="ctr" fontAlgn="b"/>
                      <a:r>
                        <a:rPr lang="en-US" sz="800" b="0" i="0" u="none" strike="noStrike">
                          <a:solidFill>
                            <a:schemeClr val="tx1"/>
                          </a:solidFill>
                          <a:effectLst/>
                          <a:latin typeface="Calibri" panose="020F0502020204030204" pitchFamily="34" charset="0"/>
                        </a:rPr>
                        <a:t>0</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4</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0</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0</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2</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1</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0</a:t>
                      </a:r>
                    </a:p>
                  </a:txBody>
                  <a:tcPr marL="7144" marR="7144" marT="7144" marB="0" anchor="b"/>
                </a:tc>
                <a:extLst>
                  <a:ext uri="{0D108BD9-81ED-4DB2-BD59-A6C34878D82A}">
                    <a16:rowId xmlns:a16="http://schemas.microsoft.com/office/drawing/2014/main" val="3613499864"/>
                  </a:ext>
                </a:extLst>
              </a:tr>
              <a:tr h="161270">
                <a:tc>
                  <a:txBody>
                    <a:bodyPr/>
                    <a:lstStyle/>
                    <a:p>
                      <a:pPr marL="0" marR="0" algn="r">
                        <a:lnSpc>
                          <a:spcPct val="115000"/>
                        </a:lnSpc>
                        <a:spcBef>
                          <a:spcPts val="0"/>
                        </a:spcBef>
                        <a:spcAft>
                          <a:spcPts val="0"/>
                        </a:spcAft>
                      </a:pPr>
                      <a:r>
                        <a:rPr lang="en-US" sz="800">
                          <a:effectLst/>
                        </a:rPr>
                        <a:t>2017</a:t>
                      </a:r>
                      <a:endParaRPr lang="en-US" sz="800">
                        <a:effectLst/>
                        <a:latin typeface="Calibri" panose="020F0502020204030204" pitchFamily="34" charset="0"/>
                        <a:ea typeface="Calibri" panose="020F0502020204030204" pitchFamily="34" charset="0"/>
                      </a:endParaRPr>
                    </a:p>
                  </a:txBody>
                  <a:tcPr marL="51435" marR="51435" marT="0" marB="0" anchor="b"/>
                </a:tc>
                <a:tc>
                  <a:txBody>
                    <a:bodyPr/>
                    <a:lstStyle/>
                    <a:p>
                      <a:pPr algn="ctr" fontAlgn="b"/>
                      <a:r>
                        <a:rPr lang="en-US" sz="800" b="0" i="0" u="none" strike="noStrike">
                          <a:solidFill>
                            <a:schemeClr val="tx1"/>
                          </a:solidFill>
                          <a:effectLst/>
                          <a:latin typeface="Calibri" panose="020F0502020204030204" pitchFamily="34" charset="0"/>
                        </a:rPr>
                        <a:t>1</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9</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0</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1</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1</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2</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2</a:t>
                      </a:r>
                    </a:p>
                  </a:txBody>
                  <a:tcPr marL="7144" marR="7144" marT="7144" marB="0" anchor="b"/>
                </a:tc>
                <a:extLst>
                  <a:ext uri="{0D108BD9-81ED-4DB2-BD59-A6C34878D82A}">
                    <a16:rowId xmlns:a16="http://schemas.microsoft.com/office/drawing/2014/main" val="165887308"/>
                  </a:ext>
                </a:extLst>
              </a:tr>
              <a:tr h="161270">
                <a:tc>
                  <a:txBody>
                    <a:bodyPr/>
                    <a:lstStyle/>
                    <a:p>
                      <a:pPr marL="0" marR="0" algn="r">
                        <a:lnSpc>
                          <a:spcPct val="115000"/>
                        </a:lnSpc>
                        <a:spcBef>
                          <a:spcPts val="0"/>
                        </a:spcBef>
                        <a:spcAft>
                          <a:spcPts val="0"/>
                        </a:spcAft>
                      </a:pPr>
                      <a:r>
                        <a:rPr lang="en-US" sz="800">
                          <a:effectLst/>
                        </a:rPr>
                        <a:t>2018</a:t>
                      </a:r>
                      <a:endParaRPr lang="en-US" sz="800">
                        <a:effectLst/>
                        <a:latin typeface="Calibri" panose="020F0502020204030204" pitchFamily="34" charset="0"/>
                        <a:ea typeface="Calibri" panose="020F0502020204030204" pitchFamily="34" charset="0"/>
                      </a:endParaRPr>
                    </a:p>
                  </a:txBody>
                  <a:tcPr marL="51435" marR="51435" marT="0" marB="0" anchor="b"/>
                </a:tc>
                <a:tc>
                  <a:txBody>
                    <a:bodyPr/>
                    <a:lstStyle/>
                    <a:p>
                      <a:pPr algn="ctr" fontAlgn="b"/>
                      <a:r>
                        <a:rPr lang="en-US" sz="800" b="0" i="0" u="none" strike="noStrike">
                          <a:solidFill>
                            <a:schemeClr val="tx1"/>
                          </a:solidFill>
                          <a:effectLst/>
                          <a:latin typeface="Calibri" panose="020F0502020204030204" pitchFamily="34" charset="0"/>
                        </a:rPr>
                        <a:t>2</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6</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0</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0</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2</a:t>
                      </a:r>
                    </a:p>
                  </a:txBody>
                  <a:tcPr marL="7144" marR="7144" marT="7144" marB="0" anchor="b"/>
                </a:tc>
                <a:tc>
                  <a:txBody>
                    <a:bodyPr/>
                    <a:lstStyle/>
                    <a:p>
                      <a:pPr algn="ctr" fontAlgn="b"/>
                      <a:r>
                        <a:rPr lang="en-US" sz="800" b="0" i="0" u="none" strike="noStrike">
                          <a:solidFill>
                            <a:schemeClr val="tx1"/>
                          </a:solidFill>
                          <a:effectLst/>
                          <a:latin typeface="Calibri" panose="020F0502020204030204" pitchFamily="34" charset="0"/>
                        </a:rPr>
                        <a:t>0</a:t>
                      </a:r>
                    </a:p>
                  </a:txBody>
                  <a:tcPr marL="7144" marR="7144" marT="7144" marB="0" anchor="b"/>
                </a:tc>
                <a:tc>
                  <a:txBody>
                    <a:bodyPr/>
                    <a:lstStyle/>
                    <a:p>
                      <a:pPr algn="ctr" fontAlgn="b"/>
                      <a:r>
                        <a:rPr lang="en-US" sz="800" b="0" i="0" u="none" strike="noStrike" dirty="0">
                          <a:solidFill>
                            <a:schemeClr val="tx1"/>
                          </a:solidFill>
                          <a:effectLst/>
                          <a:latin typeface="Calibri" panose="020F0502020204030204" pitchFamily="34" charset="0"/>
                        </a:rPr>
                        <a:t>2</a:t>
                      </a:r>
                    </a:p>
                  </a:txBody>
                  <a:tcPr marL="7144" marR="7144" marT="7144" marB="0" anchor="b"/>
                </a:tc>
                <a:extLst>
                  <a:ext uri="{0D108BD9-81ED-4DB2-BD59-A6C34878D82A}">
                    <a16:rowId xmlns:a16="http://schemas.microsoft.com/office/drawing/2014/main" val="4062315823"/>
                  </a:ext>
                </a:extLst>
              </a:tr>
            </a:tbl>
          </a:graphicData>
        </a:graphic>
      </p:graphicFrame>
      <p:sp>
        <p:nvSpPr>
          <p:cNvPr id="11" name="Text Placeholder 7">
            <a:extLst>
              <a:ext uri="{FF2B5EF4-FFF2-40B4-BE49-F238E27FC236}">
                <a16:creationId xmlns:a16="http://schemas.microsoft.com/office/drawing/2014/main" id="{99759DAC-22F7-4D59-9DD6-8A46A262393D}"/>
              </a:ext>
            </a:extLst>
          </p:cNvPr>
          <p:cNvSpPr txBox="1">
            <a:spLocks/>
          </p:cNvSpPr>
          <p:nvPr/>
        </p:nvSpPr>
        <p:spPr>
          <a:xfrm>
            <a:off x="1224595" y="3684508"/>
            <a:ext cx="1169174" cy="237745"/>
          </a:xfrm>
          <a:prstGeom prst="rect">
            <a:avLst/>
          </a:prstGeom>
          <a:noFill/>
          <a:ln>
            <a:noFill/>
          </a:ln>
        </p:spPr>
        <p:txBody>
          <a:bodyPr wrap="square" lIns="51431" tIns="51431" rIns="51431" bIns="51431" anchor="t" anchorCtr="0"/>
          <a:lstStyle>
            <a:defPPr marR="0" lvl="0" algn="l" rtl="0">
              <a:lnSpc>
                <a:spcPct val="100000"/>
              </a:lnSpc>
              <a:spcBef>
                <a:spcPts val="0"/>
              </a:spcBef>
              <a:spcAft>
                <a:spcPts val="0"/>
              </a:spcAft>
            </a:defPPr>
            <a:lvl1pPr marL="342900" marR="0" lvl="0" indent="-279400" algn="l" rtl="0">
              <a:lnSpc>
                <a:spcPct val="90000"/>
              </a:lnSpc>
              <a:spcBef>
                <a:spcPts val="800"/>
              </a:spcBef>
              <a:spcAft>
                <a:spcPts val="0"/>
              </a:spcAft>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596900" marR="0" lvl="1" indent="-165100" algn="l" rtl="0">
              <a:lnSpc>
                <a:spcPct val="90000"/>
              </a:lnSpc>
              <a:spcBef>
                <a:spcPts val="400"/>
              </a:spcBef>
              <a:spcAft>
                <a:spcPts val="0"/>
              </a:spcAft>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2pPr>
            <a:lvl3pPr marL="939800" marR="0" lvl="2" indent="-177800" algn="l" rtl="0">
              <a:lnSpc>
                <a:spcPct val="90000"/>
              </a:lnSpc>
              <a:spcBef>
                <a:spcPts val="400"/>
              </a:spcBef>
              <a:spcAft>
                <a:spcPts val="0"/>
              </a:spcAft>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4600" marR="0" lvl="3" indent="-152400" algn="l" rtl="0">
              <a:lnSpc>
                <a:spcPct val="90000"/>
              </a:lnSpc>
              <a:spcBef>
                <a:spcPts val="400"/>
              </a:spcBef>
              <a:spcAft>
                <a:spcPts val="0"/>
              </a:spcAft>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4pPr>
            <a:lvl5pPr marL="1587500" marR="0" lvl="4" indent="-152400" algn="l" rtl="0">
              <a:lnSpc>
                <a:spcPct val="90000"/>
              </a:lnSpc>
              <a:spcBef>
                <a:spcPts val="400"/>
              </a:spcBef>
              <a:spcAft>
                <a:spcPts val="0"/>
              </a:spcAft>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pPr marL="47625" indent="0" defTabSz="342900">
              <a:spcBef>
                <a:spcPts val="600"/>
              </a:spcBef>
              <a:buNone/>
            </a:pPr>
            <a:r>
              <a:rPr lang="en-US" sz="1200" b="1" kern="1200" dirty="0">
                <a:solidFill>
                  <a:prstClr val="black"/>
                </a:solidFill>
                <a:highlight>
                  <a:srgbClr val="FFFF00"/>
                </a:highlight>
              </a:rPr>
              <a:t>Elevations</a:t>
            </a:r>
          </a:p>
        </p:txBody>
      </p:sp>
      <p:sp>
        <p:nvSpPr>
          <p:cNvPr id="12" name="TextBox 11">
            <a:extLst>
              <a:ext uri="{FF2B5EF4-FFF2-40B4-BE49-F238E27FC236}">
                <a16:creationId xmlns:a16="http://schemas.microsoft.com/office/drawing/2014/main" id="{9128E65A-3DDC-4EF1-B013-DF336D4743F0}"/>
              </a:ext>
            </a:extLst>
          </p:cNvPr>
          <p:cNvSpPr txBox="1"/>
          <p:nvPr/>
        </p:nvSpPr>
        <p:spPr>
          <a:xfrm>
            <a:off x="5559137" y="2458587"/>
            <a:ext cx="2391838" cy="923330"/>
          </a:xfrm>
          <a:prstGeom prst="rect">
            <a:avLst/>
          </a:prstGeom>
          <a:noFill/>
        </p:spPr>
        <p:txBody>
          <a:bodyPr wrap="square" rtlCol="0">
            <a:spAutoFit/>
          </a:bodyPr>
          <a:lstStyle/>
          <a:p>
            <a:pPr algn="ctr" defTabSz="342900"/>
            <a:r>
              <a:rPr lang="en-US" sz="1350" b="1" kern="1200" dirty="0">
                <a:solidFill>
                  <a:prstClr val="black"/>
                </a:solidFill>
                <a:latin typeface="Calibri"/>
                <a:ea typeface="+mn-ea"/>
                <a:cs typeface="+mn-cs"/>
              </a:rPr>
              <a:t>Elevation Probability</a:t>
            </a:r>
          </a:p>
          <a:p>
            <a:pPr defTabSz="342900">
              <a:tabLst>
                <a:tab pos="1631156" algn="l"/>
              </a:tabLst>
            </a:pPr>
            <a:r>
              <a:rPr lang="en-US" sz="1350" kern="1200" dirty="0">
                <a:solidFill>
                  <a:prstClr val="black"/>
                </a:solidFill>
                <a:latin typeface="Calibri"/>
                <a:ea typeface="+mn-ea"/>
                <a:cs typeface="+mn-cs"/>
              </a:rPr>
              <a:t>Councils: 79/205	= 38.5%</a:t>
            </a:r>
          </a:p>
          <a:p>
            <a:pPr defTabSz="342900">
              <a:tabLst>
                <a:tab pos="1631156" algn="l"/>
              </a:tabLst>
            </a:pPr>
            <a:r>
              <a:rPr lang="en-US" sz="1350" kern="1200" dirty="0">
                <a:solidFill>
                  <a:prstClr val="black"/>
                </a:solidFill>
                <a:latin typeface="Calibri"/>
                <a:ea typeface="+mn-ea"/>
                <a:cs typeface="+mn-cs"/>
              </a:rPr>
              <a:t>Societies: 2,032/5,847	= 34.8% </a:t>
            </a:r>
          </a:p>
          <a:p>
            <a:pPr defTabSz="342900">
              <a:tabLst>
                <a:tab pos="1631156" algn="l"/>
              </a:tabLst>
            </a:pPr>
            <a:r>
              <a:rPr lang="en-US" sz="1350" kern="1200" dirty="0">
                <a:solidFill>
                  <a:prstClr val="black"/>
                </a:solidFill>
                <a:latin typeface="Calibri"/>
                <a:ea typeface="+mn-ea"/>
                <a:cs typeface="+mn-cs"/>
              </a:rPr>
              <a:t>ALL: 2,111/6,052	= 34.9%</a:t>
            </a:r>
          </a:p>
        </p:txBody>
      </p:sp>
      <p:sp>
        <p:nvSpPr>
          <p:cNvPr id="2" name="Footer Placeholder 1">
            <a:extLst>
              <a:ext uri="{FF2B5EF4-FFF2-40B4-BE49-F238E27FC236}">
                <a16:creationId xmlns:a16="http://schemas.microsoft.com/office/drawing/2014/main" id="{FFF52F64-167F-475C-BE65-1CC939CCB69F}"/>
              </a:ext>
            </a:extLst>
          </p:cNvPr>
          <p:cNvSpPr>
            <a:spLocks noGrp="1"/>
          </p:cNvSpPr>
          <p:nvPr>
            <p:ph type="ftr" sz="quarter" idx="11"/>
          </p:nvPr>
        </p:nvSpPr>
        <p:spPr/>
        <p:txBody>
          <a:bodyPr/>
          <a:lstStyle/>
          <a:p>
            <a:pPr defTabSz="342900"/>
            <a:r>
              <a:rPr lang="en-US" kern="1200">
                <a:solidFill>
                  <a:prstClr val="black">
                    <a:tint val="75000"/>
                  </a:prstClr>
                </a:solidFill>
                <a:latin typeface="Calibri"/>
                <a:ea typeface="+mn-ea"/>
                <a:cs typeface="+mn-cs"/>
              </a:rPr>
              <a:t>2019 Fellow Committee Meeting</a:t>
            </a:r>
            <a:endParaRPr lang="en-US" kern="1200" dirty="0">
              <a:solidFill>
                <a:prstClr val="black">
                  <a:tint val="75000"/>
                </a:prstClr>
              </a:solidFill>
              <a:latin typeface="Calibri"/>
              <a:ea typeface="+mn-ea"/>
              <a:cs typeface="+mn-cs"/>
            </a:endParaRPr>
          </a:p>
        </p:txBody>
      </p:sp>
      <p:sp>
        <p:nvSpPr>
          <p:cNvPr id="3" name="Slide Number Placeholder 2">
            <a:extLst>
              <a:ext uri="{FF2B5EF4-FFF2-40B4-BE49-F238E27FC236}">
                <a16:creationId xmlns:a16="http://schemas.microsoft.com/office/drawing/2014/main" id="{6D6C356E-E747-4013-8B1E-9B933E4C12CB}"/>
              </a:ext>
            </a:extLst>
          </p:cNvPr>
          <p:cNvSpPr>
            <a:spLocks noGrp="1"/>
          </p:cNvSpPr>
          <p:nvPr>
            <p:ph type="sldNum" sz="quarter" idx="12"/>
          </p:nvPr>
        </p:nvSpPr>
        <p:spPr/>
        <p:txBody>
          <a:bodyPr/>
          <a:lstStyle/>
          <a:p>
            <a:pPr defTabSz="342900"/>
            <a:fld id="{BCC0A6F6-FFBE-433A-A133-5DDBD4157FEA}" type="slidenum">
              <a:rPr lang="en-US" kern="1200">
                <a:solidFill>
                  <a:prstClr val="black">
                    <a:tint val="75000"/>
                  </a:prstClr>
                </a:solidFill>
                <a:latin typeface="Calibri"/>
                <a:ea typeface="+mn-ea"/>
                <a:cs typeface="+mn-cs"/>
              </a:rPr>
              <a:pPr defTabSz="342900"/>
              <a:t>30</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769617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B451F-2CFC-4994-8AB2-39CD9EAC3A9E}"/>
              </a:ext>
            </a:extLst>
          </p:cNvPr>
          <p:cNvSpPr>
            <a:spLocks noGrp="1"/>
          </p:cNvSpPr>
          <p:nvPr>
            <p:ph type="title"/>
          </p:nvPr>
        </p:nvSpPr>
        <p:spPr/>
        <p:txBody>
          <a:bodyPr/>
          <a:lstStyle/>
          <a:p>
            <a:r>
              <a:rPr lang="en-US" dirty="0"/>
              <a:t>Elevation Probability vs Mean Number of Nominations</a:t>
            </a:r>
          </a:p>
        </p:txBody>
      </p:sp>
      <p:pic>
        <p:nvPicPr>
          <p:cNvPr id="10" name="Picture 9">
            <a:extLst>
              <a:ext uri="{FF2B5EF4-FFF2-40B4-BE49-F238E27FC236}">
                <a16:creationId xmlns:a16="http://schemas.microsoft.com/office/drawing/2014/main" id="{77C54E7D-B9AD-4DFE-84C4-D73CB9466137}"/>
              </a:ext>
            </a:extLst>
          </p:cNvPr>
          <p:cNvPicPr>
            <a:picLocks noChangeAspect="1"/>
          </p:cNvPicPr>
          <p:nvPr/>
        </p:nvPicPr>
        <p:blipFill rotWithShape="1">
          <a:blip r:embed="rId2"/>
          <a:srcRect l="5066" t="2593" r="7466"/>
          <a:stretch/>
        </p:blipFill>
        <p:spPr>
          <a:xfrm>
            <a:off x="4584190" y="1134165"/>
            <a:ext cx="4238012" cy="3543367"/>
          </a:xfrm>
          <a:prstGeom prst="rect">
            <a:avLst/>
          </a:prstGeom>
        </p:spPr>
      </p:pic>
      <p:pic>
        <p:nvPicPr>
          <p:cNvPr id="11" name="Picture 10">
            <a:extLst>
              <a:ext uri="{FF2B5EF4-FFF2-40B4-BE49-F238E27FC236}">
                <a16:creationId xmlns:a16="http://schemas.microsoft.com/office/drawing/2014/main" id="{4D1F8997-B451-4039-A169-E06CFD46FA61}"/>
              </a:ext>
            </a:extLst>
          </p:cNvPr>
          <p:cNvPicPr>
            <a:picLocks noChangeAspect="1"/>
          </p:cNvPicPr>
          <p:nvPr/>
        </p:nvPicPr>
        <p:blipFill rotWithShape="1">
          <a:blip r:embed="rId3"/>
          <a:srcRect l="3792" t="2779" r="7046" b="1"/>
          <a:stretch/>
        </p:blipFill>
        <p:spPr>
          <a:xfrm>
            <a:off x="261257" y="1134166"/>
            <a:ext cx="4369649" cy="3577246"/>
          </a:xfrm>
          <a:prstGeom prst="rect">
            <a:avLst/>
          </a:prstGeom>
        </p:spPr>
      </p:pic>
      <p:sp>
        <p:nvSpPr>
          <p:cNvPr id="3" name="Footer Placeholder 2">
            <a:extLst>
              <a:ext uri="{FF2B5EF4-FFF2-40B4-BE49-F238E27FC236}">
                <a16:creationId xmlns:a16="http://schemas.microsoft.com/office/drawing/2014/main" id="{331C9ED9-CD95-43A6-B493-B56BA9487B25}"/>
              </a:ext>
            </a:extLst>
          </p:cNvPr>
          <p:cNvSpPr>
            <a:spLocks noGrp="1"/>
          </p:cNvSpPr>
          <p:nvPr>
            <p:ph type="ftr" sz="quarter" idx="11"/>
          </p:nvPr>
        </p:nvSpPr>
        <p:spPr/>
        <p:txBody>
          <a:bodyPr/>
          <a:lstStyle/>
          <a:p>
            <a:pPr defTabSz="342900"/>
            <a:r>
              <a:rPr lang="en-US" kern="1200">
                <a:solidFill>
                  <a:prstClr val="black">
                    <a:tint val="75000"/>
                  </a:prstClr>
                </a:solidFill>
                <a:latin typeface="Calibri"/>
                <a:ea typeface="+mn-ea"/>
                <a:cs typeface="+mn-cs"/>
              </a:rPr>
              <a:t>2019 Fellow Committee Meeting</a:t>
            </a:r>
            <a:endParaRPr lang="en-US" kern="1200" dirty="0">
              <a:solidFill>
                <a:prstClr val="black">
                  <a:tint val="75000"/>
                </a:prstClr>
              </a:solidFill>
              <a:latin typeface="Calibri"/>
              <a:ea typeface="+mn-ea"/>
              <a:cs typeface="+mn-cs"/>
            </a:endParaRPr>
          </a:p>
        </p:txBody>
      </p:sp>
      <p:sp>
        <p:nvSpPr>
          <p:cNvPr id="4" name="Slide Number Placeholder 3">
            <a:extLst>
              <a:ext uri="{FF2B5EF4-FFF2-40B4-BE49-F238E27FC236}">
                <a16:creationId xmlns:a16="http://schemas.microsoft.com/office/drawing/2014/main" id="{529BE96D-5FBD-4B51-9476-9C12B8F2EA70}"/>
              </a:ext>
            </a:extLst>
          </p:cNvPr>
          <p:cNvSpPr>
            <a:spLocks noGrp="1"/>
          </p:cNvSpPr>
          <p:nvPr>
            <p:ph type="sldNum" sz="quarter" idx="12"/>
          </p:nvPr>
        </p:nvSpPr>
        <p:spPr/>
        <p:txBody>
          <a:bodyPr/>
          <a:lstStyle/>
          <a:p>
            <a:pPr defTabSz="342900"/>
            <a:fld id="{BCC0A6F6-FFBE-433A-A133-5DDBD4157FEA}" type="slidenum">
              <a:rPr lang="en-US" kern="1200">
                <a:solidFill>
                  <a:prstClr val="black">
                    <a:tint val="75000"/>
                  </a:prstClr>
                </a:solidFill>
                <a:latin typeface="Calibri"/>
                <a:ea typeface="+mn-ea"/>
                <a:cs typeface="+mn-cs"/>
              </a:rPr>
              <a:pPr defTabSz="342900"/>
              <a:t>31</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486948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4700-8551-4D7F-BBC5-F5D55572FEC5}"/>
              </a:ext>
            </a:extLst>
          </p:cNvPr>
          <p:cNvSpPr>
            <a:spLocks noGrp="1"/>
          </p:cNvSpPr>
          <p:nvPr>
            <p:ph type="title"/>
          </p:nvPr>
        </p:nvSpPr>
        <p:spPr/>
        <p:txBody>
          <a:bodyPr/>
          <a:lstStyle/>
          <a:p>
            <a:r>
              <a:rPr lang="en-US" dirty="0"/>
              <a:t>New findings on Societies and Councils</a:t>
            </a:r>
          </a:p>
        </p:txBody>
      </p:sp>
      <p:sp>
        <p:nvSpPr>
          <p:cNvPr id="7" name="Subtitle 6">
            <a:extLst>
              <a:ext uri="{FF2B5EF4-FFF2-40B4-BE49-F238E27FC236}">
                <a16:creationId xmlns:a16="http://schemas.microsoft.com/office/drawing/2014/main" id="{A9EFB463-9928-4D59-868F-C9C2ACF6811E}"/>
              </a:ext>
            </a:extLst>
          </p:cNvPr>
          <p:cNvSpPr>
            <a:spLocks noGrp="1"/>
          </p:cNvSpPr>
          <p:nvPr>
            <p:ph sz="half" idx="13"/>
          </p:nvPr>
        </p:nvSpPr>
        <p:spPr/>
        <p:txBody>
          <a:bodyPr>
            <a:normAutofit lnSpcReduction="10000"/>
          </a:bodyPr>
          <a:lstStyle/>
          <a:p>
            <a:r>
              <a:rPr lang="en-US" sz="1600" dirty="0"/>
              <a:t>Small Societies and Councils have large variations in Elevation Probability (EP) over time due to small number effects and also often have higher than average EP. Furthermore, Councils generally have higher EP than Societies.</a:t>
            </a:r>
          </a:p>
          <a:p>
            <a:pPr>
              <a:spcBef>
                <a:spcPts val="1200"/>
              </a:spcBef>
            </a:pPr>
            <a:r>
              <a:rPr lang="en-US" sz="1600" dirty="0"/>
              <a:t>Possible explanation: IEEE Judges “over-weigh” the rankings in small Societies and Councils</a:t>
            </a:r>
          </a:p>
          <a:p>
            <a:pPr lvl="1"/>
            <a:r>
              <a:rPr lang="en-US" dirty="0"/>
              <a:t>Top ranking nominees in small Societies and Councils tend to be elevated with higher probability than middle ranked nominees in larger Societies, e.g., a nominee ranked #15 among 40 has an EP AROUND 25%, much smaller than the EP of top-ranking nominees in small Societies/councils. </a:t>
            </a:r>
          </a:p>
          <a:p>
            <a:pPr>
              <a:spcBef>
                <a:spcPts val="1200"/>
              </a:spcBef>
            </a:pPr>
            <a:r>
              <a:rPr lang="en-US" sz="1600" dirty="0"/>
              <a:t>A solution less controversial than forbidding Councils to evaluate nominees, would be to require that s</a:t>
            </a:r>
            <a:r>
              <a:rPr lang="en-US" sz="1600" dirty="0">
                <a:sym typeface="Wingdings" panose="05000000000000000000" pitchFamily="2" charset="2"/>
              </a:rPr>
              <a:t>mall Societies and Councils provided the narrative on Nominee’s contributions but not rank and score. </a:t>
            </a:r>
          </a:p>
          <a:p>
            <a:pPr lvl="1"/>
            <a:r>
              <a:rPr lang="en-US" dirty="0">
                <a:sym typeface="Wingdings" panose="05000000000000000000" pitchFamily="2" charset="2"/>
              </a:rPr>
              <a:t>This will force IEEE Judges to do more due diligence.</a:t>
            </a:r>
          </a:p>
        </p:txBody>
      </p:sp>
      <p:sp>
        <p:nvSpPr>
          <p:cNvPr id="3" name="Footer Placeholder 2">
            <a:extLst>
              <a:ext uri="{FF2B5EF4-FFF2-40B4-BE49-F238E27FC236}">
                <a16:creationId xmlns:a16="http://schemas.microsoft.com/office/drawing/2014/main" id="{23BFFDD0-B136-493F-930C-ABD1AC7B5A61}"/>
              </a:ext>
            </a:extLst>
          </p:cNvPr>
          <p:cNvSpPr>
            <a:spLocks noGrp="1"/>
          </p:cNvSpPr>
          <p:nvPr>
            <p:ph type="ftr" sz="quarter" idx="11"/>
          </p:nvPr>
        </p:nvSpPr>
        <p:spPr/>
        <p:txBody>
          <a:bodyPr/>
          <a:lstStyle/>
          <a:p>
            <a:pPr defTabSz="342900"/>
            <a:r>
              <a:rPr lang="en-US" kern="1200">
                <a:solidFill>
                  <a:prstClr val="black">
                    <a:tint val="75000"/>
                  </a:prstClr>
                </a:solidFill>
                <a:latin typeface="Calibri"/>
                <a:ea typeface="+mn-ea"/>
                <a:cs typeface="+mn-cs"/>
              </a:rPr>
              <a:t>2019 Fellow Committee Meeting</a:t>
            </a:r>
            <a:endParaRPr lang="en-US" kern="1200" dirty="0">
              <a:solidFill>
                <a:prstClr val="black">
                  <a:tint val="75000"/>
                </a:prstClr>
              </a:solidFill>
              <a:latin typeface="Calibri"/>
              <a:ea typeface="+mn-ea"/>
              <a:cs typeface="+mn-cs"/>
            </a:endParaRPr>
          </a:p>
        </p:txBody>
      </p:sp>
      <p:sp>
        <p:nvSpPr>
          <p:cNvPr id="4" name="Slide Number Placeholder 3">
            <a:extLst>
              <a:ext uri="{FF2B5EF4-FFF2-40B4-BE49-F238E27FC236}">
                <a16:creationId xmlns:a16="http://schemas.microsoft.com/office/drawing/2014/main" id="{9038122A-1F58-4379-A6AA-2FCEDA69846E}"/>
              </a:ext>
            </a:extLst>
          </p:cNvPr>
          <p:cNvSpPr>
            <a:spLocks noGrp="1"/>
          </p:cNvSpPr>
          <p:nvPr>
            <p:ph type="sldNum" sz="quarter" idx="12"/>
          </p:nvPr>
        </p:nvSpPr>
        <p:spPr/>
        <p:txBody>
          <a:bodyPr/>
          <a:lstStyle/>
          <a:p>
            <a:pPr defTabSz="342900"/>
            <a:fld id="{BCC0A6F6-FFBE-433A-A133-5DDBD4157FEA}" type="slidenum">
              <a:rPr lang="en-US" kern="1200">
                <a:solidFill>
                  <a:prstClr val="black">
                    <a:tint val="75000"/>
                  </a:prstClr>
                </a:solidFill>
                <a:latin typeface="Calibri"/>
                <a:ea typeface="+mn-ea"/>
                <a:cs typeface="+mn-cs"/>
              </a:rPr>
              <a:pPr defTabSz="342900"/>
              <a:t>32</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87933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fade">
                                      <p:cBhvr>
                                        <p:cTn id="2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4700-8551-4D7F-BBC5-F5D55572FEC5}"/>
              </a:ext>
            </a:extLst>
          </p:cNvPr>
          <p:cNvSpPr>
            <a:spLocks noGrp="1"/>
          </p:cNvSpPr>
          <p:nvPr>
            <p:ph type="title"/>
          </p:nvPr>
        </p:nvSpPr>
        <p:spPr/>
        <p:txBody>
          <a:bodyPr/>
          <a:lstStyle/>
          <a:p>
            <a:r>
              <a:rPr lang="en-US" dirty="0"/>
              <a:t>The Problem Exists Beyond Stats</a:t>
            </a:r>
          </a:p>
        </p:txBody>
      </p:sp>
      <p:sp>
        <p:nvSpPr>
          <p:cNvPr id="7" name="Subtitle 6">
            <a:extLst>
              <a:ext uri="{FF2B5EF4-FFF2-40B4-BE49-F238E27FC236}">
                <a16:creationId xmlns:a16="http://schemas.microsoft.com/office/drawing/2014/main" id="{A9EFB463-9928-4D59-868F-C9C2ACF6811E}"/>
              </a:ext>
            </a:extLst>
          </p:cNvPr>
          <p:cNvSpPr>
            <a:spLocks noGrp="1"/>
          </p:cNvSpPr>
          <p:nvPr>
            <p:ph sz="half" idx="13"/>
          </p:nvPr>
        </p:nvSpPr>
        <p:spPr/>
        <p:txBody>
          <a:bodyPr>
            <a:normAutofit lnSpcReduction="10000"/>
          </a:bodyPr>
          <a:lstStyle/>
          <a:p>
            <a:r>
              <a:rPr lang="en-US" sz="1600" dirty="0"/>
              <a:t>There is a strong belief that nominees evaluated by TCs get a “pass” because they need to compete with a smaller pool of candidates. </a:t>
            </a:r>
          </a:p>
          <a:p>
            <a:pPr lvl="1"/>
            <a:r>
              <a:rPr lang="en-US" dirty="0"/>
              <a:t>This is confirmed by the higher than usual elevation probability of some TCs, but the problem extends to small Societies as well. Stats alone are not enough to justify taking away evaluations form Councils.</a:t>
            </a:r>
          </a:p>
          <a:p>
            <a:pPr>
              <a:spcBef>
                <a:spcPts val="600"/>
              </a:spcBef>
            </a:pPr>
            <a:r>
              <a:rPr lang="en-US" sz="1600" dirty="0"/>
              <a:t>Nominees that contribute to computer, signal processing, power, or comms, compete with 50-120 nominees if they go through a Society but would compete with 3-15 nominees if evaluated by a TC. </a:t>
            </a:r>
          </a:p>
          <a:p>
            <a:pPr>
              <a:spcBef>
                <a:spcPts val="600"/>
              </a:spcBef>
            </a:pPr>
            <a:r>
              <a:rPr lang="en-US" sz="1600" dirty="0"/>
              <a:t>Fellow “worthiness” is not a binary state, there is a continuum in the qualification and the process is competitive because of the finite number of elevations available.</a:t>
            </a:r>
          </a:p>
          <a:p>
            <a:pPr>
              <a:spcBef>
                <a:spcPts val="600"/>
              </a:spcBef>
            </a:pPr>
            <a:r>
              <a:rPr lang="en-US" sz="1600" dirty="0"/>
              <a:t>Due to the competitive nature of the process, it is very important that ALL nominees contributing to the same field be evaluated by the same committee so that we have a single ranking. </a:t>
            </a:r>
          </a:p>
        </p:txBody>
      </p:sp>
      <p:sp>
        <p:nvSpPr>
          <p:cNvPr id="3" name="Footer Placeholder 2">
            <a:extLst>
              <a:ext uri="{FF2B5EF4-FFF2-40B4-BE49-F238E27FC236}">
                <a16:creationId xmlns:a16="http://schemas.microsoft.com/office/drawing/2014/main" id="{23BFFDD0-B136-493F-930C-ABD1AC7B5A61}"/>
              </a:ext>
            </a:extLst>
          </p:cNvPr>
          <p:cNvSpPr>
            <a:spLocks noGrp="1"/>
          </p:cNvSpPr>
          <p:nvPr>
            <p:ph type="ftr" sz="quarter" idx="11"/>
          </p:nvPr>
        </p:nvSpPr>
        <p:spPr/>
        <p:txBody>
          <a:bodyPr/>
          <a:lstStyle/>
          <a:p>
            <a:pPr defTabSz="342900"/>
            <a:r>
              <a:rPr lang="en-US" kern="1200">
                <a:solidFill>
                  <a:prstClr val="black">
                    <a:tint val="75000"/>
                  </a:prstClr>
                </a:solidFill>
                <a:latin typeface="Calibri"/>
                <a:ea typeface="+mn-ea"/>
                <a:cs typeface="+mn-cs"/>
              </a:rPr>
              <a:t>2019 Fellow Committee Meeting</a:t>
            </a:r>
            <a:endParaRPr lang="en-US" kern="1200" dirty="0">
              <a:solidFill>
                <a:prstClr val="black">
                  <a:tint val="75000"/>
                </a:prstClr>
              </a:solidFill>
              <a:latin typeface="Calibri"/>
              <a:ea typeface="+mn-ea"/>
              <a:cs typeface="+mn-cs"/>
            </a:endParaRPr>
          </a:p>
        </p:txBody>
      </p:sp>
      <p:sp>
        <p:nvSpPr>
          <p:cNvPr id="4" name="Slide Number Placeholder 3">
            <a:extLst>
              <a:ext uri="{FF2B5EF4-FFF2-40B4-BE49-F238E27FC236}">
                <a16:creationId xmlns:a16="http://schemas.microsoft.com/office/drawing/2014/main" id="{9038122A-1F58-4379-A6AA-2FCEDA69846E}"/>
              </a:ext>
            </a:extLst>
          </p:cNvPr>
          <p:cNvSpPr>
            <a:spLocks noGrp="1"/>
          </p:cNvSpPr>
          <p:nvPr>
            <p:ph type="sldNum" sz="quarter" idx="12"/>
          </p:nvPr>
        </p:nvSpPr>
        <p:spPr/>
        <p:txBody>
          <a:bodyPr/>
          <a:lstStyle/>
          <a:p>
            <a:pPr defTabSz="342900"/>
            <a:fld id="{BCC0A6F6-FFBE-433A-A133-5DDBD4157FEA}" type="slidenum">
              <a:rPr lang="en-US" kern="1200">
                <a:solidFill>
                  <a:prstClr val="black">
                    <a:tint val="75000"/>
                  </a:prstClr>
                </a:solidFill>
                <a:latin typeface="Calibri"/>
                <a:ea typeface="+mn-ea"/>
                <a:cs typeface="+mn-cs"/>
              </a:rPr>
              <a:pPr defTabSz="342900"/>
              <a:t>33</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477424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79A034D-1B9C-453F-8622-521FC9222D7F}"/>
              </a:ext>
            </a:extLst>
          </p:cNvPr>
          <p:cNvSpPr>
            <a:spLocks noGrp="1"/>
          </p:cNvSpPr>
          <p:nvPr>
            <p:ph type="ftr" sz="quarter" idx="11"/>
          </p:nvPr>
        </p:nvSpPr>
        <p:spPr/>
        <p:txBody>
          <a:bodyPr/>
          <a:lstStyle/>
          <a:p>
            <a:pPr defTabSz="342900"/>
            <a:r>
              <a:rPr lang="en-US" kern="1200">
                <a:solidFill>
                  <a:prstClr val="black">
                    <a:tint val="75000"/>
                  </a:prstClr>
                </a:solidFill>
                <a:latin typeface="Calibri"/>
                <a:ea typeface="+mn-ea"/>
                <a:cs typeface="+mn-cs"/>
              </a:rPr>
              <a:t>2019 Fellow Committee Meeting</a:t>
            </a:r>
            <a:endParaRPr lang="en-US" kern="1200" dirty="0">
              <a:solidFill>
                <a:prstClr val="black">
                  <a:tint val="75000"/>
                </a:prstClr>
              </a:solidFill>
              <a:latin typeface="Calibri"/>
              <a:ea typeface="+mn-ea"/>
              <a:cs typeface="+mn-cs"/>
            </a:endParaRPr>
          </a:p>
        </p:txBody>
      </p:sp>
      <p:sp>
        <p:nvSpPr>
          <p:cNvPr id="3" name="Slide Number Placeholder 2">
            <a:extLst>
              <a:ext uri="{FF2B5EF4-FFF2-40B4-BE49-F238E27FC236}">
                <a16:creationId xmlns:a16="http://schemas.microsoft.com/office/drawing/2014/main" id="{7E17B7BE-C003-497D-A8F1-9C2B46B25D78}"/>
              </a:ext>
            </a:extLst>
          </p:cNvPr>
          <p:cNvSpPr>
            <a:spLocks noGrp="1"/>
          </p:cNvSpPr>
          <p:nvPr>
            <p:ph type="sldNum" sz="quarter" idx="12"/>
          </p:nvPr>
        </p:nvSpPr>
        <p:spPr/>
        <p:txBody>
          <a:bodyPr/>
          <a:lstStyle/>
          <a:p>
            <a:pPr defTabSz="342900"/>
            <a:fld id="{BCC0A6F6-FFBE-433A-A133-5DDBD4157FEA}" type="slidenum">
              <a:rPr lang="en-US" kern="1200">
                <a:solidFill>
                  <a:prstClr val="black">
                    <a:tint val="75000"/>
                  </a:prstClr>
                </a:solidFill>
                <a:latin typeface="Calibri"/>
                <a:ea typeface="+mn-ea"/>
                <a:cs typeface="+mn-cs"/>
              </a:rPr>
              <a:pPr defTabSz="342900"/>
              <a:t>34</a:t>
            </a:fld>
            <a:endParaRPr lang="en-US" kern="1200">
              <a:solidFill>
                <a:prstClr val="black">
                  <a:tint val="75000"/>
                </a:prstClr>
              </a:solidFill>
              <a:latin typeface="Calibri"/>
              <a:ea typeface="+mn-ea"/>
              <a:cs typeface="+mn-cs"/>
            </a:endParaRPr>
          </a:p>
        </p:txBody>
      </p:sp>
      <p:sp>
        <p:nvSpPr>
          <p:cNvPr id="4" name="Title 3">
            <a:extLst>
              <a:ext uri="{FF2B5EF4-FFF2-40B4-BE49-F238E27FC236}">
                <a16:creationId xmlns:a16="http://schemas.microsoft.com/office/drawing/2014/main" id="{1FB9A66F-06B4-4EAB-9D66-CAA4F4352F45}"/>
              </a:ext>
            </a:extLst>
          </p:cNvPr>
          <p:cNvSpPr>
            <a:spLocks noGrp="1"/>
          </p:cNvSpPr>
          <p:nvPr>
            <p:ph type="title"/>
          </p:nvPr>
        </p:nvSpPr>
        <p:spPr/>
        <p:txBody>
          <a:bodyPr/>
          <a:lstStyle/>
          <a:p>
            <a:r>
              <a:rPr lang="en-US" dirty="0"/>
              <a:t>Does the FC Reaffirm the 2018 Decision?</a:t>
            </a:r>
          </a:p>
        </p:txBody>
      </p:sp>
      <p:sp>
        <p:nvSpPr>
          <p:cNvPr id="5" name="Content Placeholder 4">
            <a:extLst>
              <a:ext uri="{FF2B5EF4-FFF2-40B4-BE49-F238E27FC236}">
                <a16:creationId xmlns:a16="http://schemas.microsoft.com/office/drawing/2014/main" id="{D56C975D-59C1-469F-BF03-FE455FC624FC}"/>
              </a:ext>
            </a:extLst>
          </p:cNvPr>
          <p:cNvSpPr>
            <a:spLocks noGrp="1"/>
          </p:cNvSpPr>
          <p:nvPr>
            <p:ph sz="half" idx="13"/>
          </p:nvPr>
        </p:nvSpPr>
        <p:spPr/>
        <p:txBody>
          <a:bodyPr/>
          <a:lstStyle/>
          <a:p>
            <a:r>
              <a:rPr lang="en-US" sz="1800" dirty="0">
                <a:solidFill>
                  <a:srgbClr val="FF0000"/>
                </a:solidFill>
              </a:rPr>
              <a:t>If yes, </a:t>
            </a:r>
            <a:r>
              <a:rPr lang="en-US" sz="1800" dirty="0"/>
              <a:t>should we also consider additional provisions? </a:t>
            </a:r>
          </a:p>
          <a:p>
            <a:pPr lvl="1">
              <a:spcBef>
                <a:spcPts val="450"/>
              </a:spcBef>
            </a:pPr>
            <a:r>
              <a:rPr lang="en-US" sz="1800" dirty="0"/>
              <a:t>Allow nominators to specify secondary/tertiary S/TCs so that a wider pool of Fellows can be chosen as evaluators (address inter-disciplinary cases)?</a:t>
            </a:r>
          </a:p>
          <a:p>
            <a:pPr lvl="1">
              <a:spcBef>
                <a:spcPts val="450"/>
              </a:spcBef>
            </a:pPr>
            <a:r>
              <a:rPr lang="en-US" sz="1800" dirty="0"/>
              <a:t>Resolve the issue of small Societies as in one or more of the following:</a:t>
            </a:r>
          </a:p>
          <a:p>
            <a:pPr lvl="2"/>
            <a:r>
              <a:rPr lang="en-US" sz="1600" dirty="0"/>
              <a:t>Group small Societies per Division? Basically we make them as Councils but larger, so we get a single ranking of affine fields.</a:t>
            </a:r>
          </a:p>
          <a:p>
            <a:pPr lvl="2"/>
            <a:r>
              <a:rPr lang="en-US" sz="1600" dirty="0"/>
              <a:t>Not allow expedited evaluation of small Societies (&lt;15 nominees)?</a:t>
            </a:r>
          </a:p>
          <a:p>
            <a:pPr lvl="2"/>
            <a:r>
              <a:rPr lang="en-US" sz="1600" dirty="0"/>
              <a:t>Flag all nominees from small Societies and with a preliminary Pass recommendation for discussion at the f2f meeting? Also mentioned on slide #3 of the new Process Approval slides (Agenda Item 28)</a:t>
            </a:r>
          </a:p>
          <a:p>
            <a:pPr lvl="2"/>
            <a:endParaRPr lang="en-US" sz="1600" dirty="0"/>
          </a:p>
          <a:p>
            <a:pPr lvl="2"/>
            <a:endParaRPr lang="en-US" sz="1600" dirty="0"/>
          </a:p>
          <a:p>
            <a:pPr lvl="1"/>
            <a:endParaRPr lang="en-US" sz="1800" dirty="0"/>
          </a:p>
          <a:p>
            <a:endParaRPr lang="en-US" sz="1800" dirty="0"/>
          </a:p>
          <a:p>
            <a:endParaRPr lang="en-US" sz="1800" dirty="0"/>
          </a:p>
        </p:txBody>
      </p:sp>
    </p:spTree>
    <p:extLst>
      <p:ext uri="{BB962C8B-B14F-4D97-AF65-F5344CB8AC3E}">
        <p14:creationId xmlns:p14="http://schemas.microsoft.com/office/powerpoint/2010/main" val="21661377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79A034D-1B9C-453F-8622-521FC9222D7F}"/>
              </a:ext>
            </a:extLst>
          </p:cNvPr>
          <p:cNvSpPr>
            <a:spLocks noGrp="1"/>
          </p:cNvSpPr>
          <p:nvPr>
            <p:ph type="ftr" sz="quarter" idx="11"/>
          </p:nvPr>
        </p:nvSpPr>
        <p:spPr/>
        <p:txBody>
          <a:bodyPr/>
          <a:lstStyle/>
          <a:p>
            <a:pPr defTabSz="342900"/>
            <a:r>
              <a:rPr lang="en-US" kern="1200">
                <a:solidFill>
                  <a:prstClr val="black">
                    <a:tint val="75000"/>
                  </a:prstClr>
                </a:solidFill>
                <a:latin typeface="Calibri"/>
                <a:ea typeface="+mn-ea"/>
                <a:cs typeface="+mn-cs"/>
              </a:rPr>
              <a:t>2019 Fellow Committee Meeting</a:t>
            </a:r>
            <a:endParaRPr lang="en-US" kern="1200" dirty="0">
              <a:solidFill>
                <a:prstClr val="black">
                  <a:tint val="75000"/>
                </a:prstClr>
              </a:solidFill>
              <a:latin typeface="Calibri"/>
              <a:ea typeface="+mn-ea"/>
              <a:cs typeface="+mn-cs"/>
            </a:endParaRPr>
          </a:p>
        </p:txBody>
      </p:sp>
      <p:sp>
        <p:nvSpPr>
          <p:cNvPr id="3" name="Slide Number Placeholder 2">
            <a:extLst>
              <a:ext uri="{FF2B5EF4-FFF2-40B4-BE49-F238E27FC236}">
                <a16:creationId xmlns:a16="http://schemas.microsoft.com/office/drawing/2014/main" id="{7E17B7BE-C003-497D-A8F1-9C2B46B25D78}"/>
              </a:ext>
            </a:extLst>
          </p:cNvPr>
          <p:cNvSpPr>
            <a:spLocks noGrp="1"/>
          </p:cNvSpPr>
          <p:nvPr>
            <p:ph type="sldNum" sz="quarter" idx="12"/>
          </p:nvPr>
        </p:nvSpPr>
        <p:spPr/>
        <p:txBody>
          <a:bodyPr/>
          <a:lstStyle/>
          <a:p>
            <a:pPr defTabSz="342900"/>
            <a:fld id="{BCC0A6F6-FFBE-433A-A133-5DDBD4157FEA}" type="slidenum">
              <a:rPr lang="en-US" kern="1200">
                <a:solidFill>
                  <a:prstClr val="black">
                    <a:tint val="75000"/>
                  </a:prstClr>
                </a:solidFill>
                <a:latin typeface="Calibri"/>
                <a:ea typeface="+mn-ea"/>
                <a:cs typeface="+mn-cs"/>
              </a:rPr>
              <a:pPr defTabSz="342900"/>
              <a:t>35</a:t>
            </a:fld>
            <a:endParaRPr lang="en-US" kern="1200">
              <a:solidFill>
                <a:prstClr val="black">
                  <a:tint val="75000"/>
                </a:prstClr>
              </a:solidFill>
              <a:latin typeface="Calibri"/>
              <a:ea typeface="+mn-ea"/>
              <a:cs typeface="+mn-cs"/>
            </a:endParaRPr>
          </a:p>
        </p:txBody>
      </p:sp>
      <p:sp>
        <p:nvSpPr>
          <p:cNvPr id="4" name="Title 3">
            <a:extLst>
              <a:ext uri="{FF2B5EF4-FFF2-40B4-BE49-F238E27FC236}">
                <a16:creationId xmlns:a16="http://schemas.microsoft.com/office/drawing/2014/main" id="{1FB9A66F-06B4-4EAB-9D66-CAA4F4352F45}"/>
              </a:ext>
            </a:extLst>
          </p:cNvPr>
          <p:cNvSpPr>
            <a:spLocks noGrp="1"/>
          </p:cNvSpPr>
          <p:nvPr>
            <p:ph type="title"/>
          </p:nvPr>
        </p:nvSpPr>
        <p:spPr/>
        <p:txBody>
          <a:bodyPr/>
          <a:lstStyle/>
          <a:p>
            <a:r>
              <a:rPr lang="en-US" dirty="0"/>
              <a:t>Does the FC Reaffirm the 2018 Decision?</a:t>
            </a:r>
          </a:p>
        </p:txBody>
      </p:sp>
      <p:sp>
        <p:nvSpPr>
          <p:cNvPr id="5" name="Content Placeholder 4">
            <a:extLst>
              <a:ext uri="{FF2B5EF4-FFF2-40B4-BE49-F238E27FC236}">
                <a16:creationId xmlns:a16="http://schemas.microsoft.com/office/drawing/2014/main" id="{D56C975D-59C1-469F-BF03-FE455FC624FC}"/>
              </a:ext>
            </a:extLst>
          </p:cNvPr>
          <p:cNvSpPr>
            <a:spLocks noGrp="1"/>
          </p:cNvSpPr>
          <p:nvPr>
            <p:ph sz="half" idx="13"/>
          </p:nvPr>
        </p:nvSpPr>
        <p:spPr/>
        <p:txBody>
          <a:bodyPr>
            <a:normAutofit lnSpcReduction="10000"/>
          </a:bodyPr>
          <a:lstStyle/>
          <a:p>
            <a:r>
              <a:rPr lang="en-US" sz="1800" dirty="0">
                <a:solidFill>
                  <a:srgbClr val="FF0000"/>
                </a:solidFill>
              </a:rPr>
              <a:t>If no, </a:t>
            </a:r>
            <a:r>
              <a:rPr lang="en-US" sz="1800" dirty="0"/>
              <a:t>should we consider alternative solutions?</a:t>
            </a:r>
          </a:p>
          <a:p>
            <a:pPr lvl="1"/>
            <a:r>
              <a:rPr lang="en-US" sz="1800" dirty="0"/>
              <a:t>S/TCs with less than X nominees do not rank/score their nominees but just provide narrative answers:</a:t>
            </a:r>
          </a:p>
          <a:p>
            <a:pPr lvl="2"/>
            <a:r>
              <a:rPr lang="en-US" sz="1600" dirty="0"/>
              <a:t>This requires Judges to perform more due diligence which should be manageable after the Expedited Evaluation Procedure starts in 2020</a:t>
            </a:r>
          </a:p>
          <a:p>
            <a:pPr lvl="3"/>
            <a:r>
              <a:rPr lang="en-US" sz="1400" dirty="0"/>
              <a:t>For X=10, there would be ~50 unranked nominees out of ~900.   Workload increase:  ~5 nominees per IEEE Judge.</a:t>
            </a:r>
          </a:p>
          <a:p>
            <a:pPr lvl="3"/>
            <a:r>
              <a:rPr lang="en-US" sz="1400" dirty="0"/>
              <a:t>For X=20, there would be ~140 unranked nominees out of ~900. Workload increase: ~14 nominees per IEEE Judge.</a:t>
            </a:r>
            <a:endParaRPr lang="en-US" sz="1600" dirty="0"/>
          </a:p>
          <a:p>
            <a:pPr lvl="2"/>
            <a:r>
              <a:rPr lang="en-US" sz="1600" dirty="0"/>
              <a:t>Another good side effect is that any bias a small S/TC may have (gender, geographical, etc.) would not propagate to the Fellow Committee.</a:t>
            </a:r>
          </a:p>
          <a:p>
            <a:pPr lvl="1">
              <a:spcBef>
                <a:spcPts val="450"/>
              </a:spcBef>
            </a:pPr>
            <a:r>
              <a:rPr lang="en-US" sz="1800" dirty="0"/>
              <a:t>Have a panel of Judges that looks at nominations referred to TCs and decides which ones should be moved to Societies and which ones can stay with TCs.</a:t>
            </a:r>
          </a:p>
          <a:p>
            <a:pPr lvl="2"/>
            <a:r>
              <a:rPr lang="en-US" sz="1600" dirty="0"/>
              <a:t>This can be combined with allowing nominators to specify secondary/tertiary Society.</a:t>
            </a:r>
          </a:p>
          <a:p>
            <a:pPr lvl="1"/>
            <a:endParaRPr lang="en-US" sz="1800" dirty="0"/>
          </a:p>
        </p:txBody>
      </p:sp>
    </p:spTree>
    <p:extLst>
      <p:ext uri="{BB962C8B-B14F-4D97-AF65-F5344CB8AC3E}">
        <p14:creationId xmlns:p14="http://schemas.microsoft.com/office/powerpoint/2010/main" val="355851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45A723A-0C28-4133-9AAE-F24E30F4B83E}"/>
              </a:ext>
            </a:extLst>
          </p:cNvPr>
          <p:cNvSpPr>
            <a:spLocks noGrp="1"/>
          </p:cNvSpPr>
          <p:nvPr>
            <p:ph type="ftr" sz="quarter" idx="11"/>
          </p:nvPr>
        </p:nvSpPr>
        <p:spPr/>
        <p:txBody>
          <a:bodyPr/>
          <a:lstStyle/>
          <a:p>
            <a:pPr defTabSz="342900"/>
            <a:r>
              <a:rPr lang="en-US" kern="1200" dirty="0">
                <a:solidFill>
                  <a:prstClr val="black">
                    <a:tint val="75000"/>
                  </a:prstClr>
                </a:solidFill>
                <a:latin typeface="Calibri"/>
                <a:ea typeface="+mn-ea"/>
                <a:cs typeface="+mn-cs"/>
              </a:rPr>
              <a:t>2019 Fellow Committee Meeting</a:t>
            </a:r>
          </a:p>
        </p:txBody>
      </p:sp>
      <p:sp>
        <p:nvSpPr>
          <p:cNvPr id="3" name="Slide Number Placeholder 2">
            <a:extLst>
              <a:ext uri="{FF2B5EF4-FFF2-40B4-BE49-F238E27FC236}">
                <a16:creationId xmlns:a16="http://schemas.microsoft.com/office/drawing/2014/main" id="{72336FA5-E80B-488E-948A-6D75A0BFC503}"/>
              </a:ext>
            </a:extLst>
          </p:cNvPr>
          <p:cNvSpPr>
            <a:spLocks noGrp="1"/>
          </p:cNvSpPr>
          <p:nvPr>
            <p:ph type="sldNum" sz="quarter" idx="12"/>
          </p:nvPr>
        </p:nvSpPr>
        <p:spPr/>
        <p:txBody>
          <a:bodyPr/>
          <a:lstStyle/>
          <a:p>
            <a:pPr defTabSz="342900"/>
            <a:fld id="{BCC0A6F6-FFBE-433A-A133-5DDBD4157FEA}" type="slidenum">
              <a:rPr lang="en-US" kern="1200">
                <a:solidFill>
                  <a:prstClr val="black">
                    <a:tint val="75000"/>
                  </a:prstClr>
                </a:solidFill>
                <a:latin typeface="Calibri"/>
                <a:ea typeface="+mn-ea"/>
                <a:cs typeface="+mn-cs"/>
              </a:rPr>
              <a:pPr defTabSz="342900"/>
              <a:t>36</a:t>
            </a:fld>
            <a:endParaRPr lang="en-US" kern="1200">
              <a:solidFill>
                <a:prstClr val="black">
                  <a:tint val="75000"/>
                </a:prstClr>
              </a:solidFill>
              <a:latin typeface="Calibri"/>
              <a:ea typeface="+mn-ea"/>
              <a:cs typeface="+mn-cs"/>
            </a:endParaRPr>
          </a:p>
        </p:txBody>
      </p:sp>
      <p:sp>
        <p:nvSpPr>
          <p:cNvPr id="4" name="Title 3">
            <a:extLst>
              <a:ext uri="{FF2B5EF4-FFF2-40B4-BE49-F238E27FC236}">
                <a16:creationId xmlns:a16="http://schemas.microsoft.com/office/drawing/2014/main" id="{40BA7CAE-5F08-4069-BE90-92E95936AC40}"/>
              </a:ext>
            </a:extLst>
          </p:cNvPr>
          <p:cNvSpPr>
            <a:spLocks noGrp="1"/>
          </p:cNvSpPr>
          <p:nvPr>
            <p:ph type="title"/>
          </p:nvPr>
        </p:nvSpPr>
        <p:spPr/>
        <p:txBody>
          <a:bodyPr/>
          <a:lstStyle/>
          <a:p>
            <a:r>
              <a:rPr lang="en-US" dirty="0"/>
              <a:t>2018 Decision on Councils</a:t>
            </a:r>
          </a:p>
        </p:txBody>
      </p:sp>
      <p:sp>
        <p:nvSpPr>
          <p:cNvPr id="5" name="Content Placeholder 4">
            <a:extLst>
              <a:ext uri="{FF2B5EF4-FFF2-40B4-BE49-F238E27FC236}">
                <a16:creationId xmlns:a16="http://schemas.microsoft.com/office/drawing/2014/main" id="{EF7C97C2-D661-4F28-A347-20BDBB6CA9F7}"/>
              </a:ext>
            </a:extLst>
          </p:cNvPr>
          <p:cNvSpPr>
            <a:spLocks noGrp="1"/>
          </p:cNvSpPr>
          <p:nvPr>
            <p:ph sz="half" idx="13"/>
          </p:nvPr>
        </p:nvSpPr>
        <p:spPr/>
        <p:txBody>
          <a:bodyPr>
            <a:normAutofit lnSpcReduction="10000"/>
          </a:bodyPr>
          <a:lstStyle/>
          <a:p>
            <a:pPr fontAlgn="b"/>
            <a:r>
              <a:rPr lang="en-US" sz="1600" dirty="0"/>
              <a:t>The 2018 FC passed a motion presented by the 2017 FSPS to limit evaluation of </a:t>
            </a:r>
            <a:r>
              <a:rPr lang="en-US" sz="1600" dirty="0">
                <a:solidFill>
                  <a:schemeClr val="tx1"/>
                </a:solidFill>
              </a:rPr>
              <a:t>nominees to Societies only, not Technical Councils (TCs) anymore. </a:t>
            </a:r>
          </a:p>
          <a:p>
            <a:pPr lvl="1" fontAlgn="b"/>
            <a:r>
              <a:rPr lang="en-US" sz="1600" dirty="0"/>
              <a:t>Main rationale: very high elevation probability for TCs.</a:t>
            </a:r>
            <a:endParaRPr lang="en-US" sz="1600" dirty="0">
              <a:solidFill>
                <a:schemeClr val="tx1"/>
              </a:solidFill>
            </a:endParaRPr>
          </a:p>
          <a:p>
            <a:pPr fontAlgn="b">
              <a:spcBef>
                <a:spcPts val="900"/>
              </a:spcBef>
            </a:pPr>
            <a:r>
              <a:rPr lang="en-US" sz="1600" dirty="0"/>
              <a:t>When I presented to TAB in November 2018 there was obviously strong pushback. </a:t>
            </a:r>
          </a:p>
          <a:p>
            <a:pPr fontAlgn="b">
              <a:spcBef>
                <a:spcPts val="900"/>
              </a:spcBef>
            </a:pPr>
            <a:r>
              <a:rPr lang="en-US" sz="1600" dirty="0"/>
              <a:t>I did some research on the matter and found that, in reality, it is not just TCs that have higher elevation probability but also small Societies. Different conclusions can be reached.</a:t>
            </a:r>
          </a:p>
          <a:p>
            <a:pPr fontAlgn="b">
              <a:spcBef>
                <a:spcPts val="900"/>
              </a:spcBef>
            </a:pPr>
            <a:r>
              <a:rPr lang="en-US" sz="1600" dirty="0"/>
              <a:t>Had (and still have) email exchanges with Division Directors.</a:t>
            </a:r>
          </a:p>
          <a:p>
            <a:pPr fontAlgn="b">
              <a:spcBef>
                <a:spcPts val="900"/>
              </a:spcBef>
            </a:pPr>
            <a:r>
              <a:rPr lang="en-US" sz="1600" dirty="0"/>
              <a:t>I decided to delay the implementation of this motion to have more discussion internally and externally with all stakeholders – including the Society Ad Hoc and TAB.</a:t>
            </a:r>
          </a:p>
        </p:txBody>
      </p:sp>
    </p:spTree>
    <p:extLst>
      <p:ext uri="{BB962C8B-B14F-4D97-AF65-F5344CB8AC3E}">
        <p14:creationId xmlns:p14="http://schemas.microsoft.com/office/powerpoint/2010/main" val="340424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4F12947-B7EC-4804-B859-08572F010FCA}"/>
              </a:ext>
            </a:extLst>
          </p:cNvPr>
          <p:cNvSpPr>
            <a:spLocks noGrp="1"/>
          </p:cNvSpPr>
          <p:nvPr>
            <p:ph type="ftr" sz="quarter" idx="11"/>
          </p:nvPr>
        </p:nvSpPr>
        <p:spPr/>
        <p:txBody>
          <a:bodyPr/>
          <a:lstStyle/>
          <a:p>
            <a:pPr defTabSz="342900"/>
            <a:r>
              <a:rPr lang="en-US" kern="1200">
                <a:solidFill>
                  <a:prstClr val="black">
                    <a:tint val="75000"/>
                  </a:prstClr>
                </a:solidFill>
                <a:latin typeface="Calibri"/>
                <a:ea typeface="+mn-ea"/>
                <a:cs typeface="+mn-cs"/>
              </a:rPr>
              <a:t>2019 Fellow Committee Meeting</a:t>
            </a:r>
            <a:endParaRPr lang="en-US" kern="1200" dirty="0">
              <a:solidFill>
                <a:prstClr val="black">
                  <a:tint val="75000"/>
                </a:prstClr>
              </a:solidFill>
              <a:latin typeface="Calibri"/>
              <a:ea typeface="+mn-ea"/>
              <a:cs typeface="+mn-cs"/>
            </a:endParaRPr>
          </a:p>
        </p:txBody>
      </p:sp>
      <p:sp>
        <p:nvSpPr>
          <p:cNvPr id="3" name="Slide Number Placeholder 2">
            <a:extLst>
              <a:ext uri="{FF2B5EF4-FFF2-40B4-BE49-F238E27FC236}">
                <a16:creationId xmlns:a16="http://schemas.microsoft.com/office/drawing/2014/main" id="{9DD5DE44-D9E6-4803-9989-5285109A08B7}"/>
              </a:ext>
            </a:extLst>
          </p:cNvPr>
          <p:cNvSpPr>
            <a:spLocks noGrp="1"/>
          </p:cNvSpPr>
          <p:nvPr>
            <p:ph type="sldNum" sz="quarter" idx="12"/>
          </p:nvPr>
        </p:nvSpPr>
        <p:spPr/>
        <p:txBody>
          <a:bodyPr/>
          <a:lstStyle/>
          <a:p>
            <a:pPr defTabSz="342900"/>
            <a:fld id="{BCC0A6F6-FFBE-433A-A133-5DDBD4157FEA}" type="slidenum">
              <a:rPr lang="en-US" kern="1200">
                <a:solidFill>
                  <a:prstClr val="black">
                    <a:tint val="75000"/>
                  </a:prstClr>
                </a:solidFill>
                <a:latin typeface="Calibri"/>
                <a:ea typeface="+mn-ea"/>
                <a:cs typeface="+mn-cs"/>
              </a:rPr>
              <a:pPr defTabSz="342900"/>
              <a:t>37</a:t>
            </a:fld>
            <a:endParaRPr lang="en-US" kern="1200">
              <a:solidFill>
                <a:prstClr val="black">
                  <a:tint val="75000"/>
                </a:prstClr>
              </a:solidFill>
              <a:latin typeface="Calibri"/>
              <a:ea typeface="+mn-ea"/>
              <a:cs typeface="+mn-cs"/>
            </a:endParaRPr>
          </a:p>
        </p:txBody>
      </p:sp>
      <p:sp>
        <p:nvSpPr>
          <p:cNvPr id="4" name="Title 3">
            <a:extLst>
              <a:ext uri="{FF2B5EF4-FFF2-40B4-BE49-F238E27FC236}">
                <a16:creationId xmlns:a16="http://schemas.microsoft.com/office/drawing/2014/main" id="{06EDB2B6-743E-410A-8F73-B442B91DF6C1}"/>
              </a:ext>
            </a:extLst>
          </p:cNvPr>
          <p:cNvSpPr>
            <a:spLocks noGrp="1"/>
          </p:cNvSpPr>
          <p:nvPr>
            <p:ph type="title"/>
          </p:nvPr>
        </p:nvSpPr>
        <p:spPr/>
        <p:txBody>
          <a:bodyPr/>
          <a:lstStyle/>
          <a:p>
            <a:r>
              <a:rPr lang="en-US" dirty="0"/>
              <a:t>Counter Arguments I got from the TCs</a:t>
            </a:r>
            <a:br>
              <a:rPr lang="en-US" dirty="0"/>
            </a:br>
            <a:r>
              <a:rPr lang="en-US" dirty="0"/>
              <a:t>(followed by my opinions)</a:t>
            </a:r>
          </a:p>
        </p:txBody>
      </p:sp>
      <p:sp>
        <p:nvSpPr>
          <p:cNvPr id="5" name="Content Placeholder 4">
            <a:extLst>
              <a:ext uri="{FF2B5EF4-FFF2-40B4-BE49-F238E27FC236}">
                <a16:creationId xmlns:a16="http://schemas.microsoft.com/office/drawing/2014/main" id="{76A4280A-7946-40D0-8729-798AE92EA9CF}"/>
              </a:ext>
            </a:extLst>
          </p:cNvPr>
          <p:cNvSpPr>
            <a:spLocks noGrp="1"/>
          </p:cNvSpPr>
          <p:nvPr>
            <p:ph sz="half" idx="13"/>
          </p:nvPr>
        </p:nvSpPr>
        <p:spPr/>
        <p:txBody>
          <a:bodyPr>
            <a:normAutofit lnSpcReduction="10000"/>
          </a:bodyPr>
          <a:lstStyle/>
          <a:p>
            <a:r>
              <a:rPr lang="en-US" sz="1400" dirty="0"/>
              <a:t>TCs can better evaluate nominees that have contributed to very specific fields for which it is difficult to find experts in one Society.</a:t>
            </a:r>
          </a:p>
          <a:p>
            <a:pPr lvl="1"/>
            <a:r>
              <a:rPr lang="en-US" sz="1200" dirty="0"/>
              <a:t>Not convincing and unfounded, TCs use Fellows from their constituent Societies as evaluators, there is no reason why Societies would not be able to evaluate nominees referred to TCs.</a:t>
            </a:r>
          </a:p>
          <a:p>
            <a:pPr lvl="1"/>
            <a:r>
              <a:rPr lang="en-US" sz="1200" dirty="0"/>
              <a:t>And if the topic is so esoteric, it is not easier to find Evaluators in Councils because the same evaluators are listed under the constituent Societies.</a:t>
            </a:r>
          </a:p>
          <a:p>
            <a:r>
              <a:rPr lang="en-US" sz="1400" dirty="0"/>
              <a:t>TCs are communities, they should be allowed to evaluate nominees. </a:t>
            </a:r>
          </a:p>
          <a:p>
            <a:pPr lvl="1"/>
            <a:r>
              <a:rPr lang="en-US" sz="1200" dirty="0"/>
              <a:t>The argument is somewhat weak, should we then extend the same argument to the other 19 </a:t>
            </a:r>
            <a:r>
              <a:rPr lang="en-US" sz="1200" dirty="0">
                <a:hlinkClick r:id="rId2"/>
              </a:rPr>
              <a:t>Technical Communities</a:t>
            </a:r>
            <a:r>
              <a:rPr lang="en-US" sz="1200" dirty="0"/>
              <a:t> we have (Big Data, </a:t>
            </a:r>
            <a:r>
              <a:rPr lang="en-US" sz="1200" dirty="0" err="1"/>
              <a:t>BlockChain</a:t>
            </a:r>
            <a:r>
              <a:rPr lang="en-US" sz="1200" dirty="0"/>
              <a:t>, Brain, etc.)?</a:t>
            </a:r>
          </a:p>
          <a:p>
            <a:r>
              <a:rPr lang="en-US" sz="1400" dirty="0"/>
              <a:t>Today, some contributions are interdisciplinary, and this requires the capability of picking evaluators from different Societies.</a:t>
            </a:r>
          </a:p>
          <a:p>
            <a:pPr lvl="1"/>
            <a:r>
              <a:rPr lang="en-US" sz="1200" dirty="0"/>
              <a:t>The argument has some validity and recognizes an existing trend;</a:t>
            </a:r>
          </a:p>
          <a:p>
            <a:pPr lvl="1"/>
            <a:r>
              <a:rPr lang="en-US" sz="1200" dirty="0"/>
              <a:t>However, it happens very rarely that nominees are referred to TCs because of the interdisciplinary nature of their work (not measured, but consistent feedback form Judges);</a:t>
            </a:r>
          </a:p>
          <a:p>
            <a:pPr lvl="1"/>
            <a:r>
              <a:rPr lang="en-US" sz="1200" dirty="0"/>
              <a:t>And even then, it cannot be stated with certainty that the necessary expertise to evaluate them cannot be found in Societies (no need to appoint evaluators that are all experts, also some “generalists” can be appointed as they would still comment intelligently).</a:t>
            </a:r>
          </a:p>
        </p:txBody>
      </p:sp>
    </p:spTree>
    <p:extLst>
      <p:ext uri="{BB962C8B-B14F-4D97-AF65-F5344CB8AC3E}">
        <p14:creationId xmlns:p14="http://schemas.microsoft.com/office/powerpoint/2010/main" val="380919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fade">
                                      <p:cBhvr>
                                        <p:cTn id="15" dur="500"/>
                                        <p:tgtEl>
                                          <p:spTgt spid="5">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6" end="6"/>
                                            </p:txEl>
                                          </p:spTgt>
                                        </p:tgtEl>
                                        <p:attrNameLst>
                                          <p:attrName>style.visibility</p:attrName>
                                        </p:attrNameLst>
                                      </p:cBhvr>
                                      <p:to>
                                        <p:strVal val="visible"/>
                                      </p:to>
                                    </p:set>
                                    <p:animEffect transition="in" filter="fade">
                                      <p:cBhvr>
                                        <p:cTn id="18" dur="500"/>
                                        <p:tgtEl>
                                          <p:spTgt spid="5">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animEffect transition="in" filter="fade">
                                      <p:cBhvr>
                                        <p:cTn id="21" dur="500"/>
                                        <p:tgtEl>
                                          <p:spTgt spid="5">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8" end="8"/>
                                            </p:txEl>
                                          </p:spTgt>
                                        </p:tgtEl>
                                        <p:attrNameLst>
                                          <p:attrName>style.visibility</p:attrName>
                                        </p:attrNameLst>
                                      </p:cBhvr>
                                      <p:to>
                                        <p:strVal val="visible"/>
                                      </p:to>
                                    </p:set>
                                    <p:animEffect transition="in" filter="fade">
                                      <p:cBhvr>
                                        <p:cTn id="24"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ctrTitle"/>
          </p:nvPr>
        </p:nvSpPr>
        <p:spPr>
          <a:xfrm>
            <a:off x="297611" y="424066"/>
            <a:ext cx="8531162" cy="391130"/>
          </a:xfrm>
          <a:prstGeom prst="rect">
            <a:avLst/>
          </a:prstGeom>
          <a:noFill/>
          <a:ln>
            <a:noFill/>
          </a:ln>
        </p:spPr>
        <p:txBody>
          <a:bodyPr wrap="square" lIns="68575" tIns="34275" rIns="68575" bIns="34275" anchor="t" anchorCtr="0">
            <a:noAutofit/>
          </a:bodyPr>
          <a:lstStyle/>
          <a:p>
            <a:pPr lvl="0" indent="-146050"/>
            <a:r>
              <a:rPr lang="en-US" sz="2400" dirty="0"/>
              <a:t>Highlights of Fellow Decisions that Impact S/TCs</a:t>
            </a:r>
            <a:endParaRPr sz="2400" b="1" i="0" u="none" strike="noStrike" cap="none" dirty="0">
              <a:solidFill>
                <a:srgbClr val="0066A1"/>
              </a:solidFill>
              <a:latin typeface="Calibri"/>
              <a:ea typeface="Calibri"/>
              <a:cs typeface="Calibri"/>
              <a:sym typeface="Calibri"/>
            </a:endParaRPr>
          </a:p>
        </p:txBody>
      </p:sp>
      <p:sp>
        <p:nvSpPr>
          <p:cNvPr id="175" name="Shape 175"/>
          <p:cNvSpPr txBox="1">
            <a:spLocks noGrp="1"/>
          </p:cNvSpPr>
          <p:nvPr>
            <p:ph type="body" idx="2"/>
          </p:nvPr>
        </p:nvSpPr>
        <p:spPr>
          <a:xfrm>
            <a:off x="306419" y="858738"/>
            <a:ext cx="8531162" cy="3781533"/>
          </a:xfrm>
          <a:prstGeom prst="rect">
            <a:avLst/>
          </a:prstGeom>
          <a:noFill/>
          <a:ln>
            <a:noFill/>
          </a:ln>
        </p:spPr>
        <p:txBody>
          <a:bodyPr wrap="square" lIns="68575" tIns="34275" rIns="68575" bIns="34275" anchor="t" anchorCtr="0">
            <a:noAutofit/>
          </a:bodyPr>
          <a:lstStyle/>
          <a:p>
            <a:pPr marL="257175" indent="-257175" defTabSz="685800" fontAlgn="b">
              <a:lnSpc>
                <a:spcPct val="100000"/>
              </a:lnSpc>
              <a:spcBef>
                <a:spcPts val="450"/>
              </a:spcBef>
              <a:buSzPct val="100000"/>
              <a:buBlip>
                <a:blip r:embed="rId3"/>
              </a:buBlip>
            </a:pPr>
            <a:r>
              <a:rPr lang="en-US" sz="1400" kern="1200" dirty="0">
                <a:solidFill>
                  <a:srgbClr val="000000"/>
                </a:solidFill>
                <a:latin typeface="Verdana"/>
                <a:ea typeface="+mn-ea"/>
              </a:rPr>
              <a:t>As also done in 2018, I created an </a:t>
            </a:r>
            <a:r>
              <a:rPr lang="en-US" sz="1400" kern="1200" dirty="0">
                <a:solidFill>
                  <a:srgbClr val="000000"/>
                </a:solidFill>
                <a:effectLst>
                  <a:outerShdw blurRad="38100" dist="38100" dir="2700000" algn="tl">
                    <a:srgbClr val="000000">
                      <a:alpha val="43137"/>
                    </a:srgbClr>
                  </a:outerShdw>
                </a:effectLst>
                <a:latin typeface="Verdana"/>
                <a:ea typeface="+mn-ea"/>
              </a:rPr>
              <a:t>Ad Hoc Committee on S/TC Fellow Best Practices </a:t>
            </a:r>
            <a:r>
              <a:rPr lang="en-US" sz="1400" kern="1200" dirty="0">
                <a:solidFill>
                  <a:srgbClr val="000000"/>
                </a:solidFill>
                <a:latin typeface="Verdana"/>
                <a:ea typeface="+mn-ea"/>
              </a:rPr>
              <a:t>chaired by Isabel Trancoso (SP-FEC Chair). </a:t>
            </a:r>
          </a:p>
          <a:p>
            <a:pPr marL="445770" lvl="1" indent="-137160" defTabSz="685800">
              <a:lnSpc>
                <a:spcPct val="100000"/>
              </a:lnSpc>
              <a:spcBef>
                <a:spcPts val="300"/>
              </a:spcBef>
              <a:buClr>
                <a:schemeClr val="tx1"/>
              </a:buClr>
              <a:buFont typeface="Arial" panose="020B0604020202020204" pitchFamily="34" charset="0"/>
              <a:buChar char="•"/>
              <a:tabLst>
                <a:tab pos="688975" algn="l"/>
              </a:tabLst>
            </a:pPr>
            <a:r>
              <a:rPr lang="en-US" sz="1200" kern="1200" dirty="0">
                <a:solidFill>
                  <a:schemeClr val="tx1"/>
                </a:solidFill>
                <a:latin typeface="Calibri" panose="020F0502020204030204" pitchFamily="34" charset="0"/>
                <a:cs typeface="Calibri" panose="020F0502020204030204" pitchFamily="34" charset="0"/>
              </a:rPr>
              <a:t>13 FEC Chairs chosen to represent 2 Councils and 11 Societies (4 Large, 2 Medium, 4 Small) – see slide #7 for the roster.</a:t>
            </a:r>
          </a:p>
          <a:p>
            <a:pPr marL="257175" indent="-257175" defTabSz="685800" fontAlgn="b">
              <a:lnSpc>
                <a:spcPct val="100000"/>
              </a:lnSpc>
              <a:spcBef>
                <a:spcPts val="1200"/>
              </a:spcBef>
              <a:buSzPct val="100000"/>
              <a:buBlip>
                <a:blip r:embed="rId3"/>
              </a:buBlip>
            </a:pPr>
            <a:r>
              <a:rPr lang="en-US" sz="1400" kern="1200" dirty="0">
                <a:solidFill>
                  <a:srgbClr val="000000"/>
                </a:solidFill>
                <a:latin typeface="Verdana"/>
                <a:ea typeface="+mn-ea"/>
              </a:rPr>
              <a:t>The Ad Hoc has been very effective and presented </a:t>
            </a:r>
            <a:r>
              <a:rPr lang="en-US" sz="1400" kern="1200" dirty="0">
                <a:solidFill>
                  <a:srgbClr val="000000"/>
                </a:solidFill>
                <a:effectLst>
                  <a:outerShdw blurRad="38100" dist="38100" dir="2700000" algn="tl">
                    <a:srgbClr val="000000">
                      <a:alpha val="43137"/>
                    </a:srgbClr>
                  </a:outerShdw>
                </a:effectLst>
                <a:latin typeface="Verdana"/>
                <a:ea typeface="+mn-ea"/>
              </a:rPr>
              <a:t>various recommendations that were endorsed by the IEEE Fellow Committee (FC)</a:t>
            </a:r>
            <a:r>
              <a:rPr lang="en-US" sz="1400" kern="1200" dirty="0">
                <a:solidFill>
                  <a:srgbClr val="000000"/>
                </a:solidFill>
                <a:latin typeface="Verdana"/>
                <a:ea typeface="+mn-ea"/>
              </a:rPr>
              <a:t>:</a:t>
            </a:r>
          </a:p>
          <a:p>
            <a:pPr marL="445770" lvl="1" indent="-137160" defTabSz="685800">
              <a:lnSpc>
                <a:spcPct val="100000"/>
              </a:lnSpc>
              <a:spcBef>
                <a:spcPts val="300"/>
              </a:spcBef>
              <a:buClr>
                <a:schemeClr val="tx1"/>
              </a:buClr>
              <a:buFont typeface="Arial" panose="020B0604020202020204" pitchFamily="34" charset="0"/>
              <a:buChar char="•"/>
              <a:tabLst>
                <a:tab pos="688975" algn="l"/>
              </a:tabLst>
            </a:pPr>
            <a:r>
              <a:rPr lang="en-US" sz="1200" kern="1200" dirty="0">
                <a:solidFill>
                  <a:schemeClr val="tx1"/>
                </a:solidFill>
                <a:latin typeface="Calibri" panose="020F0502020204030204" pitchFamily="34" charset="0"/>
                <a:ea typeface="+mn-ea"/>
                <a:cs typeface="Calibri" panose="020F0502020204030204" pitchFamily="34" charset="0"/>
              </a:rPr>
              <a:t>A revised Nomination Form and a revised S/TC Evaluation Form;</a:t>
            </a:r>
          </a:p>
          <a:p>
            <a:pPr marL="445770" lvl="1" indent="-137160" defTabSz="685800">
              <a:lnSpc>
                <a:spcPct val="100000"/>
              </a:lnSpc>
              <a:spcBef>
                <a:spcPts val="300"/>
              </a:spcBef>
              <a:buClr>
                <a:schemeClr val="tx1"/>
              </a:buClr>
              <a:buFont typeface="Arial" panose="020B0604020202020204" pitchFamily="34" charset="0"/>
              <a:buChar char="•"/>
              <a:tabLst>
                <a:tab pos="688975" algn="l"/>
              </a:tabLst>
            </a:pPr>
            <a:r>
              <a:rPr lang="en-US" sz="1200" kern="1200" dirty="0">
                <a:solidFill>
                  <a:schemeClr val="tx1"/>
                </a:solidFill>
                <a:latin typeface="Calibri" panose="020F0502020204030204" pitchFamily="34" charset="0"/>
                <a:ea typeface="+mn-ea"/>
                <a:cs typeface="Calibri" panose="020F0502020204030204" pitchFamily="34" charset="0"/>
              </a:rPr>
              <a:t>Harmonization of practices across S/TCs with common requirements on transparency, appointment of additional FEC members when needed, and a review of existing policies – most of which were re-confirmed;</a:t>
            </a:r>
          </a:p>
          <a:p>
            <a:pPr marL="445770" lvl="1" indent="-137160" defTabSz="685800">
              <a:lnSpc>
                <a:spcPct val="100000"/>
              </a:lnSpc>
              <a:spcBef>
                <a:spcPts val="300"/>
              </a:spcBef>
              <a:buClr>
                <a:schemeClr val="tx1"/>
              </a:buClr>
              <a:buFont typeface="Arial" panose="020B0604020202020204" pitchFamily="34" charset="0"/>
              <a:buChar char="•"/>
              <a:tabLst>
                <a:tab pos="688975" algn="l"/>
              </a:tabLst>
            </a:pPr>
            <a:r>
              <a:rPr lang="en-US" sz="1200" kern="1200" dirty="0">
                <a:solidFill>
                  <a:schemeClr val="tx1"/>
                </a:solidFill>
                <a:latin typeface="Calibri" panose="020F0502020204030204" pitchFamily="34" charset="0"/>
                <a:ea typeface="+mn-ea"/>
                <a:cs typeface="Calibri" panose="020F0502020204030204" pitchFamily="34" charset="0"/>
              </a:rPr>
              <a:t>A trial period of 1 year in which all Educator nominations shall be referred to the Education Society.</a:t>
            </a:r>
          </a:p>
          <a:p>
            <a:pPr marL="257175" indent="-257175" defTabSz="685800" fontAlgn="b">
              <a:lnSpc>
                <a:spcPct val="100000"/>
              </a:lnSpc>
              <a:spcBef>
                <a:spcPts val="1200"/>
              </a:spcBef>
              <a:buSzPct val="100000"/>
              <a:buBlip>
                <a:blip r:embed="rId3"/>
              </a:buBlip>
            </a:pPr>
            <a:r>
              <a:rPr lang="en-US" sz="1400" kern="1200" dirty="0">
                <a:solidFill>
                  <a:srgbClr val="000000"/>
                </a:solidFill>
                <a:latin typeface="Verdana"/>
                <a:ea typeface="+mn-ea"/>
              </a:rPr>
              <a:t>The IEEE FC re-affirmed the motion passed in 2018 to </a:t>
            </a:r>
            <a:r>
              <a:rPr lang="en-US" sz="1400" kern="1200" dirty="0">
                <a:solidFill>
                  <a:srgbClr val="000000"/>
                </a:solidFill>
                <a:effectLst>
                  <a:outerShdw blurRad="38100" dist="38100" dir="2700000" algn="tl">
                    <a:srgbClr val="000000">
                      <a:alpha val="43137"/>
                    </a:srgbClr>
                  </a:outerShdw>
                </a:effectLst>
                <a:latin typeface="Verdana"/>
                <a:ea typeface="+mn-ea"/>
              </a:rPr>
              <a:t>limit evaluations of Nominees to Societies only</a:t>
            </a:r>
            <a:r>
              <a:rPr lang="en-US" sz="1400" kern="1200" dirty="0">
                <a:solidFill>
                  <a:srgbClr val="000000"/>
                </a:solidFill>
                <a:latin typeface="Verdana"/>
                <a:ea typeface="+mn-ea"/>
              </a:rPr>
              <a:t>:</a:t>
            </a:r>
          </a:p>
          <a:p>
            <a:pPr marL="445770" lvl="1" indent="-137160" defTabSz="685800">
              <a:lnSpc>
                <a:spcPct val="100000"/>
              </a:lnSpc>
              <a:spcBef>
                <a:spcPts val="300"/>
              </a:spcBef>
              <a:buClr>
                <a:schemeClr val="tx1"/>
              </a:buClr>
              <a:buFont typeface="Arial" panose="020B0604020202020204" pitchFamily="34" charset="0"/>
              <a:buChar char="•"/>
              <a:tabLst>
                <a:tab pos="688975" algn="l"/>
              </a:tabLst>
            </a:pPr>
            <a:r>
              <a:rPr lang="en-US" sz="1200" kern="1200" dirty="0">
                <a:solidFill>
                  <a:schemeClr val="tx1"/>
                </a:solidFill>
                <a:latin typeface="Calibri" panose="020F0502020204030204" pitchFamily="34" charset="0"/>
                <a:ea typeface="+mn-ea"/>
                <a:cs typeface="Calibri" panose="020F0502020204030204" pitchFamily="34" charset="0"/>
              </a:rPr>
              <a:t>The Ad Hoc discussed this matter and the Ad Hoc members agreed with the motion (provided that some flexibility in appointing additional evaluators was made available to address the case of Nominees with inter-disciplinary contributions) or had no strong feelings, while only Council representatives objected.</a:t>
            </a:r>
          </a:p>
          <a:p>
            <a:pPr marL="445770" lvl="1" indent="-137160" defTabSz="685800">
              <a:lnSpc>
                <a:spcPct val="100000"/>
              </a:lnSpc>
              <a:spcBef>
                <a:spcPts val="300"/>
              </a:spcBef>
              <a:buClr>
                <a:schemeClr val="tx1"/>
              </a:buClr>
              <a:buFont typeface="Arial" panose="020B0604020202020204" pitchFamily="34" charset="0"/>
              <a:buChar char="•"/>
              <a:tabLst>
                <a:tab pos="688975" algn="l"/>
              </a:tabLst>
            </a:pPr>
            <a:r>
              <a:rPr lang="en-US" sz="1200" kern="1200" dirty="0">
                <a:solidFill>
                  <a:schemeClr val="tx1"/>
                </a:solidFill>
                <a:latin typeface="Calibri" panose="020F0502020204030204" pitchFamily="34" charset="0"/>
                <a:cs typeface="Calibri" panose="020F0502020204030204" pitchFamily="34" charset="0"/>
              </a:rPr>
              <a:t>I presented to the FC the slides attached here as back-up. The FC discussed the matter a length and reaffirmed the 2018 decision with almost unanimous support.</a:t>
            </a:r>
          </a:p>
          <a:p>
            <a:pPr marL="445770" lvl="1" indent="-137160" defTabSz="685800">
              <a:lnSpc>
                <a:spcPct val="100000"/>
              </a:lnSpc>
              <a:spcBef>
                <a:spcPts val="300"/>
              </a:spcBef>
              <a:buClr>
                <a:schemeClr val="tx1"/>
              </a:buClr>
              <a:buFont typeface="Arial" panose="020B0604020202020204" pitchFamily="34" charset="0"/>
              <a:buChar char="•"/>
              <a:tabLst>
                <a:tab pos="688975" algn="l"/>
              </a:tabLst>
            </a:pPr>
            <a:endParaRPr lang="en-US" sz="1200" kern="1200" dirty="0">
              <a:solidFill>
                <a:schemeClr val="tx1"/>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481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xEl>
                                              <p:pRg st="6" end="6"/>
                                            </p:txEl>
                                          </p:spTgt>
                                        </p:tgtEl>
                                        <p:attrNameLst>
                                          <p:attrName>style.visibility</p:attrName>
                                        </p:attrNameLst>
                                      </p:cBhvr>
                                      <p:to>
                                        <p:strVal val="visible"/>
                                      </p:to>
                                    </p:set>
                                    <p:animEffect transition="in" filter="fade">
                                      <p:cBhvr>
                                        <p:cTn id="7" dur="500"/>
                                        <p:tgtEl>
                                          <p:spTgt spid="175">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5">
                                            <p:txEl>
                                              <p:pRg st="7" end="7"/>
                                            </p:txEl>
                                          </p:spTgt>
                                        </p:tgtEl>
                                        <p:attrNameLst>
                                          <p:attrName>style.visibility</p:attrName>
                                        </p:attrNameLst>
                                      </p:cBhvr>
                                      <p:to>
                                        <p:strVal val="visible"/>
                                      </p:to>
                                    </p:set>
                                    <p:animEffect transition="in" filter="fade">
                                      <p:cBhvr>
                                        <p:cTn id="10" dur="500"/>
                                        <p:tgtEl>
                                          <p:spTgt spid="175">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5">
                                            <p:txEl>
                                              <p:pRg st="8" end="8"/>
                                            </p:txEl>
                                          </p:spTgt>
                                        </p:tgtEl>
                                        <p:attrNameLst>
                                          <p:attrName>style.visibility</p:attrName>
                                        </p:attrNameLst>
                                      </p:cBhvr>
                                      <p:to>
                                        <p:strVal val="visible"/>
                                      </p:to>
                                    </p:set>
                                    <p:animEffect transition="in" filter="fade">
                                      <p:cBhvr>
                                        <p:cTn id="13" dur="500"/>
                                        <p:tgtEl>
                                          <p:spTgt spid="1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CAA51-67E7-4C3A-906E-5DC5FAC29986}"/>
              </a:ext>
            </a:extLst>
          </p:cNvPr>
          <p:cNvSpPr>
            <a:spLocks noGrp="1"/>
          </p:cNvSpPr>
          <p:nvPr>
            <p:ph type="title"/>
          </p:nvPr>
        </p:nvSpPr>
        <p:spPr/>
        <p:txBody>
          <a:bodyPr/>
          <a:lstStyle/>
          <a:p>
            <a:r>
              <a:rPr lang="es-ES" dirty="0"/>
              <a:t>IEEE CEDA Student </a:t>
            </a:r>
            <a:r>
              <a:rPr lang="es-ES" dirty="0" err="1"/>
              <a:t>Travel</a:t>
            </a:r>
            <a:r>
              <a:rPr lang="es-ES" dirty="0"/>
              <a:t> Program </a:t>
            </a:r>
          </a:p>
        </p:txBody>
      </p:sp>
      <p:sp>
        <p:nvSpPr>
          <p:cNvPr id="3" name="Text Placeholder 2">
            <a:extLst>
              <a:ext uri="{FF2B5EF4-FFF2-40B4-BE49-F238E27FC236}">
                <a16:creationId xmlns:a16="http://schemas.microsoft.com/office/drawing/2014/main" id="{A6BD16B7-A96F-49E6-B178-6E94C820AC81}"/>
              </a:ext>
            </a:extLst>
          </p:cNvPr>
          <p:cNvSpPr>
            <a:spLocks noGrp="1"/>
          </p:cNvSpPr>
          <p:nvPr>
            <p:ph type="body" sz="quarter" idx="13"/>
          </p:nvPr>
        </p:nvSpPr>
        <p:spPr>
          <a:xfrm>
            <a:off x="55836" y="856727"/>
            <a:ext cx="7886700" cy="3691512"/>
          </a:xfrm>
        </p:spPr>
        <p:txBody>
          <a:bodyPr>
            <a:normAutofit/>
          </a:bodyPr>
          <a:lstStyle/>
          <a:p>
            <a:r>
              <a:rPr lang="es-ES" dirty="0" err="1"/>
              <a:t>Guidelines</a:t>
            </a:r>
            <a:r>
              <a:rPr lang="es-ES" dirty="0"/>
              <a:t> </a:t>
            </a:r>
            <a:r>
              <a:rPr lang="es-ES" dirty="0" err="1"/>
              <a:t>created</a:t>
            </a:r>
            <a:r>
              <a:rPr lang="es-ES" dirty="0"/>
              <a:t> and </a:t>
            </a:r>
            <a:r>
              <a:rPr lang="es-ES" dirty="0" err="1"/>
              <a:t>revised</a:t>
            </a:r>
            <a:r>
              <a:rPr lang="es-ES" dirty="0"/>
              <a:t> by Cristiana and Gi-Joon, </a:t>
            </a:r>
            <a:r>
              <a:rPr lang="es-ES" dirty="0" err="1"/>
              <a:t>ready</a:t>
            </a:r>
            <a:r>
              <a:rPr lang="es-ES" dirty="0"/>
              <a:t> for CEDA EC for </a:t>
            </a:r>
            <a:r>
              <a:rPr lang="es-ES" dirty="0" err="1"/>
              <a:t>approval</a:t>
            </a:r>
            <a:endParaRPr lang="es-ES" dirty="0"/>
          </a:p>
          <a:p>
            <a:r>
              <a:rPr lang="es-ES" dirty="0" err="1"/>
              <a:t>Application</a:t>
            </a:r>
            <a:r>
              <a:rPr lang="es-ES" dirty="0"/>
              <a:t> on-line on CEDA </a:t>
            </a:r>
            <a:r>
              <a:rPr lang="es-ES" dirty="0" err="1"/>
              <a:t>website</a:t>
            </a:r>
            <a:r>
              <a:rPr lang="es-ES" dirty="0"/>
              <a:t> </a:t>
            </a:r>
          </a:p>
          <a:p>
            <a:pPr lvl="1"/>
            <a:r>
              <a:rPr lang="es-ES" dirty="0" err="1"/>
              <a:t>Includes</a:t>
            </a:r>
            <a:r>
              <a:rPr lang="es-ES" dirty="0"/>
              <a:t> IEEE Student Registration and </a:t>
            </a:r>
            <a:r>
              <a:rPr lang="es-ES" dirty="0" err="1"/>
              <a:t>affiliation</a:t>
            </a:r>
            <a:r>
              <a:rPr lang="es-ES" dirty="0"/>
              <a:t> </a:t>
            </a:r>
            <a:r>
              <a:rPr lang="es-ES" dirty="0" err="1"/>
              <a:t>with</a:t>
            </a:r>
            <a:r>
              <a:rPr lang="es-ES" dirty="0"/>
              <a:t> CEDA)</a:t>
            </a:r>
          </a:p>
          <a:p>
            <a:r>
              <a:rPr lang="es-ES" dirty="0"/>
              <a:t>Management of Grants</a:t>
            </a:r>
          </a:p>
          <a:p>
            <a:pPr lvl="1"/>
            <a:r>
              <a:rPr lang="es-ES" dirty="0"/>
              <a:t>Up </a:t>
            </a:r>
            <a:r>
              <a:rPr lang="es-ES" dirty="0" err="1"/>
              <a:t>to</a:t>
            </a:r>
            <a:r>
              <a:rPr lang="es-ES" dirty="0"/>
              <a:t> $1000 for </a:t>
            </a:r>
            <a:r>
              <a:rPr lang="es-ES" dirty="0" err="1"/>
              <a:t>intra-continental</a:t>
            </a:r>
            <a:r>
              <a:rPr lang="es-ES" dirty="0"/>
              <a:t> </a:t>
            </a:r>
            <a:r>
              <a:rPr lang="es-ES" dirty="0" err="1"/>
              <a:t>travels</a:t>
            </a:r>
            <a:r>
              <a:rPr lang="es-ES" dirty="0"/>
              <a:t> and $1500 for </a:t>
            </a:r>
            <a:r>
              <a:rPr lang="es-ES" dirty="0" err="1"/>
              <a:t>inter-continental</a:t>
            </a:r>
            <a:r>
              <a:rPr lang="es-ES" dirty="0"/>
              <a:t> </a:t>
            </a:r>
            <a:r>
              <a:rPr lang="es-ES" dirty="0" err="1"/>
              <a:t>travels</a:t>
            </a:r>
            <a:endParaRPr lang="es-ES" dirty="0"/>
          </a:p>
          <a:p>
            <a:pPr lvl="1"/>
            <a:r>
              <a:rPr lang="es-ES" dirty="0"/>
              <a:t>Use of IEEE Concur </a:t>
            </a:r>
            <a:r>
              <a:rPr lang="es-ES" dirty="0" err="1"/>
              <a:t>to</a:t>
            </a:r>
            <a:r>
              <a:rPr lang="es-ES" dirty="0"/>
              <a:t> </a:t>
            </a:r>
            <a:r>
              <a:rPr lang="es-ES" dirty="0" err="1"/>
              <a:t>proceed</a:t>
            </a:r>
            <a:r>
              <a:rPr lang="es-ES" dirty="0"/>
              <a:t> </a:t>
            </a:r>
            <a:r>
              <a:rPr lang="es-ES" dirty="0" err="1"/>
              <a:t>with</a:t>
            </a:r>
            <a:r>
              <a:rPr lang="es-ES" dirty="0"/>
              <a:t> </a:t>
            </a:r>
            <a:r>
              <a:rPr lang="es-ES" dirty="0" err="1"/>
              <a:t>reimbursements</a:t>
            </a:r>
            <a:endParaRPr lang="es-ES" dirty="0"/>
          </a:p>
          <a:p>
            <a:r>
              <a:rPr lang="es-ES" dirty="0" err="1"/>
              <a:t>Discussion</a:t>
            </a:r>
            <a:r>
              <a:rPr lang="es-ES" dirty="0"/>
              <a:t> </a:t>
            </a:r>
            <a:r>
              <a:rPr lang="es-ES" dirty="0" err="1"/>
              <a:t>if</a:t>
            </a:r>
            <a:r>
              <a:rPr lang="es-ES" dirty="0"/>
              <a:t> </a:t>
            </a:r>
            <a:r>
              <a:rPr lang="es-ES" dirty="0" err="1"/>
              <a:t>other</a:t>
            </a:r>
            <a:r>
              <a:rPr lang="es-ES" dirty="0"/>
              <a:t> </a:t>
            </a:r>
            <a:r>
              <a:rPr lang="es-ES" dirty="0" err="1"/>
              <a:t>requests</a:t>
            </a:r>
            <a:r>
              <a:rPr lang="es-ES" dirty="0"/>
              <a:t> (ESWEEK, DAC, etc.) </a:t>
            </a:r>
            <a:r>
              <a:rPr lang="es-ES" dirty="0" err="1"/>
              <a:t>should</a:t>
            </a:r>
            <a:r>
              <a:rPr lang="es-ES" dirty="0"/>
              <a:t> </a:t>
            </a:r>
            <a:r>
              <a:rPr lang="es-ES" dirty="0" err="1"/>
              <a:t>follow</a:t>
            </a:r>
            <a:r>
              <a:rPr lang="es-ES" dirty="0"/>
              <a:t> the </a:t>
            </a:r>
            <a:r>
              <a:rPr lang="es-ES" dirty="0" err="1"/>
              <a:t>same</a:t>
            </a:r>
            <a:r>
              <a:rPr lang="es-ES" dirty="0"/>
              <a:t> </a:t>
            </a:r>
            <a:r>
              <a:rPr lang="es-ES" dirty="0" err="1"/>
              <a:t>process</a:t>
            </a:r>
            <a:endParaRPr lang="es-ES" dirty="0"/>
          </a:p>
          <a:p>
            <a:r>
              <a:rPr lang="es-ES" b="1" dirty="0"/>
              <a:t>MOTION: </a:t>
            </a:r>
            <a:r>
              <a:rPr lang="es-ES" b="1" dirty="0" err="1"/>
              <a:t>Create</a:t>
            </a:r>
            <a:r>
              <a:rPr lang="es-ES" b="1" dirty="0"/>
              <a:t> the CEDA Student </a:t>
            </a:r>
            <a:r>
              <a:rPr lang="es-ES" b="1" dirty="0" err="1"/>
              <a:t>Travel</a:t>
            </a:r>
            <a:r>
              <a:rPr lang="es-ES" b="1" dirty="0"/>
              <a:t> Grant </a:t>
            </a:r>
            <a:r>
              <a:rPr lang="es-ES" b="1" dirty="0" err="1"/>
              <a:t>program</a:t>
            </a:r>
            <a:r>
              <a:rPr lang="es-ES" b="1" dirty="0"/>
              <a:t> in 2020</a:t>
            </a:r>
          </a:p>
        </p:txBody>
      </p:sp>
    </p:spTree>
    <p:extLst>
      <p:ext uri="{BB962C8B-B14F-4D97-AF65-F5344CB8AC3E}">
        <p14:creationId xmlns:p14="http://schemas.microsoft.com/office/powerpoint/2010/main" val="262343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13918-15CC-481B-8DE5-F792B03C979A}"/>
              </a:ext>
            </a:extLst>
          </p:cNvPr>
          <p:cNvSpPr>
            <a:spLocks noGrp="1"/>
          </p:cNvSpPr>
          <p:nvPr>
            <p:ph type="title"/>
          </p:nvPr>
        </p:nvSpPr>
        <p:spPr/>
        <p:txBody>
          <a:bodyPr/>
          <a:lstStyle/>
          <a:p>
            <a:r>
              <a:rPr lang="es-ES" dirty="0"/>
              <a:t>DAC-SEMI </a:t>
            </a:r>
            <a:r>
              <a:rPr lang="es-ES" dirty="0" err="1"/>
              <a:t>Collaboration</a:t>
            </a:r>
            <a:r>
              <a:rPr lang="es-ES" dirty="0"/>
              <a:t> Status</a:t>
            </a:r>
          </a:p>
        </p:txBody>
      </p:sp>
      <p:sp>
        <p:nvSpPr>
          <p:cNvPr id="3" name="Text Placeholder 2">
            <a:extLst>
              <a:ext uri="{FF2B5EF4-FFF2-40B4-BE49-F238E27FC236}">
                <a16:creationId xmlns:a16="http://schemas.microsoft.com/office/drawing/2014/main" id="{AC3988CF-23D5-415A-AC7B-54FFD7E62E2E}"/>
              </a:ext>
            </a:extLst>
          </p:cNvPr>
          <p:cNvSpPr>
            <a:spLocks noGrp="1"/>
          </p:cNvSpPr>
          <p:nvPr>
            <p:ph type="body" sz="quarter" idx="13"/>
          </p:nvPr>
        </p:nvSpPr>
        <p:spPr>
          <a:xfrm>
            <a:off x="-51995" y="832468"/>
            <a:ext cx="7886700" cy="3478564"/>
          </a:xfrm>
        </p:spPr>
        <p:txBody>
          <a:bodyPr>
            <a:normAutofit/>
          </a:bodyPr>
          <a:lstStyle/>
          <a:p>
            <a:r>
              <a:rPr lang="es-ES" dirty="0"/>
              <a:t>Quite </a:t>
            </a:r>
            <a:r>
              <a:rPr lang="es-ES" dirty="0" err="1"/>
              <a:t>disappointing</a:t>
            </a:r>
            <a:r>
              <a:rPr lang="es-ES" dirty="0"/>
              <a:t> </a:t>
            </a:r>
            <a:r>
              <a:rPr lang="es-ES" dirty="0" err="1"/>
              <a:t>conclusions</a:t>
            </a:r>
            <a:r>
              <a:rPr lang="es-ES" dirty="0"/>
              <a:t> so </a:t>
            </a:r>
            <a:r>
              <a:rPr lang="es-ES" dirty="0" err="1"/>
              <a:t>far</a:t>
            </a:r>
            <a:r>
              <a:rPr lang="es-ES" dirty="0"/>
              <a:t> on </a:t>
            </a:r>
            <a:r>
              <a:rPr lang="es-ES" dirty="0" err="1"/>
              <a:t>penalty</a:t>
            </a:r>
            <a:r>
              <a:rPr lang="es-ES" dirty="0"/>
              <a:t> </a:t>
            </a:r>
            <a:r>
              <a:rPr lang="es-ES" dirty="0" err="1"/>
              <a:t>charges</a:t>
            </a:r>
            <a:r>
              <a:rPr lang="es-ES" dirty="0"/>
              <a:t> for DAC 2020</a:t>
            </a:r>
          </a:p>
          <a:p>
            <a:pPr lvl="1"/>
            <a:r>
              <a:rPr lang="es-ES" dirty="0"/>
              <a:t>$300K </a:t>
            </a:r>
            <a:r>
              <a:rPr lang="es-ES" dirty="0" err="1"/>
              <a:t>already</a:t>
            </a:r>
            <a:r>
              <a:rPr lang="es-ES" dirty="0"/>
              <a:t> </a:t>
            </a:r>
            <a:r>
              <a:rPr lang="es-ES" dirty="0" err="1"/>
              <a:t>charged</a:t>
            </a:r>
            <a:r>
              <a:rPr lang="es-ES" dirty="0"/>
              <a:t> </a:t>
            </a:r>
            <a:r>
              <a:rPr lang="es-ES" dirty="0" err="1"/>
              <a:t>to</a:t>
            </a:r>
            <a:r>
              <a:rPr lang="es-ES" dirty="0"/>
              <a:t> ACM and IEEE </a:t>
            </a:r>
            <a:r>
              <a:rPr lang="es-ES" dirty="0" err="1"/>
              <a:t>due</a:t>
            </a:r>
            <a:r>
              <a:rPr lang="es-ES" dirty="0"/>
              <a:t> </a:t>
            </a:r>
            <a:r>
              <a:rPr lang="es-ES" dirty="0" err="1"/>
              <a:t>to</a:t>
            </a:r>
            <a:r>
              <a:rPr lang="es-ES" dirty="0"/>
              <a:t> hotel </a:t>
            </a:r>
            <a:r>
              <a:rPr lang="es-ES" dirty="0" err="1"/>
              <a:t>cancellations</a:t>
            </a:r>
            <a:r>
              <a:rPr lang="es-ES" dirty="0"/>
              <a:t>, on-</a:t>
            </a:r>
            <a:r>
              <a:rPr lang="es-ES" dirty="0" err="1"/>
              <a:t>going</a:t>
            </a:r>
            <a:r>
              <a:rPr lang="es-ES" dirty="0"/>
              <a:t> </a:t>
            </a:r>
            <a:r>
              <a:rPr lang="es-ES" dirty="0" err="1"/>
              <a:t>negotiations</a:t>
            </a:r>
            <a:r>
              <a:rPr lang="es-ES" dirty="0"/>
              <a:t> </a:t>
            </a:r>
            <a:r>
              <a:rPr lang="es-ES" dirty="0" err="1"/>
              <a:t>with</a:t>
            </a:r>
            <a:r>
              <a:rPr lang="es-ES" dirty="0"/>
              <a:t> SEMI </a:t>
            </a:r>
            <a:r>
              <a:rPr lang="es-ES" dirty="0" err="1"/>
              <a:t>to</a:t>
            </a:r>
            <a:r>
              <a:rPr lang="es-ES" dirty="0"/>
              <a:t> </a:t>
            </a:r>
            <a:r>
              <a:rPr lang="es-ES" dirty="0" err="1"/>
              <a:t>get</a:t>
            </a:r>
            <a:r>
              <a:rPr lang="es-ES" dirty="0"/>
              <a:t> free </a:t>
            </a:r>
            <a:r>
              <a:rPr lang="es-ES" dirty="0" err="1"/>
              <a:t>convention</a:t>
            </a:r>
            <a:r>
              <a:rPr lang="es-ES" dirty="0"/>
              <a:t> center for DAC 2021</a:t>
            </a:r>
          </a:p>
          <a:p>
            <a:r>
              <a:rPr lang="es-ES" dirty="0"/>
              <a:t> </a:t>
            </a:r>
            <a:r>
              <a:rPr lang="en-US" dirty="0"/>
              <a:t>Registration fees and Expo/I LOVE DAC passes:</a:t>
            </a:r>
          </a:p>
          <a:p>
            <a:pPr lvl="1"/>
            <a:r>
              <a:rPr lang="en-US" dirty="0"/>
              <a:t>DAC-SEMI working to finalize expo pass/I LOVE DAC dates and fees</a:t>
            </a:r>
          </a:p>
          <a:p>
            <a:pPr lvl="1"/>
            <a:r>
              <a:rPr lang="en-US" dirty="0"/>
              <a:t>I LOVE DAC Campaign will be shortened, suggested (April 1 – May 30);                after May 30 fees go up to $50 after July 1 and onsite fees are $100</a:t>
            </a:r>
          </a:p>
          <a:p>
            <a:r>
              <a:rPr lang="en-US" dirty="0"/>
              <a:t>ESDA – DAC Advisory Committee: </a:t>
            </a:r>
          </a:p>
          <a:p>
            <a:pPr lvl="1"/>
            <a:r>
              <a:rPr lang="en-US" dirty="0"/>
              <a:t>ESDA has formed an ESDA DAC advisory committee. Why? No one knows, their main goal is “to make DAC successful”.  Members include VP level executives from the larger EDA companies.  </a:t>
            </a:r>
            <a:endParaRPr lang="es-ES" dirty="0"/>
          </a:p>
        </p:txBody>
      </p:sp>
    </p:spTree>
    <p:extLst>
      <p:ext uri="{BB962C8B-B14F-4D97-AF65-F5344CB8AC3E}">
        <p14:creationId xmlns:p14="http://schemas.microsoft.com/office/powerpoint/2010/main" val="634273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93647F2-3879-8C4F-A391-31A6B1C09348}"/>
              </a:ext>
            </a:extLst>
          </p:cNvPr>
          <p:cNvGrpSpPr/>
          <p:nvPr/>
        </p:nvGrpSpPr>
        <p:grpSpPr>
          <a:xfrm>
            <a:off x="4291615" y="-254795"/>
            <a:ext cx="4852385" cy="4852385"/>
            <a:chOff x="5731834" y="-354813"/>
            <a:chExt cx="3225899" cy="3225899"/>
          </a:xfrm>
        </p:grpSpPr>
        <p:sp>
          <p:nvSpPr>
            <p:cNvPr id="13" name="Oval 12">
              <a:extLst>
                <a:ext uri="{FF2B5EF4-FFF2-40B4-BE49-F238E27FC236}">
                  <a16:creationId xmlns:a16="http://schemas.microsoft.com/office/drawing/2014/main" id="{FDA0D9C0-C78B-3047-B7FA-720FB475765A}"/>
                </a:ext>
              </a:extLst>
            </p:cNvPr>
            <p:cNvSpPr/>
            <p:nvPr userDrawn="1"/>
          </p:nvSpPr>
          <p:spPr>
            <a:xfrm>
              <a:off x="6023934" y="-87917"/>
              <a:ext cx="2641405" cy="2641405"/>
            </a:xfrm>
            <a:prstGeom prst="ellipse">
              <a:avLst/>
            </a:prstGeom>
            <a:noFill/>
            <a:ln w="152400">
              <a:solidFill>
                <a:srgbClr val="B2D5D7">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A3EB388-9EC1-8B4A-90DD-3E2B44B7D9CC}"/>
                </a:ext>
              </a:extLst>
            </p:cNvPr>
            <p:cNvSpPr/>
            <p:nvPr userDrawn="1"/>
          </p:nvSpPr>
          <p:spPr>
            <a:xfrm>
              <a:off x="6342187" y="230337"/>
              <a:ext cx="2004899" cy="2004899"/>
            </a:xfrm>
            <a:prstGeom prst="ellipse">
              <a:avLst/>
            </a:prstGeom>
            <a:noFill/>
            <a:ln w="228600">
              <a:solidFill>
                <a:srgbClr val="D8F0FA">
                  <a:alpha val="3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2F3071E-FECD-3144-ACAB-6580B3D20B32}"/>
                </a:ext>
              </a:extLst>
            </p:cNvPr>
            <p:cNvSpPr/>
            <p:nvPr/>
          </p:nvSpPr>
          <p:spPr>
            <a:xfrm>
              <a:off x="5731834" y="-354813"/>
              <a:ext cx="3225899" cy="3225899"/>
            </a:xfrm>
            <a:prstGeom prst="ellipse">
              <a:avLst/>
            </a:prstGeom>
            <a:noFill/>
            <a:ln w="114300">
              <a:solidFill>
                <a:srgbClr val="D8F0FA">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26A9A6D4-EFBA-0D4E-85DE-7BACC20CA692}"/>
              </a:ext>
            </a:extLst>
          </p:cNvPr>
          <p:cNvPicPr>
            <a:picLocks noChangeAspect="1"/>
          </p:cNvPicPr>
          <p:nvPr/>
        </p:nvPicPr>
        <p:blipFill>
          <a:blip r:embed="rId2">
            <a:alphaModFix amt="33000"/>
          </a:blip>
          <a:stretch>
            <a:fillRect/>
          </a:stretch>
        </p:blipFill>
        <p:spPr>
          <a:xfrm>
            <a:off x="6361610" y="168185"/>
            <a:ext cx="2612573" cy="2612573"/>
          </a:xfrm>
          <a:prstGeom prst="rect">
            <a:avLst/>
          </a:prstGeom>
        </p:spPr>
      </p:pic>
      <p:sp>
        <p:nvSpPr>
          <p:cNvPr id="2" name="Title 1"/>
          <p:cNvSpPr>
            <a:spLocks noGrp="1"/>
          </p:cNvSpPr>
          <p:nvPr>
            <p:ph type="title"/>
          </p:nvPr>
        </p:nvSpPr>
        <p:spPr/>
        <p:txBody>
          <a:bodyPr/>
          <a:lstStyle/>
          <a:p>
            <a:r>
              <a:rPr lang="en-US" dirty="0"/>
              <a:t>IEEE Strategy for Growth (Revenue)</a:t>
            </a:r>
          </a:p>
        </p:txBody>
      </p:sp>
      <p:sp>
        <p:nvSpPr>
          <p:cNvPr id="3" name="Content Placeholder 2"/>
          <p:cNvSpPr>
            <a:spLocks noGrp="1"/>
          </p:cNvSpPr>
          <p:nvPr>
            <p:ph idx="1"/>
          </p:nvPr>
        </p:nvSpPr>
        <p:spPr/>
        <p:txBody>
          <a:bodyPr>
            <a:normAutofit/>
          </a:bodyPr>
          <a:lstStyle/>
          <a:p>
            <a:endParaRPr lang="en-US" dirty="0"/>
          </a:p>
          <a:p>
            <a:r>
              <a:rPr lang="en-US" sz="1800" dirty="0">
                <a:solidFill>
                  <a:schemeClr val="tx1">
                    <a:lumMod val="75000"/>
                  </a:schemeClr>
                </a:solidFill>
                <a:latin typeface="Calibri" panose="020F0502020204030204" pitchFamily="34" charset="0"/>
                <a:ea typeface="Verdana" panose="020B0604030504040204" pitchFamily="34" charset="0"/>
                <a:cs typeface="Calibri" panose="020F0502020204030204" pitchFamily="34" charset="0"/>
              </a:rPr>
              <a:t>Optimize long term value of all customers</a:t>
            </a:r>
          </a:p>
          <a:p>
            <a:r>
              <a:rPr lang="en-US" sz="1800" dirty="0">
                <a:solidFill>
                  <a:schemeClr val="tx1">
                    <a:lumMod val="75000"/>
                  </a:schemeClr>
                </a:solidFill>
                <a:latin typeface="Calibri" panose="020F0502020204030204" pitchFamily="34" charset="0"/>
                <a:ea typeface="Verdana" panose="020B0604030504040204" pitchFamily="34" charset="0"/>
                <a:cs typeface="Calibri" panose="020F0502020204030204" pitchFamily="34" charset="0"/>
              </a:rPr>
              <a:t>Cross-sell new content to existing customers, 						</a:t>
            </a:r>
            <a:r>
              <a:rPr lang="en-US" sz="1800" b="1" dirty="0">
                <a:solidFill>
                  <a:srgbClr val="FF0000"/>
                </a:solidFill>
                <a:latin typeface="Calibri" panose="020F0502020204030204" pitchFamily="34" charset="0"/>
                <a:ea typeface="Verdana" panose="020B0604030504040204" pitchFamily="34" charset="0"/>
                <a:cs typeface="Calibri" panose="020F0502020204030204" pitchFamily="34" charset="0"/>
              </a:rPr>
              <a:t>add external content</a:t>
            </a:r>
          </a:p>
          <a:p>
            <a:r>
              <a:rPr lang="en-US" sz="1800" dirty="0">
                <a:solidFill>
                  <a:schemeClr val="tx1">
                    <a:lumMod val="75000"/>
                  </a:schemeClr>
                </a:solidFill>
                <a:latin typeface="Calibri" panose="020F0502020204030204" pitchFamily="34" charset="0"/>
                <a:ea typeface="Verdana" panose="020B0604030504040204" pitchFamily="34" charset="0"/>
                <a:cs typeface="Calibri" panose="020F0502020204030204" pitchFamily="34" charset="0"/>
              </a:rPr>
              <a:t>New customer growth in:</a:t>
            </a:r>
          </a:p>
          <a:p>
            <a:pPr lvl="1"/>
            <a:r>
              <a:rPr lang="en-US" sz="1600" b="1" dirty="0">
                <a:solidFill>
                  <a:srgbClr val="FF0000"/>
                </a:solidFill>
                <a:latin typeface="Calibri" panose="020F0502020204030204" pitchFamily="34" charset="0"/>
                <a:ea typeface="Verdana" panose="020B0604030504040204" pitchFamily="34" charset="0"/>
                <a:cs typeface="Calibri" panose="020F0502020204030204" pitchFamily="34" charset="0"/>
              </a:rPr>
              <a:t>Key growth Markets: China, Japan and UK</a:t>
            </a:r>
          </a:p>
          <a:p>
            <a:pPr lvl="1"/>
            <a:r>
              <a:rPr lang="en-US" sz="1600" b="1" dirty="0">
                <a:solidFill>
                  <a:srgbClr val="FF0000"/>
                </a:solidFill>
                <a:latin typeface="Calibri" panose="020F0502020204030204" pitchFamily="34" charset="0"/>
                <a:ea typeface="Verdana" panose="020B0604030504040204" pitchFamily="34" charset="0"/>
                <a:cs typeface="Calibri" panose="020F0502020204030204" pitchFamily="34" charset="0"/>
              </a:rPr>
              <a:t>Develop new products and services for new markets  </a:t>
            </a:r>
            <a:r>
              <a:rPr lang="en-US" sz="1600" dirty="0">
                <a:solidFill>
                  <a:schemeClr val="tx1">
                    <a:lumMod val="75000"/>
                  </a:schemeClr>
                </a:solidFill>
                <a:latin typeface="Calibri" panose="020F0502020204030204" pitchFamily="34" charset="0"/>
                <a:ea typeface="Verdana" panose="020B0604030504040204" pitchFamily="34" charset="0"/>
                <a:cs typeface="Calibri" panose="020F0502020204030204" pitchFamily="34" charset="0"/>
              </a:rPr>
              <a:t>to prepare for shifts in industry </a:t>
            </a:r>
          </a:p>
          <a:p>
            <a:pPr lvl="1"/>
            <a:r>
              <a:rPr lang="en-US" sz="1600" dirty="0">
                <a:solidFill>
                  <a:schemeClr val="tx1">
                    <a:lumMod val="75000"/>
                  </a:schemeClr>
                </a:solidFill>
                <a:latin typeface="Calibri" panose="020F0502020204030204" pitchFamily="34" charset="0"/>
                <a:ea typeface="Verdana" panose="020B0604030504040204" pitchFamily="34" charset="0"/>
                <a:cs typeface="Calibri" panose="020F0502020204030204" pitchFamily="34" charset="0"/>
              </a:rPr>
              <a:t>Developing markets: Latin America, Russia, Middle East</a:t>
            </a:r>
          </a:p>
          <a:p>
            <a:pPr lvl="1"/>
            <a:r>
              <a:rPr lang="en-US" sz="1600" dirty="0">
                <a:solidFill>
                  <a:schemeClr val="tx1">
                    <a:lumMod val="75000"/>
                  </a:schemeClr>
                </a:solidFill>
                <a:latin typeface="Calibri" panose="020F0502020204030204" pitchFamily="34" charset="0"/>
                <a:ea typeface="Verdana" panose="020B0604030504040204" pitchFamily="34" charset="0"/>
                <a:cs typeface="Calibri" panose="020F0502020204030204" pitchFamily="34" charset="0"/>
              </a:rPr>
              <a:t>Corporate sectors: P&amp;E, Aerospace, Automotive, Computing, </a:t>
            </a:r>
            <a:r>
              <a:rPr lang="en-US" sz="1600" dirty="0" err="1">
                <a:solidFill>
                  <a:schemeClr val="tx1">
                    <a:lumMod val="75000"/>
                  </a:schemeClr>
                </a:solidFill>
                <a:latin typeface="Calibri" panose="020F0502020204030204" pitchFamily="34" charset="0"/>
                <a:ea typeface="Verdana" panose="020B0604030504040204" pitchFamily="34" charset="0"/>
                <a:cs typeface="Calibri" panose="020F0502020204030204" pitchFamily="34" charset="0"/>
              </a:rPr>
              <a:t>Semicon</a:t>
            </a:r>
            <a:r>
              <a:rPr lang="en-US" sz="1600" dirty="0">
                <a:solidFill>
                  <a:schemeClr val="tx1">
                    <a:lumMod val="75000"/>
                  </a:schemeClr>
                </a:solidFill>
                <a:latin typeface="Calibri" panose="020F0502020204030204" pitchFamily="34" charset="0"/>
                <a:ea typeface="Verdana" panose="020B0604030504040204" pitchFamily="34" charset="0"/>
                <a:cs typeface="Calibri" panose="020F0502020204030204" pitchFamily="34" charset="0"/>
              </a:rPr>
              <a:t>, Telecom</a:t>
            </a:r>
          </a:p>
          <a:p>
            <a:endParaRPr lang="en-US" dirty="0"/>
          </a:p>
        </p:txBody>
      </p:sp>
      <p:sp>
        <p:nvSpPr>
          <p:cNvPr id="7" name="Slide Number Placeholder 6"/>
          <p:cNvSpPr>
            <a:spLocks noGrp="1"/>
          </p:cNvSpPr>
          <p:nvPr>
            <p:ph type="sldNum" sz="quarter" idx="4294967295"/>
          </p:nvPr>
        </p:nvSpPr>
        <p:spPr>
          <a:xfrm>
            <a:off x="0" y="4792663"/>
            <a:ext cx="425450" cy="333375"/>
          </a:xfrm>
        </p:spPr>
        <p:txBody>
          <a:bodyPr/>
          <a:lstStyle/>
          <a:p>
            <a:fld id="{FA73F4C2-D722-4C5A-98EE-C9FF1F246096}" type="slidenum">
              <a:rPr lang="en-US" smtClean="0"/>
              <a:t>6</a:t>
            </a:fld>
            <a:endParaRPr lang="en-US"/>
          </a:p>
        </p:txBody>
      </p:sp>
      <p:pic>
        <p:nvPicPr>
          <p:cNvPr id="9" name="Picture 8">
            <a:extLst>
              <a:ext uri="{FF2B5EF4-FFF2-40B4-BE49-F238E27FC236}">
                <a16:creationId xmlns:a16="http://schemas.microsoft.com/office/drawing/2014/main" id="{0C306096-95FD-324D-A7BB-FC9F6DF1A5B3}"/>
              </a:ext>
            </a:extLst>
          </p:cNvPr>
          <p:cNvPicPr>
            <a:picLocks noChangeAspect="1"/>
          </p:cNvPicPr>
          <p:nvPr/>
        </p:nvPicPr>
        <p:blipFill>
          <a:blip r:embed="rId3"/>
          <a:stretch>
            <a:fillRect/>
          </a:stretch>
        </p:blipFill>
        <p:spPr>
          <a:xfrm>
            <a:off x="5209706" y="1042479"/>
            <a:ext cx="2369632" cy="1470050"/>
          </a:xfrm>
          <a:prstGeom prst="rect">
            <a:avLst/>
          </a:prstGeom>
        </p:spPr>
      </p:pic>
      <p:pic>
        <p:nvPicPr>
          <p:cNvPr id="10" name="Picture 9">
            <a:extLst>
              <a:ext uri="{FF2B5EF4-FFF2-40B4-BE49-F238E27FC236}">
                <a16:creationId xmlns:a16="http://schemas.microsoft.com/office/drawing/2014/main" id="{CBA636E1-96F2-BB41-BCE1-C6442FA4598C}"/>
              </a:ext>
            </a:extLst>
          </p:cNvPr>
          <p:cNvPicPr>
            <a:picLocks noChangeAspect="1"/>
          </p:cNvPicPr>
          <p:nvPr/>
        </p:nvPicPr>
        <p:blipFill>
          <a:blip r:embed="rId4"/>
          <a:stretch>
            <a:fillRect/>
          </a:stretch>
        </p:blipFill>
        <p:spPr>
          <a:xfrm>
            <a:off x="6213815" y="854756"/>
            <a:ext cx="1390832" cy="988222"/>
          </a:xfrm>
          <a:prstGeom prst="rect">
            <a:avLst/>
          </a:prstGeom>
        </p:spPr>
      </p:pic>
    </p:spTree>
    <p:extLst>
      <p:ext uri="{BB962C8B-B14F-4D97-AF65-F5344CB8AC3E}">
        <p14:creationId xmlns:p14="http://schemas.microsoft.com/office/powerpoint/2010/main" val="1291022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EC35010-204B-3148-A889-1FF3A26A5DD0}"/>
              </a:ext>
            </a:extLst>
          </p:cNvPr>
          <p:cNvGrpSpPr/>
          <p:nvPr/>
        </p:nvGrpSpPr>
        <p:grpSpPr>
          <a:xfrm>
            <a:off x="4140801" y="291115"/>
            <a:ext cx="4852385" cy="4852385"/>
            <a:chOff x="5731834" y="-354813"/>
            <a:chExt cx="3225899" cy="3225899"/>
          </a:xfrm>
        </p:grpSpPr>
        <p:sp>
          <p:nvSpPr>
            <p:cNvPr id="15" name="Oval 14">
              <a:extLst>
                <a:ext uri="{FF2B5EF4-FFF2-40B4-BE49-F238E27FC236}">
                  <a16:creationId xmlns:a16="http://schemas.microsoft.com/office/drawing/2014/main" id="{BEA7F0A9-1148-E949-8FBA-3A620BED3A5A}"/>
                </a:ext>
              </a:extLst>
            </p:cNvPr>
            <p:cNvSpPr/>
            <p:nvPr userDrawn="1"/>
          </p:nvSpPr>
          <p:spPr>
            <a:xfrm>
              <a:off x="6023934" y="-87917"/>
              <a:ext cx="2641405" cy="2641405"/>
            </a:xfrm>
            <a:prstGeom prst="ellipse">
              <a:avLst/>
            </a:prstGeom>
            <a:noFill/>
            <a:ln w="152400">
              <a:solidFill>
                <a:srgbClr val="B2D5D7">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C45FB3E7-E1F4-5844-B6C0-8AD45F817F16}"/>
                </a:ext>
              </a:extLst>
            </p:cNvPr>
            <p:cNvSpPr/>
            <p:nvPr userDrawn="1"/>
          </p:nvSpPr>
          <p:spPr>
            <a:xfrm>
              <a:off x="6342187" y="230337"/>
              <a:ext cx="2004899" cy="2004899"/>
            </a:xfrm>
            <a:prstGeom prst="ellipse">
              <a:avLst/>
            </a:prstGeom>
            <a:noFill/>
            <a:ln w="228600">
              <a:solidFill>
                <a:srgbClr val="D8F0FA">
                  <a:alpha val="3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243FFF8E-1F28-474F-87BB-D7547D1C172E}"/>
                </a:ext>
              </a:extLst>
            </p:cNvPr>
            <p:cNvSpPr/>
            <p:nvPr/>
          </p:nvSpPr>
          <p:spPr>
            <a:xfrm>
              <a:off x="5731834" y="-354813"/>
              <a:ext cx="3225899" cy="3225899"/>
            </a:xfrm>
            <a:prstGeom prst="ellipse">
              <a:avLst/>
            </a:prstGeom>
            <a:noFill/>
            <a:ln w="114300">
              <a:solidFill>
                <a:srgbClr val="D8F0FA">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E3385D9-48EF-1F4C-871D-2140CB14CCA5}"/>
              </a:ext>
            </a:extLst>
          </p:cNvPr>
          <p:cNvSpPr>
            <a:spLocks noGrp="1"/>
          </p:cNvSpPr>
          <p:nvPr>
            <p:ph type="title"/>
          </p:nvPr>
        </p:nvSpPr>
        <p:spPr>
          <a:xfrm>
            <a:off x="628650" y="210534"/>
            <a:ext cx="7886700" cy="602502"/>
          </a:xfrm>
        </p:spPr>
        <p:txBody>
          <a:bodyPr/>
          <a:lstStyle/>
          <a:p>
            <a:r>
              <a:rPr lang="en-US" dirty="0"/>
              <a:t>Global Outlook 2019</a:t>
            </a:r>
          </a:p>
        </p:txBody>
      </p:sp>
      <p:sp>
        <p:nvSpPr>
          <p:cNvPr id="3" name="Text Placeholder 2">
            <a:extLst>
              <a:ext uri="{FF2B5EF4-FFF2-40B4-BE49-F238E27FC236}">
                <a16:creationId xmlns:a16="http://schemas.microsoft.com/office/drawing/2014/main" id="{5008F907-EE28-604F-9138-7925D5C76850}"/>
              </a:ext>
            </a:extLst>
          </p:cNvPr>
          <p:cNvSpPr>
            <a:spLocks noGrp="1"/>
          </p:cNvSpPr>
          <p:nvPr>
            <p:ph type="body" sz="quarter" idx="13"/>
          </p:nvPr>
        </p:nvSpPr>
        <p:spPr>
          <a:xfrm>
            <a:off x="577515" y="1260909"/>
            <a:ext cx="8293215" cy="3760180"/>
          </a:xfrm>
        </p:spPr>
        <p:txBody>
          <a:bodyPr numCol="2"/>
          <a:lstStyle/>
          <a:p>
            <a:pPr marL="0" indent="0">
              <a:buNone/>
            </a:pPr>
            <a:r>
              <a:rPr lang="en-US" sz="1800" b="1" i="1" dirty="0">
                <a:solidFill>
                  <a:srgbClr val="658D1B"/>
                </a:solidFill>
                <a:latin typeface="Calibri" charset="0"/>
                <a:cs typeface="Calibri" charset="0"/>
                <a:sym typeface="Arial"/>
              </a:rPr>
              <a:t>Sales Plan:  </a:t>
            </a:r>
          </a:p>
          <a:p>
            <a:r>
              <a:rPr lang="en-US" sz="1600" kern="0" dirty="0">
                <a:solidFill>
                  <a:srgbClr val="000000"/>
                </a:solidFill>
                <a:latin typeface="Calibri" panose="020F0502020204030204" pitchFamily="34" charset="0"/>
                <a:ea typeface="Verdana" panose="020B0604030504040204" pitchFamily="34" charset="0"/>
                <a:cs typeface="Calibri" panose="020F0502020204030204" pitchFamily="34" charset="0"/>
                <a:sym typeface="Arial"/>
              </a:rPr>
              <a:t>Emphasize  </a:t>
            </a:r>
            <a:r>
              <a:rPr lang="en-US" sz="1600" i="1" kern="0" dirty="0">
                <a:solidFill>
                  <a:srgbClr val="000000"/>
                </a:solidFill>
                <a:latin typeface="Calibri" panose="020F0502020204030204" pitchFamily="34" charset="0"/>
                <a:ea typeface="Verdana" panose="020B0604030504040204" pitchFamily="34" charset="0"/>
                <a:cs typeface="Calibri" panose="020F0502020204030204" pitchFamily="34" charset="0"/>
                <a:sym typeface="Arial"/>
              </a:rPr>
              <a:t>Xplore</a:t>
            </a:r>
            <a:r>
              <a:rPr lang="en-US" sz="1600" kern="0" dirty="0">
                <a:solidFill>
                  <a:srgbClr val="000000"/>
                </a:solidFill>
                <a:latin typeface="Calibri" panose="020F0502020204030204" pitchFamily="34" charset="0"/>
                <a:ea typeface="Verdana" panose="020B0604030504040204" pitchFamily="34" charset="0"/>
                <a:cs typeface="Calibri" panose="020F0502020204030204" pitchFamily="34" charset="0"/>
                <a:sym typeface="Arial"/>
              </a:rPr>
              <a:t> options, </a:t>
            </a:r>
            <a:br>
              <a:rPr lang="en-US" sz="1600" kern="0" dirty="0">
                <a:solidFill>
                  <a:srgbClr val="000000"/>
                </a:solidFill>
                <a:latin typeface="Calibri" panose="020F0502020204030204" pitchFamily="34" charset="0"/>
                <a:ea typeface="Verdana" panose="020B0604030504040204" pitchFamily="34" charset="0"/>
                <a:cs typeface="Calibri" panose="020F0502020204030204" pitchFamily="34" charset="0"/>
                <a:sym typeface="Arial"/>
              </a:rPr>
            </a:br>
            <a:r>
              <a:rPr lang="en-US" sz="1600" kern="0" dirty="0">
                <a:solidFill>
                  <a:srgbClr val="000000"/>
                </a:solidFill>
                <a:latin typeface="Calibri" panose="020F0502020204030204" pitchFamily="34" charset="0"/>
                <a:ea typeface="Verdana" panose="020B0604030504040204" pitchFamily="34" charset="0"/>
                <a:cs typeface="Calibri" panose="020F0502020204030204" pitchFamily="34" charset="0"/>
                <a:sym typeface="Arial"/>
              </a:rPr>
              <a:t>power of access to IEEE, and</a:t>
            </a:r>
          </a:p>
          <a:p>
            <a:pPr lvl="1"/>
            <a:r>
              <a:rPr lang="en-US" sz="1300" kern="0" dirty="0">
                <a:solidFill>
                  <a:srgbClr val="000000"/>
                </a:solidFill>
                <a:latin typeface="Calibri" panose="020F0502020204030204" pitchFamily="34" charset="0"/>
                <a:ea typeface="Verdana" panose="020B0604030504040204" pitchFamily="34" charset="0"/>
                <a:cs typeface="Calibri" panose="020F0502020204030204" pitchFamily="34" charset="0"/>
                <a:sym typeface="Arial"/>
              </a:rPr>
              <a:t>Drive usage </a:t>
            </a:r>
            <a:r>
              <a:rPr lang="en-US" sz="1300" kern="0" dirty="0">
                <a:solidFill>
                  <a:srgbClr val="000000"/>
                </a:solidFill>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a:t>
            </a:r>
            <a:r>
              <a:rPr lang="en-US" sz="1300" kern="0" dirty="0">
                <a:solidFill>
                  <a:srgbClr val="000000"/>
                </a:solidFill>
                <a:latin typeface="Calibri" panose="020F0502020204030204" pitchFamily="34" charset="0"/>
                <a:ea typeface="Verdana" panose="020B0604030504040204" pitchFamily="34" charset="0"/>
                <a:cs typeface="Calibri" panose="020F0502020204030204" pitchFamily="34" charset="0"/>
                <a:sym typeface="Arial"/>
              </a:rPr>
              <a:t> aid retention</a:t>
            </a:r>
          </a:p>
          <a:p>
            <a:pPr lvl="1"/>
            <a:r>
              <a:rPr lang="en-US" sz="1300" kern="0" dirty="0">
                <a:solidFill>
                  <a:srgbClr val="000000"/>
                </a:solidFill>
                <a:latin typeface="Calibri" panose="020F0502020204030204" pitchFamily="34" charset="0"/>
                <a:ea typeface="Verdana" panose="020B0604030504040204" pitchFamily="34" charset="0"/>
                <a:cs typeface="Calibri" panose="020F0502020204030204" pitchFamily="34" charset="0"/>
                <a:sym typeface="Arial"/>
              </a:rPr>
              <a:t>“Add on” products </a:t>
            </a:r>
            <a:r>
              <a:rPr lang="en-US" sz="1300" kern="0" dirty="0">
                <a:solidFill>
                  <a:srgbClr val="000000"/>
                </a:solidFill>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  new revenue</a:t>
            </a:r>
          </a:p>
          <a:p>
            <a:pPr lvl="1"/>
            <a:r>
              <a:rPr lang="en-US" sz="1300" kern="0" dirty="0">
                <a:solidFill>
                  <a:srgbClr val="000000"/>
                </a:solidFill>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Customer demand  new products</a:t>
            </a:r>
          </a:p>
          <a:p>
            <a:pPr marL="0" lvl="0" indent="0" defTabSz="914400">
              <a:lnSpc>
                <a:spcPct val="100000"/>
              </a:lnSpc>
              <a:spcBef>
                <a:spcPts val="0"/>
              </a:spcBef>
              <a:buClr>
                <a:prstClr val="black"/>
              </a:buClr>
              <a:buNone/>
              <a:defRPr/>
            </a:pPr>
            <a:endParaRPr lang="en-US" sz="1800" b="1" i="1" dirty="0">
              <a:solidFill>
                <a:srgbClr val="658D1B"/>
              </a:solidFill>
              <a:latin typeface="Calibri" charset="0"/>
              <a:cs typeface="Calibri" charset="0"/>
              <a:sym typeface="Arial"/>
            </a:endParaRPr>
          </a:p>
          <a:p>
            <a:pPr marL="0" lvl="0" indent="0" defTabSz="914400">
              <a:lnSpc>
                <a:spcPct val="100000"/>
              </a:lnSpc>
              <a:spcBef>
                <a:spcPts val="0"/>
              </a:spcBef>
              <a:buClr>
                <a:prstClr val="black"/>
              </a:buClr>
              <a:buNone/>
              <a:defRPr/>
            </a:pPr>
            <a:r>
              <a:rPr lang="en-US" sz="1800" b="1" i="1" dirty="0">
                <a:solidFill>
                  <a:srgbClr val="658D1B"/>
                </a:solidFill>
                <a:latin typeface="Calibri" charset="0"/>
                <a:cs typeface="Calibri" charset="0"/>
                <a:sym typeface="Arial"/>
              </a:rPr>
              <a:t>Challenges Facing IEEE Sales Effort</a:t>
            </a:r>
          </a:p>
          <a:p>
            <a:pPr defTabSz="914400">
              <a:lnSpc>
                <a:spcPct val="100000"/>
              </a:lnSpc>
              <a:spcBef>
                <a:spcPts val="0"/>
              </a:spcBef>
              <a:buClr>
                <a:srgbClr val="0073AE"/>
              </a:buClr>
              <a:buSzPct val="60000"/>
              <a:buFont typeface="Lucida Grande" panose="020B0600040502020204" pitchFamily="34" charset="0"/>
              <a:buChar char="►"/>
              <a:defRPr/>
            </a:pPr>
            <a:r>
              <a:rPr lang="en-US" sz="1600" kern="0" dirty="0">
                <a:solidFill>
                  <a:srgbClr val="000000"/>
                </a:solidFill>
                <a:latin typeface="Calibri" panose="020F0502020204030204" pitchFamily="34" charset="0"/>
                <a:ea typeface="Verdana" panose="020B0604030504040204" pitchFamily="34" charset="0"/>
                <a:cs typeface="Calibri" panose="020F0502020204030204" pitchFamily="34" charset="0"/>
                <a:sym typeface="Arial"/>
              </a:rPr>
              <a:t>Protracted Pricing and Contract Negotiations</a:t>
            </a:r>
          </a:p>
          <a:p>
            <a:pPr defTabSz="914400">
              <a:lnSpc>
                <a:spcPct val="100000"/>
              </a:lnSpc>
              <a:spcBef>
                <a:spcPts val="400"/>
              </a:spcBef>
              <a:buClr>
                <a:srgbClr val="0073AE"/>
              </a:buClr>
              <a:buSzPct val="60000"/>
              <a:buFont typeface="Lucida Grande" panose="020B0600040502020204" pitchFamily="34" charset="0"/>
              <a:buChar char="►"/>
              <a:defRPr/>
            </a:pPr>
            <a:r>
              <a:rPr lang="en-US" sz="1600" kern="0" dirty="0">
                <a:solidFill>
                  <a:srgbClr val="000000"/>
                </a:solidFill>
                <a:latin typeface="Calibri" panose="020F0502020204030204" pitchFamily="34" charset="0"/>
                <a:ea typeface="Verdana" panose="020B0604030504040204" pitchFamily="34" charset="0"/>
                <a:cs typeface="Calibri" panose="020F0502020204030204" pitchFamily="34" charset="0"/>
                <a:sym typeface="Arial"/>
              </a:rPr>
              <a:t>OA Business &amp; Sales Plans I.e. opportunity requires new business practices, systems</a:t>
            </a:r>
          </a:p>
          <a:p>
            <a:pPr defTabSz="914400">
              <a:lnSpc>
                <a:spcPct val="100000"/>
              </a:lnSpc>
              <a:spcBef>
                <a:spcPts val="400"/>
              </a:spcBef>
              <a:buClr>
                <a:srgbClr val="0073AE"/>
              </a:buClr>
              <a:buSzPct val="60000"/>
              <a:buFont typeface="Lucida Grande" panose="020B0600040502020204" pitchFamily="34" charset="0"/>
              <a:buChar char="►"/>
              <a:defRPr/>
            </a:pPr>
            <a:r>
              <a:rPr lang="en-US" sz="1600" kern="0" dirty="0">
                <a:solidFill>
                  <a:srgbClr val="000000"/>
                </a:solidFill>
                <a:latin typeface="Calibri" panose="020F0502020204030204" pitchFamily="34" charset="0"/>
                <a:ea typeface="Verdana" panose="020B0604030504040204" pitchFamily="34" charset="0"/>
                <a:cs typeface="Calibri" panose="020F0502020204030204" pitchFamily="34" charset="0"/>
                <a:sym typeface="Arial"/>
              </a:rPr>
              <a:t>WW Government Budgets, Taxes and</a:t>
            </a:r>
            <a:br>
              <a:rPr lang="en-US" sz="1600" kern="0" dirty="0">
                <a:solidFill>
                  <a:srgbClr val="000000"/>
                </a:solidFill>
                <a:latin typeface="Calibri" panose="020F0502020204030204" pitchFamily="34" charset="0"/>
                <a:ea typeface="Verdana" panose="020B0604030504040204" pitchFamily="34" charset="0"/>
                <a:cs typeface="Calibri" panose="020F0502020204030204" pitchFamily="34" charset="0"/>
                <a:sym typeface="Arial"/>
              </a:rPr>
            </a:br>
            <a:r>
              <a:rPr lang="en-US" sz="1600" kern="0" dirty="0">
                <a:solidFill>
                  <a:srgbClr val="000000"/>
                </a:solidFill>
                <a:latin typeface="Calibri" panose="020F0502020204030204" pitchFamily="34" charset="0"/>
                <a:ea typeface="Verdana" panose="020B0604030504040204" pitchFamily="34" charset="0"/>
                <a:cs typeface="Calibri" panose="020F0502020204030204" pitchFamily="34" charset="0"/>
                <a:sym typeface="Arial"/>
              </a:rPr>
              <a:t>Terms &amp; Conditions</a:t>
            </a:r>
            <a:endParaRPr lang="en-US" sz="1600" kern="0" dirty="0">
              <a:solidFill>
                <a:srgbClr val="000000"/>
              </a:solidFill>
              <a:latin typeface="Calibri" panose="020F0502020204030204" pitchFamily="34" charset="0"/>
              <a:ea typeface="Verdana" panose="020B0604030504040204" pitchFamily="34" charset="0"/>
              <a:cs typeface="Calibri" panose="020F0502020204030204" pitchFamily="34" charset="0"/>
            </a:endParaRPr>
          </a:p>
        </p:txBody>
      </p:sp>
      <p:sp>
        <p:nvSpPr>
          <p:cNvPr id="4" name="Subtitle 3">
            <a:extLst>
              <a:ext uri="{FF2B5EF4-FFF2-40B4-BE49-F238E27FC236}">
                <a16:creationId xmlns:a16="http://schemas.microsoft.com/office/drawing/2014/main" id="{647C26F6-77CD-FD4F-BF11-84CCFE2B131A}"/>
              </a:ext>
            </a:extLst>
          </p:cNvPr>
          <p:cNvSpPr>
            <a:spLocks noGrp="1"/>
          </p:cNvSpPr>
          <p:nvPr>
            <p:ph type="subTitle" idx="1"/>
          </p:nvPr>
        </p:nvSpPr>
        <p:spPr>
          <a:xfrm>
            <a:off x="568157" y="800310"/>
            <a:ext cx="7285881" cy="297712"/>
          </a:xfrm>
        </p:spPr>
        <p:txBody>
          <a:bodyPr/>
          <a:lstStyle/>
          <a:p>
            <a:r>
              <a:rPr lang="en-US" dirty="0">
                <a:sym typeface="Arial"/>
              </a:rPr>
              <a:t>2019 Revenue Growth Targets appear achievable   </a:t>
            </a:r>
          </a:p>
          <a:p>
            <a:endParaRPr lang="en-US" dirty="0"/>
          </a:p>
        </p:txBody>
      </p:sp>
      <p:sp>
        <p:nvSpPr>
          <p:cNvPr id="7" name="TextBox 6">
            <a:extLst>
              <a:ext uri="{FF2B5EF4-FFF2-40B4-BE49-F238E27FC236}">
                <a16:creationId xmlns:a16="http://schemas.microsoft.com/office/drawing/2014/main" id="{C54337C5-5ED6-6D46-B2A2-FD2FE2C595FC}"/>
              </a:ext>
            </a:extLst>
          </p:cNvPr>
          <p:cNvSpPr txBox="1"/>
          <p:nvPr/>
        </p:nvSpPr>
        <p:spPr>
          <a:xfrm>
            <a:off x="5245768" y="1318661"/>
            <a:ext cx="3767802" cy="2719591"/>
          </a:xfrm>
          <a:prstGeom prst="rect">
            <a:avLst/>
          </a:prstGeom>
          <a:noFill/>
        </p:spPr>
        <p:txBody>
          <a:bodyPr wrap="square" rtlCol="0">
            <a:spAutoFit/>
          </a:bodyPr>
          <a:lstStyle/>
          <a:p>
            <a:pPr defTabSz="685800">
              <a:lnSpc>
                <a:spcPct val="90000"/>
              </a:lnSpc>
              <a:spcBef>
                <a:spcPts val="750"/>
              </a:spcBef>
              <a:buClr>
                <a:srgbClr val="0066A1"/>
              </a:buClr>
            </a:pPr>
            <a:r>
              <a:rPr lang="en-US" b="1" i="1" dirty="0">
                <a:solidFill>
                  <a:srgbClr val="658D1B"/>
                </a:solidFill>
                <a:latin typeface="Calibri" panose="020F0502020204030204" pitchFamily="34" charset="0"/>
                <a:cs typeface="Calibri" panose="020F0502020204030204" pitchFamily="34" charset="0"/>
              </a:rPr>
              <a:t>Focus H2 2019:</a:t>
            </a:r>
            <a:endParaRPr lang="en-US" b="1" i="1" dirty="0">
              <a:latin typeface="Calibri" panose="020F0502020204030204" pitchFamily="34" charset="0"/>
              <a:cs typeface="Calibri" panose="020F0502020204030204" pitchFamily="34" charset="0"/>
            </a:endParaRPr>
          </a:p>
          <a:p>
            <a:pPr marL="285750" indent="-285750" defTabSz="685800">
              <a:lnSpc>
                <a:spcPct val="90000"/>
              </a:lnSpc>
              <a:spcBef>
                <a:spcPts val="750"/>
              </a:spcBef>
              <a:buClr>
                <a:srgbClr val="0066A1"/>
              </a:buClr>
              <a:buSzPct val="60000"/>
              <a:buFont typeface="Lucida Grande" panose="020B0600040502020204" pitchFamily="34" charset="0"/>
              <a:buChar char="▶"/>
            </a:pPr>
            <a:r>
              <a:rPr lang="en-US" sz="1600" kern="0" dirty="0">
                <a:solidFill>
                  <a:srgbClr val="000000"/>
                </a:solidFill>
                <a:latin typeface="Calibri" panose="020F0502020204030204" pitchFamily="34" charset="0"/>
                <a:ea typeface="Verdana" panose="020B0604030504040204" pitchFamily="34" charset="0"/>
                <a:cs typeface="Calibri" panose="020F0502020204030204" pitchFamily="34" charset="0"/>
              </a:rPr>
              <a:t>Harvest corporate pipeline, esp. USA, China and Japan</a:t>
            </a:r>
          </a:p>
          <a:p>
            <a:pPr marL="285750" indent="-285750" defTabSz="685800">
              <a:lnSpc>
                <a:spcPct val="90000"/>
              </a:lnSpc>
              <a:spcBef>
                <a:spcPts val="750"/>
              </a:spcBef>
              <a:buClr>
                <a:srgbClr val="0066A1"/>
              </a:buClr>
              <a:buSzPct val="60000"/>
              <a:buFont typeface="Lucida Grande" panose="020B0600040502020204" pitchFamily="34" charset="0"/>
              <a:buChar char="▶"/>
            </a:pPr>
            <a:r>
              <a:rPr lang="en-US" sz="1600" kern="0" dirty="0">
                <a:solidFill>
                  <a:srgbClr val="000000"/>
                </a:solidFill>
                <a:latin typeface="Calibri" panose="020F0502020204030204" pitchFamily="34" charset="0"/>
                <a:ea typeface="Verdana" panose="020B0604030504040204" pitchFamily="34" charset="0"/>
                <a:cs typeface="Calibri" panose="020F0502020204030204" pitchFamily="34" charset="0"/>
              </a:rPr>
              <a:t>Recapture 40 - 370 lost units in India, &amp; establish 2020 go-to-market plans,</a:t>
            </a:r>
          </a:p>
          <a:p>
            <a:pPr marL="285750" indent="-285750" defTabSz="685800">
              <a:lnSpc>
                <a:spcPct val="90000"/>
              </a:lnSpc>
              <a:spcBef>
                <a:spcPts val="750"/>
              </a:spcBef>
              <a:buClr>
                <a:srgbClr val="0066A1"/>
              </a:buClr>
              <a:buSzPct val="60000"/>
              <a:buFont typeface="Lucida Grande" panose="020B0600040502020204" pitchFamily="34" charset="0"/>
              <a:buChar char="▶"/>
            </a:pPr>
            <a:r>
              <a:rPr lang="en-US" sz="1600" kern="0" dirty="0">
                <a:solidFill>
                  <a:srgbClr val="000000"/>
                </a:solidFill>
                <a:latin typeface="Calibri" panose="020F0502020204030204" pitchFamily="34" charset="0"/>
                <a:ea typeface="Verdana" panose="020B0604030504040204" pitchFamily="34" charset="0"/>
                <a:cs typeface="Calibri" panose="020F0502020204030204" pitchFamily="34" charset="0"/>
              </a:rPr>
              <a:t>Continue to position, propose and close   IEEE – Rutgers mini-MBA for engineers</a:t>
            </a:r>
          </a:p>
          <a:p>
            <a:pPr marL="285750" indent="-285750" defTabSz="685800">
              <a:lnSpc>
                <a:spcPct val="90000"/>
              </a:lnSpc>
              <a:spcBef>
                <a:spcPts val="750"/>
              </a:spcBef>
              <a:buClr>
                <a:srgbClr val="0066A1"/>
              </a:buClr>
              <a:buSzPct val="60000"/>
              <a:buFont typeface="Lucida Grande" panose="020B0600040502020204" pitchFamily="34" charset="0"/>
              <a:buChar char="▶"/>
            </a:pPr>
            <a:r>
              <a:rPr lang="en-US" sz="1600" kern="0" dirty="0">
                <a:solidFill>
                  <a:srgbClr val="000000"/>
                </a:solidFill>
                <a:latin typeface="Calibri" panose="020F0502020204030204" pitchFamily="34" charset="0"/>
                <a:ea typeface="Verdana" panose="020B0604030504040204" pitchFamily="34" charset="0"/>
                <a:cs typeface="Calibri" panose="020F0502020204030204" pitchFamily="34" charset="0"/>
              </a:rPr>
              <a:t>Open Access Revenue Opportunities </a:t>
            </a:r>
          </a:p>
          <a:p>
            <a:pPr marL="514350" lvl="1" indent="-171450" defTabSz="685800" fontAlgn="t">
              <a:lnSpc>
                <a:spcPct val="90000"/>
              </a:lnSpc>
              <a:spcBef>
                <a:spcPts val="375"/>
              </a:spcBef>
              <a:buClr>
                <a:srgbClr val="0066A1"/>
              </a:buClr>
              <a:buSzPct val="100000"/>
              <a:buFont typeface="LucidaGrande" charset="0"/>
              <a:buChar char="-"/>
              <a:defRPr/>
            </a:pPr>
            <a:r>
              <a:rPr lang="en-US" sz="1300" kern="0" dirty="0">
                <a:solidFill>
                  <a:srgbClr val="000000"/>
                </a:solidFill>
                <a:latin typeface="Calibri" panose="020F0502020204030204" pitchFamily="34" charset="0"/>
                <a:ea typeface="Verdana" panose="020B0604030504040204" pitchFamily="34" charset="0"/>
                <a:cs typeface="Calibri" panose="020F0502020204030204" pitchFamily="34" charset="0"/>
              </a:rPr>
              <a:t>Minimize Risk and Maximize Opportunity, including Close one or more R&amp;P</a:t>
            </a:r>
          </a:p>
        </p:txBody>
      </p:sp>
      <p:pic>
        <p:nvPicPr>
          <p:cNvPr id="6" name="Picture 5">
            <a:extLst>
              <a:ext uri="{FF2B5EF4-FFF2-40B4-BE49-F238E27FC236}">
                <a16:creationId xmlns:a16="http://schemas.microsoft.com/office/drawing/2014/main" id="{0B54F2B2-442B-6E4B-9938-1FC72622FD46}"/>
              </a:ext>
            </a:extLst>
          </p:cNvPr>
          <p:cNvPicPr>
            <a:picLocks noChangeAspect="1"/>
          </p:cNvPicPr>
          <p:nvPr/>
        </p:nvPicPr>
        <p:blipFill>
          <a:blip r:embed="rId3"/>
          <a:stretch>
            <a:fillRect/>
          </a:stretch>
        </p:blipFill>
        <p:spPr>
          <a:xfrm>
            <a:off x="3301467" y="1218833"/>
            <a:ext cx="1870250" cy="1168233"/>
          </a:xfrm>
          <a:prstGeom prst="rect">
            <a:avLst/>
          </a:prstGeom>
        </p:spPr>
      </p:pic>
      <p:grpSp>
        <p:nvGrpSpPr>
          <p:cNvPr id="13" name="Group 12">
            <a:extLst>
              <a:ext uri="{FF2B5EF4-FFF2-40B4-BE49-F238E27FC236}">
                <a16:creationId xmlns:a16="http://schemas.microsoft.com/office/drawing/2014/main" id="{0657B503-F88E-8D41-B9CC-60FCC775887D}"/>
              </a:ext>
            </a:extLst>
          </p:cNvPr>
          <p:cNvGrpSpPr/>
          <p:nvPr/>
        </p:nvGrpSpPr>
        <p:grpSpPr>
          <a:xfrm>
            <a:off x="5625663" y="162562"/>
            <a:ext cx="3343575" cy="935460"/>
            <a:chOff x="5422053" y="571606"/>
            <a:chExt cx="3343575" cy="935460"/>
          </a:xfrm>
        </p:grpSpPr>
        <p:sp>
          <p:nvSpPr>
            <p:cNvPr id="9" name="Rectangular Callout 8">
              <a:extLst>
                <a:ext uri="{FF2B5EF4-FFF2-40B4-BE49-F238E27FC236}">
                  <a16:creationId xmlns:a16="http://schemas.microsoft.com/office/drawing/2014/main" id="{5932A440-81EA-FF44-A823-4466E2337218}"/>
                </a:ext>
              </a:extLst>
            </p:cNvPr>
            <p:cNvSpPr/>
            <p:nvPr/>
          </p:nvSpPr>
          <p:spPr>
            <a:xfrm>
              <a:off x="5422053" y="571606"/>
              <a:ext cx="3343575" cy="935460"/>
            </a:xfrm>
            <a:prstGeom prst="wedgeRectCallout">
              <a:avLst>
                <a:gd name="adj1" fmla="val -58406"/>
                <a:gd name="adj2" fmla="val 72848"/>
              </a:avLst>
            </a:prstGeom>
            <a:solidFill>
              <a:srgbClr val="00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06FFAEDF-6AEB-1A4A-983F-F09B95A78276}"/>
                </a:ext>
              </a:extLst>
            </p:cNvPr>
            <p:cNvSpPr txBox="1"/>
            <p:nvPr/>
          </p:nvSpPr>
          <p:spPr>
            <a:xfrm>
              <a:off x="6083721" y="600018"/>
              <a:ext cx="2650376" cy="831517"/>
            </a:xfrm>
            <a:prstGeom prst="rect">
              <a:avLst/>
            </a:prstGeom>
          </p:spPr>
          <p:txBody>
            <a:bodyPr wrap="square" rtlCol="0">
              <a:noAutofit/>
            </a:bodyPr>
            <a:lstStyle/>
            <a:p>
              <a:pPr lvl="0">
                <a:spcBef>
                  <a:spcPts val="200"/>
                </a:spcBef>
                <a:buClr>
                  <a:prstClr val="black"/>
                </a:buClr>
                <a:buSzPct val="100000"/>
                <a:defRPr/>
              </a:pPr>
              <a:r>
                <a:rPr lang="en-US" sz="1700" b="1" dirty="0">
                  <a:solidFill>
                    <a:schemeClr val="bg1"/>
                  </a:solidFill>
                  <a:sym typeface="Arial"/>
                </a:rPr>
                <a:t>$259.6 M + 4.5% earned   /  $247.6 +5.8% Cash vs. 2018  </a:t>
              </a:r>
            </a:p>
          </p:txBody>
        </p:sp>
        <p:pic>
          <p:nvPicPr>
            <p:cNvPr id="12" name="Picture 11">
              <a:extLst>
                <a:ext uri="{FF2B5EF4-FFF2-40B4-BE49-F238E27FC236}">
                  <a16:creationId xmlns:a16="http://schemas.microsoft.com/office/drawing/2014/main" id="{D62D8C2E-BECF-5C4C-A548-B8A3CEA3D16E}"/>
                </a:ext>
              </a:extLst>
            </p:cNvPr>
            <p:cNvPicPr>
              <a:picLocks noChangeAspect="1"/>
            </p:cNvPicPr>
            <p:nvPr/>
          </p:nvPicPr>
          <p:blipFill>
            <a:blip r:embed="rId4"/>
            <a:stretch>
              <a:fillRect/>
            </a:stretch>
          </p:blipFill>
          <p:spPr>
            <a:xfrm>
              <a:off x="5510050" y="622740"/>
              <a:ext cx="596460" cy="596460"/>
            </a:xfrm>
            <a:prstGeom prst="rect">
              <a:avLst/>
            </a:prstGeom>
          </p:spPr>
        </p:pic>
      </p:grpSp>
    </p:spTree>
    <p:extLst>
      <p:ext uri="{BB962C8B-B14F-4D97-AF65-F5344CB8AC3E}">
        <p14:creationId xmlns:p14="http://schemas.microsoft.com/office/powerpoint/2010/main" val="121317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prstGeom prst="rect">
            <a:avLst/>
          </a:prstGeom>
        </p:spPr>
        <p:txBody>
          <a:bodyPr>
            <a:normAutofit fontScale="90000"/>
          </a:bodyPr>
          <a:lstStyle/>
          <a:p>
            <a:r>
              <a:rPr lang="en-US" sz="2400" dirty="0"/>
              <a:t>Total Number of IEEE Conferences</a:t>
            </a:r>
          </a:p>
        </p:txBody>
      </p:sp>
      <p:graphicFrame>
        <p:nvGraphicFramePr>
          <p:cNvPr id="7" name="Content Placeholder 6"/>
          <p:cNvGraphicFramePr>
            <a:graphicFrameLocks noGrp="1"/>
          </p:cNvGraphicFramePr>
          <p:nvPr>
            <p:ph sz="half" idx="4294967295"/>
          </p:nvPr>
        </p:nvGraphicFramePr>
        <p:xfrm>
          <a:off x="382673" y="1020493"/>
          <a:ext cx="8080772" cy="3633661"/>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0" y="4654154"/>
            <a:ext cx="485775" cy="273844"/>
          </a:xfrm>
          <a:prstGeom prst="rect">
            <a:avLst/>
          </a:prstGeom>
        </p:spPr>
        <p:txBody>
          <a:bodyPr/>
          <a:lstStyle/>
          <a:p>
            <a:pPr marL="0" marR="0" lvl="0" indent="0" algn="l" defTabSz="914378" rtl="0" eaLnBrk="1" fontAlgn="auto" latinLnBrk="0" hangingPunct="1">
              <a:lnSpc>
                <a:spcPct val="100000"/>
              </a:lnSpc>
              <a:spcBef>
                <a:spcPts val="0"/>
              </a:spcBef>
              <a:spcAft>
                <a:spcPts val="0"/>
              </a:spcAft>
              <a:buClrTx/>
              <a:buSzTx/>
              <a:buFontTx/>
              <a:buNone/>
              <a:tabLst/>
              <a:defRPr/>
            </a:pPr>
            <a:fld id="{60BC5383-B22C-A746-A4AF-C32103C6BFA6}" type="slidenum">
              <a:rPr kumimoji="0" lang="en-US" sz="1350" b="0" i="0" u="none" strike="noStrike" kern="1200" cap="none" spc="0" normalizeH="0" baseline="0" noProof="0">
                <a:ln>
                  <a:noFill/>
                </a:ln>
                <a:solidFill>
                  <a:prstClr val="white"/>
                </a:solidFill>
                <a:effectLst/>
                <a:uLnTx/>
                <a:uFillTx/>
                <a:latin typeface="Calibri" panose="020F0502020204030204"/>
                <a:ea typeface="+mn-ea"/>
                <a:cs typeface="Arial"/>
                <a:sym typeface="Arial"/>
              </a:rPr>
              <a:pPr marL="0" marR="0" lvl="0" indent="0" algn="l" defTabSz="914378" rtl="0" eaLnBrk="1" fontAlgn="auto" latinLnBrk="0" hangingPunct="1">
                <a:lnSpc>
                  <a:spcPct val="100000"/>
                </a:lnSpc>
                <a:spcBef>
                  <a:spcPts val="0"/>
                </a:spcBef>
                <a:spcAft>
                  <a:spcPts val="0"/>
                </a:spcAft>
                <a:buClrTx/>
                <a:buSzTx/>
                <a:buFontTx/>
                <a:buNone/>
                <a:tabLst/>
                <a:defRPr/>
              </a:pPr>
              <a:t>8</a:t>
            </a:fld>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401360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612" y="412433"/>
            <a:ext cx="8531162" cy="391130"/>
          </a:xfrm>
          <a:prstGeom prst="rect">
            <a:avLst/>
          </a:prstGeom>
        </p:spPr>
        <p:txBody>
          <a:bodyPr>
            <a:normAutofit fontScale="90000"/>
          </a:bodyPr>
          <a:lstStyle/>
          <a:p>
            <a:r>
              <a:rPr lang="en-US" sz="2000" dirty="0">
                <a:latin typeface="Calibri" panose="020F0502020204030204" pitchFamily="34" charset="0"/>
              </a:rPr>
              <a:t>Conference Gross Revenues</a:t>
            </a:r>
            <a:br>
              <a:rPr lang="en-US" dirty="0">
                <a:latin typeface="Calibri" panose="020F0502020204030204" pitchFamily="34" charset="0"/>
              </a:rPr>
            </a:br>
            <a:r>
              <a:rPr lang="en-US" sz="2000" b="0" i="1" dirty="0">
                <a:latin typeface="Calibri" panose="020F0502020204030204" pitchFamily="34" charset="0"/>
              </a:rPr>
              <a:t>From Financially-Sponsored Conference Events, in $M</a:t>
            </a:r>
          </a:p>
        </p:txBody>
      </p:sp>
      <p:sp>
        <p:nvSpPr>
          <p:cNvPr id="4" name="Slide Number Placeholder 3"/>
          <p:cNvSpPr>
            <a:spLocks noGrp="1"/>
          </p:cNvSpPr>
          <p:nvPr>
            <p:ph type="sldNum" sz="quarter" idx="4294967295"/>
          </p:nvPr>
        </p:nvSpPr>
        <p:spPr>
          <a:xfrm>
            <a:off x="0" y="4654154"/>
            <a:ext cx="485775" cy="273844"/>
          </a:xfrm>
          <a:prstGeom prst="rect">
            <a:avLst/>
          </a:prstGeom>
        </p:spPr>
        <p:txBody>
          <a:bodyPr/>
          <a:lstStyle/>
          <a:p>
            <a:pPr marL="0" marR="0" lvl="0" indent="0" algn="l" defTabSz="914378" rtl="0" eaLnBrk="1" fontAlgn="auto" latinLnBrk="0" hangingPunct="1">
              <a:lnSpc>
                <a:spcPct val="100000"/>
              </a:lnSpc>
              <a:spcBef>
                <a:spcPts val="0"/>
              </a:spcBef>
              <a:spcAft>
                <a:spcPts val="0"/>
              </a:spcAft>
              <a:buClrTx/>
              <a:buSzTx/>
              <a:buFontTx/>
              <a:buNone/>
              <a:tabLst/>
              <a:defRPr/>
            </a:pPr>
            <a:fld id="{60BC5383-B22C-A746-A4AF-C32103C6BFA6}" type="slidenum">
              <a:rPr kumimoji="0" lang="en-US" sz="1350" b="0" i="0" u="none" strike="noStrike" kern="1200" cap="none" spc="0" normalizeH="0" baseline="0" noProof="0">
                <a:ln>
                  <a:noFill/>
                </a:ln>
                <a:solidFill>
                  <a:prstClr val="white"/>
                </a:solidFill>
                <a:effectLst/>
                <a:uLnTx/>
                <a:uFillTx/>
                <a:latin typeface="Calibri" panose="020F0502020204030204"/>
                <a:ea typeface="+mn-ea"/>
                <a:cs typeface="Arial"/>
                <a:sym typeface="Arial"/>
              </a:rPr>
              <a:pPr marL="0" marR="0" lvl="0" indent="0" algn="l" defTabSz="914378" rtl="0" eaLnBrk="1" fontAlgn="auto" latinLnBrk="0" hangingPunct="1">
                <a:lnSpc>
                  <a:spcPct val="100000"/>
                </a:lnSpc>
                <a:spcBef>
                  <a:spcPts val="0"/>
                </a:spcBef>
                <a:spcAft>
                  <a:spcPts val="0"/>
                </a:spcAft>
                <a:buClrTx/>
                <a:buSzTx/>
                <a:buFontTx/>
                <a:buNone/>
                <a:tabLst/>
                <a:defRPr/>
              </a:pPr>
              <a:t>9</a:t>
            </a:fld>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graphicFrame>
        <p:nvGraphicFramePr>
          <p:cNvPr id="3" name="Chart 2"/>
          <p:cNvGraphicFramePr/>
          <p:nvPr/>
        </p:nvGraphicFramePr>
        <p:xfrm>
          <a:off x="3725" y="1065320"/>
          <a:ext cx="8238478" cy="371598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p:cNvSpPr txBox="1"/>
          <p:nvPr/>
        </p:nvSpPr>
        <p:spPr>
          <a:xfrm>
            <a:off x="1100010" y="1266426"/>
            <a:ext cx="2203303" cy="64227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mn-cs"/>
                <a:sym typeface="Arial"/>
              </a:rPr>
              <a:t>CAGR  2009-18: 6.07%</a:t>
            </a:r>
          </a:p>
        </p:txBody>
      </p:sp>
    </p:spTree>
    <p:extLst>
      <p:ext uri="{BB962C8B-B14F-4D97-AF65-F5344CB8AC3E}">
        <p14:creationId xmlns:p14="http://schemas.microsoft.com/office/powerpoint/2010/main" val="410145299"/>
      </p:ext>
    </p:extLst>
  </p:cSld>
  <p:clrMapOvr>
    <a:masterClrMapping/>
  </p:clrMapOvr>
</p:sld>
</file>

<file path=ppt/theme/theme1.xml><?xml version="1.0" encoding="utf-8"?>
<a:theme xmlns:a="http://schemas.openxmlformats.org/drawingml/2006/main" name="EC BoG DAC 2018 Templat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EC BoG DAC 2018 Template.potx</Template>
  <TotalTime>410</TotalTime>
  <Words>3591</Words>
  <Application>Microsoft Office PowerPoint</Application>
  <PresentationFormat>On-screen Show (16:9)</PresentationFormat>
  <Paragraphs>714</Paragraphs>
  <Slides>38</Slides>
  <Notes>10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38</vt:i4>
      </vt:variant>
    </vt:vector>
  </HeadingPairs>
  <TitlesOfParts>
    <vt:vector size="52" baseType="lpstr">
      <vt:lpstr>Arial</vt:lpstr>
      <vt:lpstr>Calibri</vt:lpstr>
      <vt:lpstr>California FB</vt:lpstr>
      <vt:lpstr>Californian FB</vt:lpstr>
      <vt:lpstr>Courier New</vt:lpstr>
      <vt:lpstr>Lucida Grande</vt:lpstr>
      <vt:lpstr>LucidaGrande</vt:lpstr>
      <vt:lpstr>Merriweather Sans</vt:lpstr>
      <vt:lpstr>Noto Sans Symbols</vt:lpstr>
      <vt:lpstr>Times New Roman</vt:lpstr>
      <vt:lpstr>Verdana</vt:lpstr>
      <vt:lpstr>Wingdings</vt:lpstr>
      <vt:lpstr>Wingdings 3</vt:lpstr>
      <vt:lpstr>EC BoG DAC 2018 Template</vt:lpstr>
      <vt:lpstr>PowerPoint Presentation</vt:lpstr>
      <vt:lpstr>Old/New Business </vt:lpstr>
      <vt:lpstr>President Report</vt:lpstr>
      <vt:lpstr>IEEE CEDA Student Travel Program </vt:lpstr>
      <vt:lpstr>DAC-SEMI Collaboration Status</vt:lpstr>
      <vt:lpstr>IEEE Strategy for Growth (Revenue)</vt:lpstr>
      <vt:lpstr>Global Outlook 2019</vt:lpstr>
      <vt:lpstr>Total Number of IEEE Conferences</vt:lpstr>
      <vt:lpstr>Conference Gross Revenues From Financially-Sponsored Conference Events, in $M</vt:lpstr>
      <vt:lpstr>Charge and Cost in Technical Co-Sponsorship</vt:lpstr>
      <vt:lpstr>Full (100%) TCS Cost Allocation</vt:lpstr>
      <vt:lpstr>TCS Cost Allocation Breakdown</vt:lpstr>
      <vt:lpstr>Full (100%) TCS Cost Allocation – Algorithm</vt:lpstr>
      <vt:lpstr>Full (100%) TCS Cost Allocation – Schedule</vt:lpstr>
      <vt:lpstr>PowerPoint Presentation</vt:lpstr>
      <vt:lpstr>Status of New accelerated OA publications</vt:lpstr>
      <vt:lpstr>Status:   IEEE Accelerated OA Plan New Pubs (14) IEEE Open website contains information about IEEE’s OA options for authors https://open.ieee.org  Press release about our OA plans (June 11):  https://www.ieee.org/about/news/2019/14-new-open-access-journals.html</vt:lpstr>
      <vt:lpstr>Status:   IEEE Accelerated OA Plan New Pubs (14)</vt:lpstr>
      <vt:lpstr>Status:   IEEE Access Sections (6) </vt:lpstr>
      <vt:lpstr>Update on Fellow matters, including the decision to refer Fellow Nominees to Societies only</vt:lpstr>
      <vt:lpstr>Rationale for Decision (1/2)</vt:lpstr>
      <vt:lpstr>Rationale for Decision (2/2)</vt:lpstr>
      <vt:lpstr>Implementation Aspects</vt:lpstr>
      <vt:lpstr>Looking to 2020</vt:lpstr>
      <vt:lpstr> BACKUP SLIDES</vt:lpstr>
      <vt:lpstr>PowerPoint Presentation</vt:lpstr>
      <vt:lpstr>Roster of the 2019 Ad Hoc (12 S/TC-FEC Chairs)</vt:lpstr>
      <vt:lpstr>IEEE Fellow Committee  Should Councils Evaluate Nominees?</vt:lpstr>
      <vt:lpstr>Data on Technical Councils</vt:lpstr>
      <vt:lpstr>Data on Technical Councils</vt:lpstr>
      <vt:lpstr>Elevation Probability vs Mean Number of Nominations</vt:lpstr>
      <vt:lpstr>New findings on Societies and Councils</vt:lpstr>
      <vt:lpstr>The Problem Exists Beyond Stats</vt:lpstr>
      <vt:lpstr>Does the FC Reaffirm the 2018 Decision?</vt:lpstr>
      <vt:lpstr>Does the FC Reaffirm the 2018 Decision?</vt:lpstr>
      <vt:lpstr>2018 Decision on Councils</vt:lpstr>
      <vt:lpstr>Counter Arguments I got from the TCs (followed by my opinions)</vt:lpstr>
      <vt:lpstr>Highlights of Fellow Decisions that Impact S/TCs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IEEE CEDA 2018 Template</dc:title>
  <dc:subject/>
  <dc:creator>Jennifir McGillis;David Atienza</dc:creator>
  <cp:keywords/>
  <dc:description/>
  <cp:lastModifiedBy>David Atienza</cp:lastModifiedBy>
  <cp:revision>115</cp:revision>
  <dcterms:created xsi:type="dcterms:W3CDTF">2016-04-15T13:56:06Z</dcterms:created>
  <dcterms:modified xsi:type="dcterms:W3CDTF">2019-11-02T19:48:30Z</dcterms:modified>
  <cp:category/>
</cp:coreProperties>
</file>