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81" r:id="rId3"/>
    <p:sldId id="264" r:id="rId4"/>
    <p:sldId id="291" r:id="rId5"/>
    <p:sldId id="292" r:id="rId6"/>
    <p:sldId id="293" r:id="rId7"/>
    <p:sldId id="261" r:id="rId8"/>
    <p:sldId id="262" r:id="rId9"/>
    <p:sldId id="267" r:id="rId10"/>
    <p:sldId id="284" r:id="rId11"/>
    <p:sldId id="285" r:id="rId12"/>
    <p:sldId id="286" r:id="rId13"/>
    <p:sldId id="287" r:id="rId14"/>
    <p:sldId id="288" r:id="rId15"/>
    <p:sldId id="266" r:id="rId16"/>
    <p:sldId id="289" r:id="rId17"/>
    <p:sldId id="258" r:id="rId18"/>
    <p:sldId id="1681" r:id="rId19"/>
    <p:sldId id="1682" r:id="rId20"/>
    <p:sldId id="1683" r:id="rId21"/>
    <p:sldId id="1684" r:id="rId22"/>
    <p:sldId id="1685" r:id="rId23"/>
    <p:sldId id="1686" r:id="rId24"/>
    <p:sldId id="1687" r:id="rId25"/>
    <p:sldId id="269" r:id="rId26"/>
    <p:sldId id="270" r:id="rId27"/>
    <p:sldId id="294" r:id="rId28"/>
    <p:sldId id="1670" r:id="rId29"/>
    <p:sldId id="1677" r:id="rId30"/>
    <p:sldId id="1672" r:id="rId31"/>
    <p:sldId id="1673" r:id="rId32"/>
    <p:sldId id="1674" r:id="rId33"/>
    <p:sldId id="313" r:id="rId34"/>
    <p:sldId id="1671" r:id="rId35"/>
    <p:sldId id="1676" r:id="rId36"/>
    <p:sldId id="1678" r:id="rId37"/>
    <p:sldId id="1675" r:id="rId38"/>
    <p:sldId id="1679" r:id="rId39"/>
    <p:sldId id="1680" r:id="rId40"/>
    <p:sldId id="271" r:id="rId41"/>
    <p:sldId id="272" r:id="rId42"/>
    <p:sldId id="1688" r:id="rId43"/>
    <p:sldId id="1689" r:id="rId44"/>
    <p:sldId id="296" r:id="rId45"/>
    <p:sldId id="297" r:id="rId46"/>
    <p:sldId id="298" r:id="rId47"/>
    <p:sldId id="299" r:id="rId48"/>
    <p:sldId id="300" r:id="rId49"/>
    <p:sldId id="301" r:id="rId50"/>
    <p:sldId id="302" r:id="rId51"/>
    <p:sldId id="365" r:id="rId52"/>
    <p:sldId id="366" r:id="rId53"/>
    <p:sldId id="367" r:id="rId54"/>
    <p:sldId id="372" r:id="rId55"/>
    <p:sldId id="373" r:id="rId56"/>
    <p:sldId id="27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31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14" d="100"/>
          <a:sy n="114" d="100"/>
        </p:scale>
        <p:origin x="210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dark, person, bed, computer&#10;&#10;Description automatically generated">
            <a:extLst>
              <a:ext uri="{FF2B5EF4-FFF2-40B4-BE49-F238E27FC236}">
                <a16:creationId xmlns:a16="http://schemas.microsoft.com/office/drawing/2014/main" id="{4768B6C1-EAF5-4738-88F6-32054EFA28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3EEFE7E-4F42-4D07-9CCA-BA65EED0541B}"/>
              </a:ext>
            </a:extLst>
          </p:cNvPr>
          <p:cNvSpPr>
            <a:spLocks noGrp="1"/>
          </p:cNvSpPr>
          <p:nvPr>
            <p:ph type="ctrTitle"/>
          </p:nvPr>
        </p:nvSpPr>
        <p:spPr>
          <a:xfrm>
            <a:off x="1524000" y="1784718"/>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19FC726-B604-4500-9F1C-26F0001584D3}"/>
              </a:ext>
            </a:extLst>
          </p:cNvPr>
          <p:cNvSpPr>
            <a:spLocks noGrp="1"/>
          </p:cNvSpPr>
          <p:nvPr>
            <p:ph type="subTitle" idx="1"/>
          </p:nvPr>
        </p:nvSpPr>
        <p:spPr>
          <a:xfrm>
            <a:off x="1524000" y="4264393"/>
            <a:ext cx="9144000" cy="1655762"/>
          </a:xfrm>
        </p:spPr>
        <p:txBody>
          <a:bodyPr/>
          <a:lstStyle>
            <a:lvl1pPr marL="0" indent="0" algn="ctr">
              <a:buNone/>
              <a:defRPr sz="24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16242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B5DA9E43-F0AD-43E7-963E-649E53B74D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1">
            <a:extLst>
              <a:ext uri="{FF2B5EF4-FFF2-40B4-BE49-F238E27FC236}">
                <a16:creationId xmlns:a16="http://schemas.microsoft.com/office/drawing/2014/main" id="{C3D53ED5-AAFF-4464-B2F5-DA16958EDDBA}"/>
              </a:ext>
            </a:extLst>
          </p:cNvPr>
          <p:cNvSpPr>
            <a:spLocks noGrp="1"/>
          </p:cNvSpPr>
          <p:nvPr>
            <p:ph type="title"/>
          </p:nvPr>
        </p:nvSpPr>
        <p:spPr/>
        <p:txBody>
          <a:bodyPr/>
          <a:lstStyle>
            <a:lvl1pPr>
              <a:defRPr>
                <a:solidFill>
                  <a:srgbClr val="32316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8BF5170-8BE9-4AA4-85C9-41850026944C}"/>
              </a:ext>
            </a:extLst>
          </p:cNvPr>
          <p:cNvSpPr>
            <a:spLocks noGrp="1"/>
          </p:cNvSpPr>
          <p:nvPr>
            <p:ph idx="1"/>
          </p:nvPr>
        </p:nvSpPr>
        <p:spPr>
          <a:xfrm>
            <a:off x="838200" y="1825625"/>
            <a:ext cx="10515600" cy="4059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7862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picture containing dark, person, bed, computer&#10;&#10;Description automatically generated">
            <a:extLst>
              <a:ext uri="{FF2B5EF4-FFF2-40B4-BE49-F238E27FC236}">
                <a16:creationId xmlns:a16="http://schemas.microsoft.com/office/drawing/2014/main" id="{61C7D160-FB77-458E-B429-15F03E809C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F0E12C3-0AD4-45DE-946A-2538A94A32B5}"/>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37BC49C-EEFD-4C16-AE96-552F43315AEF}"/>
              </a:ext>
            </a:extLst>
          </p:cNvPr>
          <p:cNvSpPr>
            <a:spLocks noGrp="1"/>
          </p:cNvSpPr>
          <p:nvPr>
            <p:ph type="body" idx="1"/>
          </p:nvPr>
        </p:nvSpPr>
        <p:spPr>
          <a:xfrm>
            <a:off x="831850" y="4589463"/>
            <a:ext cx="10515600" cy="1500187"/>
          </a:xfrm>
        </p:spPr>
        <p:txBody>
          <a:bodyPr/>
          <a:lstStyle>
            <a:lvl1pPr marL="0" indent="0">
              <a:buNone/>
              <a:defRPr sz="2400">
                <a:solidFill>
                  <a:schemeClr val="bg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58155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5BDECF9A-F64E-4E16-A29F-06C3476D0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1">
            <a:extLst>
              <a:ext uri="{FF2B5EF4-FFF2-40B4-BE49-F238E27FC236}">
                <a16:creationId xmlns:a16="http://schemas.microsoft.com/office/drawing/2014/main" id="{ABA4AAB8-E512-4820-A48B-651514D55AC6}"/>
              </a:ext>
            </a:extLst>
          </p:cNvPr>
          <p:cNvSpPr>
            <a:spLocks noGrp="1"/>
          </p:cNvSpPr>
          <p:nvPr>
            <p:ph type="title"/>
          </p:nvPr>
        </p:nvSpPr>
        <p:spPr/>
        <p:txBody>
          <a:bodyPr/>
          <a:lstStyle>
            <a:lvl1pPr>
              <a:defRPr>
                <a:solidFill>
                  <a:srgbClr val="32316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DFBB4F0-1AE2-4D8B-AA76-4185CF1D41CE}"/>
              </a:ext>
            </a:extLst>
          </p:cNvPr>
          <p:cNvSpPr>
            <a:spLocks noGrp="1"/>
          </p:cNvSpPr>
          <p:nvPr>
            <p:ph sz="half" idx="1"/>
          </p:nvPr>
        </p:nvSpPr>
        <p:spPr>
          <a:xfrm>
            <a:off x="838200" y="1825625"/>
            <a:ext cx="5181600" cy="4059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C0445A-983F-4532-8020-FD5746CE7D5B}"/>
              </a:ext>
            </a:extLst>
          </p:cNvPr>
          <p:cNvSpPr>
            <a:spLocks noGrp="1"/>
          </p:cNvSpPr>
          <p:nvPr>
            <p:ph sz="half" idx="2"/>
          </p:nvPr>
        </p:nvSpPr>
        <p:spPr>
          <a:xfrm>
            <a:off x="6172200" y="1825625"/>
            <a:ext cx="5181600" cy="4059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2177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8EE5C127-374E-4851-BF28-4DAB1B7C34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1">
            <a:extLst>
              <a:ext uri="{FF2B5EF4-FFF2-40B4-BE49-F238E27FC236}">
                <a16:creationId xmlns:a16="http://schemas.microsoft.com/office/drawing/2014/main" id="{05511C1C-160A-4A10-A30F-B2F6859EB2AF}"/>
              </a:ext>
            </a:extLst>
          </p:cNvPr>
          <p:cNvSpPr>
            <a:spLocks noGrp="1"/>
          </p:cNvSpPr>
          <p:nvPr>
            <p:ph type="title"/>
          </p:nvPr>
        </p:nvSpPr>
        <p:spPr>
          <a:xfrm>
            <a:off x="839788" y="365125"/>
            <a:ext cx="10515600" cy="1325563"/>
          </a:xfrm>
        </p:spPr>
        <p:txBody>
          <a:bodyPr/>
          <a:lstStyle>
            <a:lvl1pPr>
              <a:defRPr>
                <a:solidFill>
                  <a:srgbClr val="32316A"/>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8FE26DF-1799-4B38-A430-A847FCC386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2209C-C526-4965-AF1F-59ACC980FBF0}"/>
              </a:ext>
            </a:extLst>
          </p:cNvPr>
          <p:cNvSpPr>
            <a:spLocks noGrp="1"/>
          </p:cNvSpPr>
          <p:nvPr>
            <p:ph sz="half" idx="2"/>
          </p:nvPr>
        </p:nvSpPr>
        <p:spPr>
          <a:xfrm>
            <a:off x="839788" y="2505075"/>
            <a:ext cx="5157787" cy="3409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961E34-D492-4D46-B69F-0489FE58E1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0875FA-3220-4BA6-A0BC-4C4E209BA961}"/>
              </a:ext>
            </a:extLst>
          </p:cNvPr>
          <p:cNvSpPr>
            <a:spLocks noGrp="1"/>
          </p:cNvSpPr>
          <p:nvPr>
            <p:ph sz="quarter" idx="4"/>
          </p:nvPr>
        </p:nvSpPr>
        <p:spPr>
          <a:xfrm>
            <a:off x="6172200" y="2505075"/>
            <a:ext cx="5183188" cy="34092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2148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2BFA79EC-F75F-435A-88F7-5CC0D30916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1">
            <a:extLst>
              <a:ext uri="{FF2B5EF4-FFF2-40B4-BE49-F238E27FC236}">
                <a16:creationId xmlns:a16="http://schemas.microsoft.com/office/drawing/2014/main" id="{6C034089-4F4C-40B2-B59E-4798BE6A9831}"/>
              </a:ext>
            </a:extLst>
          </p:cNvPr>
          <p:cNvSpPr>
            <a:spLocks noGrp="1"/>
          </p:cNvSpPr>
          <p:nvPr>
            <p:ph type="title"/>
          </p:nvPr>
        </p:nvSpPr>
        <p:spPr>
          <a:xfrm>
            <a:off x="839788" y="457200"/>
            <a:ext cx="3932237" cy="1600200"/>
          </a:xfrm>
        </p:spPr>
        <p:txBody>
          <a:bodyPr anchor="b"/>
          <a:lstStyle>
            <a:lvl1pPr>
              <a:defRPr sz="3200">
                <a:solidFill>
                  <a:srgbClr val="32316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D73BCB3-95EF-4259-9098-E6486697A2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994D1-83A5-405B-832C-5E21B39D8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6945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AC36B3E2-2AE4-4889-A6EE-05595EEC3C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1">
            <a:extLst>
              <a:ext uri="{FF2B5EF4-FFF2-40B4-BE49-F238E27FC236}">
                <a16:creationId xmlns:a16="http://schemas.microsoft.com/office/drawing/2014/main" id="{A6F4C1F5-07C2-4809-A0C4-7533D94BD2EE}"/>
              </a:ext>
            </a:extLst>
          </p:cNvPr>
          <p:cNvSpPr>
            <a:spLocks noGrp="1"/>
          </p:cNvSpPr>
          <p:nvPr>
            <p:ph type="title"/>
          </p:nvPr>
        </p:nvSpPr>
        <p:spPr>
          <a:xfrm>
            <a:off x="839788" y="457200"/>
            <a:ext cx="3932237" cy="1600200"/>
          </a:xfrm>
        </p:spPr>
        <p:txBody>
          <a:bodyPr anchor="b"/>
          <a:lstStyle>
            <a:lvl1pPr>
              <a:defRPr sz="3200">
                <a:solidFill>
                  <a:srgbClr val="32316A"/>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0F0740A8-21BA-4A04-9137-A305BE3227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734936-1317-475D-8356-8535EAF871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67797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E9CFA-CF36-482F-A57C-02A368B22C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F89DDE-6092-4BFE-B829-C7E8708C99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5653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p:txBody>
          <a:bodyPr/>
          <a:lstStyle/>
          <a:p>
            <a:r>
              <a:rPr lang="en-US" dirty="0"/>
              <a:t>Wi-Fi Access</a:t>
            </a:r>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lstStyle/>
          <a:p>
            <a:r>
              <a:rPr lang="en-US" dirty="0"/>
              <a:t>Network Name: SDMBR Conference</a:t>
            </a:r>
          </a:p>
          <a:p>
            <a:r>
              <a:rPr lang="en-US" dirty="0"/>
              <a:t>Password: ICCAD22</a:t>
            </a:r>
          </a:p>
        </p:txBody>
      </p:sp>
    </p:spTree>
    <p:extLst>
      <p:ext uri="{BB962C8B-B14F-4D97-AF65-F5344CB8AC3E}">
        <p14:creationId xmlns:p14="http://schemas.microsoft.com/office/powerpoint/2010/main" val="3187799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Budget 2023 – After first pass submission</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10676466" cy="4556511"/>
          </a:xfrm>
        </p:spPr>
        <p:txBody>
          <a:bodyPr>
            <a:normAutofit fontScale="92500" lnSpcReduction="10000"/>
          </a:bodyPr>
          <a:lstStyle/>
          <a:p>
            <a:r>
              <a:rPr lang="en-US" dirty="0"/>
              <a:t>First-pass budget was submitted to IEEE in August </a:t>
            </a:r>
          </a:p>
          <a:p>
            <a:endParaRPr lang="en-US" dirty="0"/>
          </a:p>
          <a:p>
            <a:r>
              <a:rPr lang="en-US" dirty="0"/>
              <a:t>Some good news:</a:t>
            </a:r>
          </a:p>
          <a:p>
            <a:pPr lvl="1"/>
            <a:r>
              <a:rPr lang="en-US" dirty="0"/>
              <a:t>IEEE automatically increased by 30% the budget for all travel-related expenses</a:t>
            </a:r>
          </a:p>
          <a:p>
            <a:pPr lvl="2"/>
            <a:r>
              <a:rPr lang="en-US" dirty="0"/>
              <a:t>This applies to accounts AC_505002 (meals), AC_505004 (Volunteer travel)</a:t>
            </a:r>
          </a:p>
          <a:p>
            <a:pPr lvl="1"/>
            <a:r>
              <a:rPr lang="en-US" dirty="0"/>
              <a:t>It increases the budget of our following activities</a:t>
            </a:r>
          </a:p>
          <a:p>
            <a:pPr lvl="3"/>
            <a:r>
              <a:rPr lang="en-GB" dirty="0"/>
              <a:t>Meetings &amp; accommodations : 	10K	</a:t>
            </a:r>
            <a:r>
              <a:rPr lang="en-GB" dirty="0">
                <a:sym typeface="Wingdings" pitchFamily="2" charset="2"/>
              </a:rPr>
              <a:t> </a:t>
            </a:r>
            <a:r>
              <a:rPr lang="en-GB" dirty="0">
                <a:solidFill>
                  <a:schemeClr val="accent6"/>
                </a:solidFill>
                <a:sym typeface="Wingdings" pitchFamily="2" charset="2"/>
              </a:rPr>
              <a:t>  13K 	     </a:t>
            </a:r>
            <a:r>
              <a:rPr lang="en-GB" sz="1600" dirty="0">
                <a:sym typeface="Wingdings" pitchFamily="2" charset="2"/>
              </a:rPr>
              <a:t>(meeting expenses at DAC, DATE, ICCAD)</a:t>
            </a:r>
            <a:endParaRPr lang="en-GB" sz="1600" dirty="0"/>
          </a:p>
          <a:p>
            <a:pPr lvl="3"/>
            <a:r>
              <a:rPr lang="en-GB" dirty="0"/>
              <a:t>Volunteer travel : 		40K 	</a:t>
            </a:r>
            <a:r>
              <a:rPr lang="en-GB" dirty="0">
                <a:sym typeface="Wingdings" pitchFamily="2" charset="2"/>
              </a:rPr>
              <a:t></a:t>
            </a:r>
            <a:r>
              <a:rPr lang="en-GB" dirty="0">
                <a:solidFill>
                  <a:srgbClr val="00B050"/>
                </a:solidFill>
                <a:sym typeface="Wingdings" pitchFamily="2" charset="2"/>
              </a:rPr>
              <a:t>   </a:t>
            </a:r>
            <a:r>
              <a:rPr lang="en-GB" dirty="0">
                <a:solidFill>
                  <a:schemeClr val="accent6"/>
                </a:solidFill>
                <a:sym typeface="Wingdings" pitchFamily="2" charset="2"/>
              </a:rPr>
              <a:t>52K</a:t>
            </a:r>
            <a:endParaRPr lang="en-GB" dirty="0">
              <a:solidFill>
                <a:schemeClr val="accent6"/>
              </a:solidFill>
            </a:endParaRPr>
          </a:p>
          <a:p>
            <a:pPr lvl="3"/>
            <a:r>
              <a:rPr lang="en-GB" dirty="0"/>
              <a:t>CEDA Luncheons :		 43K 	</a:t>
            </a:r>
            <a:r>
              <a:rPr lang="en-GB" dirty="0">
                <a:sym typeface="Wingdings" pitchFamily="2" charset="2"/>
              </a:rPr>
              <a:t></a:t>
            </a:r>
            <a:r>
              <a:rPr lang="en-GB" dirty="0">
                <a:solidFill>
                  <a:srgbClr val="00B050"/>
                </a:solidFill>
                <a:sym typeface="Wingdings" pitchFamily="2" charset="2"/>
              </a:rPr>
              <a:t>   </a:t>
            </a:r>
            <a:r>
              <a:rPr lang="en-GB" dirty="0">
                <a:solidFill>
                  <a:schemeClr val="accent6"/>
                </a:solidFill>
                <a:sym typeface="Wingdings" pitchFamily="2" charset="2"/>
              </a:rPr>
              <a:t>56K</a:t>
            </a:r>
          </a:p>
          <a:p>
            <a:pPr lvl="3"/>
            <a:r>
              <a:rPr lang="en-GB" dirty="0"/>
              <a:t>Distinguished Lecturer :	 25K 	</a:t>
            </a:r>
            <a:r>
              <a:rPr lang="en-GB" dirty="0">
                <a:sym typeface="Wingdings" pitchFamily="2" charset="2"/>
              </a:rPr>
              <a:t> </a:t>
            </a:r>
            <a:r>
              <a:rPr lang="en-GB" dirty="0">
                <a:solidFill>
                  <a:schemeClr val="accent6"/>
                </a:solidFill>
                <a:sym typeface="Wingdings" pitchFamily="2" charset="2"/>
              </a:rPr>
              <a:t>  26K</a:t>
            </a:r>
          </a:p>
          <a:p>
            <a:pPr lvl="3"/>
            <a:endParaRPr lang="en-GB" dirty="0">
              <a:solidFill>
                <a:schemeClr val="accent6"/>
              </a:solidFill>
              <a:sym typeface="Wingdings" pitchFamily="2" charset="2"/>
            </a:endParaRPr>
          </a:p>
          <a:p>
            <a:r>
              <a:rPr lang="en-US" dirty="0"/>
              <a:t>Submission of many initiatives (8 initiatives, amounting a total of 98K)</a:t>
            </a:r>
            <a:br>
              <a:rPr lang="en-US" dirty="0"/>
            </a:br>
            <a:r>
              <a:rPr lang="en-US" dirty="0"/>
              <a:t> </a:t>
            </a:r>
          </a:p>
          <a:p>
            <a:pPr marL="457200" lvl="1" indent="0">
              <a:buNone/>
            </a:pPr>
            <a:endParaRPr lang="en-US" dirty="0"/>
          </a:p>
          <a:p>
            <a:endParaRPr lang="en-US" dirty="0"/>
          </a:p>
        </p:txBody>
      </p:sp>
    </p:spTree>
    <p:extLst>
      <p:ext uri="{BB962C8B-B14F-4D97-AF65-F5344CB8AC3E}">
        <p14:creationId xmlns:p14="http://schemas.microsoft.com/office/powerpoint/2010/main" val="1086753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Budget 2023</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3" y="1484851"/>
            <a:ext cx="10880257" cy="4556511"/>
          </a:xfrm>
        </p:spPr>
        <p:txBody>
          <a:bodyPr>
            <a:normAutofit fontScale="92500" lnSpcReduction="20000"/>
          </a:bodyPr>
          <a:lstStyle/>
          <a:p>
            <a:pPr fontAlgn="base"/>
            <a:r>
              <a:rPr lang="en-GB" sz="1800" dirty="0"/>
              <a:t>Contractors (Editorial services): 	~67K </a:t>
            </a:r>
          </a:p>
          <a:p>
            <a:pPr fontAlgn="base"/>
            <a:r>
              <a:rPr lang="en-GB" sz="1800" dirty="0"/>
              <a:t>Operational - Conference Catalyst:	 62K (secretary) + 10K (web) + 2K (Zoom)</a:t>
            </a:r>
          </a:p>
          <a:p>
            <a:pPr fontAlgn="base"/>
            <a:r>
              <a:rPr lang="en-GB" sz="1800" dirty="0"/>
              <a:t>Meetings &amp; accommodations : 	10K	</a:t>
            </a:r>
            <a:r>
              <a:rPr lang="en-GB" sz="1800" dirty="0">
                <a:sym typeface="Wingdings" pitchFamily="2" charset="2"/>
              </a:rPr>
              <a:t> </a:t>
            </a:r>
            <a:r>
              <a:rPr lang="en-GB" sz="1800" dirty="0">
                <a:solidFill>
                  <a:schemeClr val="accent6"/>
                </a:solidFill>
                <a:sym typeface="Wingdings" pitchFamily="2" charset="2"/>
              </a:rPr>
              <a:t>~13K</a:t>
            </a:r>
            <a:endParaRPr lang="en-GB" sz="1800" dirty="0">
              <a:solidFill>
                <a:schemeClr val="accent6"/>
              </a:solidFill>
            </a:endParaRPr>
          </a:p>
          <a:p>
            <a:pPr fontAlgn="base"/>
            <a:r>
              <a:rPr lang="en-GB" sz="1800" dirty="0"/>
              <a:t>Volunteer travel : 			40K 	</a:t>
            </a:r>
            <a:r>
              <a:rPr lang="en-GB" sz="1800" dirty="0">
                <a:sym typeface="Wingdings" pitchFamily="2" charset="2"/>
              </a:rPr>
              <a:t></a:t>
            </a:r>
            <a:r>
              <a:rPr lang="en-GB" sz="1800" dirty="0">
                <a:solidFill>
                  <a:srgbClr val="00B050"/>
                </a:solidFill>
                <a:sym typeface="Wingdings" pitchFamily="2" charset="2"/>
              </a:rPr>
              <a:t> </a:t>
            </a:r>
            <a:r>
              <a:rPr lang="en-GB" sz="1800" dirty="0">
                <a:solidFill>
                  <a:schemeClr val="accent6"/>
                </a:solidFill>
                <a:sym typeface="Wingdings" pitchFamily="2" charset="2"/>
              </a:rPr>
              <a:t>~52K</a:t>
            </a:r>
            <a:endParaRPr lang="en-GB" sz="1800" dirty="0">
              <a:solidFill>
                <a:schemeClr val="accent6"/>
              </a:solidFill>
            </a:endParaRPr>
          </a:p>
          <a:p>
            <a:pPr fontAlgn="base"/>
            <a:r>
              <a:rPr lang="en-GB" sz="1800" dirty="0"/>
              <a:t>CEDA Luncheons 			~ 43K 	</a:t>
            </a:r>
            <a:r>
              <a:rPr lang="en-GB" sz="1800" dirty="0">
                <a:sym typeface="Wingdings" pitchFamily="2" charset="2"/>
              </a:rPr>
              <a:t></a:t>
            </a:r>
            <a:r>
              <a:rPr lang="en-GB" sz="1800" dirty="0">
                <a:solidFill>
                  <a:srgbClr val="00B050"/>
                </a:solidFill>
                <a:sym typeface="Wingdings" pitchFamily="2" charset="2"/>
              </a:rPr>
              <a:t> </a:t>
            </a:r>
            <a:r>
              <a:rPr lang="en-GB" sz="1800" dirty="0">
                <a:solidFill>
                  <a:schemeClr val="accent6"/>
                </a:solidFill>
                <a:sym typeface="Wingdings" pitchFamily="2" charset="2"/>
              </a:rPr>
              <a:t>~56K</a:t>
            </a:r>
            <a:br>
              <a:rPr lang="en-GB" sz="1800" dirty="0"/>
            </a:br>
            <a:r>
              <a:rPr lang="en-GB" sz="1800" dirty="0"/>
              <a:t>ASP-DAC, DATE, DAC, ICCAD</a:t>
            </a:r>
          </a:p>
          <a:p>
            <a:pPr fontAlgn="base"/>
            <a:r>
              <a:rPr lang="en-GB" sz="1800" dirty="0"/>
              <a:t>Distinguished Lecturer 		~ 25K 	</a:t>
            </a:r>
            <a:r>
              <a:rPr lang="en-GB" sz="1800" dirty="0">
                <a:sym typeface="Wingdings" pitchFamily="2" charset="2"/>
              </a:rPr>
              <a:t> </a:t>
            </a:r>
            <a:r>
              <a:rPr lang="en-GB" sz="1800" dirty="0">
                <a:solidFill>
                  <a:schemeClr val="accent6"/>
                </a:solidFill>
                <a:sym typeface="Wingdings" pitchFamily="2" charset="2"/>
              </a:rPr>
              <a:t>~26K</a:t>
            </a:r>
            <a:endParaRPr lang="en-GB" sz="1800" dirty="0">
              <a:solidFill>
                <a:schemeClr val="accent6"/>
              </a:solidFill>
            </a:endParaRPr>
          </a:p>
          <a:p>
            <a:pPr fontAlgn="base"/>
            <a:r>
              <a:rPr lang="en-GB" sz="1800" dirty="0"/>
              <a:t>Awards             			~ 27K</a:t>
            </a:r>
          </a:p>
          <a:p>
            <a:pPr fontAlgn="base"/>
            <a:r>
              <a:rPr lang="en-GB" sz="1800" dirty="0"/>
              <a:t>Local Chapters 			22K </a:t>
            </a:r>
          </a:p>
          <a:p>
            <a:pPr fontAlgn="base"/>
            <a:r>
              <a:rPr lang="en-GB" sz="1800" dirty="0"/>
              <a:t>Technical committee 		33K</a:t>
            </a:r>
            <a:br>
              <a:rPr lang="en-GB" sz="1800" dirty="0"/>
            </a:br>
            <a:r>
              <a:rPr lang="en-GB" sz="1800" dirty="0"/>
              <a:t>DATC, SVDTC, TCCPS</a:t>
            </a:r>
          </a:p>
          <a:p>
            <a:pPr fontAlgn="base"/>
            <a:r>
              <a:rPr lang="en-GB" sz="1800" dirty="0"/>
              <a:t>Technical committee contests 	~ 25K</a:t>
            </a:r>
            <a:br>
              <a:rPr lang="en-GB" sz="1800" dirty="0"/>
            </a:br>
            <a:r>
              <a:rPr lang="en-GB" sz="1800" dirty="0"/>
              <a:t>DATE, DAC, ICCAD, SMACD, LPCV ..</a:t>
            </a:r>
          </a:p>
          <a:p>
            <a:pPr fontAlgn="base"/>
            <a:r>
              <a:rPr lang="en-GB" sz="1800" dirty="0"/>
              <a:t>Initiatives: 			40K  	</a:t>
            </a:r>
            <a:r>
              <a:rPr lang="en-GB" sz="1800" dirty="0">
                <a:sym typeface="Wingdings" pitchFamily="2" charset="2"/>
              </a:rPr>
              <a:t> </a:t>
            </a:r>
            <a:r>
              <a:rPr lang="en-GB" sz="1800" dirty="0">
                <a:solidFill>
                  <a:schemeClr val="accent6"/>
                </a:solidFill>
                <a:sym typeface="Wingdings" pitchFamily="2" charset="2"/>
              </a:rPr>
              <a:t>~98K</a:t>
            </a:r>
            <a:endParaRPr lang="en-GB" sz="1800" dirty="0">
              <a:solidFill>
                <a:schemeClr val="accent6"/>
              </a:solidFill>
            </a:endParaRPr>
          </a:p>
          <a:p>
            <a:pPr fontAlgn="base"/>
            <a:r>
              <a:rPr lang="en-GB" sz="1800" dirty="0"/>
              <a:t>Advertising: 			25K</a:t>
            </a:r>
          </a:p>
        </p:txBody>
      </p:sp>
    </p:spTree>
    <p:extLst>
      <p:ext uri="{BB962C8B-B14F-4D97-AF65-F5344CB8AC3E}">
        <p14:creationId xmlns:p14="http://schemas.microsoft.com/office/powerpoint/2010/main" val="1486341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11D9-0982-CD2C-6485-66867BA67F7F}"/>
              </a:ext>
            </a:extLst>
          </p:cNvPr>
          <p:cNvSpPr>
            <a:spLocks noGrp="1"/>
          </p:cNvSpPr>
          <p:nvPr>
            <p:ph type="title"/>
          </p:nvPr>
        </p:nvSpPr>
        <p:spPr/>
        <p:txBody>
          <a:bodyPr/>
          <a:lstStyle/>
          <a:p>
            <a:r>
              <a:rPr lang="en-CH" dirty="0"/>
              <a:t>Initiatives approved (2023)</a:t>
            </a:r>
          </a:p>
        </p:txBody>
      </p:sp>
      <p:sp>
        <p:nvSpPr>
          <p:cNvPr id="3" name="Content Placeholder 2">
            <a:extLst>
              <a:ext uri="{FF2B5EF4-FFF2-40B4-BE49-F238E27FC236}">
                <a16:creationId xmlns:a16="http://schemas.microsoft.com/office/drawing/2014/main" id="{B5DA908A-F176-A052-8CD7-ADE86DD16A34}"/>
              </a:ext>
            </a:extLst>
          </p:cNvPr>
          <p:cNvSpPr>
            <a:spLocks noGrp="1"/>
          </p:cNvSpPr>
          <p:nvPr>
            <p:ph idx="1"/>
          </p:nvPr>
        </p:nvSpPr>
        <p:spPr/>
        <p:txBody>
          <a:bodyPr/>
          <a:lstStyle/>
          <a:p>
            <a:r>
              <a:rPr lang="en-CH" dirty="0"/>
              <a:t>98k approved for 2023</a:t>
            </a:r>
          </a:p>
          <a:p>
            <a:pPr lvl="1"/>
            <a:r>
              <a:rPr lang="en-CH" dirty="0"/>
              <a:t>Student travel grant </a:t>
            </a:r>
            <a:r>
              <a:rPr lang="en-CH" dirty="0">
                <a:sym typeface="Wingdings" pitchFamily="2" charset="2"/>
              </a:rPr>
              <a:t> from 20k to </a:t>
            </a:r>
            <a:r>
              <a:rPr lang="en-CH" dirty="0">
                <a:solidFill>
                  <a:schemeClr val="accent6"/>
                </a:solidFill>
                <a:sym typeface="Wingdings" pitchFamily="2" charset="2"/>
              </a:rPr>
              <a:t>30k</a:t>
            </a:r>
          </a:p>
          <a:p>
            <a:pPr lvl="1"/>
            <a:r>
              <a:rPr lang="en-GB" dirty="0">
                <a:sym typeface="Wingdings" pitchFamily="2" charset="2"/>
              </a:rPr>
              <a:t>Young People Programme (YPP) at DATE 2023 </a:t>
            </a:r>
            <a:r>
              <a:rPr lang="en-US" dirty="0">
                <a:sym typeface="Wingdings" pitchFamily="2" charset="2"/>
              </a:rPr>
              <a:t> </a:t>
            </a:r>
            <a:r>
              <a:rPr lang="en-US" dirty="0">
                <a:solidFill>
                  <a:schemeClr val="accent6"/>
                </a:solidFill>
                <a:sym typeface="Wingdings" pitchFamily="2" charset="2"/>
              </a:rPr>
              <a:t>10k</a:t>
            </a:r>
          </a:p>
          <a:p>
            <a:pPr lvl="1"/>
            <a:r>
              <a:rPr lang="en-GB" dirty="0">
                <a:sym typeface="Wingdings" pitchFamily="2" charset="2"/>
              </a:rPr>
              <a:t>CEDA SS at Smart Cities Conf.  </a:t>
            </a:r>
            <a:r>
              <a:rPr lang="en-GB" dirty="0">
                <a:solidFill>
                  <a:schemeClr val="accent6"/>
                </a:solidFill>
                <a:sym typeface="Wingdings" pitchFamily="2" charset="2"/>
              </a:rPr>
              <a:t>10k</a:t>
            </a:r>
            <a:endParaRPr lang="en-US" dirty="0">
              <a:solidFill>
                <a:schemeClr val="accent6"/>
              </a:solidFill>
              <a:sym typeface="Wingdings" pitchFamily="2" charset="2"/>
            </a:endParaRPr>
          </a:p>
          <a:p>
            <a:pPr lvl="1"/>
            <a:r>
              <a:rPr lang="en-GB" dirty="0">
                <a:sym typeface="Wingdings" pitchFamily="2" charset="2"/>
              </a:rPr>
              <a:t>CEDA SS at World Forum on IoT </a:t>
            </a:r>
            <a:r>
              <a:rPr lang="en-US" dirty="0">
                <a:sym typeface="Wingdings" pitchFamily="2" charset="2"/>
              </a:rPr>
              <a:t> </a:t>
            </a:r>
            <a:r>
              <a:rPr lang="en-US" dirty="0">
                <a:solidFill>
                  <a:schemeClr val="accent6"/>
                </a:solidFill>
                <a:sym typeface="Wingdings" pitchFamily="2" charset="2"/>
              </a:rPr>
              <a:t>10k</a:t>
            </a:r>
          </a:p>
          <a:p>
            <a:pPr lvl="1"/>
            <a:r>
              <a:rPr lang="en-US" dirty="0">
                <a:sym typeface="Wingdings" pitchFamily="2" charset="2"/>
              </a:rPr>
              <a:t>EDA Summer camps </a:t>
            </a:r>
            <a:r>
              <a:rPr lang="en-US" dirty="0">
                <a:solidFill>
                  <a:schemeClr val="accent6"/>
                </a:solidFill>
                <a:sym typeface="Wingdings" pitchFamily="2" charset="2"/>
              </a:rPr>
              <a:t> 15k</a:t>
            </a:r>
          </a:p>
          <a:p>
            <a:pPr lvl="1"/>
            <a:r>
              <a:rPr lang="en-GB" dirty="0">
                <a:sym typeface="Wingdings" pitchFamily="2" charset="2"/>
              </a:rPr>
              <a:t>Design challenge on Open-Source EDA</a:t>
            </a:r>
            <a:r>
              <a:rPr lang="en-US" dirty="0">
                <a:sym typeface="Wingdings" pitchFamily="2" charset="2"/>
              </a:rPr>
              <a:t> </a:t>
            </a:r>
            <a:r>
              <a:rPr lang="en-US" dirty="0">
                <a:solidFill>
                  <a:schemeClr val="accent6"/>
                </a:solidFill>
                <a:sym typeface="Wingdings" pitchFamily="2" charset="2"/>
              </a:rPr>
              <a:t> 8k</a:t>
            </a:r>
          </a:p>
          <a:p>
            <a:pPr lvl="1"/>
            <a:r>
              <a:rPr lang="en-US" dirty="0">
                <a:sym typeface="Wingdings" pitchFamily="2" charset="2"/>
              </a:rPr>
              <a:t>Open-Source </a:t>
            </a:r>
            <a:r>
              <a:rPr lang="en-US" dirty="0" err="1">
                <a:sym typeface="Wingdings" pitchFamily="2" charset="2"/>
              </a:rPr>
              <a:t>Impl</a:t>
            </a:r>
            <a:r>
              <a:rPr lang="en-US" dirty="0">
                <a:sym typeface="Wingdings" pitchFamily="2" charset="2"/>
              </a:rPr>
              <a:t>. of HW Sec. Attacks and </a:t>
            </a:r>
            <a:r>
              <a:rPr lang="en-US" dirty="0" err="1">
                <a:sym typeface="Wingdings" pitchFamily="2" charset="2"/>
              </a:rPr>
              <a:t>Counterm</a:t>
            </a:r>
            <a:r>
              <a:rPr lang="en-US" dirty="0">
                <a:sym typeface="Wingdings" pitchFamily="2" charset="2"/>
              </a:rPr>
              <a:t>.  </a:t>
            </a:r>
            <a:r>
              <a:rPr lang="en-US" dirty="0">
                <a:solidFill>
                  <a:schemeClr val="accent6"/>
                </a:solidFill>
                <a:sym typeface="Wingdings" pitchFamily="2" charset="2"/>
              </a:rPr>
              <a:t>15k</a:t>
            </a:r>
          </a:p>
          <a:p>
            <a:pPr lvl="1"/>
            <a:endParaRPr lang="en-CH" dirty="0">
              <a:solidFill>
                <a:schemeClr val="accent6"/>
              </a:solidFill>
              <a:sym typeface="Wingdings" pitchFamily="2" charset="2"/>
            </a:endParaRPr>
          </a:p>
          <a:p>
            <a:pPr lvl="1"/>
            <a:endParaRPr lang="en-CH" dirty="0"/>
          </a:p>
        </p:txBody>
      </p:sp>
    </p:spTree>
    <p:extLst>
      <p:ext uri="{BB962C8B-B14F-4D97-AF65-F5344CB8AC3E}">
        <p14:creationId xmlns:p14="http://schemas.microsoft.com/office/powerpoint/2010/main" val="1073391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11D9-0982-CD2C-6485-66867BA67F7F}"/>
              </a:ext>
            </a:extLst>
          </p:cNvPr>
          <p:cNvSpPr>
            <a:spLocks noGrp="1"/>
          </p:cNvSpPr>
          <p:nvPr>
            <p:ph type="title"/>
          </p:nvPr>
        </p:nvSpPr>
        <p:spPr/>
        <p:txBody>
          <a:bodyPr/>
          <a:lstStyle/>
          <a:p>
            <a:r>
              <a:rPr lang="en-CH" dirty="0"/>
              <a:t>Initiatives approved (2022)</a:t>
            </a:r>
          </a:p>
        </p:txBody>
      </p:sp>
      <p:sp>
        <p:nvSpPr>
          <p:cNvPr id="3" name="Content Placeholder 2">
            <a:extLst>
              <a:ext uri="{FF2B5EF4-FFF2-40B4-BE49-F238E27FC236}">
                <a16:creationId xmlns:a16="http://schemas.microsoft.com/office/drawing/2014/main" id="{B5DA908A-F176-A052-8CD7-ADE86DD16A34}"/>
              </a:ext>
            </a:extLst>
          </p:cNvPr>
          <p:cNvSpPr>
            <a:spLocks noGrp="1"/>
          </p:cNvSpPr>
          <p:nvPr>
            <p:ph idx="1"/>
          </p:nvPr>
        </p:nvSpPr>
        <p:spPr/>
        <p:txBody>
          <a:bodyPr/>
          <a:lstStyle/>
          <a:p>
            <a:r>
              <a:rPr lang="en-CH" dirty="0"/>
              <a:t>2022 New initiatives all approved. Forecast D</a:t>
            </a:r>
            <a:r>
              <a:rPr lang="en-GB" dirty="0"/>
              <a:t>e</a:t>
            </a:r>
            <a:r>
              <a:rPr lang="en-CH" dirty="0"/>
              <a:t>c’22:</a:t>
            </a:r>
          </a:p>
          <a:p>
            <a:pPr lvl="1"/>
            <a:r>
              <a:rPr lang="en-CH" dirty="0">
                <a:solidFill>
                  <a:schemeClr val="accent6"/>
                </a:solidFill>
              </a:rPr>
              <a:t>~10k </a:t>
            </a:r>
            <a:r>
              <a:rPr lang="en-CH" dirty="0"/>
              <a:t>for student travel grant  </a:t>
            </a:r>
            <a:r>
              <a:rPr lang="en-CH" dirty="0">
                <a:solidFill>
                  <a:schemeClr val="accent6"/>
                </a:solidFill>
              </a:rPr>
              <a:t>(20k were available)</a:t>
            </a:r>
          </a:p>
          <a:p>
            <a:pPr lvl="1"/>
            <a:r>
              <a:rPr lang="en-CH" dirty="0">
                <a:solidFill>
                  <a:schemeClr val="accent6"/>
                </a:solidFill>
              </a:rPr>
              <a:t>5k </a:t>
            </a:r>
            <a:r>
              <a:rPr lang="en-CH" dirty="0"/>
              <a:t>CPS Summer school</a:t>
            </a:r>
          </a:p>
          <a:p>
            <a:pPr lvl="1"/>
            <a:r>
              <a:rPr lang="en-CH" dirty="0">
                <a:solidFill>
                  <a:schemeClr val="accent6"/>
                </a:solidFill>
              </a:rPr>
              <a:t>10k</a:t>
            </a:r>
            <a:r>
              <a:rPr lang="en-CH" dirty="0"/>
              <a:t> SS Rebooting computing (Dec’22)</a:t>
            </a:r>
          </a:p>
          <a:p>
            <a:pPr lvl="1"/>
            <a:r>
              <a:rPr lang="en-CH" dirty="0"/>
              <a:t>(3k TinyML)</a:t>
            </a:r>
          </a:p>
          <a:p>
            <a:pPr lvl="1"/>
            <a:r>
              <a:rPr lang="en-CH" dirty="0"/>
              <a:t>No expected use of budget of other initiatives</a:t>
            </a:r>
          </a:p>
          <a:p>
            <a:pPr lvl="2"/>
            <a:r>
              <a:rPr lang="en-CH" dirty="0">
                <a:solidFill>
                  <a:schemeClr val="accent2"/>
                </a:solidFill>
              </a:rPr>
              <a:t>DAPE workshop, ML-CAD, Diversity in EDA</a:t>
            </a:r>
          </a:p>
          <a:p>
            <a:pPr lvl="1"/>
            <a:endParaRPr lang="en-CH" dirty="0"/>
          </a:p>
          <a:p>
            <a:pPr lvl="1"/>
            <a:endParaRPr lang="en-CH" dirty="0"/>
          </a:p>
        </p:txBody>
      </p:sp>
    </p:spTree>
    <p:extLst>
      <p:ext uri="{BB962C8B-B14F-4D97-AF65-F5344CB8AC3E}">
        <p14:creationId xmlns:p14="http://schemas.microsoft.com/office/powerpoint/2010/main" val="2024910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5FC9B-251A-466D-6466-E3066A145CDE}"/>
              </a:ext>
            </a:extLst>
          </p:cNvPr>
          <p:cNvSpPr>
            <a:spLocks noGrp="1"/>
          </p:cNvSpPr>
          <p:nvPr>
            <p:ph type="title"/>
          </p:nvPr>
        </p:nvSpPr>
        <p:spPr/>
        <p:txBody>
          <a:bodyPr/>
          <a:lstStyle/>
          <a:p>
            <a:r>
              <a:rPr lang="en-CH" dirty="0"/>
              <a:t>Finances 2022 Status (Sept.’22)</a:t>
            </a:r>
          </a:p>
        </p:txBody>
      </p:sp>
      <p:sp>
        <p:nvSpPr>
          <p:cNvPr id="3" name="Content Placeholder 2">
            <a:extLst>
              <a:ext uri="{FF2B5EF4-FFF2-40B4-BE49-F238E27FC236}">
                <a16:creationId xmlns:a16="http://schemas.microsoft.com/office/drawing/2014/main" id="{65ED80ED-4C36-7219-0DA0-8C257958806A}"/>
              </a:ext>
            </a:extLst>
          </p:cNvPr>
          <p:cNvSpPr>
            <a:spLocks noGrp="1"/>
          </p:cNvSpPr>
          <p:nvPr>
            <p:ph idx="1"/>
          </p:nvPr>
        </p:nvSpPr>
        <p:spPr>
          <a:xfrm>
            <a:off x="838200" y="1825625"/>
            <a:ext cx="6074229" cy="4059360"/>
          </a:xfrm>
        </p:spPr>
        <p:txBody>
          <a:bodyPr/>
          <a:lstStyle/>
          <a:p>
            <a:r>
              <a:rPr lang="en-CH" sz="2400" dirty="0"/>
              <a:t>Underspending in all categories, </a:t>
            </a:r>
            <a:br>
              <a:rPr lang="en-CH" sz="2400" dirty="0"/>
            </a:br>
            <a:r>
              <a:rPr lang="en-CH" sz="2400" dirty="0"/>
              <a:t>except in volunteer travel</a:t>
            </a:r>
          </a:p>
          <a:p>
            <a:pPr lvl="1"/>
            <a:r>
              <a:rPr lang="en-CH" sz="2000" dirty="0"/>
              <a:t>1 “extra” EC meeting </a:t>
            </a:r>
            <a:r>
              <a:rPr lang="en-CH" sz="2000" dirty="0">
                <a:sym typeface="Wingdings" pitchFamily="2" charset="2"/>
              </a:rPr>
              <a:t></a:t>
            </a:r>
            <a:r>
              <a:rPr lang="en-CH" sz="2000" dirty="0"/>
              <a:t> DAC Dec’ 21 </a:t>
            </a:r>
            <a:br>
              <a:rPr lang="en-CH" sz="2000" dirty="0"/>
            </a:br>
            <a:r>
              <a:rPr lang="en-CH" sz="2000" dirty="0"/>
              <a:t>absorbed by 2022 budget.</a:t>
            </a:r>
          </a:p>
          <a:p>
            <a:pPr lvl="1"/>
            <a:r>
              <a:rPr lang="en-CH" sz="2000" dirty="0"/>
              <a:t>Still, we will not use (by far) </a:t>
            </a:r>
            <a:br>
              <a:rPr lang="en-CH" sz="2000" dirty="0"/>
            </a:br>
            <a:r>
              <a:rPr lang="en-CH" sz="2000" dirty="0"/>
              <a:t>all technical activities budget</a:t>
            </a:r>
          </a:p>
          <a:p>
            <a:pPr marL="457200" lvl="1" indent="0">
              <a:buNone/>
            </a:pPr>
            <a:r>
              <a:rPr lang="en-CH" dirty="0"/>
              <a:t> </a:t>
            </a:r>
          </a:p>
        </p:txBody>
      </p:sp>
      <p:pic>
        <p:nvPicPr>
          <p:cNvPr id="4" name="Picture 3">
            <a:extLst>
              <a:ext uri="{FF2B5EF4-FFF2-40B4-BE49-F238E27FC236}">
                <a16:creationId xmlns:a16="http://schemas.microsoft.com/office/drawing/2014/main" id="{7FE19BF0-D549-BC54-6E4A-37494437A376}"/>
              </a:ext>
            </a:extLst>
          </p:cNvPr>
          <p:cNvPicPr>
            <a:picLocks noChangeAspect="1"/>
          </p:cNvPicPr>
          <p:nvPr/>
        </p:nvPicPr>
        <p:blipFill>
          <a:blip r:embed="rId2"/>
          <a:stretch>
            <a:fillRect/>
          </a:stretch>
        </p:blipFill>
        <p:spPr>
          <a:xfrm>
            <a:off x="6431643" y="1690688"/>
            <a:ext cx="5707743" cy="3962491"/>
          </a:xfrm>
          <a:prstGeom prst="rect">
            <a:avLst/>
          </a:prstGeom>
        </p:spPr>
      </p:pic>
    </p:spTree>
    <p:extLst>
      <p:ext uri="{BB962C8B-B14F-4D97-AF65-F5344CB8AC3E}">
        <p14:creationId xmlns:p14="http://schemas.microsoft.com/office/powerpoint/2010/main" val="2884373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CD1EC-28F0-F59B-B13C-A3CE7C5F6989}"/>
              </a:ext>
            </a:extLst>
          </p:cNvPr>
          <p:cNvSpPr>
            <a:spLocks noGrp="1"/>
          </p:cNvSpPr>
          <p:nvPr>
            <p:ph type="title"/>
          </p:nvPr>
        </p:nvSpPr>
        <p:spPr/>
        <p:txBody>
          <a:bodyPr/>
          <a:lstStyle/>
          <a:p>
            <a:r>
              <a:rPr lang="en-CH" dirty="0"/>
              <a:t>An opportunity for housekeeping</a:t>
            </a:r>
          </a:p>
        </p:txBody>
      </p:sp>
      <p:sp>
        <p:nvSpPr>
          <p:cNvPr id="3" name="Content Placeholder 2">
            <a:extLst>
              <a:ext uri="{FF2B5EF4-FFF2-40B4-BE49-F238E27FC236}">
                <a16:creationId xmlns:a16="http://schemas.microsoft.com/office/drawing/2014/main" id="{F664A88F-A59C-B9F3-217C-2898F0B57170}"/>
              </a:ext>
            </a:extLst>
          </p:cNvPr>
          <p:cNvSpPr>
            <a:spLocks noGrp="1"/>
          </p:cNvSpPr>
          <p:nvPr>
            <p:ph idx="1"/>
          </p:nvPr>
        </p:nvSpPr>
        <p:spPr>
          <a:xfrm>
            <a:off x="838200" y="1541419"/>
            <a:ext cx="10515600" cy="4347751"/>
          </a:xfrm>
        </p:spPr>
        <p:txBody>
          <a:bodyPr>
            <a:normAutofit/>
          </a:bodyPr>
          <a:lstStyle/>
          <a:p>
            <a:r>
              <a:rPr lang="en-CH" dirty="0"/>
              <a:t>Cost Centers and Accounts reevised with IEEE financial contact point</a:t>
            </a:r>
          </a:p>
          <a:p>
            <a:pPr lvl="1"/>
            <a:r>
              <a:rPr lang="en-CH" dirty="0"/>
              <a:t>This was a missing “todo” after NextGen migration</a:t>
            </a:r>
          </a:p>
          <a:p>
            <a:pPr lvl="1"/>
            <a:r>
              <a:rPr lang="en-CH" dirty="0"/>
              <a:t>Getting slowly rid of the account: </a:t>
            </a:r>
            <a:br>
              <a:rPr lang="en-CH" dirty="0"/>
            </a:br>
            <a:r>
              <a:rPr lang="en-CH" dirty="0"/>
              <a:t>AC_518019 “Unidentified expenses and other misc”</a:t>
            </a:r>
          </a:p>
          <a:p>
            <a:pPr lvl="1"/>
            <a:endParaRPr lang="en-CH" dirty="0"/>
          </a:p>
          <a:p>
            <a:r>
              <a:rPr lang="en-CH" dirty="0"/>
              <a:t>Fixed incorrect mappings from “Concur trip purposes” to accounts</a:t>
            </a:r>
          </a:p>
          <a:p>
            <a:pPr lvl="1"/>
            <a:r>
              <a:rPr lang="en-CH" dirty="0"/>
              <a:t>Simplified, rendudancies removed </a:t>
            </a:r>
          </a:p>
          <a:p>
            <a:pPr lvl="1"/>
            <a:r>
              <a:rPr lang="en-CH" dirty="0"/>
              <a:t>Check next slide for details!</a:t>
            </a:r>
          </a:p>
          <a:p>
            <a:pPr lvl="1"/>
            <a:endParaRPr lang="en-CH" dirty="0"/>
          </a:p>
        </p:txBody>
      </p:sp>
    </p:spTree>
    <p:extLst>
      <p:ext uri="{BB962C8B-B14F-4D97-AF65-F5344CB8AC3E}">
        <p14:creationId xmlns:p14="http://schemas.microsoft.com/office/powerpoint/2010/main" val="835778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36EFE-FF51-8577-3A18-876E6C1957E1}"/>
              </a:ext>
            </a:extLst>
          </p:cNvPr>
          <p:cNvSpPr>
            <a:spLocks noGrp="1"/>
          </p:cNvSpPr>
          <p:nvPr>
            <p:ph type="title"/>
          </p:nvPr>
        </p:nvSpPr>
        <p:spPr/>
        <p:txBody>
          <a:bodyPr/>
          <a:lstStyle/>
          <a:p>
            <a:r>
              <a:rPr lang="en-CH" dirty="0"/>
              <a:t>Reporting expenses in Concur</a:t>
            </a:r>
          </a:p>
        </p:txBody>
      </p:sp>
      <p:sp>
        <p:nvSpPr>
          <p:cNvPr id="3" name="Content Placeholder 2">
            <a:extLst>
              <a:ext uri="{FF2B5EF4-FFF2-40B4-BE49-F238E27FC236}">
                <a16:creationId xmlns:a16="http://schemas.microsoft.com/office/drawing/2014/main" id="{2AD8152E-C923-F315-B7A2-A35BA48E495B}"/>
              </a:ext>
            </a:extLst>
          </p:cNvPr>
          <p:cNvSpPr>
            <a:spLocks noGrp="1"/>
          </p:cNvSpPr>
          <p:nvPr>
            <p:ph idx="1"/>
          </p:nvPr>
        </p:nvSpPr>
        <p:spPr>
          <a:xfrm>
            <a:off x="838200" y="1825625"/>
            <a:ext cx="11127857" cy="4059360"/>
          </a:xfrm>
        </p:spPr>
        <p:txBody>
          <a:bodyPr/>
          <a:lstStyle/>
          <a:p>
            <a:r>
              <a:rPr lang="en-CH" sz="2400" dirty="0"/>
              <a:t>Purpose of the trip: fill-it in correctly so that your </a:t>
            </a:r>
            <a:br>
              <a:rPr lang="en-CH" sz="2400" dirty="0"/>
            </a:br>
            <a:r>
              <a:rPr lang="en-CH" sz="2400" dirty="0"/>
              <a:t>expense report reaches me!</a:t>
            </a:r>
          </a:p>
          <a:p>
            <a:r>
              <a:rPr lang="en-CH" sz="2400" dirty="0"/>
              <a:t>When you travel or report expenses for CEDA:</a:t>
            </a:r>
          </a:p>
          <a:p>
            <a:pPr lvl="1"/>
            <a:r>
              <a:rPr lang="en-CH" sz="2000" dirty="0">
                <a:sym typeface="Wingdings" pitchFamily="2" charset="2"/>
              </a:rPr>
              <a:t>For EC members  Excom</a:t>
            </a:r>
          </a:p>
          <a:p>
            <a:pPr lvl="1"/>
            <a:r>
              <a:rPr lang="en-CH" sz="2000" dirty="0"/>
              <a:t>For BoG members </a:t>
            </a:r>
            <a:r>
              <a:rPr lang="en-CH" sz="2000" dirty="0">
                <a:sym typeface="Wingdings" pitchFamily="2" charset="2"/>
              </a:rPr>
              <a:t> Adcom</a:t>
            </a:r>
          </a:p>
          <a:p>
            <a:pPr lvl="1"/>
            <a:r>
              <a:rPr lang="en-CH" sz="2000" dirty="0">
                <a:sym typeface="Wingdings" pitchFamily="2" charset="2"/>
              </a:rPr>
              <a:t>For students with a Travel Grant  Student Support</a:t>
            </a:r>
          </a:p>
          <a:p>
            <a:pPr lvl="1"/>
            <a:r>
              <a:rPr lang="en-CH" sz="2000" dirty="0">
                <a:sym typeface="Wingdings" pitchFamily="2" charset="2"/>
              </a:rPr>
              <a:t>For initiatives (speakers reimbursement)  Initiatives</a:t>
            </a:r>
          </a:p>
          <a:p>
            <a:pPr lvl="1"/>
            <a:endParaRPr lang="en-CH" sz="2000" dirty="0">
              <a:sym typeface="Wingdings" pitchFamily="2" charset="2"/>
            </a:endParaRPr>
          </a:p>
          <a:p>
            <a:r>
              <a:rPr lang="en-CH" sz="2400" dirty="0">
                <a:sym typeface="Wingdings" pitchFamily="2" charset="2"/>
              </a:rPr>
              <a:t>Spent some time writing guidelines, ask if you have doubts</a:t>
            </a:r>
          </a:p>
          <a:p>
            <a:endParaRPr lang="en-CH" dirty="0"/>
          </a:p>
        </p:txBody>
      </p:sp>
      <p:pic>
        <p:nvPicPr>
          <p:cNvPr id="4" name="Picture 3">
            <a:extLst>
              <a:ext uri="{FF2B5EF4-FFF2-40B4-BE49-F238E27FC236}">
                <a16:creationId xmlns:a16="http://schemas.microsoft.com/office/drawing/2014/main" id="{64C109D5-83E9-C104-E4BD-7B746DEB3870}"/>
              </a:ext>
            </a:extLst>
          </p:cNvPr>
          <p:cNvPicPr>
            <a:picLocks noChangeAspect="1"/>
          </p:cNvPicPr>
          <p:nvPr/>
        </p:nvPicPr>
        <p:blipFill>
          <a:blip r:embed="rId2"/>
          <a:stretch>
            <a:fillRect/>
          </a:stretch>
        </p:blipFill>
        <p:spPr>
          <a:xfrm>
            <a:off x="7750629" y="1984602"/>
            <a:ext cx="4215428" cy="1565461"/>
          </a:xfrm>
          <a:prstGeom prst="rect">
            <a:avLst/>
          </a:prstGeom>
        </p:spPr>
      </p:pic>
    </p:spTree>
    <p:extLst>
      <p:ext uri="{BB962C8B-B14F-4D97-AF65-F5344CB8AC3E}">
        <p14:creationId xmlns:p14="http://schemas.microsoft.com/office/powerpoint/2010/main" val="4210210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p:txBody>
          <a:bodyPr/>
          <a:lstStyle/>
          <a:p>
            <a:r>
              <a:rPr lang="en-US" dirty="0"/>
              <a:t>DAC 2022 &amp; 2023 Updates</a:t>
            </a:r>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lstStyle/>
          <a:p>
            <a:r>
              <a:rPr lang="en-US" dirty="0"/>
              <a:t>L. Miguel Silveira</a:t>
            </a:r>
          </a:p>
          <a:p>
            <a:r>
              <a:rPr lang="en-US" dirty="0"/>
              <a:t>Oct. 30</a:t>
            </a:r>
            <a:r>
              <a:rPr lang="en-US" baseline="30000" dirty="0"/>
              <a:t>th</a:t>
            </a:r>
            <a:r>
              <a:rPr lang="en-US" dirty="0"/>
              <a:t> 2022</a:t>
            </a:r>
          </a:p>
        </p:txBody>
      </p:sp>
    </p:spTree>
    <p:extLst>
      <p:ext uri="{BB962C8B-B14F-4D97-AF65-F5344CB8AC3E}">
        <p14:creationId xmlns:p14="http://schemas.microsoft.com/office/powerpoint/2010/main" val="2186623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DAC 2023</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10854266" cy="4556511"/>
          </a:xfrm>
        </p:spPr>
        <p:txBody>
          <a:bodyPr/>
          <a:lstStyle/>
          <a:p>
            <a:r>
              <a:rPr lang="en-US" dirty="0"/>
              <a:t>60</a:t>
            </a:r>
            <a:r>
              <a:rPr lang="en-US" baseline="30000" dirty="0"/>
              <a:t>th</a:t>
            </a:r>
            <a:r>
              <a:rPr lang="en-US" dirty="0"/>
              <a:t> DAC started with high expectations, goal is to celebrate 60</a:t>
            </a:r>
            <a:r>
              <a:rPr lang="en-US" baseline="30000" dirty="0"/>
              <a:t>th</a:t>
            </a:r>
            <a:r>
              <a:rPr lang="en-US" dirty="0"/>
              <a:t> edition</a:t>
            </a:r>
          </a:p>
          <a:p>
            <a:r>
              <a:rPr lang="en-US" dirty="0"/>
              <a:t>Expectations trimmed down as prices have risen</a:t>
            </a:r>
          </a:p>
          <a:p>
            <a:pPr lvl="1"/>
            <a:r>
              <a:rPr lang="en-US" dirty="0"/>
              <a:t>Inflation is high, costs is San Francisco sky high</a:t>
            </a:r>
          </a:p>
          <a:p>
            <a:pPr lvl="1"/>
            <a:r>
              <a:rPr lang="en-US" altLang="zh-TW" dirty="0">
                <a:solidFill>
                  <a:srgbClr val="FF0000"/>
                </a:solidFill>
              </a:rPr>
              <a:t>E</a:t>
            </a:r>
            <a:r>
              <a:rPr lang="en-US" dirty="0"/>
              <a:t>xhibition still showing very slow signs of improvement</a:t>
            </a:r>
          </a:p>
          <a:p>
            <a:r>
              <a:rPr lang="en-US" dirty="0"/>
              <a:t>Budget still being discussed, but initial estimates do not look good (at best we are seeing low to no profit)</a:t>
            </a:r>
          </a:p>
          <a:p>
            <a:pPr lvl="1"/>
            <a:r>
              <a:rPr lang="en-US" dirty="0"/>
              <a:t>ACM is pushing very hard for extensive changes, budget reductions; current budgets are draining their coffers (ACM will still charge some overhead).</a:t>
            </a:r>
          </a:p>
          <a:p>
            <a:pPr marL="0" indent="0">
              <a:buNone/>
            </a:pPr>
            <a:endParaRPr lang="en-US" sz="2400" dirty="0"/>
          </a:p>
          <a:p>
            <a:pPr marL="0" indent="0">
              <a:buNone/>
            </a:pPr>
            <a:r>
              <a:rPr lang="en-US" dirty="0"/>
              <a:t>DAC is tied to San Francisco for 2024 as well, so no relief there…</a:t>
            </a:r>
          </a:p>
        </p:txBody>
      </p:sp>
      <p:sp>
        <p:nvSpPr>
          <p:cNvPr id="4" name="TextBox 3">
            <a:extLst>
              <a:ext uri="{FF2B5EF4-FFF2-40B4-BE49-F238E27FC236}">
                <a16:creationId xmlns:a16="http://schemas.microsoft.com/office/drawing/2014/main" id="{70D1668F-BCC5-B12F-3B4A-BBA4CE567C04}"/>
              </a:ext>
            </a:extLst>
          </p:cNvPr>
          <p:cNvSpPr txBox="1"/>
          <p:nvPr/>
        </p:nvSpPr>
        <p:spPr>
          <a:xfrm>
            <a:off x="5934975" y="533400"/>
            <a:ext cx="5796950" cy="523220"/>
          </a:xfrm>
          <a:prstGeom prst="rect">
            <a:avLst/>
          </a:prstGeom>
          <a:noFill/>
          <a:ln w="38100">
            <a:solidFill>
              <a:schemeClr val="accent1"/>
            </a:solidFill>
          </a:ln>
        </p:spPr>
        <p:txBody>
          <a:bodyPr wrap="square" rtlCol="0">
            <a:spAutoFit/>
          </a:bodyPr>
          <a:lstStyle/>
          <a:p>
            <a:pPr algn="ctr"/>
            <a:r>
              <a:rPr lang="en-PT" sz="2800" dirty="0"/>
              <a:t>CEDA chairs the Sponsor’s Committee</a:t>
            </a:r>
          </a:p>
        </p:txBody>
      </p:sp>
    </p:spTree>
    <p:extLst>
      <p:ext uri="{BB962C8B-B14F-4D97-AF65-F5344CB8AC3E}">
        <p14:creationId xmlns:p14="http://schemas.microsoft.com/office/powerpoint/2010/main" val="941983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DAC 2023 and beyond</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11159066" cy="4556511"/>
          </a:xfrm>
        </p:spPr>
        <p:txBody>
          <a:bodyPr/>
          <a:lstStyle/>
          <a:p>
            <a:r>
              <a:rPr lang="en-US" dirty="0"/>
              <a:t>Eventually budget cuts will come into play to ensure break even</a:t>
            </a:r>
          </a:p>
          <a:p>
            <a:pPr lvl="1"/>
            <a:endParaRPr lang="en-US" sz="1400" dirty="0"/>
          </a:p>
          <a:p>
            <a:r>
              <a:rPr lang="en-US" dirty="0"/>
              <a:t>Not very clear how to satisfy all requirements going forth</a:t>
            </a:r>
          </a:p>
          <a:p>
            <a:pPr lvl="1"/>
            <a:r>
              <a:rPr lang="en-US" dirty="0"/>
              <a:t>Keep the conference high-profile, visibility</a:t>
            </a:r>
          </a:p>
          <a:p>
            <a:pPr lvl="1"/>
            <a:r>
              <a:rPr lang="en-US" sz="2400" dirty="0"/>
              <a:t>Return to profitability</a:t>
            </a:r>
            <a:endParaRPr lang="en-US" dirty="0"/>
          </a:p>
          <a:p>
            <a:pPr lvl="1"/>
            <a:r>
              <a:rPr lang="en-US" dirty="0"/>
              <a:t>Keep an exhibition on-going</a:t>
            </a:r>
          </a:p>
          <a:p>
            <a:pPr lvl="2"/>
            <a:r>
              <a:rPr lang="en-US" sz="2200" dirty="0">
                <a:solidFill>
                  <a:srgbClr val="FF0000"/>
                </a:solidFill>
              </a:rPr>
              <a:t>A</a:t>
            </a:r>
            <a:r>
              <a:rPr lang="en-US" sz="2200" dirty="0"/>
              <a:t> distinguishing factor from other conferences, an attractive factor for young students</a:t>
            </a:r>
          </a:p>
          <a:p>
            <a:pPr lvl="1"/>
            <a:r>
              <a:rPr lang="en-US" dirty="0"/>
              <a:t>Maintain or increase industry participation</a:t>
            </a:r>
          </a:p>
          <a:p>
            <a:pPr lvl="2"/>
            <a:r>
              <a:rPr lang="en-US" sz="2200" dirty="0">
                <a:solidFill>
                  <a:srgbClr val="FF0000"/>
                </a:solidFill>
              </a:rPr>
              <a:t>C</a:t>
            </a:r>
            <a:r>
              <a:rPr lang="en-US" sz="2200" dirty="0"/>
              <a:t>onsolidation is taking its toll, economy predictions do not help</a:t>
            </a:r>
          </a:p>
          <a:p>
            <a:pPr lvl="2"/>
            <a:endParaRPr lang="en-US" sz="1400" dirty="0"/>
          </a:p>
          <a:p>
            <a:pPr>
              <a:buFont typeface="Wingdings" pitchFamily="2" charset="2"/>
              <a:buChar char="Ø"/>
            </a:pPr>
            <a:r>
              <a:rPr lang="en-US" sz="3000" dirty="0"/>
              <a:t> </a:t>
            </a:r>
            <a:r>
              <a:rPr lang="en-US" dirty="0"/>
              <a:t>Expenses are increasing, income not matching same increase</a:t>
            </a:r>
            <a:endParaRPr lang="en-US" sz="3000" dirty="0"/>
          </a:p>
          <a:p>
            <a:pPr marL="914400" lvl="2" indent="0">
              <a:buNone/>
            </a:pPr>
            <a:endParaRPr lang="en-US" sz="2200" dirty="0"/>
          </a:p>
          <a:p>
            <a:pPr lvl="2"/>
            <a:endParaRPr lang="en-US" sz="2200" dirty="0"/>
          </a:p>
          <a:p>
            <a:pPr lvl="1"/>
            <a:endParaRPr lang="en-US" dirty="0"/>
          </a:p>
          <a:p>
            <a:pPr lvl="1"/>
            <a:endParaRPr lang="en-US" dirty="0"/>
          </a:p>
        </p:txBody>
      </p:sp>
    </p:spTree>
    <p:extLst>
      <p:ext uri="{BB962C8B-B14F-4D97-AF65-F5344CB8AC3E}">
        <p14:creationId xmlns:p14="http://schemas.microsoft.com/office/powerpoint/2010/main" val="1142061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D38A-9B22-9EE0-A425-2BB9E3317322}"/>
              </a:ext>
            </a:extLst>
          </p:cNvPr>
          <p:cNvSpPr>
            <a:spLocks noGrp="1"/>
          </p:cNvSpPr>
          <p:nvPr>
            <p:ph type="title"/>
          </p:nvPr>
        </p:nvSpPr>
        <p:spPr/>
        <p:txBody>
          <a:bodyPr/>
          <a:lstStyle/>
          <a:p>
            <a:r>
              <a:rPr lang="en-US" dirty="0"/>
              <a:t>Agenda (Pacific Standard Time)</a:t>
            </a:r>
          </a:p>
        </p:txBody>
      </p:sp>
      <p:sp>
        <p:nvSpPr>
          <p:cNvPr id="3" name="Content Placeholder 2">
            <a:extLst>
              <a:ext uri="{FF2B5EF4-FFF2-40B4-BE49-F238E27FC236}">
                <a16:creationId xmlns:a16="http://schemas.microsoft.com/office/drawing/2014/main" id="{476780D0-BF06-6149-7E49-E4C2C5F742AA}"/>
              </a:ext>
            </a:extLst>
          </p:cNvPr>
          <p:cNvSpPr>
            <a:spLocks noGrp="1"/>
          </p:cNvSpPr>
          <p:nvPr>
            <p:ph sz="half" idx="1"/>
          </p:nvPr>
        </p:nvSpPr>
        <p:spPr/>
        <p:txBody>
          <a:bodyPr>
            <a:normAutofit fontScale="85000" lnSpcReduction="20000"/>
          </a:bodyPr>
          <a:lstStyle/>
          <a:p>
            <a:r>
              <a:rPr lang="en-US" sz="1600" dirty="0"/>
              <a:t>7:00-8:30 AM: Breakfast </a:t>
            </a:r>
          </a:p>
          <a:p>
            <a:r>
              <a:rPr lang="en-US" sz="1600" dirty="0"/>
              <a:t>8:00-8:30 AM: Welcome and Call to Order (Nam/</a:t>
            </a:r>
            <a:r>
              <a:rPr lang="en-US" sz="1600" dirty="0" err="1"/>
              <a:t>Vatajelu</a:t>
            </a:r>
            <a:r>
              <a:rPr lang="en-US" sz="1600" dirty="0"/>
              <a:t>)</a:t>
            </a:r>
          </a:p>
          <a:p>
            <a:r>
              <a:rPr lang="en-US" sz="1600" dirty="0"/>
              <a:t>8:05-8:30 AM: Governing Document Changes (Nam/</a:t>
            </a:r>
            <a:r>
              <a:rPr lang="en-US" sz="1600" dirty="0" err="1"/>
              <a:t>Vatajelu</a:t>
            </a:r>
            <a:r>
              <a:rPr lang="en-US" sz="1600" dirty="0"/>
              <a:t>)</a:t>
            </a:r>
          </a:p>
          <a:p>
            <a:pPr lvl="1"/>
            <a:r>
              <a:rPr lang="en-US" sz="1600" dirty="0"/>
              <a:t>IEEE and CEDA membership requirements for EC’s Outstanding change to MTO listing </a:t>
            </a:r>
          </a:p>
          <a:p>
            <a:r>
              <a:rPr lang="en-US" sz="1600" dirty="0"/>
              <a:t>8:30-9:00 AM: Finance (</a:t>
            </a:r>
            <a:r>
              <a:rPr lang="en-US" sz="1600" dirty="0" err="1"/>
              <a:t>Zapater</a:t>
            </a:r>
            <a:r>
              <a:rPr lang="en-US" sz="1600" dirty="0"/>
              <a:t>) </a:t>
            </a:r>
          </a:p>
          <a:p>
            <a:r>
              <a:rPr lang="en-US" sz="1600" dirty="0"/>
              <a:t>9:00-9:30 AM: DAC (Silveira) </a:t>
            </a:r>
          </a:p>
          <a:p>
            <a:pPr lvl="1"/>
            <a:r>
              <a:rPr lang="en-US" sz="1600" dirty="0"/>
              <a:t>2022 and 2023 updates </a:t>
            </a:r>
          </a:p>
          <a:p>
            <a:pPr lvl="1"/>
            <a:r>
              <a:rPr lang="en-US" sz="1600" dirty="0"/>
              <a:t>DAC Representative selections and term recommendations</a:t>
            </a:r>
          </a:p>
          <a:p>
            <a:r>
              <a:rPr lang="en-US" sz="1600" dirty="0"/>
              <a:t>9:30-10:00 AM: Awards (</a:t>
            </a:r>
            <a:r>
              <a:rPr lang="en-US" sz="1600" dirty="0" err="1"/>
              <a:t>Gielen</a:t>
            </a:r>
            <a:r>
              <a:rPr lang="en-US" sz="1600" dirty="0"/>
              <a:t>/Nam/Osborn)</a:t>
            </a:r>
          </a:p>
          <a:p>
            <a:pPr lvl="1"/>
            <a:r>
              <a:rPr lang="en-US" sz="1600" dirty="0"/>
              <a:t>Kaufman Award Planning </a:t>
            </a:r>
          </a:p>
          <a:p>
            <a:pPr lvl="1"/>
            <a:r>
              <a:rPr lang="en-US" sz="1600" dirty="0"/>
              <a:t>Awards Manual </a:t>
            </a:r>
          </a:p>
          <a:p>
            <a:r>
              <a:rPr lang="en-US" sz="1600" dirty="0"/>
              <a:t>10:00-10:30 AM: Activities (Ho)</a:t>
            </a:r>
          </a:p>
          <a:p>
            <a:r>
              <a:rPr lang="en-US" sz="1600" dirty="0"/>
              <a:t>10:30-11:00 AM: Initiatives (O’Connor) </a:t>
            </a:r>
          </a:p>
          <a:p>
            <a:r>
              <a:rPr lang="en-US" sz="1600" dirty="0"/>
              <a:t>11:00-11:30 AM: Conferences (</a:t>
            </a:r>
            <a:r>
              <a:rPr lang="en-US" sz="1600" dirty="0" err="1"/>
              <a:t>Bolchini</a:t>
            </a:r>
            <a:r>
              <a:rPr lang="en-US" sz="1600" dirty="0"/>
              <a:t>)</a:t>
            </a:r>
          </a:p>
          <a:p>
            <a:r>
              <a:rPr lang="en-US" sz="1600" dirty="0"/>
              <a:t>11:30 AM-12:30 PM: Lunch </a:t>
            </a:r>
          </a:p>
          <a:p>
            <a:pPr marL="0" indent="0">
              <a:buNone/>
            </a:pPr>
            <a:endParaRPr lang="en-US" sz="1600" dirty="0"/>
          </a:p>
        </p:txBody>
      </p:sp>
      <p:sp>
        <p:nvSpPr>
          <p:cNvPr id="4" name="Content Placeholder 3">
            <a:extLst>
              <a:ext uri="{FF2B5EF4-FFF2-40B4-BE49-F238E27FC236}">
                <a16:creationId xmlns:a16="http://schemas.microsoft.com/office/drawing/2014/main" id="{A9DC16D8-2D3F-64E8-A1C1-9F86DEB178C8}"/>
              </a:ext>
            </a:extLst>
          </p:cNvPr>
          <p:cNvSpPr>
            <a:spLocks noGrp="1"/>
          </p:cNvSpPr>
          <p:nvPr>
            <p:ph sz="half" idx="2"/>
          </p:nvPr>
        </p:nvSpPr>
        <p:spPr>
          <a:xfrm>
            <a:off x="6172200" y="1825624"/>
            <a:ext cx="5181600" cy="4117975"/>
          </a:xfrm>
        </p:spPr>
        <p:txBody>
          <a:bodyPr>
            <a:normAutofit fontScale="85000" lnSpcReduction="20000"/>
          </a:bodyPr>
          <a:lstStyle/>
          <a:p>
            <a:pPr marL="342900" indent="-342900">
              <a:buFont typeface="Arial" panose="020B0604020202020204" pitchFamily="34" charset="0"/>
              <a:buChar char="•"/>
            </a:pPr>
            <a:r>
              <a:rPr lang="en-US" sz="1500" dirty="0"/>
              <a:t>12:30-1:00 PM: Publications (Henkel)</a:t>
            </a:r>
          </a:p>
          <a:p>
            <a:pPr marL="342900" indent="-342900">
              <a:buFont typeface="Arial" panose="020B0604020202020204" pitchFamily="34" charset="0"/>
              <a:buChar char="•"/>
            </a:pPr>
            <a:r>
              <a:rPr lang="en-US" sz="1500" dirty="0"/>
              <a:t>1:00-1:30 PM: New/Old Business (All) </a:t>
            </a:r>
          </a:p>
          <a:p>
            <a:pPr marL="800100" lvl="1" indent="-342900">
              <a:buFont typeface="Arial" panose="020B0604020202020204" pitchFamily="34" charset="0"/>
              <a:buChar char="•"/>
            </a:pPr>
            <a:r>
              <a:rPr lang="en-US" sz="1500" dirty="0"/>
              <a:t>Future meeting dates and format for EC and </a:t>
            </a:r>
            <a:r>
              <a:rPr lang="en-US" sz="1500" dirty="0" err="1"/>
              <a:t>BoG</a:t>
            </a:r>
            <a:r>
              <a:rPr lang="en-US" sz="1500" dirty="0"/>
              <a:t> meetings </a:t>
            </a:r>
          </a:p>
          <a:p>
            <a:pPr marL="1257300" lvl="2" indent="-342900">
              <a:buFont typeface="Arial" panose="020B0604020202020204" pitchFamily="34" charset="0"/>
              <a:buChar char="•"/>
            </a:pPr>
            <a:r>
              <a:rPr lang="en-US" sz="1500" dirty="0"/>
              <a:t>EC-Sunday, 16 April in Antwerp, Belgium, co-located with DATE 2023</a:t>
            </a:r>
          </a:p>
          <a:p>
            <a:pPr marL="1257300" lvl="2" indent="-342900">
              <a:buFont typeface="Arial" panose="020B0604020202020204" pitchFamily="34" charset="0"/>
              <a:buChar char="•"/>
            </a:pPr>
            <a:r>
              <a:rPr lang="en-US" sz="1500" dirty="0"/>
              <a:t>EC/</a:t>
            </a:r>
            <a:r>
              <a:rPr lang="en-US" sz="1500" dirty="0" err="1"/>
              <a:t>BoG</a:t>
            </a:r>
            <a:r>
              <a:rPr lang="en-US" sz="1500" dirty="0"/>
              <a:t>- Sunday, 9 July in San Francisco, CA, USA; co-located with DAC 2023 (host offsite and not in Moscone?)</a:t>
            </a:r>
          </a:p>
          <a:p>
            <a:pPr marL="800100" lvl="1" indent="-342900">
              <a:buFont typeface="Arial" panose="020B0604020202020204" pitchFamily="34" charset="0"/>
              <a:buChar char="•"/>
            </a:pPr>
            <a:r>
              <a:rPr lang="en-US" sz="1500" dirty="0"/>
              <a:t>Format: </a:t>
            </a:r>
          </a:p>
          <a:p>
            <a:pPr marL="1257300" lvl="2" indent="-342900"/>
            <a:r>
              <a:rPr lang="en-US" sz="1500" dirty="0"/>
              <a:t>2-day meetings? </a:t>
            </a:r>
          </a:p>
          <a:p>
            <a:pPr marL="1257300" lvl="2" indent="-342900"/>
            <a:r>
              <a:rPr lang="en-US" sz="1500" dirty="0" err="1"/>
              <a:t>BoG</a:t>
            </a:r>
            <a:r>
              <a:rPr lang="en-US" sz="1500" dirty="0"/>
              <a:t> meets twice a year (financial implications for Member Society Reps and CEDA)</a:t>
            </a:r>
          </a:p>
          <a:p>
            <a:pPr marL="800100" lvl="1" indent="-342900">
              <a:buFont typeface="Arial" panose="020B0604020202020204" pitchFamily="34" charset="0"/>
              <a:buChar char="•"/>
            </a:pPr>
            <a:r>
              <a:rPr lang="en-US" sz="1500" dirty="0"/>
              <a:t>SSSC for Currents (see email)</a:t>
            </a:r>
          </a:p>
          <a:p>
            <a:pPr marL="800100" lvl="1" indent="-342900">
              <a:buFont typeface="Arial" panose="020B0604020202020204" pitchFamily="34" charset="0"/>
              <a:buChar char="•"/>
            </a:pPr>
            <a:r>
              <a:rPr lang="en-US" sz="1500" dirty="0"/>
              <a:t>Administrative Updates (Osborn/Campin)</a:t>
            </a:r>
          </a:p>
          <a:p>
            <a:pPr marL="800100" lvl="1" indent="-342900">
              <a:buFont typeface="Arial" panose="020B0604020202020204" pitchFamily="34" charset="0"/>
              <a:buChar char="•"/>
            </a:pPr>
            <a:r>
              <a:rPr lang="en-US" sz="1500" dirty="0"/>
              <a:t>Dinner at Cannonball </a:t>
            </a:r>
          </a:p>
          <a:p>
            <a:pPr marL="1257300" lvl="2" indent="-342900"/>
            <a:r>
              <a:rPr lang="en-US" sz="1500" dirty="0"/>
              <a:t>3146 Mission Blvd., Belmont Park, CA 92109</a:t>
            </a:r>
          </a:p>
          <a:p>
            <a:pPr marL="1257300" lvl="2" indent="-342900"/>
            <a:r>
              <a:rPr lang="en-US" sz="1500" dirty="0"/>
              <a:t>Meet at 6:30 PM in the Lobby</a:t>
            </a:r>
          </a:p>
          <a:p>
            <a:pPr marL="800100" lvl="1" indent="-342900">
              <a:buFont typeface="Arial" panose="020B0604020202020204" pitchFamily="34" charset="0"/>
              <a:buChar char="•"/>
            </a:pPr>
            <a:r>
              <a:rPr lang="en-US" sz="1500" dirty="0"/>
              <a:t>ICCAD EC ACM Overhead Discussion</a:t>
            </a:r>
          </a:p>
          <a:p>
            <a:pPr marL="342900" indent="-342900">
              <a:buFont typeface="Arial" panose="020B0604020202020204" pitchFamily="34" charset="0"/>
              <a:buChar char="•"/>
            </a:pPr>
            <a:r>
              <a:rPr lang="en-US" sz="1500" dirty="0"/>
              <a:t>1:30 PM: Adjourn</a:t>
            </a:r>
          </a:p>
          <a:p>
            <a:pPr marL="0" indent="0">
              <a:buNone/>
            </a:pPr>
            <a:endParaRPr lang="en-US" dirty="0"/>
          </a:p>
        </p:txBody>
      </p:sp>
    </p:spTree>
    <p:extLst>
      <p:ext uri="{BB962C8B-B14F-4D97-AF65-F5344CB8AC3E}">
        <p14:creationId xmlns:p14="http://schemas.microsoft.com/office/powerpoint/2010/main" val="2249586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DAC 2023 and beyond</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10854266" cy="4556511"/>
          </a:xfrm>
        </p:spPr>
        <p:txBody>
          <a:bodyPr/>
          <a:lstStyle/>
          <a:p>
            <a:pPr marL="0" indent="0">
              <a:buNone/>
            </a:pPr>
            <a:r>
              <a:rPr lang="en-US" dirty="0"/>
              <a:t>Many ideas being floated</a:t>
            </a:r>
          </a:p>
          <a:p>
            <a:pPr lvl="2"/>
            <a:r>
              <a:rPr lang="en-US" dirty="0"/>
              <a:t>Fall meeting had an interesting brainstorming session</a:t>
            </a:r>
          </a:p>
          <a:p>
            <a:endParaRPr lang="en-US" sz="1200" dirty="0"/>
          </a:p>
          <a:p>
            <a:r>
              <a:rPr lang="en-US" dirty="0"/>
              <a:t>Identify additional revenue streams</a:t>
            </a:r>
          </a:p>
          <a:p>
            <a:pPr lvl="1"/>
            <a:r>
              <a:rPr lang="en-US" dirty="0"/>
              <a:t>Engineering Track?  Beef up the engineering track and attract more practitioners</a:t>
            </a:r>
          </a:p>
          <a:p>
            <a:pPr lvl="2"/>
            <a:r>
              <a:rPr lang="en-US" dirty="0"/>
              <a:t>Lessens the “academic”/scientific profile?</a:t>
            </a:r>
          </a:p>
          <a:p>
            <a:pPr lvl="1"/>
            <a:r>
              <a:rPr lang="en-US" dirty="0"/>
              <a:t>Monetize other aspects of conference/exhibition</a:t>
            </a:r>
          </a:p>
          <a:p>
            <a:pPr lvl="2"/>
            <a:r>
              <a:rPr lang="en-US" dirty="0"/>
              <a:t>Livestream keynotes? I Love DAC?</a:t>
            </a:r>
          </a:p>
          <a:p>
            <a:r>
              <a:rPr lang="en-US" dirty="0"/>
              <a:t>Reduce costs:</a:t>
            </a:r>
          </a:p>
          <a:p>
            <a:pPr lvl="1"/>
            <a:r>
              <a:rPr lang="en-US" dirty="0"/>
              <a:t>EC costs (in-person meetings, registration waivers, etc.)</a:t>
            </a:r>
          </a:p>
          <a:p>
            <a:pPr lvl="1"/>
            <a:r>
              <a:rPr lang="en-US" dirty="0"/>
              <a:t>Change venue (where?)</a:t>
            </a:r>
          </a:p>
        </p:txBody>
      </p:sp>
    </p:spTree>
    <p:extLst>
      <p:ext uri="{BB962C8B-B14F-4D97-AF65-F5344CB8AC3E}">
        <p14:creationId xmlns:p14="http://schemas.microsoft.com/office/powerpoint/2010/main" val="720601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p:txBody>
          <a:bodyPr/>
          <a:lstStyle/>
          <a:p>
            <a:r>
              <a:rPr lang="en-US" dirty="0"/>
              <a:t>DAC CEDA Representation</a:t>
            </a:r>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lstStyle/>
          <a:p>
            <a:r>
              <a:rPr lang="en-US" dirty="0"/>
              <a:t>L. Miguel Silveira</a:t>
            </a:r>
          </a:p>
          <a:p>
            <a:r>
              <a:rPr lang="en-US" dirty="0"/>
              <a:t>30</a:t>
            </a:r>
            <a:r>
              <a:rPr lang="en-US" baseline="30000" dirty="0"/>
              <a:t>th</a:t>
            </a:r>
            <a:r>
              <a:rPr lang="en-US" dirty="0"/>
              <a:t> Oct. 2022</a:t>
            </a:r>
          </a:p>
        </p:txBody>
      </p:sp>
    </p:spTree>
    <p:extLst>
      <p:ext uri="{BB962C8B-B14F-4D97-AF65-F5344CB8AC3E}">
        <p14:creationId xmlns:p14="http://schemas.microsoft.com/office/powerpoint/2010/main" val="1169318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DAC CEDA representation</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10320866" cy="4556511"/>
          </a:xfrm>
        </p:spPr>
        <p:txBody>
          <a:bodyPr/>
          <a:lstStyle/>
          <a:p>
            <a:r>
              <a:rPr lang="en-US" dirty="0"/>
              <a:t>IEEE CEDA and ACM SIGDA are DAC’s sponsors</a:t>
            </a:r>
          </a:p>
          <a:p>
            <a:r>
              <a:rPr lang="en-US" dirty="0"/>
              <a:t>Each organization elects two members to the Sponsors’ Committee</a:t>
            </a:r>
          </a:p>
          <a:p>
            <a:r>
              <a:rPr lang="en-US" dirty="0"/>
              <a:t>Current representatives from CEDA are the President-Elect and the Past-President</a:t>
            </a:r>
          </a:p>
          <a:p>
            <a:pPr lvl="1"/>
            <a:r>
              <a:rPr lang="en-US" dirty="0"/>
              <a:t>President not included, already has multiple responsibilities</a:t>
            </a:r>
          </a:p>
          <a:p>
            <a:pPr lvl="1"/>
            <a:r>
              <a:rPr lang="en-US" dirty="0"/>
              <a:t>Problematic as it ensure no continuity; President-Elect is in for 2 years, then leaves then comes back as Past-President (lost track of things for 2 years)</a:t>
            </a:r>
          </a:p>
          <a:p>
            <a:pPr lvl="1"/>
            <a:r>
              <a:rPr lang="en-US" dirty="0"/>
              <a:t>Both representatives change every two years</a:t>
            </a:r>
          </a:p>
          <a:p>
            <a:pPr lvl="1"/>
            <a:r>
              <a:rPr lang="en-US" dirty="0"/>
              <a:t>Not an ideal situation at a time when the conference needs considerable guidance and attention</a:t>
            </a:r>
          </a:p>
        </p:txBody>
      </p:sp>
    </p:spTree>
    <p:extLst>
      <p:ext uri="{BB962C8B-B14F-4D97-AF65-F5344CB8AC3E}">
        <p14:creationId xmlns:p14="http://schemas.microsoft.com/office/powerpoint/2010/main" val="3971924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Proposal for change of representation</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10308166" cy="4556511"/>
          </a:xfrm>
        </p:spPr>
        <p:txBody>
          <a:bodyPr/>
          <a:lstStyle/>
          <a:p>
            <a:r>
              <a:rPr lang="en-US" dirty="0"/>
              <a:t>Need to ensure continuity, hopefully such that one of the two representatives stays longer than 2 years and both do not change at the same time (overlapping mandates)</a:t>
            </a:r>
          </a:p>
          <a:p>
            <a:r>
              <a:rPr lang="en-US" dirty="0"/>
              <a:t>Need to keep additional President’s responsibilities at a minimum</a:t>
            </a:r>
          </a:p>
          <a:p>
            <a:endParaRPr lang="en-US" sz="1800" dirty="0"/>
          </a:p>
          <a:p>
            <a:pPr marL="0" indent="0">
              <a:buNone/>
            </a:pPr>
            <a:r>
              <a:rPr lang="en-US" u="sng" dirty="0"/>
              <a:t>Suggestion:</a:t>
            </a:r>
          </a:p>
          <a:p>
            <a:pPr lvl="1"/>
            <a:r>
              <a:rPr lang="en-US" sz="2800" dirty="0"/>
              <a:t>Representatives would be Past-President (leads CEDA team) and President</a:t>
            </a:r>
          </a:p>
          <a:p>
            <a:pPr lvl="1"/>
            <a:r>
              <a:rPr lang="en-US" sz="2800" dirty="0"/>
              <a:t>President becomes Past-President, thus stays 4 years but has less responsibilities in the 1</a:t>
            </a:r>
            <a:r>
              <a:rPr lang="en-US" sz="2800" baseline="30000" dirty="0"/>
              <a:t>st</a:t>
            </a:r>
            <a:r>
              <a:rPr lang="en-US" sz="2800" dirty="0"/>
              <a:t> 2 years</a:t>
            </a:r>
          </a:p>
        </p:txBody>
      </p:sp>
    </p:spTree>
    <p:extLst>
      <p:ext uri="{BB962C8B-B14F-4D97-AF65-F5344CB8AC3E}">
        <p14:creationId xmlns:p14="http://schemas.microsoft.com/office/powerpoint/2010/main" val="2122872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Motion(s)</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8596668" cy="4556511"/>
          </a:xfrm>
        </p:spPr>
        <p:txBody>
          <a:bodyPr>
            <a:normAutofit/>
          </a:bodyPr>
          <a:lstStyle/>
          <a:p>
            <a:r>
              <a:rPr lang="en-US" sz="3000" dirty="0"/>
              <a:t>CEDA DAC representatives will be the Past-President and the current President.  The Past President takes the leading role and also leads the Sponsor’s committee when IEEE assumes that role.</a:t>
            </a:r>
          </a:p>
          <a:p>
            <a:endParaRPr lang="en-US" sz="3000" dirty="0"/>
          </a:p>
          <a:p>
            <a:r>
              <a:rPr lang="en-US" sz="3000" dirty="0"/>
              <a:t>Change in representation to come into effect in 2024</a:t>
            </a:r>
          </a:p>
          <a:p>
            <a:pPr marL="0" indent="0">
              <a:buNone/>
            </a:pPr>
            <a:endParaRPr lang="en-US" dirty="0"/>
          </a:p>
        </p:txBody>
      </p:sp>
    </p:spTree>
    <p:extLst>
      <p:ext uri="{BB962C8B-B14F-4D97-AF65-F5344CB8AC3E}">
        <p14:creationId xmlns:p14="http://schemas.microsoft.com/office/powerpoint/2010/main" val="1679867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p:txBody>
          <a:bodyPr/>
          <a:lstStyle/>
          <a:p>
            <a:r>
              <a:rPr lang="en-US" dirty="0"/>
              <a:t>Awards</a:t>
            </a:r>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lstStyle/>
          <a:p>
            <a:r>
              <a:rPr lang="en-US" dirty="0"/>
              <a:t>Georges </a:t>
            </a:r>
            <a:r>
              <a:rPr lang="en-US" dirty="0" err="1"/>
              <a:t>Gielen</a:t>
            </a:r>
            <a:r>
              <a:rPr lang="en-US" dirty="0"/>
              <a:t>, Gi-Joon Nam, Amanda Osborn</a:t>
            </a:r>
          </a:p>
          <a:p>
            <a:r>
              <a:rPr lang="en-US" dirty="0"/>
              <a:t>30 October 2022</a:t>
            </a:r>
          </a:p>
        </p:txBody>
      </p:sp>
    </p:spTree>
    <p:extLst>
      <p:ext uri="{BB962C8B-B14F-4D97-AF65-F5344CB8AC3E}">
        <p14:creationId xmlns:p14="http://schemas.microsoft.com/office/powerpoint/2010/main" val="270102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p:txBody>
          <a:bodyPr/>
          <a:lstStyle/>
          <a:p>
            <a:r>
              <a:rPr lang="en-US" dirty="0"/>
              <a:t>Technical Activities</a:t>
            </a:r>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lstStyle/>
          <a:p>
            <a:r>
              <a:rPr lang="en-US" dirty="0"/>
              <a:t>Tsung-Yi Ho</a:t>
            </a:r>
          </a:p>
          <a:p>
            <a:r>
              <a:rPr lang="en-US" dirty="0"/>
              <a:t>30 October 2022</a:t>
            </a:r>
          </a:p>
        </p:txBody>
      </p:sp>
    </p:spTree>
    <p:extLst>
      <p:ext uri="{BB962C8B-B14F-4D97-AF65-F5344CB8AC3E}">
        <p14:creationId xmlns:p14="http://schemas.microsoft.com/office/powerpoint/2010/main" val="2030008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D38A-9B22-9EE0-A425-2BB9E3317322}"/>
              </a:ext>
            </a:extLst>
          </p:cNvPr>
          <p:cNvSpPr>
            <a:spLocks noGrp="1"/>
          </p:cNvSpPr>
          <p:nvPr>
            <p:ph type="title"/>
          </p:nvPr>
        </p:nvSpPr>
        <p:spPr/>
        <p:txBody>
          <a:bodyPr/>
          <a:lstStyle/>
          <a:p>
            <a:r>
              <a:rPr lang="en-US" dirty="0"/>
              <a:t>Agenda (Pacific Standard Time)</a:t>
            </a:r>
          </a:p>
        </p:txBody>
      </p:sp>
      <p:sp>
        <p:nvSpPr>
          <p:cNvPr id="3" name="Content Placeholder 2">
            <a:extLst>
              <a:ext uri="{FF2B5EF4-FFF2-40B4-BE49-F238E27FC236}">
                <a16:creationId xmlns:a16="http://schemas.microsoft.com/office/drawing/2014/main" id="{476780D0-BF06-6149-7E49-E4C2C5F742AA}"/>
              </a:ext>
            </a:extLst>
          </p:cNvPr>
          <p:cNvSpPr>
            <a:spLocks noGrp="1"/>
          </p:cNvSpPr>
          <p:nvPr>
            <p:ph sz="half" idx="1"/>
          </p:nvPr>
        </p:nvSpPr>
        <p:spPr/>
        <p:txBody>
          <a:bodyPr>
            <a:normAutofit fontScale="85000" lnSpcReduction="20000"/>
          </a:bodyPr>
          <a:lstStyle/>
          <a:p>
            <a:r>
              <a:rPr lang="en-US" sz="1600" dirty="0"/>
              <a:t>7:00-8:30 AM: Breakfast </a:t>
            </a:r>
          </a:p>
          <a:p>
            <a:r>
              <a:rPr lang="en-US" sz="1600" dirty="0"/>
              <a:t>8:00-8:30 AM: Welcome and Call to Order (Nam/</a:t>
            </a:r>
            <a:r>
              <a:rPr lang="en-US" sz="1600" dirty="0" err="1"/>
              <a:t>Vatajelu</a:t>
            </a:r>
            <a:r>
              <a:rPr lang="en-US" sz="1600" dirty="0"/>
              <a:t>)</a:t>
            </a:r>
          </a:p>
          <a:p>
            <a:r>
              <a:rPr lang="en-US" sz="1600" dirty="0"/>
              <a:t>8:05-8:30 AM: Governing Document Changes (Nam/</a:t>
            </a:r>
            <a:r>
              <a:rPr lang="en-US" sz="1600" dirty="0" err="1"/>
              <a:t>Vatajelu</a:t>
            </a:r>
            <a:r>
              <a:rPr lang="en-US" sz="1600" dirty="0"/>
              <a:t>)</a:t>
            </a:r>
          </a:p>
          <a:p>
            <a:pPr lvl="1"/>
            <a:r>
              <a:rPr lang="en-US" sz="1600" dirty="0"/>
              <a:t>IEEE and CEDA membership requirements for EC’s Outstanding change to MTO listing </a:t>
            </a:r>
          </a:p>
          <a:p>
            <a:r>
              <a:rPr lang="en-US" sz="1600" dirty="0"/>
              <a:t>8:30-9:00 AM: Finance (</a:t>
            </a:r>
            <a:r>
              <a:rPr lang="en-US" sz="1600" dirty="0" err="1"/>
              <a:t>Zapater</a:t>
            </a:r>
            <a:r>
              <a:rPr lang="en-US" sz="1600" dirty="0"/>
              <a:t>) </a:t>
            </a:r>
          </a:p>
          <a:p>
            <a:r>
              <a:rPr lang="en-US" sz="1600" dirty="0"/>
              <a:t>9:00-9:30 AM: DAC (Silveira) </a:t>
            </a:r>
          </a:p>
          <a:p>
            <a:pPr lvl="1"/>
            <a:r>
              <a:rPr lang="en-US" sz="1600" dirty="0"/>
              <a:t>2022 and 2023 updates </a:t>
            </a:r>
          </a:p>
          <a:p>
            <a:pPr lvl="1"/>
            <a:r>
              <a:rPr lang="en-US" sz="1600" dirty="0"/>
              <a:t>DAC Representative selections and term recommendations</a:t>
            </a:r>
          </a:p>
          <a:p>
            <a:r>
              <a:rPr lang="en-US" sz="1600" dirty="0"/>
              <a:t>9:30-10:00 AM: Awards (</a:t>
            </a:r>
            <a:r>
              <a:rPr lang="en-US" sz="1600" dirty="0" err="1"/>
              <a:t>Gielen</a:t>
            </a:r>
            <a:r>
              <a:rPr lang="en-US" sz="1600" dirty="0"/>
              <a:t>/Nam/Osborn)</a:t>
            </a:r>
          </a:p>
          <a:p>
            <a:pPr lvl="1"/>
            <a:r>
              <a:rPr lang="en-US" sz="1600" dirty="0"/>
              <a:t>Kaufman Award Planning </a:t>
            </a:r>
          </a:p>
          <a:p>
            <a:pPr lvl="1"/>
            <a:r>
              <a:rPr lang="en-US" sz="1600" dirty="0"/>
              <a:t>Awards Manual </a:t>
            </a:r>
          </a:p>
          <a:p>
            <a:r>
              <a:rPr lang="en-US" sz="1600" dirty="0"/>
              <a:t>10:00-10:30 AM: Activities (Ho)</a:t>
            </a:r>
          </a:p>
          <a:p>
            <a:r>
              <a:rPr lang="en-US" sz="1600" dirty="0"/>
              <a:t>10:30-11:00 AM: Initiatives (O’Connor) </a:t>
            </a:r>
          </a:p>
          <a:p>
            <a:r>
              <a:rPr lang="en-US" sz="1600" dirty="0"/>
              <a:t>11:00-11:30 AM: Conferences (</a:t>
            </a:r>
            <a:r>
              <a:rPr lang="en-US" sz="1600" dirty="0" err="1"/>
              <a:t>Bolchini</a:t>
            </a:r>
            <a:r>
              <a:rPr lang="en-US" sz="1600" dirty="0"/>
              <a:t>)</a:t>
            </a:r>
          </a:p>
          <a:p>
            <a:r>
              <a:rPr lang="en-US" sz="1600" dirty="0"/>
              <a:t>11:30 AM-12:30 PM: Lunch </a:t>
            </a:r>
          </a:p>
          <a:p>
            <a:pPr marL="0" indent="0">
              <a:buNone/>
            </a:pPr>
            <a:endParaRPr lang="en-US" sz="1600" dirty="0"/>
          </a:p>
        </p:txBody>
      </p:sp>
      <p:sp>
        <p:nvSpPr>
          <p:cNvPr id="4" name="Content Placeholder 3">
            <a:extLst>
              <a:ext uri="{FF2B5EF4-FFF2-40B4-BE49-F238E27FC236}">
                <a16:creationId xmlns:a16="http://schemas.microsoft.com/office/drawing/2014/main" id="{A9DC16D8-2D3F-64E8-A1C1-9F86DEB178C8}"/>
              </a:ext>
            </a:extLst>
          </p:cNvPr>
          <p:cNvSpPr>
            <a:spLocks noGrp="1"/>
          </p:cNvSpPr>
          <p:nvPr>
            <p:ph sz="half" idx="2"/>
          </p:nvPr>
        </p:nvSpPr>
        <p:spPr>
          <a:xfrm>
            <a:off x="6172200" y="1825624"/>
            <a:ext cx="5181600" cy="4117975"/>
          </a:xfrm>
        </p:spPr>
        <p:txBody>
          <a:bodyPr>
            <a:normAutofit fontScale="85000" lnSpcReduction="20000"/>
          </a:bodyPr>
          <a:lstStyle/>
          <a:p>
            <a:pPr marL="342900" indent="-342900">
              <a:buFont typeface="Arial" panose="020B0604020202020204" pitchFamily="34" charset="0"/>
              <a:buChar char="•"/>
            </a:pPr>
            <a:r>
              <a:rPr lang="en-US" sz="1500" dirty="0"/>
              <a:t>12:30-1:00 PM: Publications (Henkel)</a:t>
            </a:r>
          </a:p>
          <a:p>
            <a:pPr marL="342900" indent="-342900">
              <a:buFont typeface="Arial" panose="020B0604020202020204" pitchFamily="34" charset="0"/>
              <a:buChar char="•"/>
            </a:pPr>
            <a:r>
              <a:rPr lang="en-US" sz="1500" dirty="0"/>
              <a:t>1:00-1:30 PM: New/Old Business (All) </a:t>
            </a:r>
          </a:p>
          <a:p>
            <a:pPr marL="800100" lvl="1" indent="-342900">
              <a:buFont typeface="Arial" panose="020B0604020202020204" pitchFamily="34" charset="0"/>
              <a:buChar char="•"/>
            </a:pPr>
            <a:r>
              <a:rPr lang="en-US" sz="1500" dirty="0"/>
              <a:t>Future meeting dates and format for EC and </a:t>
            </a:r>
            <a:r>
              <a:rPr lang="en-US" sz="1500" dirty="0" err="1"/>
              <a:t>BoG</a:t>
            </a:r>
            <a:r>
              <a:rPr lang="en-US" sz="1500" dirty="0"/>
              <a:t> meetings </a:t>
            </a:r>
          </a:p>
          <a:p>
            <a:pPr marL="1257300" lvl="2" indent="-342900">
              <a:buFont typeface="Arial" panose="020B0604020202020204" pitchFamily="34" charset="0"/>
              <a:buChar char="•"/>
            </a:pPr>
            <a:r>
              <a:rPr lang="en-US" sz="1500" dirty="0"/>
              <a:t>EC-Sunday, 16 April in Antwerp, Belgium, co-located with DATE 2023</a:t>
            </a:r>
          </a:p>
          <a:p>
            <a:pPr marL="1257300" lvl="2" indent="-342900">
              <a:buFont typeface="Arial" panose="020B0604020202020204" pitchFamily="34" charset="0"/>
              <a:buChar char="•"/>
            </a:pPr>
            <a:r>
              <a:rPr lang="en-US" sz="1500" dirty="0"/>
              <a:t>EC/</a:t>
            </a:r>
            <a:r>
              <a:rPr lang="en-US" sz="1500" dirty="0" err="1"/>
              <a:t>BoG</a:t>
            </a:r>
            <a:r>
              <a:rPr lang="en-US" sz="1500" dirty="0"/>
              <a:t>- Sunday, 9 July in San Francisco, CA, USA; co-located with DAC 2023 (host offsite and not in Moscone?)</a:t>
            </a:r>
          </a:p>
          <a:p>
            <a:pPr marL="800100" lvl="1" indent="-342900">
              <a:buFont typeface="Arial" panose="020B0604020202020204" pitchFamily="34" charset="0"/>
              <a:buChar char="•"/>
            </a:pPr>
            <a:r>
              <a:rPr lang="en-US" sz="1500" dirty="0"/>
              <a:t>Format: </a:t>
            </a:r>
          </a:p>
          <a:p>
            <a:pPr marL="1257300" lvl="2" indent="-342900"/>
            <a:r>
              <a:rPr lang="en-US" sz="1500" dirty="0"/>
              <a:t>2-day meetings? </a:t>
            </a:r>
          </a:p>
          <a:p>
            <a:pPr marL="1257300" lvl="2" indent="-342900"/>
            <a:r>
              <a:rPr lang="en-US" sz="1500" dirty="0" err="1"/>
              <a:t>BoG</a:t>
            </a:r>
            <a:r>
              <a:rPr lang="en-US" sz="1500" dirty="0"/>
              <a:t> meets twice a year (financial implications for Member Society Reps and CEDA)</a:t>
            </a:r>
          </a:p>
          <a:p>
            <a:pPr marL="800100" lvl="1" indent="-342900">
              <a:buFont typeface="Arial" panose="020B0604020202020204" pitchFamily="34" charset="0"/>
              <a:buChar char="•"/>
            </a:pPr>
            <a:r>
              <a:rPr lang="en-US" sz="1500" dirty="0"/>
              <a:t>SSSC for Currents (see email)</a:t>
            </a:r>
          </a:p>
          <a:p>
            <a:pPr marL="800100" lvl="1" indent="-342900">
              <a:buFont typeface="Arial" panose="020B0604020202020204" pitchFamily="34" charset="0"/>
              <a:buChar char="•"/>
            </a:pPr>
            <a:r>
              <a:rPr lang="en-US" sz="1500" dirty="0"/>
              <a:t>Administrative Updates (Osborn/Campin)</a:t>
            </a:r>
          </a:p>
          <a:p>
            <a:pPr marL="800100" lvl="1" indent="-342900">
              <a:buFont typeface="Arial" panose="020B0604020202020204" pitchFamily="34" charset="0"/>
              <a:buChar char="•"/>
            </a:pPr>
            <a:r>
              <a:rPr lang="en-US" sz="1500" dirty="0"/>
              <a:t>Dinner at Cannonball </a:t>
            </a:r>
          </a:p>
          <a:p>
            <a:pPr marL="1257300" lvl="2" indent="-342900"/>
            <a:r>
              <a:rPr lang="en-US" sz="1500" dirty="0"/>
              <a:t>3146 Mission Blvd., Belmont Park, CA 92109</a:t>
            </a:r>
          </a:p>
          <a:p>
            <a:pPr marL="1257300" lvl="2" indent="-342900"/>
            <a:r>
              <a:rPr lang="en-US" sz="1500" dirty="0"/>
              <a:t>Meet at 6:30 PM in the Lobby</a:t>
            </a:r>
          </a:p>
          <a:p>
            <a:pPr marL="800100" lvl="1" indent="-342900">
              <a:buFont typeface="Arial" panose="020B0604020202020204" pitchFamily="34" charset="0"/>
              <a:buChar char="•"/>
            </a:pPr>
            <a:r>
              <a:rPr lang="en-US" sz="1500" dirty="0"/>
              <a:t>ICCAD EC ACM Overhead Discussion</a:t>
            </a:r>
          </a:p>
          <a:p>
            <a:pPr marL="342900" indent="-342900">
              <a:buFont typeface="Arial" panose="020B0604020202020204" pitchFamily="34" charset="0"/>
              <a:buChar char="•"/>
            </a:pPr>
            <a:r>
              <a:rPr lang="en-US" sz="1500" dirty="0"/>
              <a:t>1:30 PM: Adjourn</a:t>
            </a:r>
          </a:p>
          <a:p>
            <a:pPr marL="0" indent="0">
              <a:buNone/>
            </a:pPr>
            <a:endParaRPr lang="en-US" dirty="0"/>
          </a:p>
        </p:txBody>
      </p:sp>
    </p:spTree>
    <p:extLst>
      <p:ext uri="{BB962C8B-B14F-4D97-AF65-F5344CB8AC3E}">
        <p14:creationId xmlns:p14="http://schemas.microsoft.com/office/powerpoint/2010/main" val="603644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a:xfrm>
            <a:off x="673100" y="73296"/>
            <a:ext cx="10515600" cy="1325563"/>
          </a:xfrm>
        </p:spPr>
        <p:txBody>
          <a:bodyPr/>
          <a:lstStyle/>
          <a:p>
            <a:r>
              <a:rPr lang="en-US" dirty="0"/>
              <a:t>CEDA Chapters</a:t>
            </a:r>
          </a:p>
        </p:txBody>
      </p:sp>
      <p:pic>
        <p:nvPicPr>
          <p:cNvPr id="7" name="圖片 6">
            <a:extLst>
              <a:ext uri="{FF2B5EF4-FFF2-40B4-BE49-F238E27FC236}">
                <a16:creationId xmlns:a16="http://schemas.microsoft.com/office/drawing/2014/main" id="{BF8FB7A3-6866-154D-8B1C-7E9EB6393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66" y="1129355"/>
            <a:ext cx="10845800" cy="4813300"/>
          </a:xfrm>
          <a:prstGeom prst="rect">
            <a:avLst/>
          </a:prstGeom>
        </p:spPr>
      </p:pic>
      <p:graphicFrame>
        <p:nvGraphicFramePr>
          <p:cNvPr id="8" name="表格 7">
            <a:extLst>
              <a:ext uri="{FF2B5EF4-FFF2-40B4-BE49-F238E27FC236}">
                <a16:creationId xmlns:a16="http://schemas.microsoft.com/office/drawing/2014/main" id="{C8EFD564-AA79-9B4E-ADCC-541E4C63E551}"/>
              </a:ext>
            </a:extLst>
          </p:cNvPr>
          <p:cNvGraphicFramePr>
            <a:graphicFrameLocks noGrp="1"/>
          </p:cNvGraphicFramePr>
          <p:nvPr/>
        </p:nvGraphicFramePr>
        <p:xfrm>
          <a:off x="684723" y="2041215"/>
          <a:ext cx="1346200" cy="3901440"/>
        </p:xfrm>
        <a:graphic>
          <a:graphicData uri="http://schemas.openxmlformats.org/drawingml/2006/table">
            <a:tbl>
              <a:tblPr firstRow="1" firstCol="1" bandRow="1">
                <a:tableStyleId>{5C22544A-7EE6-4342-B048-85BDC9FD1C3A}</a:tableStyleId>
              </a:tblPr>
              <a:tblGrid>
                <a:gridCol w="1346200">
                  <a:extLst>
                    <a:ext uri="{9D8B030D-6E8A-4147-A177-3AD203B41FA5}">
                      <a16:colId xmlns:a16="http://schemas.microsoft.com/office/drawing/2014/main" val="3170491337"/>
                    </a:ext>
                  </a:extLst>
                </a:gridCol>
              </a:tblGrid>
              <a:tr h="176194">
                <a:tc>
                  <a:txBody>
                    <a:bodyPr/>
                    <a:lstStyle/>
                    <a:p>
                      <a:r>
                        <a:rPr lang="en-US" sz="1600" dirty="0">
                          <a:effectLst/>
                        </a:rPr>
                        <a:t>Beijing</a:t>
                      </a:r>
                      <a:endParaRPr lang="zh-TW" sz="1600" dirty="0">
                        <a:effectLst/>
                        <a:latin typeface="TUM Neue Helvetica 55 Regular"/>
                        <a:ea typeface="新細明體" panose="02020500000000000000" pitchFamily="18" charset="-120"/>
                        <a:cs typeface="Times New Roman" panose="02020603050405020304" pitchFamily="18" charset="0"/>
                      </a:endParaRPr>
                    </a:p>
                  </a:txBody>
                  <a:tcPr marL="32147" marR="321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0726022"/>
                  </a:ext>
                </a:extLst>
              </a:tr>
              <a:tr h="176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dirty="0">
                          <a:effectLst/>
                        </a:rPr>
                        <a:t>Central Illinois</a:t>
                      </a:r>
                      <a:endParaRPr lang="zh-TW" altLang="zh-TW" sz="1600" dirty="0">
                        <a:effectLst/>
                        <a:latin typeface="TUM Neue Helvetica 55 Regular"/>
                        <a:ea typeface="+mn-ea"/>
                        <a:cs typeface="Times New Roman" panose="02020603050405020304" pitchFamily="18" charset="0"/>
                      </a:endParaRPr>
                    </a:p>
                  </a:txBody>
                  <a:tcPr marL="32147" marR="321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2604137"/>
                  </a:ext>
                </a:extLst>
              </a:tr>
              <a:tr h="176194">
                <a:tc>
                  <a:txBody>
                    <a:bodyPr/>
                    <a:lstStyle/>
                    <a:p>
                      <a:r>
                        <a:rPr lang="en-US" altLang="zh-TW" sz="1600" dirty="0">
                          <a:effectLst/>
                        </a:rPr>
                        <a:t>Central Texas</a:t>
                      </a:r>
                      <a:endParaRPr lang="zh-TW" sz="1600" dirty="0">
                        <a:effectLst/>
                        <a:latin typeface="TUM Neue Helvetica 55 Regular"/>
                        <a:ea typeface="新細明體" panose="02020500000000000000" pitchFamily="18" charset="-120"/>
                        <a:cs typeface="Times New Roman" panose="02020603050405020304" pitchFamily="18" charset="0"/>
                      </a:endParaRPr>
                    </a:p>
                  </a:txBody>
                  <a:tcPr marL="32147" marR="321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7740886"/>
                  </a:ext>
                </a:extLst>
              </a:tr>
              <a:tr h="176194">
                <a:tc>
                  <a:txBody>
                    <a:bodyPr/>
                    <a:lstStyle/>
                    <a:p>
                      <a:r>
                        <a:rPr lang="en-US" altLang="zh-TW" sz="1600" dirty="0">
                          <a:effectLst/>
                        </a:rPr>
                        <a:t>Chengdu</a:t>
                      </a:r>
                      <a:endParaRPr lang="zh-TW" sz="1600" dirty="0">
                        <a:effectLst/>
                        <a:latin typeface="TUM Neue Helvetica 55 Regular"/>
                        <a:ea typeface="新細明體" panose="02020500000000000000" pitchFamily="18" charset="-120"/>
                        <a:cs typeface="Times New Roman" panose="02020603050405020304" pitchFamily="18" charset="0"/>
                      </a:endParaRPr>
                    </a:p>
                  </a:txBody>
                  <a:tcPr marL="32147" marR="321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2421688"/>
                  </a:ext>
                </a:extLst>
              </a:tr>
              <a:tr h="176194">
                <a:tc>
                  <a:txBody>
                    <a:bodyPr/>
                    <a:lstStyle/>
                    <a:p>
                      <a:r>
                        <a:rPr lang="en-US" altLang="zh-TW" sz="1600" dirty="0">
                          <a:effectLst/>
                        </a:rPr>
                        <a:t>Hong Kong</a:t>
                      </a:r>
                      <a:endParaRPr lang="zh-TW" sz="1600" dirty="0">
                        <a:effectLst/>
                        <a:latin typeface="TUM Neue Helvetica 55 Regular"/>
                        <a:ea typeface="新細明體" panose="02020500000000000000" pitchFamily="18" charset="-120"/>
                        <a:cs typeface="Times New Roman" panose="02020603050405020304" pitchFamily="18" charset="0"/>
                      </a:endParaRPr>
                    </a:p>
                  </a:txBody>
                  <a:tcPr marL="32147" marR="321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5274301"/>
                  </a:ext>
                </a:extLst>
              </a:tr>
              <a:tr h="176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dirty="0">
                          <a:effectLst/>
                        </a:rPr>
                        <a:t>Japan</a:t>
                      </a:r>
                      <a:endParaRPr lang="zh-TW" altLang="zh-TW" sz="1600" dirty="0">
                        <a:effectLst/>
                        <a:latin typeface="TUM Neue Helvetica 55 Regular"/>
                        <a:ea typeface="+mn-ea"/>
                        <a:cs typeface="Times New Roman" panose="02020603050405020304" pitchFamily="18" charset="0"/>
                      </a:endParaRPr>
                    </a:p>
                  </a:txBody>
                  <a:tcPr marL="32147" marR="321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2204971"/>
                  </a:ext>
                </a:extLst>
              </a:tr>
              <a:tr h="176194">
                <a:tc>
                  <a:txBody>
                    <a:bodyPr/>
                    <a:lstStyle/>
                    <a:p>
                      <a:r>
                        <a:rPr lang="en-US" altLang="zh-TW" sz="1600" dirty="0">
                          <a:effectLst/>
                        </a:rPr>
                        <a:t>Montreal</a:t>
                      </a:r>
                      <a:endParaRPr lang="zh-TW" sz="1600" dirty="0">
                        <a:effectLst/>
                        <a:latin typeface="TUM Neue Helvetica 55 Regular"/>
                        <a:ea typeface="新細明體" panose="02020500000000000000" pitchFamily="18" charset="-120"/>
                        <a:cs typeface="Times New Roman" panose="02020603050405020304" pitchFamily="18" charset="0"/>
                      </a:endParaRPr>
                    </a:p>
                  </a:txBody>
                  <a:tcPr marL="32147" marR="321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2726554"/>
                  </a:ext>
                </a:extLst>
              </a:tr>
              <a:tr h="176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dirty="0">
                          <a:effectLst/>
                        </a:rPr>
                        <a:t>Morocco</a:t>
                      </a:r>
                      <a:endParaRPr lang="zh-TW" altLang="zh-TW" sz="1600" dirty="0">
                        <a:effectLst/>
                        <a:latin typeface="TUM Neue Helvetica 55 Regular"/>
                        <a:ea typeface="+mn-ea"/>
                        <a:cs typeface="Times New Roman" panose="02020603050405020304" pitchFamily="18" charset="0"/>
                      </a:endParaRPr>
                    </a:p>
                  </a:txBody>
                  <a:tcPr marL="32147" marR="321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584636"/>
                  </a:ext>
                </a:extLst>
              </a:tr>
              <a:tr h="176194">
                <a:tc>
                  <a:txBody>
                    <a:bodyPr/>
                    <a:lstStyle/>
                    <a:p>
                      <a:r>
                        <a:rPr lang="en-US" altLang="zh-TW" sz="1600" dirty="0">
                          <a:effectLst/>
                        </a:rPr>
                        <a:t>Pennsylvania</a:t>
                      </a:r>
                      <a:endParaRPr lang="zh-TW" sz="1600" dirty="0">
                        <a:effectLst/>
                        <a:latin typeface="TUM Neue Helvetica 55 Regular"/>
                        <a:ea typeface="新細明體" panose="02020500000000000000" pitchFamily="18" charset="-120"/>
                        <a:cs typeface="Times New Roman" panose="02020603050405020304" pitchFamily="18" charset="0"/>
                      </a:endParaRPr>
                    </a:p>
                  </a:txBody>
                  <a:tcPr marL="32147" marR="321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3613574"/>
                  </a:ext>
                </a:extLst>
              </a:tr>
              <a:tr h="176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dirty="0">
                          <a:effectLst/>
                        </a:rPr>
                        <a:t>Seoul</a:t>
                      </a:r>
                      <a:endParaRPr lang="zh-TW" altLang="zh-TW" sz="1600" dirty="0">
                        <a:effectLst/>
                        <a:latin typeface="TUM Neue Helvetica 55 Regular"/>
                        <a:ea typeface="+mn-ea"/>
                        <a:cs typeface="Times New Roman" panose="02020603050405020304" pitchFamily="18" charset="0"/>
                      </a:endParaRPr>
                    </a:p>
                  </a:txBody>
                  <a:tcPr marL="32147" marR="321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270492"/>
                  </a:ext>
                </a:extLst>
              </a:tr>
              <a:tr h="176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dirty="0">
                          <a:effectLst/>
                        </a:rPr>
                        <a:t>Shanghai</a:t>
                      </a:r>
                      <a:endParaRPr lang="zh-TW" altLang="zh-TW" sz="1600" dirty="0">
                        <a:effectLst/>
                        <a:latin typeface="TUM Neue Helvetica 55 Regular"/>
                        <a:ea typeface="+mn-ea"/>
                        <a:cs typeface="Times New Roman" panose="02020603050405020304" pitchFamily="18" charset="0"/>
                      </a:endParaRPr>
                    </a:p>
                  </a:txBody>
                  <a:tcPr marL="32147" marR="321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42896"/>
                  </a:ext>
                </a:extLst>
              </a:tr>
              <a:tr h="176194">
                <a:tc>
                  <a:txBody>
                    <a:bodyPr/>
                    <a:lstStyle/>
                    <a:p>
                      <a:r>
                        <a:rPr lang="en-US" altLang="zh-TW" sz="1600" dirty="0">
                          <a:effectLst/>
                        </a:rPr>
                        <a:t>South Brazil</a:t>
                      </a:r>
                      <a:endParaRPr lang="zh-TW" sz="1600" dirty="0">
                        <a:effectLst/>
                        <a:latin typeface="TUM Neue Helvetica 55 Regular"/>
                        <a:ea typeface="新細明體" panose="02020500000000000000" pitchFamily="18" charset="-120"/>
                        <a:cs typeface="Times New Roman" panose="02020603050405020304" pitchFamily="18" charset="0"/>
                      </a:endParaRPr>
                    </a:p>
                  </a:txBody>
                  <a:tcPr marL="32147" marR="321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4253803"/>
                  </a:ext>
                </a:extLst>
              </a:tr>
              <a:tr h="176194">
                <a:tc>
                  <a:txBody>
                    <a:bodyPr/>
                    <a:lstStyle/>
                    <a:p>
                      <a:r>
                        <a:rPr lang="en-US" sz="1600" dirty="0">
                          <a:effectLst/>
                        </a:rPr>
                        <a:t>Spain</a:t>
                      </a:r>
                      <a:endParaRPr lang="zh-TW" sz="1600" dirty="0">
                        <a:effectLst/>
                        <a:latin typeface="TUM Neue Helvetica 55 Regular"/>
                        <a:ea typeface="新細明體" panose="02020500000000000000" pitchFamily="18" charset="-120"/>
                        <a:cs typeface="Times New Roman" panose="02020603050405020304" pitchFamily="18" charset="0"/>
                      </a:endParaRPr>
                    </a:p>
                  </a:txBody>
                  <a:tcPr marL="32147" marR="321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3807284"/>
                  </a:ext>
                </a:extLst>
              </a:tr>
              <a:tr h="176194">
                <a:tc>
                  <a:txBody>
                    <a:bodyPr/>
                    <a:lstStyle/>
                    <a:p>
                      <a:r>
                        <a:rPr lang="en-US" altLang="zh-TW" sz="1600" dirty="0">
                          <a:effectLst/>
                        </a:rPr>
                        <a:t>Switzerland</a:t>
                      </a:r>
                      <a:endParaRPr lang="zh-TW" sz="1600" dirty="0">
                        <a:effectLst/>
                        <a:latin typeface="TUM Neue Helvetica 55 Regular"/>
                        <a:ea typeface="新細明體" panose="02020500000000000000" pitchFamily="18" charset="-120"/>
                        <a:cs typeface="Times New Roman" panose="02020603050405020304" pitchFamily="18" charset="0"/>
                      </a:endParaRPr>
                    </a:p>
                  </a:txBody>
                  <a:tcPr marL="32147" marR="321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3180547"/>
                  </a:ext>
                </a:extLst>
              </a:tr>
              <a:tr h="176194">
                <a:tc>
                  <a:txBody>
                    <a:bodyPr/>
                    <a:lstStyle/>
                    <a:p>
                      <a:r>
                        <a:rPr lang="en-US" altLang="zh-TW" sz="1600" dirty="0">
                          <a:effectLst/>
                        </a:rPr>
                        <a:t>Taipei</a:t>
                      </a:r>
                      <a:endParaRPr lang="zh-TW" sz="1600" dirty="0">
                        <a:effectLst/>
                        <a:latin typeface="TUM Neue Helvetica 55 Regular"/>
                        <a:ea typeface="新細明體" panose="02020500000000000000" pitchFamily="18" charset="-120"/>
                        <a:cs typeface="Times New Roman" panose="02020603050405020304" pitchFamily="18" charset="0"/>
                      </a:endParaRPr>
                    </a:p>
                  </a:txBody>
                  <a:tcPr marL="32147" marR="321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5919319"/>
                  </a:ext>
                </a:extLst>
              </a:tr>
              <a:tr h="176194">
                <a:tc>
                  <a:txBody>
                    <a:bodyPr/>
                    <a:lstStyle/>
                    <a:p>
                      <a:r>
                        <a:rPr lang="en-US" altLang="zh-TW" sz="1600" dirty="0">
                          <a:effectLst/>
                        </a:rPr>
                        <a:t>Tunisia</a:t>
                      </a:r>
                      <a:endParaRPr lang="zh-TW" sz="1600" dirty="0">
                        <a:effectLst/>
                        <a:latin typeface="TUM Neue Helvetica 55 Regular"/>
                        <a:ea typeface="新細明體" panose="02020500000000000000" pitchFamily="18" charset="-120"/>
                        <a:cs typeface="Times New Roman" panose="02020603050405020304" pitchFamily="18" charset="0"/>
                      </a:endParaRPr>
                    </a:p>
                  </a:txBody>
                  <a:tcPr marL="32147" marR="321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6007814"/>
                  </a:ext>
                </a:extLst>
              </a:tr>
            </a:tbl>
          </a:graphicData>
        </a:graphic>
      </p:graphicFrame>
      <p:sp>
        <p:nvSpPr>
          <p:cNvPr id="9" name="爆炸 2 8">
            <a:extLst>
              <a:ext uri="{FF2B5EF4-FFF2-40B4-BE49-F238E27FC236}">
                <a16:creationId xmlns:a16="http://schemas.microsoft.com/office/drawing/2014/main" id="{4854D906-88FD-6A43-86FF-261B5C3AFFD7}"/>
              </a:ext>
            </a:extLst>
          </p:cNvPr>
          <p:cNvSpPr/>
          <p:nvPr/>
        </p:nvSpPr>
        <p:spPr>
          <a:xfrm>
            <a:off x="-72143" y="834653"/>
            <a:ext cx="2640245" cy="132768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dirty="0"/>
              <a:t>16 Chapters</a:t>
            </a:r>
            <a:endParaRPr kumimoji="1" lang="zh-TW" altLang="en-US" dirty="0"/>
          </a:p>
        </p:txBody>
      </p:sp>
      <p:sp>
        <p:nvSpPr>
          <p:cNvPr id="6" name="爆炸 2 5">
            <a:extLst>
              <a:ext uri="{FF2B5EF4-FFF2-40B4-BE49-F238E27FC236}">
                <a16:creationId xmlns:a16="http://schemas.microsoft.com/office/drawing/2014/main" id="{7E0096E8-3F5B-E542-B4B9-7DC94CA51AC5}"/>
              </a:ext>
            </a:extLst>
          </p:cNvPr>
          <p:cNvSpPr/>
          <p:nvPr/>
        </p:nvSpPr>
        <p:spPr>
          <a:xfrm>
            <a:off x="2424589" y="834653"/>
            <a:ext cx="2640245" cy="1327681"/>
          </a:xfrm>
          <a:prstGeom prst="irregularSeal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dirty="0"/>
              <a:t>5 Student Chapters</a:t>
            </a:r>
            <a:endParaRPr kumimoji="1" lang="zh-TW" altLang="en-US" dirty="0"/>
          </a:p>
        </p:txBody>
      </p:sp>
      <p:sp>
        <p:nvSpPr>
          <p:cNvPr id="3" name="矩形 2">
            <a:extLst>
              <a:ext uri="{FF2B5EF4-FFF2-40B4-BE49-F238E27FC236}">
                <a16:creationId xmlns:a16="http://schemas.microsoft.com/office/drawing/2014/main" id="{DF2140E0-8298-4C75-A593-555DF7AB4749}"/>
              </a:ext>
            </a:extLst>
          </p:cNvPr>
          <p:cNvSpPr/>
          <p:nvPr/>
        </p:nvSpPr>
        <p:spPr>
          <a:xfrm>
            <a:off x="676282" y="3022731"/>
            <a:ext cx="1357823" cy="2376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矩形 9">
            <a:extLst>
              <a:ext uri="{FF2B5EF4-FFF2-40B4-BE49-F238E27FC236}">
                <a16:creationId xmlns:a16="http://schemas.microsoft.com/office/drawing/2014/main" id="{BFC94639-DDD3-5D3E-1158-274BAE3B4F35}"/>
              </a:ext>
            </a:extLst>
          </p:cNvPr>
          <p:cNvSpPr/>
          <p:nvPr/>
        </p:nvSpPr>
        <p:spPr>
          <a:xfrm>
            <a:off x="674890" y="3260971"/>
            <a:ext cx="1357823" cy="2376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 name="矩形 10">
            <a:extLst>
              <a:ext uri="{FF2B5EF4-FFF2-40B4-BE49-F238E27FC236}">
                <a16:creationId xmlns:a16="http://schemas.microsoft.com/office/drawing/2014/main" id="{06C9201E-C057-E673-496C-54235F0CB5D6}"/>
              </a:ext>
            </a:extLst>
          </p:cNvPr>
          <p:cNvSpPr/>
          <p:nvPr/>
        </p:nvSpPr>
        <p:spPr>
          <a:xfrm>
            <a:off x="678604" y="4732594"/>
            <a:ext cx="1357823" cy="2376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2" name="矩形 11">
            <a:extLst>
              <a:ext uri="{FF2B5EF4-FFF2-40B4-BE49-F238E27FC236}">
                <a16:creationId xmlns:a16="http://schemas.microsoft.com/office/drawing/2014/main" id="{B58A294D-A0DB-7DB5-5F4B-DEE612773624}"/>
              </a:ext>
            </a:extLst>
          </p:cNvPr>
          <p:cNvSpPr/>
          <p:nvPr/>
        </p:nvSpPr>
        <p:spPr>
          <a:xfrm>
            <a:off x="678603" y="4975480"/>
            <a:ext cx="1357823" cy="2376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矩形 12">
            <a:extLst>
              <a:ext uri="{FF2B5EF4-FFF2-40B4-BE49-F238E27FC236}">
                <a16:creationId xmlns:a16="http://schemas.microsoft.com/office/drawing/2014/main" id="{CC1A66C2-3A7A-7020-FD05-5F91F26B4B8A}"/>
              </a:ext>
            </a:extLst>
          </p:cNvPr>
          <p:cNvSpPr/>
          <p:nvPr/>
        </p:nvSpPr>
        <p:spPr>
          <a:xfrm>
            <a:off x="682317" y="5461255"/>
            <a:ext cx="1357823" cy="2376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a:extLst>
              <a:ext uri="{FF2B5EF4-FFF2-40B4-BE49-F238E27FC236}">
                <a16:creationId xmlns:a16="http://schemas.microsoft.com/office/drawing/2014/main" id="{B9E591FA-8E93-6913-2D97-5FED29FF2E26}"/>
              </a:ext>
            </a:extLst>
          </p:cNvPr>
          <p:cNvSpPr/>
          <p:nvPr/>
        </p:nvSpPr>
        <p:spPr>
          <a:xfrm>
            <a:off x="678602" y="5232650"/>
            <a:ext cx="1357823" cy="2376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30826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D953F9-C99D-2730-1085-374F75A44F35}"/>
              </a:ext>
            </a:extLst>
          </p:cNvPr>
          <p:cNvSpPr>
            <a:spLocks noGrp="1"/>
          </p:cNvSpPr>
          <p:nvPr>
            <p:ph type="title"/>
          </p:nvPr>
        </p:nvSpPr>
        <p:spPr/>
        <p:txBody>
          <a:bodyPr/>
          <a:lstStyle/>
          <a:p>
            <a:r>
              <a:rPr kumimoji="1" lang="en-US" altLang="zh-TW" dirty="0"/>
              <a:t>Petition of Student Chapter</a:t>
            </a:r>
            <a:endParaRPr kumimoji="1" lang="zh-TW" altLang="en-US" dirty="0"/>
          </a:p>
        </p:txBody>
      </p:sp>
      <p:sp>
        <p:nvSpPr>
          <p:cNvPr id="3" name="內容版面配置區 2">
            <a:extLst>
              <a:ext uri="{FF2B5EF4-FFF2-40B4-BE49-F238E27FC236}">
                <a16:creationId xmlns:a16="http://schemas.microsoft.com/office/drawing/2014/main" id="{62B2FE59-D3AC-0D47-7FA4-1A89B24997E2}"/>
              </a:ext>
            </a:extLst>
          </p:cNvPr>
          <p:cNvSpPr>
            <a:spLocks noGrp="1"/>
          </p:cNvSpPr>
          <p:nvPr>
            <p:ph idx="1"/>
          </p:nvPr>
        </p:nvSpPr>
        <p:spPr/>
        <p:txBody>
          <a:bodyPr>
            <a:normAutofit fontScale="40000" lnSpcReduction="20000"/>
          </a:bodyPr>
          <a:lstStyle/>
          <a:p>
            <a:pPr marL="0" indent="0">
              <a:buNone/>
            </a:pPr>
            <a:r>
              <a:rPr kumimoji="1" lang="en" altLang="zh-TW" dirty="0"/>
              <a:t>We always welcome new student branch chapters and volunteers of CEDA. We want to ensure that CEDA is the right Council for the students’ interested areas to get sufficient support from the right organization.</a:t>
            </a:r>
          </a:p>
          <a:p>
            <a:endParaRPr kumimoji="1" lang="en" altLang="zh-TW" dirty="0"/>
          </a:p>
          <a:p>
            <a:pPr marL="0" indent="0">
              <a:buNone/>
            </a:pPr>
            <a:r>
              <a:rPr kumimoji="1" lang="en" altLang="zh-TW" dirty="0"/>
              <a:t>Please provide more information on the statements and plans for CEDA review and approval, including expanding on your plans for:</a:t>
            </a:r>
          </a:p>
          <a:p>
            <a:endParaRPr kumimoji="1" lang="en" altLang="zh-TW" dirty="0"/>
          </a:p>
          <a:p>
            <a:r>
              <a:rPr kumimoji="1" lang="en" altLang="zh-TW" dirty="0"/>
              <a:t>Industrial workshops</a:t>
            </a:r>
          </a:p>
          <a:p>
            <a:r>
              <a:rPr kumimoji="1" lang="en" altLang="zh-TW" dirty="0"/>
              <a:t>company visits</a:t>
            </a:r>
          </a:p>
          <a:p>
            <a:r>
              <a:rPr kumimoji="1" lang="en" altLang="zh-TW" dirty="0"/>
              <a:t>CAD programming contests</a:t>
            </a:r>
          </a:p>
          <a:p>
            <a:r>
              <a:rPr kumimoji="1" lang="en" altLang="zh-TW" dirty="0"/>
              <a:t>Summer schools/camps</a:t>
            </a:r>
          </a:p>
          <a:p>
            <a:r>
              <a:rPr kumimoji="1" lang="en" altLang="zh-TW" dirty="0"/>
              <a:t>Academic seminars related to EDA</a:t>
            </a:r>
          </a:p>
          <a:p>
            <a:endParaRPr kumimoji="1" lang="en" altLang="zh-TW" dirty="0"/>
          </a:p>
          <a:p>
            <a:pPr marL="0" indent="0">
              <a:buNone/>
            </a:pPr>
            <a:r>
              <a:rPr kumimoji="1" lang="en" altLang="zh-TW" dirty="0"/>
              <a:t>The scope of EDA includes not only the use of EDA/CAD tools to design integrated electronic circuits and systems, but also the theory, implementation, design, analysis, and verification of ICs, hardware, and embedded software up to and including complete working systems. EDA is not just using tools, but more on developing tools for circuit and system designs. Our required background training is algorithms and data structures, with domain knowledge on logic and circuit designs. If you want to use EDA tools or design circuits, then CAS or SSCS should better fit your needs; and the two societies could provide you with better resources.</a:t>
            </a:r>
          </a:p>
          <a:p>
            <a:endParaRPr kumimoji="1" lang="en" altLang="zh-TW" dirty="0"/>
          </a:p>
          <a:p>
            <a:pPr marL="0" indent="0">
              <a:buNone/>
            </a:pPr>
            <a:r>
              <a:rPr kumimoji="1" lang="en" altLang="zh-TW" dirty="0"/>
              <a:t>To familiarize the fundamentals of EDA, students are encouraged to reach out to our seven member societies first, which includes Antennas and Propagation, Circuits and Systems, Computer, Electron Devices, Electronics Packaging, Microwave Theory &amp;Techniques, and Solid-State Circuits Societies.</a:t>
            </a:r>
            <a:endParaRPr kumimoji="1" lang="zh-TW" altLang="en-US" dirty="0"/>
          </a:p>
        </p:txBody>
      </p:sp>
    </p:spTree>
    <p:extLst>
      <p:ext uri="{BB962C8B-B14F-4D97-AF65-F5344CB8AC3E}">
        <p14:creationId xmlns:p14="http://schemas.microsoft.com/office/powerpoint/2010/main" val="1201593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p:txBody>
          <a:bodyPr/>
          <a:lstStyle/>
          <a:p>
            <a:r>
              <a:rPr lang="en-US" dirty="0"/>
              <a:t>President’s Report</a:t>
            </a:r>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lstStyle/>
          <a:p>
            <a:r>
              <a:rPr lang="en-US" dirty="0"/>
              <a:t>Gi-Joon Nam</a:t>
            </a:r>
          </a:p>
          <a:p>
            <a:r>
              <a:rPr lang="en-US" dirty="0"/>
              <a:t>30 October 2022</a:t>
            </a:r>
          </a:p>
        </p:txBody>
      </p:sp>
    </p:spTree>
    <p:extLst>
      <p:ext uri="{BB962C8B-B14F-4D97-AF65-F5344CB8AC3E}">
        <p14:creationId xmlns:p14="http://schemas.microsoft.com/office/powerpoint/2010/main" val="3203050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449D4B-E4D6-DB0F-CE50-F7D74AE1686D}"/>
              </a:ext>
            </a:extLst>
          </p:cNvPr>
          <p:cNvSpPr>
            <a:spLocks noGrp="1"/>
          </p:cNvSpPr>
          <p:nvPr>
            <p:ph type="title"/>
          </p:nvPr>
        </p:nvSpPr>
        <p:spPr/>
        <p:txBody>
          <a:bodyPr/>
          <a:lstStyle/>
          <a:p>
            <a:r>
              <a:rPr kumimoji="1" lang="en-US" altLang="zh-TW" dirty="0"/>
              <a:t>Brazil Chapter - </a:t>
            </a:r>
            <a:r>
              <a:rPr kumimoji="1" lang="en-US" altLang="zh-TW" dirty="0" err="1"/>
              <a:t>CADAthlon</a:t>
            </a:r>
            <a:r>
              <a:rPr kumimoji="1" lang="en-US" altLang="zh-TW" dirty="0"/>
              <a:t> </a:t>
            </a:r>
            <a:r>
              <a:rPr kumimoji="1" lang="en-US" altLang="zh-TW" dirty="0" err="1"/>
              <a:t>Brasil</a:t>
            </a:r>
            <a:endParaRPr kumimoji="1" lang="zh-TW" altLang="en-US" dirty="0"/>
          </a:p>
        </p:txBody>
      </p:sp>
      <p:sp>
        <p:nvSpPr>
          <p:cNvPr id="3" name="內容版面配置區 2">
            <a:extLst>
              <a:ext uri="{FF2B5EF4-FFF2-40B4-BE49-F238E27FC236}">
                <a16:creationId xmlns:a16="http://schemas.microsoft.com/office/drawing/2014/main" id="{95C2F528-B7FB-17FA-1C0D-4B1887343F9E}"/>
              </a:ext>
            </a:extLst>
          </p:cNvPr>
          <p:cNvSpPr>
            <a:spLocks noGrp="1"/>
          </p:cNvSpPr>
          <p:nvPr>
            <p:ph idx="1"/>
          </p:nvPr>
        </p:nvSpPr>
        <p:spPr>
          <a:xfrm>
            <a:off x="838200" y="1399320"/>
            <a:ext cx="10515600" cy="4059360"/>
          </a:xfrm>
        </p:spPr>
        <p:txBody>
          <a:bodyPr>
            <a:normAutofit/>
          </a:bodyPr>
          <a:lstStyle/>
          <a:p>
            <a:r>
              <a:rPr kumimoji="1" lang="en" altLang="zh-TW" sz="2000" dirty="0">
                <a:solidFill>
                  <a:srgbClr val="FF0000"/>
                </a:solidFill>
              </a:rPr>
              <a:t>15</a:t>
            </a:r>
            <a:r>
              <a:rPr kumimoji="1" lang="en" altLang="zh-TW" sz="2000" dirty="0"/>
              <a:t> two-person teams of students coming from different regions of Brazil worked to solve </a:t>
            </a:r>
            <a:r>
              <a:rPr kumimoji="1" lang="en" altLang="zh-TW" sz="2000" dirty="0">
                <a:solidFill>
                  <a:srgbClr val="FF0000"/>
                </a:solidFill>
              </a:rPr>
              <a:t>6</a:t>
            </a:r>
            <a:r>
              <a:rPr kumimoji="1" lang="en" altLang="zh-TW" sz="2000" dirty="0"/>
              <a:t> practical problems on classical EDA topics such as circuit design &amp; analysis, physical design, logic synthesis, high-level synthesis, circuit verification, and application of AI to design automation. The problems were prepared by a team of researchers from industry and academia.</a:t>
            </a:r>
            <a:endParaRPr kumimoji="1" lang="en" altLang="zh-TW" dirty="0"/>
          </a:p>
          <a:p>
            <a:r>
              <a:rPr kumimoji="1" lang="en" altLang="zh-TW" sz="1600" dirty="0"/>
              <a:t>1st Place – Team </a:t>
            </a:r>
            <a:r>
              <a:rPr kumimoji="1" lang="en" altLang="zh-TW" sz="1600" dirty="0" err="1"/>
              <a:t>Turma</a:t>
            </a:r>
            <a:r>
              <a:rPr kumimoji="1" lang="en" altLang="zh-TW" sz="1600" dirty="0"/>
              <a:t> da Monica from the University of </a:t>
            </a:r>
            <a:r>
              <a:rPr kumimoji="1" lang="en" altLang="zh-TW" sz="1600" dirty="0" err="1"/>
              <a:t>Brasíli</a:t>
            </a:r>
            <a:r>
              <a:rPr kumimoji="1" lang="en" altLang="zh-TW" sz="1600" dirty="0"/>
              <a:t>, and was formed by Enzo Yoshio </a:t>
            </a:r>
            <a:r>
              <a:rPr kumimoji="1" lang="en" altLang="zh-TW" sz="1600" dirty="0" err="1"/>
              <a:t>Niho</a:t>
            </a:r>
            <a:r>
              <a:rPr kumimoji="1" lang="en" altLang="zh-TW" sz="1600" dirty="0"/>
              <a:t> and Eduardo </a:t>
            </a:r>
            <a:r>
              <a:rPr kumimoji="1" lang="en" altLang="zh-TW" sz="1600" dirty="0" err="1"/>
              <a:t>Quirino</a:t>
            </a:r>
            <a:r>
              <a:rPr kumimoji="1" lang="en" altLang="zh-TW" sz="1600" dirty="0"/>
              <a:t> de Oliveira</a:t>
            </a:r>
          </a:p>
          <a:p>
            <a:r>
              <a:rPr kumimoji="1" lang="en" altLang="zh-TW" sz="1600" dirty="0"/>
              <a:t>2nd Place – Team </a:t>
            </a:r>
            <a:r>
              <a:rPr kumimoji="1" lang="en" altLang="zh-TW" sz="1600" dirty="0" err="1"/>
              <a:t>Rabisco</a:t>
            </a:r>
            <a:r>
              <a:rPr kumimoji="1" lang="en" altLang="zh-TW" sz="1600" dirty="0"/>
              <a:t> UFSC from the Federal University of Santa Catarina and was formed by Arthur Joao </a:t>
            </a:r>
            <a:r>
              <a:rPr kumimoji="1" lang="en" altLang="zh-TW" sz="1600" dirty="0" err="1"/>
              <a:t>Lourenço</a:t>
            </a:r>
            <a:r>
              <a:rPr kumimoji="1" lang="en" altLang="zh-TW" sz="1600" dirty="0"/>
              <a:t> and Bernardo Borges Sandoval. </a:t>
            </a:r>
            <a:endParaRPr kumimoji="1" lang="zh-TW" altLang="en-US" sz="1600" dirty="0"/>
          </a:p>
        </p:txBody>
      </p:sp>
      <p:pic>
        <p:nvPicPr>
          <p:cNvPr id="5" name="圖片 4">
            <a:extLst>
              <a:ext uri="{FF2B5EF4-FFF2-40B4-BE49-F238E27FC236}">
                <a16:creationId xmlns:a16="http://schemas.microsoft.com/office/drawing/2014/main" id="{EEE12436-5F21-3B48-D076-C8CD06F37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5804" y="3481550"/>
            <a:ext cx="3711466" cy="2474311"/>
          </a:xfrm>
          <a:prstGeom prst="rect">
            <a:avLst/>
          </a:prstGeom>
        </p:spPr>
      </p:pic>
      <p:pic>
        <p:nvPicPr>
          <p:cNvPr id="7" name="圖片 6">
            <a:extLst>
              <a:ext uri="{FF2B5EF4-FFF2-40B4-BE49-F238E27FC236}">
                <a16:creationId xmlns:a16="http://schemas.microsoft.com/office/drawing/2014/main" id="{B47F10A3-5B33-5325-1F9F-0C8549A3F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810" y="3710259"/>
            <a:ext cx="4496464" cy="2245602"/>
          </a:xfrm>
          <a:prstGeom prst="rect">
            <a:avLst/>
          </a:prstGeom>
        </p:spPr>
      </p:pic>
      <p:sp>
        <p:nvSpPr>
          <p:cNvPr id="8" name="文字方塊 7">
            <a:extLst>
              <a:ext uri="{FF2B5EF4-FFF2-40B4-BE49-F238E27FC236}">
                <a16:creationId xmlns:a16="http://schemas.microsoft.com/office/drawing/2014/main" id="{4882BB00-B9FF-9769-1BDE-6552003449F2}"/>
              </a:ext>
            </a:extLst>
          </p:cNvPr>
          <p:cNvSpPr txBox="1"/>
          <p:nvPr/>
        </p:nvSpPr>
        <p:spPr>
          <a:xfrm>
            <a:off x="346676" y="4210873"/>
            <a:ext cx="1274379" cy="1569660"/>
          </a:xfrm>
          <a:prstGeom prst="rect">
            <a:avLst/>
          </a:prstGeom>
          <a:noFill/>
        </p:spPr>
        <p:txBody>
          <a:bodyPr wrap="square" rtlCol="0">
            <a:spAutoFit/>
          </a:bodyPr>
          <a:lstStyle/>
          <a:p>
            <a:pPr algn="l">
              <a:buFont typeface="Arial" panose="020B0604020202020204" pitchFamily="34" charset="0"/>
              <a:buChar char="•"/>
            </a:pPr>
            <a:r>
              <a:rPr lang="en" altLang="zh-TW" sz="1200" b="0" i="0" dirty="0">
                <a:solidFill>
                  <a:srgbClr val="222222"/>
                </a:solidFill>
                <a:effectLst/>
                <a:latin typeface="Roboto" panose="02000000000000000000" pitchFamily="2" charset="0"/>
              </a:rPr>
              <a:t>The top two teams were awarded money prizes offered by Synopsys.</a:t>
            </a:r>
            <a:r>
              <a:rPr lang="en" altLang="zh-TW" sz="1200" b="0" i="0" dirty="0">
                <a:solidFill>
                  <a:srgbClr val="5A5A5A"/>
                </a:solidFill>
                <a:effectLst/>
                <a:latin typeface="Roboto" panose="02000000000000000000" pitchFamily="2" charset="0"/>
              </a:rPr>
              <a:t> </a:t>
            </a:r>
          </a:p>
          <a:p>
            <a:pPr algn="l"/>
            <a:endParaRPr lang="en" altLang="zh-TW" sz="1200" dirty="0">
              <a:solidFill>
                <a:srgbClr val="5A5A5A"/>
              </a:solidFill>
              <a:latin typeface="Roboto" panose="02000000000000000000" pitchFamily="2" charset="0"/>
            </a:endParaRPr>
          </a:p>
          <a:p>
            <a:pPr algn="l"/>
            <a:r>
              <a:rPr lang="en" altLang="zh-TW" sz="1200" b="0" i="0" dirty="0">
                <a:solidFill>
                  <a:srgbClr val="5A5A5A"/>
                </a:solidFill>
                <a:effectLst/>
                <a:latin typeface="Roboto" panose="02000000000000000000" pitchFamily="2" charset="0"/>
              </a:rPr>
              <a:t>R$ 1,500.00 </a:t>
            </a:r>
          </a:p>
          <a:p>
            <a:pPr algn="l"/>
            <a:r>
              <a:rPr lang="en" altLang="zh-TW" sz="1200" b="0" i="0" dirty="0">
                <a:solidFill>
                  <a:srgbClr val="5A5A5A"/>
                </a:solidFill>
                <a:effectLst/>
                <a:latin typeface="Roboto" panose="02000000000000000000" pitchFamily="2" charset="0"/>
              </a:rPr>
              <a:t>R$ 1,000.00</a:t>
            </a:r>
            <a:endParaRPr kumimoji="1" lang="zh-TW" altLang="en-US" sz="1200" dirty="0"/>
          </a:p>
        </p:txBody>
      </p:sp>
    </p:spTree>
    <p:extLst>
      <p:ext uri="{BB962C8B-B14F-4D97-AF65-F5344CB8AC3E}">
        <p14:creationId xmlns:p14="http://schemas.microsoft.com/office/powerpoint/2010/main" val="3470768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2FE3E1-7A3C-FC11-334C-56FC80F32118}"/>
              </a:ext>
            </a:extLst>
          </p:cNvPr>
          <p:cNvSpPr>
            <a:spLocks noGrp="1"/>
          </p:cNvSpPr>
          <p:nvPr>
            <p:ph type="title"/>
          </p:nvPr>
        </p:nvSpPr>
        <p:spPr/>
        <p:txBody>
          <a:bodyPr/>
          <a:lstStyle/>
          <a:p>
            <a:r>
              <a:rPr kumimoji="1" lang="en-US" altLang="zh-TW" dirty="0"/>
              <a:t>Hong Kong Chapter - </a:t>
            </a:r>
            <a:r>
              <a:rPr kumimoji="1" lang="en-US" altLang="zh-TW" dirty="0" err="1"/>
              <a:t>EDAthlon</a:t>
            </a:r>
            <a:endParaRPr kumimoji="1" lang="zh-TW" altLang="en-US" dirty="0"/>
          </a:p>
        </p:txBody>
      </p:sp>
      <p:sp>
        <p:nvSpPr>
          <p:cNvPr id="3" name="內容版面配置區 2">
            <a:extLst>
              <a:ext uri="{FF2B5EF4-FFF2-40B4-BE49-F238E27FC236}">
                <a16:creationId xmlns:a16="http://schemas.microsoft.com/office/drawing/2014/main" id="{E3B4A329-E62F-6A2B-E377-2F0F790F9CC0}"/>
              </a:ext>
            </a:extLst>
          </p:cNvPr>
          <p:cNvSpPr>
            <a:spLocks noGrp="1"/>
          </p:cNvSpPr>
          <p:nvPr>
            <p:ph idx="1"/>
          </p:nvPr>
        </p:nvSpPr>
        <p:spPr>
          <a:xfrm>
            <a:off x="838200" y="1690688"/>
            <a:ext cx="10515600" cy="4059360"/>
          </a:xfrm>
        </p:spPr>
        <p:txBody>
          <a:bodyPr>
            <a:normAutofit/>
          </a:bodyPr>
          <a:lstStyle/>
          <a:p>
            <a:r>
              <a:rPr kumimoji="1" lang="en" altLang="zh-TW" sz="2000" dirty="0">
                <a:solidFill>
                  <a:srgbClr val="FF0000"/>
                </a:solidFill>
              </a:rPr>
              <a:t>26</a:t>
            </a:r>
            <a:r>
              <a:rPr kumimoji="1" lang="en" altLang="zh-TW" sz="2000" dirty="0"/>
              <a:t> two-person teams of students coming from different regions of China worked to solve </a:t>
            </a:r>
            <a:r>
              <a:rPr kumimoji="1" lang="en" altLang="zh-TW" sz="2000" dirty="0">
                <a:solidFill>
                  <a:srgbClr val="FF0000"/>
                </a:solidFill>
              </a:rPr>
              <a:t>5</a:t>
            </a:r>
            <a:r>
              <a:rPr kumimoji="1" lang="en" altLang="zh-TW" sz="2000" dirty="0"/>
              <a:t> practical problems on classical EDA topics </a:t>
            </a:r>
            <a:r>
              <a:rPr kumimoji="1" lang="en" altLang="zh-TW" sz="2000" dirty="0">
                <a:solidFill>
                  <a:srgbClr val="FF0000"/>
                </a:solidFill>
              </a:rPr>
              <a:t>online</a:t>
            </a:r>
            <a:r>
              <a:rPr kumimoji="1" lang="en" altLang="zh-TW" sz="2000" dirty="0"/>
              <a:t>. </a:t>
            </a:r>
            <a:endParaRPr kumimoji="1" lang="zh-TW" altLang="en-US" sz="2000" dirty="0"/>
          </a:p>
        </p:txBody>
      </p:sp>
      <p:pic>
        <p:nvPicPr>
          <p:cNvPr id="4" name="圖片 3">
            <a:extLst>
              <a:ext uri="{FF2B5EF4-FFF2-40B4-BE49-F238E27FC236}">
                <a16:creationId xmlns:a16="http://schemas.microsoft.com/office/drawing/2014/main" id="{D8B975DE-CA69-E974-EDFA-41D65411F3E6}"/>
              </a:ext>
            </a:extLst>
          </p:cNvPr>
          <p:cNvPicPr>
            <a:picLocks noChangeAspect="1"/>
          </p:cNvPicPr>
          <p:nvPr/>
        </p:nvPicPr>
        <p:blipFill>
          <a:blip r:embed="rId2"/>
          <a:stretch>
            <a:fillRect/>
          </a:stretch>
        </p:blipFill>
        <p:spPr>
          <a:xfrm>
            <a:off x="1119133" y="4685952"/>
            <a:ext cx="4524922" cy="1199033"/>
          </a:xfrm>
          <a:prstGeom prst="rect">
            <a:avLst/>
          </a:prstGeom>
        </p:spPr>
      </p:pic>
      <p:pic>
        <p:nvPicPr>
          <p:cNvPr id="5" name="圖片 4">
            <a:extLst>
              <a:ext uri="{FF2B5EF4-FFF2-40B4-BE49-F238E27FC236}">
                <a16:creationId xmlns:a16="http://schemas.microsoft.com/office/drawing/2014/main" id="{5D440316-8587-96D2-87D6-5EED54FB16AD}"/>
              </a:ext>
            </a:extLst>
          </p:cNvPr>
          <p:cNvPicPr>
            <a:picLocks noChangeAspect="1"/>
          </p:cNvPicPr>
          <p:nvPr/>
        </p:nvPicPr>
        <p:blipFill>
          <a:blip r:embed="rId3"/>
          <a:stretch>
            <a:fillRect/>
          </a:stretch>
        </p:blipFill>
        <p:spPr>
          <a:xfrm>
            <a:off x="6096000" y="4881451"/>
            <a:ext cx="4291774" cy="936066"/>
          </a:xfrm>
          <a:prstGeom prst="rect">
            <a:avLst/>
          </a:prstGeom>
        </p:spPr>
      </p:pic>
      <p:pic>
        <p:nvPicPr>
          <p:cNvPr id="6" name="圖片 5">
            <a:extLst>
              <a:ext uri="{FF2B5EF4-FFF2-40B4-BE49-F238E27FC236}">
                <a16:creationId xmlns:a16="http://schemas.microsoft.com/office/drawing/2014/main" id="{1B35D965-43EE-7B94-A0F6-38D1B93A6D58}"/>
              </a:ext>
            </a:extLst>
          </p:cNvPr>
          <p:cNvPicPr>
            <a:picLocks noChangeAspect="1"/>
          </p:cNvPicPr>
          <p:nvPr/>
        </p:nvPicPr>
        <p:blipFill>
          <a:blip r:embed="rId4"/>
          <a:stretch>
            <a:fillRect/>
          </a:stretch>
        </p:blipFill>
        <p:spPr>
          <a:xfrm>
            <a:off x="2023460" y="2432573"/>
            <a:ext cx="6374305" cy="1992854"/>
          </a:xfrm>
          <a:prstGeom prst="rect">
            <a:avLst/>
          </a:prstGeom>
        </p:spPr>
      </p:pic>
    </p:spTree>
    <p:extLst>
      <p:ext uri="{BB962C8B-B14F-4D97-AF65-F5344CB8AC3E}">
        <p14:creationId xmlns:p14="http://schemas.microsoft.com/office/powerpoint/2010/main" val="1316776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D38F78-8908-5941-4D65-D4E2D4065DBD}"/>
              </a:ext>
            </a:extLst>
          </p:cNvPr>
          <p:cNvSpPr>
            <a:spLocks noGrp="1"/>
          </p:cNvSpPr>
          <p:nvPr>
            <p:ph type="title"/>
          </p:nvPr>
        </p:nvSpPr>
        <p:spPr/>
        <p:txBody>
          <a:bodyPr/>
          <a:lstStyle/>
          <a:p>
            <a:r>
              <a:rPr kumimoji="1" lang="en-US" altLang="zh-TW" dirty="0"/>
              <a:t>Taipei Chapter – EDA Summer Camp</a:t>
            </a:r>
            <a:endParaRPr kumimoji="1" lang="zh-TW" altLang="en-US" dirty="0"/>
          </a:p>
        </p:txBody>
      </p:sp>
      <p:pic>
        <p:nvPicPr>
          <p:cNvPr id="5" name="內容版面配置區 4">
            <a:extLst>
              <a:ext uri="{FF2B5EF4-FFF2-40B4-BE49-F238E27FC236}">
                <a16:creationId xmlns:a16="http://schemas.microsoft.com/office/drawing/2014/main" id="{926168AB-03C4-CC17-E1A5-CB6621FB69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36329"/>
            <a:ext cx="4267786" cy="2374657"/>
          </a:xfrm>
        </p:spPr>
      </p:pic>
      <p:pic>
        <p:nvPicPr>
          <p:cNvPr id="7" name="圖片 6">
            <a:extLst>
              <a:ext uri="{FF2B5EF4-FFF2-40B4-BE49-F238E27FC236}">
                <a16:creationId xmlns:a16="http://schemas.microsoft.com/office/drawing/2014/main" id="{460326ED-F07A-6713-ABCC-C429E00CB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0714" y="1326889"/>
            <a:ext cx="3263934" cy="4618879"/>
          </a:xfrm>
          <a:prstGeom prst="rect">
            <a:avLst/>
          </a:prstGeom>
        </p:spPr>
      </p:pic>
      <p:pic>
        <p:nvPicPr>
          <p:cNvPr id="9" name="圖片 8">
            <a:extLst>
              <a:ext uri="{FF2B5EF4-FFF2-40B4-BE49-F238E27FC236}">
                <a16:creationId xmlns:a16="http://schemas.microsoft.com/office/drawing/2014/main" id="{0A4D5299-6959-CD7A-BFBB-03860E4CC6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007" y="3636329"/>
            <a:ext cx="3166209" cy="2374657"/>
          </a:xfrm>
          <a:prstGeom prst="rect">
            <a:avLst/>
          </a:prstGeom>
        </p:spPr>
      </p:pic>
      <p:sp>
        <p:nvSpPr>
          <p:cNvPr id="10" name="內容版面配置區 2">
            <a:extLst>
              <a:ext uri="{FF2B5EF4-FFF2-40B4-BE49-F238E27FC236}">
                <a16:creationId xmlns:a16="http://schemas.microsoft.com/office/drawing/2014/main" id="{ACC08FBF-3F1C-EC5C-95E5-8C154D4AFD0D}"/>
              </a:ext>
            </a:extLst>
          </p:cNvPr>
          <p:cNvSpPr txBox="1">
            <a:spLocks/>
          </p:cNvSpPr>
          <p:nvPr/>
        </p:nvSpPr>
        <p:spPr>
          <a:xfrm>
            <a:off x="838200" y="1690688"/>
            <a:ext cx="10515600" cy="4059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 altLang="zh-TW" sz="2000" dirty="0">
                <a:solidFill>
                  <a:srgbClr val="FF0000"/>
                </a:solidFill>
              </a:rPr>
              <a:t>74</a:t>
            </a:r>
            <a:r>
              <a:rPr kumimoji="1" lang="en" altLang="zh-TW" sz="2000" dirty="0"/>
              <a:t> students for 2-day summer camp and the event is held in </a:t>
            </a:r>
            <a:r>
              <a:rPr kumimoji="1" lang="en" altLang="zh-TW" sz="2000" dirty="0">
                <a:solidFill>
                  <a:srgbClr val="FF0000"/>
                </a:solidFill>
              </a:rPr>
              <a:t>hybrid mode</a:t>
            </a:r>
            <a:r>
              <a:rPr kumimoji="1" lang="en" altLang="zh-TW" sz="2000" dirty="0"/>
              <a:t>.</a:t>
            </a:r>
          </a:p>
          <a:p>
            <a:r>
              <a:rPr kumimoji="1" lang="en" altLang="zh-TW" sz="2000" dirty="0"/>
              <a:t>Research talks, tutorials, experience sharing, company talks.</a:t>
            </a:r>
          </a:p>
          <a:p>
            <a:r>
              <a:rPr kumimoji="1" lang="en" altLang="zh-TW" sz="2000" dirty="0"/>
              <a:t>They had company visits and a mini programming contest when </a:t>
            </a:r>
            <a:br>
              <a:rPr kumimoji="1" lang="en" altLang="zh-TW" sz="2000" dirty="0"/>
            </a:br>
            <a:r>
              <a:rPr kumimoji="1" lang="en" altLang="zh-TW" sz="2000" dirty="0"/>
              <a:t>the event is held physically.</a:t>
            </a:r>
            <a:endParaRPr kumimoji="1" lang="zh-TW" altLang="en-US" sz="2000" dirty="0"/>
          </a:p>
        </p:txBody>
      </p:sp>
    </p:spTree>
    <p:extLst>
      <p:ext uri="{BB962C8B-B14F-4D97-AF65-F5344CB8AC3E}">
        <p14:creationId xmlns:p14="http://schemas.microsoft.com/office/powerpoint/2010/main" val="960142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25270C-64D5-1644-8A8B-938086E2EC88}"/>
              </a:ext>
            </a:extLst>
          </p:cNvPr>
          <p:cNvSpPr>
            <a:spLocks noGrp="1"/>
          </p:cNvSpPr>
          <p:nvPr>
            <p:ph type="title"/>
          </p:nvPr>
        </p:nvSpPr>
        <p:spPr/>
        <p:txBody>
          <a:bodyPr>
            <a:normAutofit/>
          </a:bodyPr>
          <a:lstStyle/>
          <a:p>
            <a:r>
              <a:rPr kumimoji="1" lang="en-US" altLang="zh-TW" dirty="0"/>
              <a:t>CEDA Technical Committees</a:t>
            </a:r>
            <a:endParaRPr kumimoji="1" lang="zh-TW" altLang="en-US" dirty="0"/>
          </a:p>
        </p:txBody>
      </p:sp>
      <p:sp>
        <p:nvSpPr>
          <p:cNvPr id="3" name="內容版面配置區 2">
            <a:extLst>
              <a:ext uri="{FF2B5EF4-FFF2-40B4-BE49-F238E27FC236}">
                <a16:creationId xmlns:a16="http://schemas.microsoft.com/office/drawing/2014/main" id="{50FE9CF5-1AA9-DB46-8CA0-24FCE45D4022}"/>
              </a:ext>
            </a:extLst>
          </p:cNvPr>
          <p:cNvSpPr>
            <a:spLocks noGrp="1"/>
          </p:cNvSpPr>
          <p:nvPr>
            <p:ph idx="1"/>
          </p:nvPr>
        </p:nvSpPr>
        <p:spPr/>
        <p:txBody>
          <a:bodyPr>
            <a:normAutofit fontScale="85000" lnSpcReduction="20000"/>
          </a:bodyPr>
          <a:lstStyle/>
          <a:p>
            <a:r>
              <a:rPr lang="en-US" altLang="zh-TW" dirty="0"/>
              <a:t>DATC (Design Automation Technical Committee)</a:t>
            </a:r>
          </a:p>
          <a:p>
            <a:pPr lvl="1"/>
            <a:r>
              <a:rPr lang="en-US" altLang="zh-TW" dirty="0"/>
              <a:t>Chair: </a:t>
            </a:r>
            <a:r>
              <a:rPr lang="en-US" altLang="zh-TW" dirty="0" err="1"/>
              <a:t>Jinwook</a:t>
            </a:r>
            <a:r>
              <a:rPr lang="en-US" altLang="zh-TW" dirty="0"/>
              <a:t> Jung, IBM</a:t>
            </a:r>
          </a:p>
          <a:p>
            <a:r>
              <a:rPr lang="en-US" altLang="zh-TW" dirty="0"/>
              <a:t>SVDTC (System Validation and Debug Technology Committee)</a:t>
            </a:r>
          </a:p>
          <a:p>
            <a:pPr lvl="1"/>
            <a:r>
              <a:rPr lang="en-US" altLang="zh-TW" dirty="0"/>
              <a:t>Chair: </a:t>
            </a:r>
            <a:r>
              <a:rPr lang="en-US" altLang="zh-TW" dirty="0" err="1"/>
              <a:t>Chinna</a:t>
            </a:r>
            <a:r>
              <a:rPr lang="en-US" altLang="zh-TW" dirty="0"/>
              <a:t> </a:t>
            </a:r>
            <a:r>
              <a:rPr lang="en-US" altLang="zh-TW" dirty="0" err="1"/>
              <a:t>Prudvi</a:t>
            </a:r>
            <a:r>
              <a:rPr lang="en-US" altLang="zh-TW" dirty="0"/>
              <a:t>, Intel Inc.</a:t>
            </a:r>
          </a:p>
          <a:p>
            <a:r>
              <a:rPr lang="en-US" altLang="zh-TW" dirty="0"/>
              <a:t>TCCPS (Technical Committee on Cyber-Physical Systems)</a:t>
            </a:r>
          </a:p>
          <a:p>
            <a:pPr lvl="1"/>
            <a:r>
              <a:rPr lang="en-US" altLang="zh-TW" dirty="0"/>
              <a:t>Chair: </a:t>
            </a:r>
            <a:r>
              <a:rPr lang="en-US" altLang="zh-TW" dirty="0" err="1"/>
              <a:t>Shiyan</a:t>
            </a:r>
            <a:r>
              <a:rPr lang="en-US" altLang="zh-TW" dirty="0"/>
              <a:t> Hu, University of Southampton</a:t>
            </a:r>
          </a:p>
          <a:p>
            <a:r>
              <a:rPr lang="en-US" altLang="zh-TW" dirty="0"/>
              <a:t>TTTC (Test Technology Technical Council)</a:t>
            </a:r>
          </a:p>
          <a:p>
            <a:pPr lvl="1"/>
            <a:r>
              <a:rPr lang="en-US" altLang="zh-TW" dirty="0"/>
              <a:t>Chair: </a:t>
            </a:r>
            <a:r>
              <a:rPr lang="en-US" altLang="zh-TW" dirty="0" err="1"/>
              <a:t>Peilin</a:t>
            </a:r>
            <a:r>
              <a:rPr lang="en-US" altLang="zh-TW" dirty="0"/>
              <a:t> Song, IBM</a:t>
            </a:r>
          </a:p>
          <a:p>
            <a:r>
              <a:rPr kumimoji="1" lang="en-US" altLang="zh-TW" dirty="0"/>
              <a:t>Hardware Security and Trust Technical Committee (HSTTC)</a:t>
            </a:r>
          </a:p>
          <a:p>
            <a:pPr lvl="1"/>
            <a:r>
              <a:rPr lang="en-US" altLang="zh-TW" dirty="0"/>
              <a:t>Chair: Gang Qu, University of Maryland</a:t>
            </a:r>
          </a:p>
          <a:p>
            <a:pPr marL="0" indent="0">
              <a:buNone/>
            </a:pPr>
            <a:endParaRPr kumimoji="1" lang="en-US" altLang="zh-TW" dirty="0">
              <a:solidFill>
                <a:srgbClr val="0070C0"/>
              </a:solidFill>
            </a:endParaRPr>
          </a:p>
          <a:p>
            <a:r>
              <a:rPr kumimoji="1" lang="en-US" altLang="zh-TW" dirty="0"/>
              <a:t>Awards, Tools, Standards, Outreach, etc.</a:t>
            </a:r>
          </a:p>
          <a:p>
            <a:pPr marL="685800" lvl="1"/>
            <a:endParaRPr kumimoji="1" lang="zh-TW" altLang="en-US" sz="1500" dirty="0"/>
          </a:p>
        </p:txBody>
      </p:sp>
      <p:pic>
        <p:nvPicPr>
          <p:cNvPr id="5" name="圖片 4">
            <a:extLst>
              <a:ext uri="{FF2B5EF4-FFF2-40B4-BE49-F238E27FC236}">
                <a16:creationId xmlns:a16="http://schemas.microsoft.com/office/drawing/2014/main" id="{A5D11D53-157E-4834-24A3-9DC87FFBD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3988" y="4375272"/>
            <a:ext cx="3019425" cy="1509713"/>
          </a:xfrm>
          <a:prstGeom prst="rect">
            <a:avLst/>
          </a:prstGeom>
        </p:spPr>
      </p:pic>
    </p:spTree>
    <p:extLst>
      <p:ext uri="{BB962C8B-B14F-4D97-AF65-F5344CB8AC3E}">
        <p14:creationId xmlns:p14="http://schemas.microsoft.com/office/powerpoint/2010/main" val="2045103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EF33B49-085D-B4DA-1249-7B02320B3F17}"/>
              </a:ext>
            </a:extLst>
          </p:cNvPr>
          <p:cNvSpPr>
            <a:spLocks noGrp="1"/>
          </p:cNvSpPr>
          <p:nvPr>
            <p:ph type="title"/>
          </p:nvPr>
        </p:nvSpPr>
        <p:spPr>
          <a:xfrm>
            <a:off x="838200" y="1"/>
            <a:ext cx="10515600" cy="798786"/>
          </a:xfrm>
        </p:spPr>
        <p:txBody>
          <a:bodyPr/>
          <a:lstStyle/>
          <a:p>
            <a:r>
              <a:rPr kumimoji="1" lang="en-US" altLang="zh-TW" dirty="0"/>
              <a:t>TCCPS</a:t>
            </a:r>
            <a:endParaRPr kumimoji="1" lang="zh-TW" altLang="en-US" dirty="0"/>
          </a:p>
        </p:txBody>
      </p:sp>
      <p:sp>
        <p:nvSpPr>
          <p:cNvPr id="3" name="內容版面配置區 2">
            <a:extLst>
              <a:ext uri="{FF2B5EF4-FFF2-40B4-BE49-F238E27FC236}">
                <a16:creationId xmlns:a16="http://schemas.microsoft.com/office/drawing/2014/main" id="{B7515315-DD3B-7C34-DE0C-3E8950310335}"/>
              </a:ext>
            </a:extLst>
          </p:cNvPr>
          <p:cNvSpPr>
            <a:spLocks noGrp="1"/>
          </p:cNvSpPr>
          <p:nvPr>
            <p:ph idx="1"/>
          </p:nvPr>
        </p:nvSpPr>
        <p:spPr>
          <a:xfrm>
            <a:off x="838200" y="662781"/>
            <a:ext cx="10515600" cy="4059360"/>
          </a:xfrm>
        </p:spPr>
        <p:txBody>
          <a:bodyPr>
            <a:noAutofit/>
          </a:bodyPr>
          <a:lstStyle/>
          <a:p>
            <a:pPr marL="0" indent="0">
              <a:buNone/>
            </a:pPr>
            <a:r>
              <a:rPr kumimoji="1" lang="en" altLang="zh-TW" sz="1400" dirty="0"/>
              <a:t>The Technical Achievement Award</a:t>
            </a:r>
          </a:p>
          <a:p>
            <a:r>
              <a:rPr kumimoji="1" lang="en" altLang="zh-TW" sz="1400" dirty="0"/>
              <a:t>John A. Stankovic, University of Virginia</a:t>
            </a:r>
          </a:p>
          <a:p>
            <a:r>
              <a:rPr kumimoji="1" lang="en" altLang="zh-TW" sz="1400" dirty="0"/>
              <a:t>For pioneering contributions to real-time systems, sensor networks, and smart health</a:t>
            </a:r>
          </a:p>
          <a:p>
            <a:endParaRPr kumimoji="1" lang="en" altLang="zh-TW" sz="1400" dirty="0"/>
          </a:p>
          <a:p>
            <a:pPr marL="0" indent="0">
              <a:buNone/>
            </a:pPr>
            <a:r>
              <a:rPr kumimoji="1" lang="en" altLang="zh-TW" sz="1400" dirty="0"/>
              <a:t>Distinguished Leadership Award</a:t>
            </a:r>
          </a:p>
          <a:p>
            <a:r>
              <a:rPr kumimoji="1" lang="en" altLang="zh-TW" sz="1400" dirty="0"/>
              <a:t>Feng Zhao, Tsinghua University and Eight Roads Ventures </a:t>
            </a:r>
          </a:p>
          <a:p>
            <a:r>
              <a:rPr kumimoji="1" lang="en" altLang="zh-TW" sz="1400" dirty="0"/>
              <a:t>For pioneering contributions to the theories and practices of cyber-physical systems and inspirations to upcoming researchers, engineers and entrepreneurs</a:t>
            </a:r>
          </a:p>
          <a:p>
            <a:endParaRPr kumimoji="1" lang="en" altLang="zh-TW" sz="1400" dirty="0"/>
          </a:p>
          <a:p>
            <a:pPr marL="0" indent="0">
              <a:buNone/>
            </a:pPr>
            <a:r>
              <a:rPr kumimoji="1" lang="en" altLang="zh-TW" sz="1400" dirty="0"/>
              <a:t>Early Career Award</a:t>
            </a:r>
          </a:p>
          <a:p>
            <a:r>
              <a:rPr kumimoji="1" lang="en" altLang="zh-TW" sz="1400" dirty="0" err="1"/>
              <a:t>Pierluigi</a:t>
            </a:r>
            <a:r>
              <a:rPr kumimoji="1" lang="en" altLang="zh-TW" sz="1400" dirty="0"/>
              <a:t> Nuzzo, University of Southern California </a:t>
            </a:r>
          </a:p>
          <a:p>
            <a:r>
              <a:rPr kumimoji="1" lang="en" altLang="zh-TW" sz="1400" dirty="0"/>
              <a:t>For outstanding works with high potential in high-assurance design and design automation of cyber-physical systems, including requirement analysis, architecture exploration, and contract-based design</a:t>
            </a:r>
          </a:p>
          <a:p>
            <a:endParaRPr kumimoji="1" lang="en" altLang="zh-TW" sz="1400" dirty="0"/>
          </a:p>
          <a:p>
            <a:pPr marL="0" indent="0">
              <a:buNone/>
            </a:pPr>
            <a:r>
              <a:rPr kumimoji="1" lang="en" altLang="zh-TW" sz="1400" dirty="0"/>
              <a:t>Industrial Technical Excellence</a:t>
            </a:r>
          </a:p>
          <a:p>
            <a:r>
              <a:rPr kumimoji="1" lang="en" altLang="zh-TW" sz="1400" dirty="0" err="1"/>
              <a:t>Xinping</a:t>
            </a:r>
            <a:r>
              <a:rPr kumimoji="1" lang="en" altLang="zh-TW" sz="1400" dirty="0"/>
              <a:t> Guan, </a:t>
            </a:r>
            <a:r>
              <a:rPr kumimoji="1" lang="en" altLang="zh-TW" sz="1400" dirty="0" err="1"/>
              <a:t>Cailian</a:t>
            </a:r>
            <a:r>
              <a:rPr kumimoji="1" lang="en" altLang="zh-TW" sz="1400" dirty="0"/>
              <a:t> Chen, Bo Yang, </a:t>
            </a:r>
            <a:r>
              <a:rPr kumimoji="1" lang="en" altLang="zh-TW" sz="1400" dirty="0" err="1"/>
              <a:t>Yazhou</a:t>
            </a:r>
            <a:r>
              <a:rPr kumimoji="1" lang="en" altLang="zh-TW" sz="1400" dirty="0"/>
              <a:t> Yuan, </a:t>
            </a:r>
            <a:r>
              <a:rPr kumimoji="1" lang="en" altLang="zh-TW" sz="1400" dirty="0" err="1"/>
              <a:t>Shanying</a:t>
            </a:r>
            <a:r>
              <a:rPr kumimoji="1" lang="en" altLang="zh-TW" sz="1400" dirty="0"/>
              <a:t> Zhu, </a:t>
            </a:r>
            <a:r>
              <a:rPr kumimoji="1" lang="en" altLang="zh-TW" sz="1400" dirty="0" err="1"/>
              <a:t>Qimin</a:t>
            </a:r>
            <a:r>
              <a:rPr kumimoji="1" lang="en" altLang="zh-TW" sz="1400" dirty="0"/>
              <a:t> Xu, Yuan Lin, </a:t>
            </a:r>
            <a:r>
              <a:rPr kumimoji="1" lang="en" altLang="zh-TW" sz="1400" dirty="0" err="1"/>
              <a:t>Yuxiong</a:t>
            </a:r>
            <a:r>
              <a:rPr kumimoji="1" lang="en" altLang="zh-TW" sz="1400" dirty="0"/>
              <a:t> Xia</a:t>
            </a:r>
          </a:p>
          <a:p>
            <a:r>
              <a:rPr kumimoji="1" lang="en" altLang="zh-TW" sz="1400" dirty="0"/>
              <a:t>For the contribution to sensing-communication-control orchestrated design technologies for industrial cyber-physical systems and applications in smart manufacturing</a:t>
            </a:r>
            <a:endParaRPr kumimoji="1" lang="zh-TW" altLang="en-US" sz="1400" dirty="0"/>
          </a:p>
        </p:txBody>
      </p:sp>
    </p:spTree>
    <p:extLst>
      <p:ext uri="{BB962C8B-B14F-4D97-AF65-F5344CB8AC3E}">
        <p14:creationId xmlns:p14="http://schemas.microsoft.com/office/powerpoint/2010/main" val="1301420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HSTTC</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8596668" cy="4556511"/>
          </a:xfrm>
        </p:spPr>
        <p:txBody>
          <a:bodyPr/>
          <a:lstStyle/>
          <a:p>
            <a:r>
              <a:rPr lang="en-US" dirty="0"/>
              <a:t>CAD for Assurance Webinar</a:t>
            </a:r>
          </a:p>
        </p:txBody>
      </p:sp>
      <p:pic>
        <p:nvPicPr>
          <p:cNvPr id="6" name="圖片 5">
            <a:extLst>
              <a:ext uri="{FF2B5EF4-FFF2-40B4-BE49-F238E27FC236}">
                <a16:creationId xmlns:a16="http://schemas.microsoft.com/office/drawing/2014/main" id="{EA2F0DA0-EF99-DF49-9D71-1AC104C11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440" y="1948155"/>
            <a:ext cx="5139559" cy="1600314"/>
          </a:xfrm>
          <a:prstGeom prst="rect">
            <a:avLst/>
          </a:prstGeom>
        </p:spPr>
      </p:pic>
      <p:pic>
        <p:nvPicPr>
          <p:cNvPr id="7" name="圖片 6">
            <a:extLst>
              <a:ext uri="{FF2B5EF4-FFF2-40B4-BE49-F238E27FC236}">
                <a16:creationId xmlns:a16="http://schemas.microsoft.com/office/drawing/2014/main" id="{0389CB06-BA5A-E801-F3B8-F15D5221C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3530270"/>
            <a:ext cx="5364480" cy="2415917"/>
          </a:xfrm>
          <a:prstGeom prst="rect">
            <a:avLst/>
          </a:prstGeom>
        </p:spPr>
      </p:pic>
      <p:pic>
        <p:nvPicPr>
          <p:cNvPr id="9" name="圖片 8">
            <a:extLst>
              <a:ext uri="{FF2B5EF4-FFF2-40B4-BE49-F238E27FC236}">
                <a16:creationId xmlns:a16="http://schemas.microsoft.com/office/drawing/2014/main" id="{C2FAA5C3-9FE5-0F56-CB99-6D5B2FFB8E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919" y="1947041"/>
            <a:ext cx="5553604" cy="2963918"/>
          </a:xfrm>
          <a:prstGeom prst="rect">
            <a:avLst/>
          </a:prstGeom>
        </p:spPr>
      </p:pic>
    </p:spTree>
    <p:extLst>
      <p:ext uri="{BB962C8B-B14F-4D97-AF65-F5344CB8AC3E}">
        <p14:creationId xmlns:p14="http://schemas.microsoft.com/office/powerpoint/2010/main" val="3848261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Current Status</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8596668" cy="4556511"/>
          </a:xfrm>
        </p:spPr>
        <p:txBody>
          <a:bodyPr/>
          <a:lstStyle/>
          <a:p>
            <a:r>
              <a:rPr lang="en-US" dirty="0"/>
              <a:t>Distinguished Lecturer Program</a:t>
            </a:r>
          </a:p>
        </p:txBody>
      </p:sp>
      <p:pic>
        <p:nvPicPr>
          <p:cNvPr id="5" name="圖片 4">
            <a:extLst>
              <a:ext uri="{FF2B5EF4-FFF2-40B4-BE49-F238E27FC236}">
                <a16:creationId xmlns:a16="http://schemas.microsoft.com/office/drawing/2014/main" id="{687BB395-1461-3F49-9252-B55B6D37C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5276" y="1793290"/>
            <a:ext cx="5097294" cy="4641082"/>
          </a:xfrm>
          <a:prstGeom prst="rect">
            <a:avLst/>
          </a:prstGeom>
        </p:spPr>
      </p:pic>
      <p:pic>
        <p:nvPicPr>
          <p:cNvPr id="9" name="圖片 8">
            <a:extLst>
              <a:ext uri="{FF2B5EF4-FFF2-40B4-BE49-F238E27FC236}">
                <a16:creationId xmlns:a16="http://schemas.microsoft.com/office/drawing/2014/main" id="{00221844-B334-6A4E-B781-EAF13D8AB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482" y="1991433"/>
            <a:ext cx="922142" cy="1154754"/>
          </a:xfrm>
          <a:prstGeom prst="rect">
            <a:avLst/>
          </a:prstGeom>
        </p:spPr>
      </p:pic>
      <p:sp>
        <p:nvSpPr>
          <p:cNvPr id="11" name="文字方塊 10">
            <a:extLst>
              <a:ext uri="{FF2B5EF4-FFF2-40B4-BE49-F238E27FC236}">
                <a16:creationId xmlns:a16="http://schemas.microsoft.com/office/drawing/2014/main" id="{3FC8E27E-739A-B74B-9EF2-92BD8242AA3F}"/>
              </a:ext>
            </a:extLst>
          </p:cNvPr>
          <p:cNvSpPr txBox="1"/>
          <p:nvPr/>
        </p:nvSpPr>
        <p:spPr>
          <a:xfrm>
            <a:off x="4037950" y="2377702"/>
            <a:ext cx="1215957" cy="646331"/>
          </a:xfrm>
          <a:prstGeom prst="rect">
            <a:avLst/>
          </a:prstGeom>
          <a:noFill/>
        </p:spPr>
        <p:txBody>
          <a:bodyPr wrap="square" rtlCol="0">
            <a:spAutoFit/>
          </a:bodyPr>
          <a:lstStyle/>
          <a:p>
            <a:r>
              <a:rPr kumimoji="1" lang="en-US" altLang="zh-TW" dirty="0"/>
              <a:t>Helen Li</a:t>
            </a:r>
          </a:p>
          <a:p>
            <a:r>
              <a:rPr kumimoji="1" lang="en-US" altLang="zh-TW" dirty="0"/>
              <a:t>2022-2023</a:t>
            </a:r>
            <a:endParaRPr kumimoji="1" lang="zh-TW" altLang="en-US" dirty="0"/>
          </a:p>
        </p:txBody>
      </p:sp>
      <p:pic>
        <p:nvPicPr>
          <p:cNvPr id="57" name="圖片 56">
            <a:extLst>
              <a:ext uri="{FF2B5EF4-FFF2-40B4-BE49-F238E27FC236}">
                <a16:creationId xmlns:a16="http://schemas.microsoft.com/office/drawing/2014/main" id="{B5ED6939-7022-FC46-827E-93D8D6634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651" y="3485636"/>
            <a:ext cx="1008006" cy="1506038"/>
          </a:xfrm>
          <a:prstGeom prst="rect">
            <a:avLst/>
          </a:prstGeom>
        </p:spPr>
      </p:pic>
      <p:pic>
        <p:nvPicPr>
          <p:cNvPr id="59" name="圖片 58">
            <a:extLst>
              <a:ext uri="{FF2B5EF4-FFF2-40B4-BE49-F238E27FC236}">
                <a16:creationId xmlns:a16="http://schemas.microsoft.com/office/drawing/2014/main" id="{A5FE2D4F-C510-364B-A84F-1C39827576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6103" y="3372234"/>
            <a:ext cx="1092716" cy="1548000"/>
          </a:xfrm>
          <a:prstGeom prst="rect">
            <a:avLst/>
          </a:prstGeom>
        </p:spPr>
      </p:pic>
      <p:pic>
        <p:nvPicPr>
          <p:cNvPr id="61" name="圖片 60">
            <a:extLst>
              <a:ext uri="{FF2B5EF4-FFF2-40B4-BE49-F238E27FC236}">
                <a16:creationId xmlns:a16="http://schemas.microsoft.com/office/drawing/2014/main" id="{BF869B83-2705-9042-BC56-91E21B005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7010" y="3381640"/>
            <a:ext cx="927080" cy="1548000"/>
          </a:xfrm>
          <a:prstGeom prst="rect">
            <a:avLst/>
          </a:prstGeom>
        </p:spPr>
      </p:pic>
      <p:pic>
        <p:nvPicPr>
          <p:cNvPr id="63" name="圖片 62">
            <a:extLst>
              <a:ext uri="{FF2B5EF4-FFF2-40B4-BE49-F238E27FC236}">
                <a16:creationId xmlns:a16="http://schemas.microsoft.com/office/drawing/2014/main" id="{9193F63A-52FF-3F41-8D1C-96EE16C3A1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2281" y="3381640"/>
            <a:ext cx="909063" cy="1548000"/>
          </a:xfrm>
          <a:prstGeom prst="rect">
            <a:avLst/>
          </a:prstGeom>
        </p:spPr>
      </p:pic>
      <p:pic>
        <p:nvPicPr>
          <p:cNvPr id="65" name="圖片 64">
            <a:extLst>
              <a:ext uri="{FF2B5EF4-FFF2-40B4-BE49-F238E27FC236}">
                <a16:creationId xmlns:a16="http://schemas.microsoft.com/office/drawing/2014/main" id="{080B6404-9956-B843-B4D3-7D37B0F997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5478" y="3385322"/>
            <a:ext cx="928800" cy="1548000"/>
          </a:xfrm>
          <a:prstGeom prst="rect">
            <a:avLst/>
          </a:prstGeom>
        </p:spPr>
      </p:pic>
    </p:spTree>
    <p:extLst>
      <p:ext uri="{BB962C8B-B14F-4D97-AF65-F5344CB8AC3E}">
        <p14:creationId xmlns:p14="http://schemas.microsoft.com/office/powerpoint/2010/main" val="3384426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Current Status</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8596668" cy="4556511"/>
          </a:xfrm>
        </p:spPr>
        <p:txBody>
          <a:bodyPr/>
          <a:lstStyle/>
          <a:p>
            <a:r>
              <a:rPr lang="en-US" dirty="0"/>
              <a:t>Job </a:t>
            </a:r>
            <a:r>
              <a:rPr lang="en-US" dirty="0" err="1"/>
              <a:t>Fair@ICCAD</a:t>
            </a:r>
            <a:endParaRPr lang="en-US" dirty="0"/>
          </a:p>
        </p:txBody>
      </p:sp>
      <p:sp>
        <p:nvSpPr>
          <p:cNvPr id="7" name="內容版面配置區 2">
            <a:extLst>
              <a:ext uri="{FF2B5EF4-FFF2-40B4-BE49-F238E27FC236}">
                <a16:creationId xmlns:a16="http://schemas.microsoft.com/office/drawing/2014/main" id="{80842A41-22FF-7BF6-2BD9-DCE04CE290CC}"/>
              </a:ext>
            </a:extLst>
          </p:cNvPr>
          <p:cNvSpPr txBox="1">
            <a:spLocks/>
          </p:cNvSpPr>
          <p:nvPr/>
        </p:nvSpPr>
        <p:spPr>
          <a:xfrm>
            <a:off x="7031420" y="2532992"/>
            <a:ext cx="4322379" cy="32170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 altLang="zh-TW" sz="2000" dirty="0">
                <a:solidFill>
                  <a:srgbClr val="FF0000"/>
                </a:solidFill>
              </a:rPr>
              <a:t>52</a:t>
            </a:r>
            <a:r>
              <a:rPr kumimoji="1" lang="en" altLang="zh-TW" sz="2000" dirty="0"/>
              <a:t> students have submitted their CV.</a:t>
            </a:r>
          </a:p>
          <a:p>
            <a:r>
              <a:rPr kumimoji="1" lang="en" altLang="zh-TW" sz="2000" dirty="0"/>
              <a:t>Joint event with SIGDA</a:t>
            </a:r>
          </a:p>
          <a:p>
            <a:r>
              <a:rPr kumimoji="1" lang="en" altLang="zh-TW" sz="2000" dirty="0"/>
              <a:t>In-person meetings are Nov. 1st (Tuesday) 5:30 PM PT ! </a:t>
            </a:r>
          </a:p>
          <a:p>
            <a:r>
              <a:rPr kumimoji="1" lang="en" altLang="zh-TW" sz="2000" dirty="0"/>
              <a:t>Location: Pavilion, SAN DIEGO MISSION BAY RESORT. </a:t>
            </a:r>
          </a:p>
          <a:p>
            <a:r>
              <a:rPr kumimoji="1" lang="en" altLang="zh-TW" sz="2000" dirty="0"/>
              <a:t>Online session on Nov. 2nd</a:t>
            </a:r>
            <a:endParaRPr kumimoji="1" lang="zh-TW" altLang="en-US" sz="2000" dirty="0"/>
          </a:p>
          <a:p>
            <a:endParaRPr kumimoji="1" lang="en" altLang="zh-TW" sz="2000" dirty="0"/>
          </a:p>
        </p:txBody>
      </p:sp>
      <p:sp>
        <p:nvSpPr>
          <p:cNvPr id="8" name="內容版面配置區 2">
            <a:extLst>
              <a:ext uri="{FF2B5EF4-FFF2-40B4-BE49-F238E27FC236}">
                <a16:creationId xmlns:a16="http://schemas.microsoft.com/office/drawing/2014/main" id="{2B579762-96B9-E300-2917-A1EFCFF60E71}"/>
              </a:ext>
            </a:extLst>
          </p:cNvPr>
          <p:cNvSpPr txBox="1">
            <a:spLocks/>
          </p:cNvSpPr>
          <p:nvPr/>
        </p:nvSpPr>
        <p:spPr>
          <a:xfrm>
            <a:off x="653289" y="2532991"/>
            <a:ext cx="4322379" cy="321705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 altLang="zh-TW" sz="2000" dirty="0">
                <a:solidFill>
                  <a:srgbClr val="FF0000"/>
                </a:solidFill>
              </a:rPr>
              <a:t>Participating companies</a:t>
            </a:r>
            <a:endParaRPr kumimoji="1" lang="en" altLang="zh-TW" sz="2000" dirty="0"/>
          </a:p>
          <a:p>
            <a:pPr marL="0" indent="0">
              <a:buNone/>
            </a:pPr>
            <a:r>
              <a:rPr kumimoji="1" lang="en" altLang="zh-TW" sz="2000" dirty="0"/>
              <a:t>- IBM Research</a:t>
            </a:r>
          </a:p>
          <a:p>
            <a:pPr marL="0" indent="0">
              <a:buNone/>
            </a:pPr>
            <a:r>
              <a:rPr kumimoji="1" lang="en" altLang="zh-TW" sz="2000" dirty="0"/>
              <a:t>- Infineon Technologies</a:t>
            </a:r>
          </a:p>
          <a:p>
            <a:pPr marL="0" indent="0">
              <a:buNone/>
            </a:pPr>
            <a:r>
              <a:rPr kumimoji="1" lang="en" altLang="zh-TW" sz="2000" dirty="0"/>
              <a:t>- </a:t>
            </a:r>
            <a:r>
              <a:rPr kumimoji="1" lang="en" altLang="zh-TW" sz="2000" dirty="0" err="1"/>
              <a:t>Futurewei</a:t>
            </a:r>
            <a:r>
              <a:rPr kumimoji="1" lang="en" altLang="zh-TW" sz="2000" dirty="0"/>
              <a:t> Technologies</a:t>
            </a:r>
          </a:p>
          <a:p>
            <a:pPr marL="0" indent="0">
              <a:buNone/>
            </a:pPr>
            <a:r>
              <a:rPr kumimoji="1" lang="en" altLang="zh-TW" sz="2000" dirty="0"/>
              <a:t>- NVIDIA</a:t>
            </a:r>
          </a:p>
          <a:p>
            <a:pPr marL="0" indent="0">
              <a:buNone/>
            </a:pPr>
            <a:r>
              <a:rPr kumimoji="1" lang="en" altLang="zh-TW" sz="2000" dirty="0"/>
              <a:t>- Pacific Northwest National Laboratory (PNNL)</a:t>
            </a:r>
          </a:p>
          <a:p>
            <a:pPr marL="0" indent="0">
              <a:buNone/>
            </a:pPr>
            <a:r>
              <a:rPr kumimoji="1" lang="en" altLang="zh-TW" sz="2000" dirty="0"/>
              <a:t>- MediaTek</a:t>
            </a:r>
          </a:p>
          <a:p>
            <a:pPr marL="0" indent="0">
              <a:buNone/>
            </a:pPr>
            <a:r>
              <a:rPr kumimoji="1" lang="en" altLang="zh-TW" sz="2000" dirty="0"/>
              <a:t>- Zero ASIC</a:t>
            </a:r>
          </a:p>
          <a:p>
            <a:pPr marL="0" indent="0">
              <a:buNone/>
            </a:pPr>
            <a:r>
              <a:rPr kumimoji="1" lang="en" altLang="zh-TW" sz="2000" dirty="0"/>
              <a:t>- Cadence</a:t>
            </a:r>
          </a:p>
          <a:p>
            <a:pPr marL="0" indent="0">
              <a:buNone/>
            </a:pPr>
            <a:r>
              <a:rPr kumimoji="1" lang="en" altLang="zh-TW" sz="2000" dirty="0"/>
              <a:t>- Synopsys</a:t>
            </a:r>
          </a:p>
        </p:txBody>
      </p:sp>
    </p:spTree>
    <p:extLst>
      <p:ext uri="{BB962C8B-B14F-4D97-AF65-F5344CB8AC3E}">
        <p14:creationId xmlns:p14="http://schemas.microsoft.com/office/powerpoint/2010/main" val="350371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0" y="1484851"/>
            <a:ext cx="4361793" cy="4556511"/>
          </a:xfrm>
        </p:spPr>
        <p:txBody>
          <a:bodyPr>
            <a:normAutofit/>
          </a:bodyPr>
          <a:lstStyle/>
          <a:p>
            <a:r>
              <a:rPr lang="en-US" dirty="0"/>
              <a:t>Chapter-of-the-Year Award</a:t>
            </a:r>
          </a:p>
          <a:p>
            <a:endParaRPr lang="en-US" dirty="0"/>
          </a:p>
          <a:p>
            <a:r>
              <a:rPr lang="en-US" sz="2000" dirty="0"/>
              <a:t>The awards criteria include: </a:t>
            </a:r>
          </a:p>
          <a:p>
            <a:pPr lvl="1"/>
            <a:r>
              <a:rPr lang="en-US" sz="1800" dirty="0"/>
              <a:t>Number and quality of chapter activities</a:t>
            </a:r>
          </a:p>
          <a:p>
            <a:pPr lvl="1"/>
            <a:r>
              <a:rPr lang="en-US" sz="1800" dirty="0"/>
              <a:t>Membership development activities and member growth</a:t>
            </a:r>
          </a:p>
          <a:p>
            <a:pPr lvl="1"/>
            <a:r>
              <a:rPr lang="en-US" sz="1800" dirty="0"/>
              <a:t>Participation in CEDA events, e.g., Distinguished Lecturer Program</a:t>
            </a:r>
          </a:p>
          <a:p>
            <a:pPr lvl="1"/>
            <a:r>
              <a:rPr lang="en-US" sz="1800" dirty="0"/>
              <a:t>Timeliness of reporting and contributions to newsletter. </a:t>
            </a:r>
          </a:p>
          <a:p>
            <a:r>
              <a:rPr lang="en-US" altLang="zh-TW" sz="2200" dirty="0"/>
              <a:t>Prize: $500 and plaque </a:t>
            </a:r>
          </a:p>
          <a:p>
            <a:pPr lvl="1"/>
            <a:endParaRPr lang="en-US" sz="1800" dirty="0"/>
          </a:p>
        </p:txBody>
      </p:sp>
      <p:sp>
        <p:nvSpPr>
          <p:cNvPr id="15" name="Title 1">
            <a:extLst>
              <a:ext uri="{FF2B5EF4-FFF2-40B4-BE49-F238E27FC236}">
                <a16:creationId xmlns:a16="http://schemas.microsoft.com/office/drawing/2014/main" id="{E87940E1-3829-4C76-D1F1-382896A528D9}"/>
              </a:ext>
            </a:extLst>
          </p:cNvPr>
          <p:cNvSpPr>
            <a:spLocks noGrp="1"/>
          </p:cNvSpPr>
          <p:nvPr>
            <p:ph type="title"/>
          </p:nvPr>
        </p:nvSpPr>
        <p:spPr>
          <a:xfrm>
            <a:off x="838200" y="365125"/>
            <a:ext cx="10515600" cy="1325563"/>
          </a:xfrm>
        </p:spPr>
        <p:txBody>
          <a:bodyPr/>
          <a:lstStyle/>
          <a:p>
            <a:r>
              <a:rPr lang="en-US" altLang="zh-TW" dirty="0"/>
              <a:t>Motion</a:t>
            </a:r>
            <a:endParaRPr lang="en-US" dirty="0"/>
          </a:p>
        </p:txBody>
      </p:sp>
      <p:pic>
        <p:nvPicPr>
          <p:cNvPr id="4" name="圖片 3">
            <a:extLst>
              <a:ext uri="{FF2B5EF4-FFF2-40B4-BE49-F238E27FC236}">
                <a16:creationId xmlns:a16="http://schemas.microsoft.com/office/drawing/2014/main" id="{B4E1A966-BB0E-D292-B8E2-D5AE33C4E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152" y="0"/>
            <a:ext cx="7732848" cy="6858000"/>
          </a:xfrm>
          <a:prstGeom prst="rect">
            <a:avLst/>
          </a:prstGeom>
        </p:spPr>
      </p:pic>
    </p:spTree>
    <p:extLst>
      <p:ext uri="{BB962C8B-B14F-4D97-AF65-F5344CB8AC3E}">
        <p14:creationId xmlns:p14="http://schemas.microsoft.com/office/powerpoint/2010/main" val="3094619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7A112-2BCC-A8A7-561A-3B4F20ADD221}"/>
              </a:ext>
            </a:extLst>
          </p:cNvPr>
          <p:cNvSpPr>
            <a:spLocks noGrp="1"/>
          </p:cNvSpPr>
          <p:nvPr>
            <p:ph type="title"/>
          </p:nvPr>
        </p:nvSpPr>
        <p:spPr/>
        <p:txBody>
          <a:bodyPr/>
          <a:lstStyle/>
          <a:p>
            <a:r>
              <a:rPr lang="en-US" dirty="0"/>
              <a:t>Motion</a:t>
            </a:r>
          </a:p>
        </p:txBody>
      </p:sp>
      <p:sp>
        <p:nvSpPr>
          <p:cNvPr id="3" name="Content Placeholder 2">
            <a:extLst>
              <a:ext uri="{FF2B5EF4-FFF2-40B4-BE49-F238E27FC236}">
                <a16:creationId xmlns:a16="http://schemas.microsoft.com/office/drawing/2014/main" id="{666330DB-50F4-98D3-34D3-C21A59466BE9}"/>
              </a:ext>
            </a:extLst>
          </p:cNvPr>
          <p:cNvSpPr>
            <a:spLocks noGrp="1"/>
          </p:cNvSpPr>
          <p:nvPr>
            <p:ph idx="1"/>
          </p:nvPr>
        </p:nvSpPr>
        <p:spPr/>
        <p:txBody>
          <a:bodyPr/>
          <a:lstStyle/>
          <a:p>
            <a:r>
              <a:rPr lang="en-US" dirty="0"/>
              <a:t>Tsung-Yi Ho moves to establish an annual chapter of the year award of $500 USD and a plaque. </a:t>
            </a:r>
          </a:p>
        </p:txBody>
      </p:sp>
    </p:spTree>
    <p:extLst>
      <p:ext uri="{BB962C8B-B14F-4D97-AF65-F5344CB8AC3E}">
        <p14:creationId xmlns:p14="http://schemas.microsoft.com/office/powerpoint/2010/main" val="1328134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Welcome to ICCAD 2022 CEDA EC Meeting </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10414736" cy="4556511"/>
          </a:xfrm>
        </p:spPr>
        <p:txBody>
          <a:bodyPr>
            <a:normAutofit fontScale="92500" lnSpcReduction="10000"/>
          </a:bodyPr>
          <a:lstStyle/>
          <a:p>
            <a:r>
              <a:rPr lang="en-US" dirty="0"/>
              <a:t>Schedule</a:t>
            </a:r>
          </a:p>
          <a:p>
            <a:pPr lvl="1"/>
            <a:r>
              <a:rPr lang="en-US" dirty="0"/>
              <a:t>8:00 - 11:30 am : Meeting</a:t>
            </a:r>
          </a:p>
          <a:p>
            <a:pPr lvl="1"/>
            <a:r>
              <a:rPr lang="en-US" dirty="0"/>
              <a:t>11:30 am - 12:30 pm: Lunch</a:t>
            </a:r>
          </a:p>
          <a:p>
            <a:pPr lvl="1"/>
            <a:r>
              <a:rPr lang="en-US" dirty="0"/>
              <a:t>12:30 pm - 1:30 pm: Meeting (Old/New Business)</a:t>
            </a:r>
          </a:p>
          <a:p>
            <a:pPr lvl="1"/>
            <a:r>
              <a:rPr lang="en-US" dirty="0"/>
              <a:t>7:00 pm: Dinner @ Cannonball 3146 Mission Blvd, Belmont Park, CA 92109</a:t>
            </a:r>
          </a:p>
          <a:p>
            <a:endParaRPr lang="en-US" dirty="0"/>
          </a:p>
          <a:p>
            <a:r>
              <a:rPr lang="en-US" dirty="0"/>
              <a:t>Key issues from </a:t>
            </a:r>
            <a:r>
              <a:rPr lang="en-US"/>
              <a:t>my perspectives</a:t>
            </a:r>
            <a:endParaRPr lang="en-US" dirty="0"/>
          </a:p>
          <a:p>
            <a:pPr lvl="1"/>
            <a:r>
              <a:rPr lang="en-US" dirty="0"/>
              <a:t>Governing document changes</a:t>
            </a:r>
          </a:p>
          <a:p>
            <a:pPr lvl="1"/>
            <a:r>
              <a:rPr lang="en-US" dirty="0"/>
              <a:t>Kaufman award planning / status</a:t>
            </a:r>
          </a:p>
          <a:p>
            <a:pPr lvl="1"/>
            <a:r>
              <a:rPr lang="en-US" dirty="0"/>
              <a:t>DAC representative selection &amp; term policy</a:t>
            </a:r>
          </a:p>
          <a:p>
            <a:pPr lvl="1"/>
            <a:r>
              <a:rPr lang="en-US" dirty="0"/>
              <a:t>ICCAD budget issue on ACM overhead fees</a:t>
            </a:r>
          </a:p>
          <a:p>
            <a:pPr lvl="1"/>
            <a:r>
              <a:rPr lang="en-US" dirty="0"/>
              <a:t>2023 EC &amp; </a:t>
            </a:r>
            <a:r>
              <a:rPr lang="en-US" dirty="0" err="1"/>
              <a:t>BoG</a:t>
            </a:r>
            <a:r>
              <a:rPr lang="en-US" dirty="0"/>
              <a:t> meeting dates &amp; formats</a:t>
            </a:r>
          </a:p>
        </p:txBody>
      </p:sp>
    </p:spTree>
    <p:extLst>
      <p:ext uri="{BB962C8B-B14F-4D97-AF65-F5344CB8AC3E}">
        <p14:creationId xmlns:p14="http://schemas.microsoft.com/office/powerpoint/2010/main" val="414831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p:txBody>
          <a:bodyPr/>
          <a:lstStyle/>
          <a:p>
            <a:r>
              <a:rPr lang="en-US" dirty="0"/>
              <a:t>Initiatives</a:t>
            </a:r>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lstStyle/>
          <a:p>
            <a:r>
              <a:rPr lang="en-US" dirty="0"/>
              <a:t>Ian O’Connor</a:t>
            </a:r>
          </a:p>
          <a:p>
            <a:r>
              <a:rPr lang="en-US" dirty="0"/>
              <a:t>30 October 2022</a:t>
            </a:r>
          </a:p>
        </p:txBody>
      </p:sp>
    </p:spTree>
    <p:extLst>
      <p:ext uri="{BB962C8B-B14F-4D97-AF65-F5344CB8AC3E}">
        <p14:creationId xmlns:p14="http://schemas.microsoft.com/office/powerpoint/2010/main" val="536731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p:txBody>
          <a:bodyPr/>
          <a:lstStyle/>
          <a:p>
            <a:r>
              <a:rPr lang="en-US" dirty="0"/>
              <a:t>Conferences</a:t>
            </a:r>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lstStyle/>
          <a:p>
            <a:r>
              <a:rPr lang="en-US" dirty="0"/>
              <a:t>Cristiana </a:t>
            </a:r>
            <a:r>
              <a:rPr lang="en-US" dirty="0" err="1"/>
              <a:t>Bolchini</a:t>
            </a:r>
            <a:endParaRPr lang="en-US" dirty="0"/>
          </a:p>
          <a:p>
            <a:r>
              <a:rPr lang="en-US" dirty="0"/>
              <a:t>30 October 2022</a:t>
            </a:r>
          </a:p>
        </p:txBody>
      </p:sp>
    </p:spTree>
    <p:extLst>
      <p:ext uri="{BB962C8B-B14F-4D97-AF65-F5344CB8AC3E}">
        <p14:creationId xmlns:p14="http://schemas.microsoft.com/office/powerpoint/2010/main" val="1002816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p:txBody>
          <a:bodyPr/>
          <a:lstStyle/>
          <a:p>
            <a:r>
              <a:rPr lang="en-US" dirty="0"/>
              <a:t>Publications</a:t>
            </a:r>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lstStyle/>
          <a:p>
            <a:r>
              <a:rPr lang="en-US" dirty="0" err="1"/>
              <a:t>Joreg</a:t>
            </a:r>
            <a:r>
              <a:rPr lang="en-US" dirty="0"/>
              <a:t> Henkel</a:t>
            </a:r>
          </a:p>
          <a:p>
            <a:r>
              <a:rPr lang="en-US" dirty="0"/>
              <a:t>30 October 2022</a:t>
            </a:r>
          </a:p>
        </p:txBody>
      </p:sp>
    </p:spTree>
    <p:extLst>
      <p:ext uri="{BB962C8B-B14F-4D97-AF65-F5344CB8AC3E}">
        <p14:creationId xmlns:p14="http://schemas.microsoft.com/office/powerpoint/2010/main" val="532065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p:txBody>
          <a:bodyPr/>
          <a:lstStyle/>
          <a:p>
            <a:r>
              <a:rPr lang="en-US" dirty="0"/>
              <a:t>CEDA Standards Committee</a:t>
            </a:r>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lstStyle/>
          <a:p>
            <a:r>
              <a:rPr lang="en-US" dirty="0"/>
              <a:t>Aparna Dey</a:t>
            </a:r>
          </a:p>
          <a:p>
            <a:r>
              <a:rPr lang="en-US" dirty="0"/>
              <a:t>30 October 2022</a:t>
            </a:r>
          </a:p>
        </p:txBody>
      </p:sp>
    </p:spTree>
    <p:extLst>
      <p:ext uri="{BB962C8B-B14F-4D97-AF65-F5344CB8AC3E}">
        <p14:creationId xmlns:p14="http://schemas.microsoft.com/office/powerpoint/2010/main" val="1013616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Standards Overview</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8596668" cy="4556511"/>
          </a:xfrm>
        </p:spPr>
        <p:txBody>
          <a:bodyPr/>
          <a:lstStyle/>
          <a:p>
            <a:r>
              <a:rPr lang="en-US" dirty="0"/>
              <a:t>Mission /Objective</a:t>
            </a:r>
          </a:p>
          <a:p>
            <a:r>
              <a:rPr lang="en-US" dirty="0"/>
              <a:t>Current Status &amp; Achievements</a:t>
            </a:r>
          </a:p>
          <a:p>
            <a:r>
              <a:rPr lang="en-US" dirty="0"/>
              <a:t>Challenges /Opportunities</a:t>
            </a:r>
          </a:p>
          <a:p>
            <a:r>
              <a:rPr lang="en-US" dirty="0"/>
              <a:t>Action Items</a:t>
            </a:r>
          </a:p>
          <a:p>
            <a:r>
              <a:rPr lang="en-US" dirty="0"/>
              <a:t>Questions</a:t>
            </a:r>
          </a:p>
          <a:p>
            <a:pPr marL="0" indent="0">
              <a:buNone/>
            </a:pPr>
            <a:endParaRPr lang="en-US" dirty="0"/>
          </a:p>
        </p:txBody>
      </p:sp>
    </p:spTree>
    <p:extLst>
      <p:ext uri="{BB962C8B-B14F-4D97-AF65-F5344CB8AC3E}">
        <p14:creationId xmlns:p14="http://schemas.microsoft.com/office/powerpoint/2010/main" val="1659375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Mission /Objectives</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3" y="1484852"/>
            <a:ext cx="11129967" cy="3966038"/>
          </a:xfrm>
        </p:spPr>
        <p:txBody>
          <a:bodyPr>
            <a:normAutofit/>
          </a:bodyPr>
          <a:lstStyle/>
          <a:p>
            <a:r>
              <a:rPr lang="en-US" sz="3200" dirty="0"/>
              <a:t>Drive Standardization in advanced EDA topics involving “research” </a:t>
            </a:r>
          </a:p>
          <a:p>
            <a:pPr lvl="1"/>
            <a:r>
              <a:rPr lang="en-US" sz="2800" dirty="0"/>
              <a:t>Solicit proposals from Academia, Researchers and Industry Adv. Research groups</a:t>
            </a:r>
          </a:p>
          <a:p>
            <a:pPr lvl="1"/>
            <a:r>
              <a:rPr lang="en-US" sz="2800" dirty="0"/>
              <a:t>Collaborate/ Joint sponsor w/ IEEE  DASC &amp; other Industry Standards organizations/committees</a:t>
            </a:r>
          </a:p>
          <a:p>
            <a:pPr lvl="1"/>
            <a:r>
              <a:rPr lang="en-US" sz="2800" dirty="0"/>
              <a:t> Leverage CEDA Academic Network for CEDA Standards membership</a:t>
            </a:r>
          </a:p>
          <a:p>
            <a:pPr marL="0" indent="0">
              <a:buNone/>
            </a:pPr>
            <a:endParaRPr lang="en-US" dirty="0"/>
          </a:p>
        </p:txBody>
      </p:sp>
    </p:spTree>
    <p:extLst>
      <p:ext uri="{BB962C8B-B14F-4D97-AF65-F5344CB8AC3E}">
        <p14:creationId xmlns:p14="http://schemas.microsoft.com/office/powerpoint/2010/main" val="93263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Current Status &amp; Achievements</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7222066" cy="4556511"/>
          </a:xfrm>
        </p:spPr>
        <p:txBody>
          <a:bodyPr>
            <a:normAutofit lnSpcReduction="10000"/>
          </a:bodyPr>
          <a:lstStyle/>
          <a:p>
            <a:r>
              <a:rPr lang="en-US" dirty="0"/>
              <a:t>CEDA SC Leadership  - </a:t>
            </a:r>
            <a:r>
              <a:rPr lang="en-US" dirty="0">
                <a:solidFill>
                  <a:srgbClr val="00B050"/>
                </a:solidFill>
              </a:rPr>
              <a:t>meeting Quarterly </a:t>
            </a:r>
          </a:p>
          <a:p>
            <a:pPr lvl="1"/>
            <a:r>
              <a:rPr lang="en-US" dirty="0"/>
              <a:t>Aparna Dey, chair (CEDA- VP Standards )</a:t>
            </a:r>
          </a:p>
          <a:p>
            <a:pPr lvl="1"/>
            <a:r>
              <a:rPr lang="en-US" dirty="0"/>
              <a:t>Dennis Brophy, Vice-chair </a:t>
            </a:r>
          </a:p>
          <a:p>
            <a:pPr lvl="1"/>
            <a:r>
              <a:rPr lang="en-US" dirty="0"/>
              <a:t>Yatin Trivedi, Secretary</a:t>
            </a:r>
          </a:p>
          <a:p>
            <a:r>
              <a:rPr lang="en-US" dirty="0"/>
              <a:t>CEDA (CEDA SC) infrastructure – </a:t>
            </a:r>
            <a:r>
              <a:rPr lang="en-US" dirty="0">
                <a:solidFill>
                  <a:srgbClr val="00B050"/>
                </a:solidFill>
              </a:rPr>
              <a:t>ongoing, slow </a:t>
            </a:r>
          </a:p>
          <a:p>
            <a:pPr lvl="1"/>
            <a:r>
              <a:rPr lang="en-US" dirty="0"/>
              <a:t>CEDA SC public and Collab site  - </a:t>
            </a:r>
            <a:r>
              <a:rPr lang="en-US" dirty="0">
                <a:solidFill>
                  <a:srgbClr val="FFC000"/>
                </a:solidFill>
              </a:rPr>
              <a:t>lack of resources</a:t>
            </a:r>
          </a:p>
          <a:p>
            <a:pPr lvl="1"/>
            <a:r>
              <a:rPr lang="en-US" dirty="0"/>
              <a:t>Mission Statement/ Objectives/P&amp;P – </a:t>
            </a:r>
            <a:r>
              <a:rPr lang="en-US" dirty="0">
                <a:solidFill>
                  <a:srgbClr val="00B050"/>
                </a:solidFill>
              </a:rPr>
              <a:t>done</a:t>
            </a:r>
          </a:p>
          <a:p>
            <a:r>
              <a:rPr lang="en-US" dirty="0"/>
              <a:t>CEDA SC member drive – </a:t>
            </a:r>
          </a:p>
          <a:p>
            <a:pPr lvl="1"/>
            <a:r>
              <a:rPr lang="en-US" dirty="0"/>
              <a:t>Present to various CEDA Chapters  - coordinate with Ty – Q4/22 , Q1/23</a:t>
            </a:r>
          </a:p>
          <a:p>
            <a:pPr lvl="1"/>
            <a:r>
              <a:rPr lang="en-US" dirty="0"/>
              <a:t>IEEE CEDA Events/ forums –Q4/22, Q1/23</a:t>
            </a:r>
          </a:p>
          <a:p>
            <a:pPr lvl="1"/>
            <a:endParaRPr lang="en-US" dirty="0"/>
          </a:p>
        </p:txBody>
      </p:sp>
      <p:pic>
        <p:nvPicPr>
          <p:cNvPr id="5" name="Picture 4" descr="A screenshot of a computer&#10;&#10;Description automatically generated with medium confidence">
            <a:extLst>
              <a:ext uri="{FF2B5EF4-FFF2-40B4-BE49-F238E27FC236}">
                <a16:creationId xmlns:a16="http://schemas.microsoft.com/office/drawing/2014/main" id="{D3EF3833-A8A9-4FB2-A391-4F5974A06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6918" y="816638"/>
            <a:ext cx="3788063" cy="490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605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F50D-37AC-40C5-8FF2-9BB36491230D}"/>
              </a:ext>
            </a:extLst>
          </p:cNvPr>
          <p:cNvSpPr>
            <a:spLocks noGrp="1"/>
          </p:cNvSpPr>
          <p:nvPr>
            <p:ph type="title"/>
          </p:nvPr>
        </p:nvSpPr>
        <p:spPr/>
        <p:txBody>
          <a:bodyPr/>
          <a:lstStyle/>
          <a:p>
            <a:r>
              <a:rPr lang="en-US" dirty="0"/>
              <a:t>Current Status &amp; Achievements (2)</a:t>
            </a:r>
          </a:p>
        </p:txBody>
      </p:sp>
      <p:sp>
        <p:nvSpPr>
          <p:cNvPr id="3" name="Content Placeholder 2">
            <a:extLst>
              <a:ext uri="{FF2B5EF4-FFF2-40B4-BE49-F238E27FC236}">
                <a16:creationId xmlns:a16="http://schemas.microsoft.com/office/drawing/2014/main" id="{8393CBD3-432B-472D-8237-AE7794C700D1}"/>
              </a:ext>
            </a:extLst>
          </p:cNvPr>
          <p:cNvSpPr>
            <a:spLocks noGrp="1"/>
          </p:cNvSpPr>
          <p:nvPr>
            <p:ph idx="1"/>
          </p:nvPr>
        </p:nvSpPr>
        <p:spPr>
          <a:xfrm>
            <a:off x="838199" y="1447060"/>
            <a:ext cx="6113017" cy="4403323"/>
          </a:xfrm>
        </p:spPr>
        <p:txBody>
          <a:bodyPr>
            <a:normAutofit fontScale="92500" lnSpcReduction="20000"/>
          </a:bodyPr>
          <a:lstStyle/>
          <a:p>
            <a:r>
              <a:rPr lang="en-US" dirty="0"/>
              <a:t>Received inquiry for a potential new study group</a:t>
            </a:r>
          </a:p>
          <a:p>
            <a:pPr lvl="1"/>
            <a:r>
              <a:rPr lang="en-US" dirty="0"/>
              <a:t>SC Officers met Elizabeth </a:t>
            </a:r>
            <a:r>
              <a:rPr lang="en-US" dirty="0" err="1"/>
              <a:t>Kujan</a:t>
            </a:r>
            <a:r>
              <a:rPr lang="en-US" dirty="0"/>
              <a:t>, a researcher w </a:t>
            </a:r>
            <a:r>
              <a:rPr lang="en-US" dirty="0" err="1"/>
              <a:t>OppsSpot</a:t>
            </a:r>
            <a:r>
              <a:rPr lang="en-US" dirty="0"/>
              <a:t> Consulting </a:t>
            </a:r>
          </a:p>
          <a:p>
            <a:pPr lvl="1"/>
            <a:r>
              <a:rPr lang="en-US" dirty="0"/>
              <a:t>proposal to explore new materials data modeling and methodology of data pipeline for consumption by EDA tools</a:t>
            </a:r>
          </a:p>
          <a:p>
            <a:pPr lvl="1"/>
            <a:r>
              <a:rPr lang="en-US" dirty="0"/>
              <a:t>Form Study group to produce White paper –need CEDA help in starting/managing the study group</a:t>
            </a:r>
          </a:p>
          <a:p>
            <a:pPr lvl="1"/>
            <a:endParaRPr lang="en-US" dirty="0"/>
          </a:p>
          <a:p>
            <a:r>
              <a:rPr lang="en-US" dirty="0"/>
              <a:t> Plan call for new Standard Proposals/ Study Groups – Q4</a:t>
            </a:r>
          </a:p>
          <a:p>
            <a:r>
              <a:rPr lang="en-US" dirty="0"/>
              <a:t>CEDA SC Open-Source Maintainer</a:t>
            </a:r>
          </a:p>
          <a:p>
            <a:pPr lvl="1"/>
            <a:r>
              <a:rPr lang="en-US" dirty="0"/>
              <a:t>Dennis Brophy</a:t>
            </a:r>
          </a:p>
          <a:p>
            <a:endParaRPr lang="en-US" dirty="0"/>
          </a:p>
        </p:txBody>
      </p:sp>
      <p:pic>
        <p:nvPicPr>
          <p:cNvPr id="5" name="Picture 4">
            <a:extLst>
              <a:ext uri="{FF2B5EF4-FFF2-40B4-BE49-F238E27FC236}">
                <a16:creationId xmlns:a16="http://schemas.microsoft.com/office/drawing/2014/main" id="{F2E6FBB8-B2A7-4248-AD5E-83D26D4C2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6010" y="1397933"/>
            <a:ext cx="4716418" cy="3049780"/>
          </a:xfrm>
          <a:prstGeom prst="rect">
            <a:avLst/>
          </a:prstGeom>
        </p:spPr>
      </p:pic>
    </p:spTree>
    <p:extLst>
      <p:ext uri="{BB962C8B-B14F-4D97-AF65-F5344CB8AC3E}">
        <p14:creationId xmlns:p14="http://schemas.microsoft.com/office/powerpoint/2010/main" val="3276112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Challenges (1)</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6460066" cy="4556511"/>
          </a:xfrm>
        </p:spPr>
        <p:txBody>
          <a:bodyPr/>
          <a:lstStyle/>
          <a:p>
            <a:r>
              <a:rPr lang="en-US" dirty="0"/>
              <a:t>Peng Cheng Lab not member of IEEE SA</a:t>
            </a:r>
          </a:p>
          <a:p>
            <a:pPr lvl="1"/>
            <a:r>
              <a:rPr lang="en-US" dirty="0"/>
              <a:t>Informed DASC</a:t>
            </a:r>
          </a:p>
          <a:p>
            <a:pPr lvl="1"/>
            <a:r>
              <a:rPr lang="en-US" dirty="0"/>
              <a:t>No response back from Peng Cheng Lab</a:t>
            </a:r>
          </a:p>
          <a:p>
            <a:r>
              <a:rPr lang="en-US" dirty="0"/>
              <a:t>Titled: “Semiconductor Devices Modeling &amp; Measurements” </a:t>
            </a:r>
          </a:p>
          <a:p>
            <a:r>
              <a:rPr lang="en-US" dirty="0"/>
              <a:t>Initiated as an entity project by </a:t>
            </a:r>
            <a:r>
              <a:rPr lang="en-US" dirty="0" err="1"/>
              <a:t>Xiaoxu</a:t>
            </a:r>
            <a:r>
              <a:rPr lang="en-US" dirty="0"/>
              <a:t> Luan at Peng Cheng Laboratory (Shenzhen CN)</a:t>
            </a:r>
          </a:p>
        </p:txBody>
      </p:sp>
      <p:pic>
        <p:nvPicPr>
          <p:cNvPr id="5" name="Picture 4">
            <a:extLst>
              <a:ext uri="{FF2B5EF4-FFF2-40B4-BE49-F238E27FC236}">
                <a16:creationId xmlns:a16="http://schemas.microsoft.com/office/drawing/2014/main" id="{F671E906-AA77-4E9D-9262-2425DF77764C}"/>
              </a:ext>
            </a:extLst>
          </p:cNvPr>
          <p:cNvPicPr>
            <a:picLocks noChangeAspect="1"/>
          </p:cNvPicPr>
          <p:nvPr/>
        </p:nvPicPr>
        <p:blipFill>
          <a:blip r:embed="rId2"/>
          <a:stretch>
            <a:fillRect/>
          </a:stretch>
        </p:blipFill>
        <p:spPr>
          <a:xfrm>
            <a:off x="7095826" y="1690688"/>
            <a:ext cx="5096174" cy="28712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6939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322E8-041F-4557-A952-E5E2938AC0FB}"/>
              </a:ext>
            </a:extLst>
          </p:cNvPr>
          <p:cNvSpPr>
            <a:spLocks noGrp="1"/>
          </p:cNvSpPr>
          <p:nvPr>
            <p:ph type="title"/>
          </p:nvPr>
        </p:nvSpPr>
        <p:spPr>
          <a:xfrm>
            <a:off x="793812" y="374003"/>
            <a:ext cx="10515600" cy="1019791"/>
          </a:xfrm>
        </p:spPr>
        <p:txBody>
          <a:bodyPr/>
          <a:lstStyle/>
          <a:p>
            <a:r>
              <a:rPr lang="en-US" dirty="0"/>
              <a:t>Challenges/Opportunities (2)</a:t>
            </a:r>
          </a:p>
        </p:txBody>
      </p:sp>
      <p:sp>
        <p:nvSpPr>
          <p:cNvPr id="3" name="Content Placeholder 2">
            <a:extLst>
              <a:ext uri="{FF2B5EF4-FFF2-40B4-BE49-F238E27FC236}">
                <a16:creationId xmlns:a16="http://schemas.microsoft.com/office/drawing/2014/main" id="{7E7FF71F-3D49-4666-8A31-5FA3B9FA75ED}"/>
              </a:ext>
            </a:extLst>
          </p:cNvPr>
          <p:cNvSpPr>
            <a:spLocks noGrp="1"/>
          </p:cNvSpPr>
          <p:nvPr>
            <p:ph idx="1"/>
          </p:nvPr>
        </p:nvSpPr>
        <p:spPr>
          <a:xfrm>
            <a:off x="749423" y="1479396"/>
            <a:ext cx="10515600" cy="4059360"/>
          </a:xfrm>
        </p:spPr>
        <p:txBody>
          <a:bodyPr>
            <a:normAutofit/>
          </a:bodyPr>
          <a:lstStyle/>
          <a:p>
            <a:r>
              <a:rPr lang="en-US" sz="2800" dirty="0">
                <a:effectLst/>
                <a:latin typeface="Calibri" panose="020F0502020204030204" pitchFamily="34" charset="0"/>
                <a:ea typeface="Calibri" panose="020F0502020204030204" pitchFamily="34" charset="0"/>
              </a:rPr>
              <a:t>Aligning Membership recruitment w/ CEDA chapter meetings</a:t>
            </a:r>
          </a:p>
          <a:p>
            <a:pPr lvl="1"/>
            <a:r>
              <a:rPr lang="en-US" dirty="0">
                <a:latin typeface="Calibri" panose="020F0502020204030204" pitchFamily="34" charset="0"/>
                <a:ea typeface="Calibri" panose="020F0502020204030204" pitchFamily="34" charset="0"/>
              </a:rPr>
              <a:t>Will need to coordinate w/ Academic Calendar</a:t>
            </a:r>
            <a:endParaRPr lang="en-US" dirty="0">
              <a:effectLst/>
              <a:latin typeface="Calibri" panose="020F0502020204030204" pitchFamily="34" charset="0"/>
              <a:ea typeface="Calibri" panose="020F0502020204030204" pitchFamily="34" charset="0"/>
            </a:endParaRPr>
          </a:p>
          <a:p>
            <a:r>
              <a:rPr lang="en-US" dirty="0">
                <a:latin typeface="Calibri" panose="020F0502020204030204" pitchFamily="34" charset="0"/>
                <a:ea typeface="Calibri" panose="020F0502020204030204" pitchFamily="34" charset="0"/>
              </a:rPr>
              <a:t>Increasing CEDA/SC visibility with Industry &amp; Academia</a:t>
            </a:r>
            <a:endParaRPr lang="en-US" sz="2800" dirty="0">
              <a:effectLst/>
              <a:latin typeface="Calibri" panose="020F0502020204030204" pitchFamily="34" charset="0"/>
              <a:ea typeface="Calibri" panose="020F0502020204030204" pitchFamily="34" charset="0"/>
            </a:endParaRPr>
          </a:p>
          <a:p>
            <a:r>
              <a:rPr lang="en-US" sz="2800" dirty="0">
                <a:effectLst/>
                <a:latin typeface="Calibri" panose="020F0502020204030204" pitchFamily="34" charset="0"/>
                <a:ea typeface="Calibri" panose="020F0502020204030204" pitchFamily="34" charset="0"/>
              </a:rPr>
              <a:t>Attracting differentiated Standardization proposals/ study group in advanced topics </a:t>
            </a:r>
          </a:p>
          <a:p>
            <a:pPr lvl="1"/>
            <a:r>
              <a:rPr lang="en-US" dirty="0">
                <a:latin typeface="Calibri" panose="020F0502020204030204" pitchFamily="34" charset="0"/>
                <a:ea typeface="Calibri" panose="020F0502020204030204" pitchFamily="34" charset="0"/>
              </a:rPr>
              <a:t>Industry may not share the advanced research areas</a:t>
            </a:r>
          </a:p>
          <a:p>
            <a:pPr lvl="1"/>
            <a:r>
              <a:rPr lang="en-US" dirty="0">
                <a:latin typeface="Calibri" panose="020F0502020204030204" pitchFamily="34" charset="0"/>
                <a:ea typeface="Calibri" panose="020F0502020204030204" pitchFamily="34" charset="0"/>
              </a:rPr>
              <a:t>Not compete with DASC standards</a:t>
            </a:r>
          </a:p>
          <a:p>
            <a:pPr marL="457200" lvl="1" indent="0">
              <a:buNone/>
            </a:pPr>
            <a:endParaRPr lang="en-US" dirty="0">
              <a:effectLst/>
              <a:latin typeface="Calibri" panose="020F0502020204030204" pitchFamily="34" charset="0"/>
              <a:ea typeface="Calibri" panose="020F0502020204030204" pitchFamily="34" charset="0"/>
            </a:endParaRPr>
          </a:p>
          <a:p>
            <a:pPr lvl="1"/>
            <a:endParaRPr lang="en-US"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78901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Governing Documents Changes (1)</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8596668" cy="4556511"/>
          </a:xfrm>
        </p:spPr>
        <p:txBody>
          <a:bodyPr/>
          <a:lstStyle/>
          <a:p>
            <a:r>
              <a:rPr lang="en-US" dirty="0"/>
              <a:t>IEEE and CEDA membership requirements for ECs</a:t>
            </a:r>
          </a:p>
          <a:p>
            <a:pPr lvl="1"/>
            <a:r>
              <a:rPr lang="en-US" dirty="0"/>
              <a:t>IEEE recommends to add the following language to the governing document</a:t>
            </a:r>
          </a:p>
          <a:p>
            <a:pPr lvl="1"/>
            <a:r>
              <a:rPr lang="en-US" dirty="0"/>
              <a:t>“Each representative and officer on the Council must be an IEEE graduate student member, member, senior member or fellow and a member of the Council”. </a:t>
            </a:r>
          </a:p>
          <a:p>
            <a:pPr lvl="2"/>
            <a:endParaRPr lang="en-US" dirty="0"/>
          </a:p>
          <a:p>
            <a:endParaRPr lang="en-US" dirty="0"/>
          </a:p>
        </p:txBody>
      </p:sp>
    </p:spTree>
    <p:extLst>
      <p:ext uri="{BB962C8B-B14F-4D97-AF65-F5344CB8AC3E}">
        <p14:creationId xmlns:p14="http://schemas.microsoft.com/office/powerpoint/2010/main" val="2653472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Action Items</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8596668" cy="4556511"/>
          </a:xfrm>
        </p:spPr>
        <p:txBody>
          <a:bodyPr/>
          <a:lstStyle/>
          <a:p>
            <a:r>
              <a:rPr lang="en-US" dirty="0"/>
              <a:t>Work w/ Elizabeth </a:t>
            </a:r>
            <a:r>
              <a:rPr lang="en-US" dirty="0" err="1"/>
              <a:t>Kujan</a:t>
            </a:r>
            <a:r>
              <a:rPr lang="en-US" dirty="0"/>
              <a:t> to complete Materials Data Study Group proposal</a:t>
            </a:r>
          </a:p>
          <a:p>
            <a:r>
              <a:rPr lang="en-US" dirty="0"/>
              <a:t>Complete CEDA/SC infrastructure /administrative tasks </a:t>
            </a:r>
          </a:p>
          <a:p>
            <a:r>
              <a:rPr lang="en-US" dirty="0"/>
              <a:t>Increase Membership/ Call for participation drive</a:t>
            </a:r>
          </a:p>
          <a:p>
            <a:pPr lvl="1"/>
            <a:r>
              <a:rPr lang="en-US" dirty="0"/>
              <a:t>Present CEDA/SC Mission @ CEDA Chapter meetings/events</a:t>
            </a:r>
          </a:p>
          <a:p>
            <a:r>
              <a:rPr lang="en-US" dirty="0"/>
              <a:t>Follow up on adoption of IEEE SA Open platform</a:t>
            </a:r>
          </a:p>
          <a:p>
            <a:r>
              <a:rPr lang="en-US" dirty="0"/>
              <a:t>Understand and set up new Study Group</a:t>
            </a:r>
          </a:p>
        </p:txBody>
      </p:sp>
    </p:spTree>
    <p:extLst>
      <p:ext uri="{BB962C8B-B14F-4D97-AF65-F5344CB8AC3E}">
        <p14:creationId xmlns:p14="http://schemas.microsoft.com/office/powerpoint/2010/main" val="38481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6C31B-D398-4B79-B852-9B479CA696E0}"/>
              </a:ext>
            </a:extLst>
          </p:cNvPr>
          <p:cNvSpPr>
            <a:spLocks noGrp="1"/>
          </p:cNvSpPr>
          <p:nvPr>
            <p:ph type="title"/>
          </p:nvPr>
        </p:nvSpPr>
        <p:spPr>
          <a:xfrm>
            <a:off x="713913" y="63285"/>
            <a:ext cx="10515600" cy="1325563"/>
          </a:xfrm>
        </p:spPr>
        <p:txBody>
          <a:bodyPr/>
          <a:lstStyle/>
          <a:p>
            <a:r>
              <a:rPr lang="en-US" dirty="0"/>
              <a:t>Current Published DASC Standards</a:t>
            </a:r>
          </a:p>
        </p:txBody>
      </p:sp>
      <p:graphicFrame>
        <p:nvGraphicFramePr>
          <p:cNvPr id="6" name="Table 6">
            <a:extLst>
              <a:ext uri="{FF2B5EF4-FFF2-40B4-BE49-F238E27FC236}">
                <a16:creationId xmlns:a16="http://schemas.microsoft.com/office/drawing/2014/main" id="{3436F550-663A-4AAA-8515-0C8CAC7DE83B}"/>
              </a:ext>
            </a:extLst>
          </p:cNvPr>
          <p:cNvGraphicFramePr>
            <a:graphicFrameLocks noGrp="1"/>
          </p:cNvGraphicFramePr>
          <p:nvPr>
            <p:ph idx="1"/>
          </p:nvPr>
        </p:nvGraphicFramePr>
        <p:xfrm>
          <a:off x="2220310" y="1168310"/>
          <a:ext cx="7772400" cy="4699090"/>
        </p:xfrm>
        <a:graphic>
          <a:graphicData uri="http://schemas.openxmlformats.org/drawingml/2006/table">
            <a:tbl>
              <a:tblPr firstRow="1" bandRow="1">
                <a:tableStyleId>{5C22544A-7EE6-4342-B048-85BDC9FD1C3A}</a:tableStyleId>
              </a:tblPr>
              <a:tblGrid>
                <a:gridCol w="3155133">
                  <a:extLst>
                    <a:ext uri="{9D8B030D-6E8A-4147-A177-3AD203B41FA5}">
                      <a16:colId xmlns:a16="http://schemas.microsoft.com/office/drawing/2014/main" val="1645493451"/>
                    </a:ext>
                  </a:extLst>
                </a:gridCol>
                <a:gridCol w="2026467">
                  <a:extLst>
                    <a:ext uri="{9D8B030D-6E8A-4147-A177-3AD203B41FA5}">
                      <a16:colId xmlns:a16="http://schemas.microsoft.com/office/drawing/2014/main" val="2499985605"/>
                    </a:ext>
                  </a:extLst>
                </a:gridCol>
                <a:gridCol w="2590800">
                  <a:extLst>
                    <a:ext uri="{9D8B030D-6E8A-4147-A177-3AD203B41FA5}">
                      <a16:colId xmlns:a16="http://schemas.microsoft.com/office/drawing/2014/main" val="3265252134"/>
                    </a:ext>
                  </a:extLst>
                </a:gridCol>
              </a:tblGrid>
              <a:tr h="385195">
                <a:tc>
                  <a:txBody>
                    <a:bodyPr/>
                    <a:lstStyle/>
                    <a:p>
                      <a:r>
                        <a:rPr lang="en-US" dirty="0"/>
                        <a:t>IEEE Standard</a:t>
                      </a:r>
                    </a:p>
                  </a:txBody>
                  <a:tcPr/>
                </a:tc>
                <a:tc>
                  <a:txBody>
                    <a:bodyPr/>
                    <a:lstStyle/>
                    <a:p>
                      <a:pPr algn="ctr"/>
                      <a:r>
                        <a:rPr lang="en-US" dirty="0"/>
                        <a:t>Approve</a:t>
                      </a:r>
                    </a:p>
                  </a:txBody>
                  <a:tcPr/>
                </a:tc>
                <a:tc>
                  <a:txBody>
                    <a:bodyPr/>
                    <a:lstStyle/>
                    <a:p>
                      <a:pPr algn="ctr"/>
                      <a:r>
                        <a:rPr lang="en-US" dirty="0"/>
                        <a:t>IEC Dual Logo</a:t>
                      </a:r>
                    </a:p>
                  </a:txBody>
                  <a:tcPr/>
                </a:tc>
                <a:extLst>
                  <a:ext uri="{0D108BD9-81ED-4DB2-BD59-A6C34878D82A}">
                    <a16:rowId xmlns:a16="http://schemas.microsoft.com/office/drawing/2014/main" val="813007647"/>
                  </a:ext>
                </a:extLst>
              </a:tr>
              <a:tr h="287593">
                <a:tc>
                  <a:txBody>
                    <a:bodyPr/>
                    <a:lstStyle/>
                    <a:p>
                      <a:r>
                        <a:rPr lang="en-US" sz="1200" dirty="0"/>
                        <a:t>1076 VHDL</a:t>
                      </a:r>
                    </a:p>
                  </a:txBody>
                  <a:tcPr/>
                </a:tc>
                <a:tc>
                  <a:txBody>
                    <a:bodyPr/>
                    <a:lstStyle/>
                    <a:p>
                      <a:pPr algn="ctr"/>
                      <a:r>
                        <a:rPr lang="en-US" sz="1200" kern="1200" dirty="0">
                          <a:solidFill>
                            <a:schemeClr val="dk1"/>
                          </a:solidFill>
                          <a:effectLst/>
                          <a:latin typeface="+mn-lt"/>
                          <a:ea typeface="+mn-ea"/>
                          <a:cs typeface="+mn-cs"/>
                        </a:rPr>
                        <a:t>2019</a:t>
                      </a:r>
                      <a:endParaRPr lang="en-US" sz="1200" dirty="0"/>
                    </a:p>
                  </a:txBody>
                  <a:tcPr/>
                </a:tc>
                <a:tc>
                  <a:txBody>
                    <a:bodyPr/>
                    <a:lstStyle/>
                    <a:p>
                      <a:pPr algn="ctr"/>
                      <a:r>
                        <a:rPr lang="en-US" sz="1200" dirty="0"/>
                        <a:t>D</a:t>
                      </a:r>
                    </a:p>
                  </a:txBody>
                  <a:tcPr/>
                </a:tc>
                <a:extLst>
                  <a:ext uri="{0D108BD9-81ED-4DB2-BD59-A6C34878D82A}">
                    <a16:rowId xmlns:a16="http://schemas.microsoft.com/office/drawing/2014/main" val="2048229772"/>
                  </a:ext>
                </a:extLst>
              </a:tr>
              <a:tr h="287593">
                <a:tc>
                  <a:txBody>
                    <a:bodyPr/>
                    <a:lstStyle/>
                    <a:p>
                      <a:r>
                        <a:rPr lang="en-US" sz="1200" kern="1200" dirty="0">
                          <a:solidFill>
                            <a:schemeClr val="dk1"/>
                          </a:solidFill>
                          <a:effectLst/>
                          <a:latin typeface="+mn-lt"/>
                          <a:ea typeface="+mn-ea"/>
                          <a:cs typeface="+mn-cs"/>
                        </a:rPr>
                        <a:t>1076.1 (VHDL AMS)</a:t>
                      </a:r>
                      <a:endParaRPr lang="en-US" sz="1200" dirty="0"/>
                    </a:p>
                  </a:txBody>
                  <a:tcPr/>
                </a:tc>
                <a:tc>
                  <a:txBody>
                    <a:bodyPr/>
                    <a:lstStyle/>
                    <a:p>
                      <a:pPr algn="ctr"/>
                      <a:r>
                        <a:rPr lang="en-US" sz="1200" kern="1200" dirty="0">
                          <a:solidFill>
                            <a:schemeClr val="dk1"/>
                          </a:solidFill>
                          <a:effectLst/>
                          <a:latin typeface="+mn-lt"/>
                          <a:ea typeface="+mn-ea"/>
                          <a:cs typeface="+mn-cs"/>
                        </a:rPr>
                        <a:t>2017</a:t>
                      </a:r>
                      <a:endParaRPr lang="en-US" sz="1200" dirty="0"/>
                    </a:p>
                  </a:txBody>
                  <a:tcPr/>
                </a:tc>
                <a:tc>
                  <a:txBody>
                    <a:bodyPr/>
                    <a:lstStyle/>
                    <a:p>
                      <a:pPr algn="ctr"/>
                      <a:r>
                        <a:rPr lang="en-US" sz="1200" dirty="0"/>
                        <a:t>D</a:t>
                      </a:r>
                    </a:p>
                  </a:txBody>
                  <a:tcPr/>
                </a:tc>
                <a:extLst>
                  <a:ext uri="{0D108BD9-81ED-4DB2-BD59-A6C34878D82A}">
                    <a16:rowId xmlns:a16="http://schemas.microsoft.com/office/drawing/2014/main" val="3962168079"/>
                  </a:ext>
                </a:extLst>
              </a:tr>
              <a:tr h="287593">
                <a:tc>
                  <a:txBody>
                    <a:bodyPr/>
                    <a:lstStyle/>
                    <a:p>
                      <a:r>
                        <a:rPr lang="en-US" sz="1200" kern="1200" dirty="0">
                          <a:solidFill>
                            <a:schemeClr val="dk1"/>
                          </a:solidFill>
                          <a:effectLst/>
                          <a:latin typeface="+mn-lt"/>
                          <a:ea typeface="+mn-ea"/>
                          <a:cs typeface="+mn-cs"/>
                        </a:rPr>
                        <a:t>1481 (OLA</a:t>
                      </a:r>
                      <a:endParaRPr lang="en-US" sz="1200" dirty="0"/>
                    </a:p>
                  </a:txBody>
                  <a:tcPr/>
                </a:tc>
                <a:tc>
                  <a:txBody>
                    <a:bodyPr/>
                    <a:lstStyle/>
                    <a:p>
                      <a:pPr algn="ctr"/>
                      <a:r>
                        <a:rPr lang="en-US" sz="1200" kern="1200" dirty="0">
                          <a:solidFill>
                            <a:schemeClr val="dk1"/>
                          </a:solidFill>
                          <a:effectLst/>
                          <a:latin typeface="+mn-lt"/>
                          <a:ea typeface="+mn-ea"/>
                          <a:cs typeface="+mn-cs"/>
                        </a:rPr>
                        <a:t>2019</a:t>
                      </a:r>
                      <a:endParaRPr lang="en-US" sz="1200" dirty="0"/>
                    </a:p>
                  </a:txBody>
                  <a:tcPr/>
                </a:tc>
                <a:tc>
                  <a:txBody>
                    <a:bodyPr/>
                    <a:lstStyle/>
                    <a:p>
                      <a:pPr algn="ctr"/>
                      <a:r>
                        <a:rPr lang="en-US" sz="1200" dirty="0"/>
                        <a:t>D</a:t>
                      </a:r>
                    </a:p>
                  </a:txBody>
                  <a:tcPr/>
                </a:tc>
                <a:extLst>
                  <a:ext uri="{0D108BD9-81ED-4DB2-BD59-A6C34878D82A}">
                    <a16:rowId xmlns:a16="http://schemas.microsoft.com/office/drawing/2014/main" val="1016301186"/>
                  </a:ext>
                </a:extLst>
              </a:tr>
              <a:tr h="287593">
                <a:tc>
                  <a:txBody>
                    <a:bodyPr/>
                    <a:lstStyle/>
                    <a:p>
                      <a:r>
                        <a:rPr lang="en-US" sz="1200" kern="1200" dirty="0">
                          <a:solidFill>
                            <a:schemeClr val="dk1"/>
                          </a:solidFill>
                          <a:effectLst/>
                          <a:latin typeface="+mn-lt"/>
                          <a:ea typeface="+mn-ea"/>
                          <a:cs typeface="+mn-cs"/>
                        </a:rPr>
                        <a:t>1647 (e language) </a:t>
                      </a:r>
                      <a:endParaRPr lang="en-US" sz="1200" dirty="0"/>
                    </a:p>
                  </a:txBody>
                  <a:tcPr/>
                </a:tc>
                <a:tc>
                  <a:txBody>
                    <a:bodyPr/>
                    <a:lstStyle/>
                    <a:p>
                      <a:pPr algn="ctr"/>
                      <a:r>
                        <a:rPr lang="en-US" sz="1200" kern="1200" dirty="0">
                          <a:solidFill>
                            <a:schemeClr val="dk1"/>
                          </a:solidFill>
                          <a:effectLst/>
                          <a:latin typeface="+mn-lt"/>
                          <a:ea typeface="+mn-ea"/>
                          <a:cs typeface="+mn-cs"/>
                        </a:rPr>
                        <a:t>2019</a:t>
                      </a:r>
                      <a:endParaRPr lang="en-US" sz="1200" dirty="0"/>
                    </a:p>
                  </a:txBody>
                  <a:tcPr/>
                </a:tc>
                <a:tc>
                  <a:txBody>
                    <a:bodyPr/>
                    <a:lstStyle/>
                    <a:p>
                      <a:pPr algn="ctr"/>
                      <a:endParaRPr lang="en-US" sz="1200" dirty="0"/>
                    </a:p>
                  </a:txBody>
                  <a:tcPr/>
                </a:tc>
                <a:extLst>
                  <a:ext uri="{0D108BD9-81ED-4DB2-BD59-A6C34878D82A}">
                    <a16:rowId xmlns:a16="http://schemas.microsoft.com/office/drawing/2014/main" val="1375833963"/>
                  </a:ext>
                </a:extLst>
              </a:tr>
              <a:tr h="287593">
                <a:tc>
                  <a:txBody>
                    <a:bodyPr/>
                    <a:lstStyle/>
                    <a:p>
                      <a:r>
                        <a:rPr lang="en-US" sz="1200" dirty="0">
                          <a:effectLst/>
                          <a:latin typeface="Arial" panose="020B0604020202020204" pitchFamily="34" charset="0"/>
                        </a:rPr>
                        <a:t>1666 (SystemC)</a:t>
                      </a:r>
                      <a:endParaRPr lang="en-US" sz="1200" dirty="0"/>
                    </a:p>
                  </a:txBody>
                  <a:tcPr/>
                </a:tc>
                <a:tc>
                  <a:txBody>
                    <a:bodyPr/>
                    <a:lstStyle/>
                    <a:p>
                      <a:pPr algn="ctr"/>
                      <a:r>
                        <a:rPr lang="en-US" sz="1200" kern="1200" dirty="0">
                          <a:solidFill>
                            <a:schemeClr val="dk1"/>
                          </a:solidFill>
                          <a:effectLst/>
                          <a:latin typeface="+mn-lt"/>
                          <a:ea typeface="+mn-ea"/>
                          <a:cs typeface="+mn-cs"/>
                        </a:rPr>
                        <a:t>2011</a:t>
                      </a:r>
                      <a:endParaRPr lang="en-US" sz="1200" dirty="0"/>
                    </a:p>
                  </a:txBody>
                  <a:tcPr/>
                </a:tc>
                <a:tc>
                  <a:txBody>
                    <a:bodyPr/>
                    <a:lstStyle/>
                    <a:p>
                      <a:pPr algn="ctr"/>
                      <a:r>
                        <a:rPr lang="en-US" sz="1200" dirty="0"/>
                        <a:t>D</a:t>
                      </a:r>
                    </a:p>
                  </a:txBody>
                  <a:tcPr/>
                </a:tc>
                <a:extLst>
                  <a:ext uri="{0D108BD9-81ED-4DB2-BD59-A6C34878D82A}">
                    <a16:rowId xmlns:a16="http://schemas.microsoft.com/office/drawing/2014/main" val="2052237162"/>
                  </a:ext>
                </a:extLst>
              </a:tr>
              <a:tr h="287593">
                <a:tc>
                  <a:txBody>
                    <a:bodyPr/>
                    <a:lstStyle/>
                    <a:p>
                      <a:r>
                        <a:rPr lang="en-US" sz="1200" kern="1200" dirty="0">
                          <a:solidFill>
                            <a:schemeClr val="dk1"/>
                          </a:solidFill>
                          <a:effectLst/>
                          <a:latin typeface="+mn-lt"/>
                          <a:ea typeface="+mn-ea"/>
                          <a:cs typeface="+mn-cs"/>
                        </a:rPr>
                        <a:t>1666.1 (SystemC AMS) </a:t>
                      </a:r>
                      <a:endParaRPr lang="en-US" sz="1200" dirty="0"/>
                    </a:p>
                  </a:txBody>
                  <a:tcPr/>
                </a:tc>
                <a:tc>
                  <a:txBody>
                    <a:bodyPr/>
                    <a:lstStyle/>
                    <a:p>
                      <a:pPr algn="ctr"/>
                      <a:r>
                        <a:rPr lang="en-US" sz="1200" kern="1200" dirty="0">
                          <a:solidFill>
                            <a:schemeClr val="dk1"/>
                          </a:solidFill>
                          <a:effectLst/>
                          <a:latin typeface="+mn-lt"/>
                          <a:ea typeface="+mn-ea"/>
                          <a:cs typeface="+mn-cs"/>
                        </a:rPr>
                        <a:t>2016</a:t>
                      </a:r>
                      <a:endParaRPr lang="en-US" sz="1200" dirty="0"/>
                    </a:p>
                  </a:txBody>
                  <a:tcPr/>
                </a:tc>
                <a:tc>
                  <a:txBody>
                    <a:bodyPr/>
                    <a:lstStyle/>
                    <a:p>
                      <a:pPr algn="ctr"/>
                      <a:r>
                        <a:rPr lang="en-US" sz="1200" dirty="0"/>
                        <a:t>D</a:t>
                      </a:r>
                    </a:p>
                  </a:txBody>
                  <a:tcPr/>
                </a:tc>
                <a:extLst>
                  <a:ext uri="{0D108BD9-81ED-4DB2-BD59-A6C34878D82A}">
                    <a16:rowId xmlns:a16="http://schemas.microsoft.com/office/drawing/2014/main" val="3046843472"/>
                  </a:ext>
                </a:extLst>
              </a:tr>
              <a:tr h="287593">
                <a:tc>
                  <a:txBody>
                    <a:bodyPr/>
                    <a:lstStyle/>
                    <a:p>
                      <a:r>
                        <a:rPr lang="en-US" sz="1200" kern="1200" dirty="0">
                          <a:solidFill>
                            <a:schemeClr val="dk1"/>
                          </a:solidFill>
                          <a:effectLst/>
                          <a:latin typeface="+mn-lt"/>
                          <a:ea typeface="+mn-ea"/>
                          <a:cs typeface="+mn-cs"/>
                        </a:rPr>
                        <a:t>1685 (IP-XACT)</a:t>
                      </a:r>
                      <a:endParaRPr lang="en-US" sz="1200" dirty="0"/>
                    </a:p>
                  </a:txBody>
                  <a:tcPr/>
                </a:tc>
                <a:tc>
                  <a:txBody>
                    <a:bodyPr/>
                    <a:lstStyle/>
                    <a:p>
                      <a:pPr algn="ctr"/>
                      <a:r>
                        <a:rPr lang="en-US" sz="1200" kern="1200" dirty="0">
                          <a:solidFill>
                            <a:schemeClr val="dk1"/>
                          </a:solidFill>
                          <a:effectLst/>
                          <a:latin typeface="+mn-lt"/>
                          <a:ea typeface="+mn-ea"/>
                          <a:cs typeface="+mn-cs"/>
                        </a:rPr>
                        <a:t>2014</a:t>
                      </a:r>
                      <a:endParaRPr lang="en-US" sz="1200" dirty="0"/>
                    </a:p>
                  </a:txBody>
                  <a:tcPr/>
                </a:tc>
                <a:tc>
                  <a:txBody>
                    <a:bodyPr/>
                    <a:lstStyle/>
                    <a:p>
                      <a:pPr algn="ctr"/>
                      <a:r>
                        <a:rPr lang="en-US" sz="1200" dirty="0"/>
                        <a:t>D</a:t>
                      </a:r>
                    </a:p>
                  </a:txBody>
                  <a:tcPr/>
                </a:tc>
                <a:extLst>
                  <a:ext uri="{0D108BD9-81ED-4DB2-BD59-A6C34878D82A}">
                    <a16:rowId xmlns:a16="http://schemas.microsoft.com/office/drawing/2014/main" val="4165138627"/>
                  </a:ext>
                </a:extLst>
              </a:tr>
              <a:tr h="287593">
                <a:tc>
                  <a:txBody>
                    <a:bodyPr/>
                    <a:lstStyle/>
                    <a:p>
                      <a:r>
                        <a:rPr lang="en-US" sz="1200" kern="1200" dirty="0">
                          <a:solidFill>
                            <a:schemeClr val="dk1"/>
                          </a:solidFill>
                          <a:effectLst/>
                          <a:latin typeface="+mn-lt"/>
                          <a:ea typeface="+mn-ea"/>
                          <a:cs typeface="+mn-cs"/>
                        </a:rPr>
                        <a:t>1734 (Quality IP)</a:t>
                      </a:r>
                      <a:endParaRPr lang="en-US" sz="1200" dirty="0"/>
                    </a:p>
                  </a:txBody>
                  <a:tcPr/>
                </a:tc>
                <a:tc>
                  <a:txBody>
                    <a:bodyPr/>
                    <a:lstStyle/>
                    <a:p>
                      <a:pPr algn="ctr"/>
                      <a:r>
                        <a:rPr lang="en-US" sz="1200" kern="1200" dirty="0">
                          <a:solidFill>
                            <a:schemeClr val="dk1"/>
                          </a:solidFill>
                          <a:effectLst/>
                          <a:latin typeface="+mn-lt"/>
                          <a:ea typeface="+mn-ea"/>
                          <a:cs typeface="+mn-cs"/>
                        </a:rPr>
                        <a:t>2011</a:t>
                      </a:r>
                      <a:endParaRPr lang="en-US" sz="1200" dirty="0"/>
                    </a:p>
                  </a:txBody>
                  <a:tcPr/>
                </a:tc>
                <a:tc>
                  <a:txBody>
                    <a:bodyPr/>
                    <a:lstStyle/>
                    <a:p>
                      <a:pPr algn="ctr"/>
                      <a:r>
                        <a:rPr lang="en-US" sz="1200" dirty="0"/>
                        <a:t>D</a:t>
                      </a:r>
                    </a:p>
                  </a:txBody>
                  <a:tcPr/>
                </a:tc>
                <a:extLst>
                  <a:ext uri="{0D108BD9-81ED-4DB2-BD59-A6C34878D82A}">
                    <a16:rowId xmlns:a16="http://schemas.microsoft.com/office/drawing/2014/main" val="3182902165"/>
                  </a:ext>
                </a:extLst>
              </a:tr>
              <a:tr h="287593">
                <a:tc>
                  <a:txBody>
                    <a:bodyPr/>
                    <a:lstStyle/>
                    <a:p>
                      <a:r>
                        <a:rPr lang="en-US" sz="1200" kern="1200" dirty="0">
                          <a:solidFill>
                            <a:schemeClr val="dk1"/>
                          </a:solidFill>
                          <a:effectLst/>
                          <a:latin typeface="+mn-lt"/>
                          <a:ea typeface="+mn-ea"/>
                          <a:cs typeface="+mn-cs"/>
                        </a:rPr>
                        <a:t>1735 (IP Encryption)</a:t>
                      </a:r>
                      <a:endParaRPr lang="en-US" sz="1200" dirty="0"/>
                    </a:p>
                  </a:txBody>
                  <a:tcPr/>
                </a:tc>
                <a:tc>
                  <a:txBody>
                    <a:bodyPr/>
                    <a:lstStyle/>
                    <a:p>
                      <a:pPr algn="ctr"/>
                      <a:r>
                        <a:rPr lang="en-US" sz="1200" kern="1200" dirty="0">
                          <a:solidFill>
                            <a:schemeClr val="dk1"/>
                          </a:solidFill>
                          <a:effectLst/>
                          <a:latin typeface="+mn-lt"/>
                          <a:ea typeface="+mn-ea"/>
                          <a:cs typeface="+mn-cs"/>
                        </a:rPr>
                        <a:t>2015</a:t>
                      </a:r>
                      <a:endParaRPr lang="en-US" sz="1200" dirty="0"/>
                    </a:p>
                  </a:txBody>
                  <a:tcPr/>
                </a:tc>
                <a:tc>
                  <a:txBody>
                    <a:bodyPr/>
                    <a:lstStyle/>
                    <a:p>
                      <a:pPr algn="ctr"/>
                      <a:endParaRPr lang="en-US" sz="1200" dirty="0"/>
                    </a:p>
                  </a:txBody>
                  <a:tcPr/>
                </a:tc>
                <a:extLst>
                  <a:ext uri="{0D108BD9-81ED-4DB2-BD59-A6C34878D82A}">
                    <a16:rowId xmlns:a16="http://schemas.microsoft.com/office/drawing/2014/main" val="3055814815"/>
                  </a:ext>
                </a:extLst>
              </a:tr>
              <a:tr h="287593">
                <a:tc>
                  <a:txBody>
                    <a:bodyPr/>
                    <a:lstStyle/>
                    <a:p>
                      <a:r>
                        <a:rPr lang="en-US" sz="1200" kern="1200" dirty="0">
                          <a:solidFill>
                            <a:schemeClr val="dk1"/>
                          </a:solidFill>
                          <a:effectLst/>
                          <a:latin typeface="+mn-lt"/>
                          <a:ea typeface="+mn-ea"/>
                          <a:cs typeface="+mn-cs"/>
                        </a:rPr>
                        <a:t>1800 (SystemVerilog)</a:t>
                      </a:r>
                      <a:endParaRPr lang="en-US" sz="1200" dirty="0"/>
                    </a:p>
                  </a:txBody>
                  <a:tcPr/>
                </a:tc>
                <a:tc>
                  <a:txBody>
                    <a:bodyPr/>
                    <a:lstStyle/>
                    <a:p>
                      <a:pPr algn="ctr"/>
                      <a:r>
                        <a:rPr lang="en-US" sz="1200" kern="1200" dirty="0">
                          <a:solidFill>
                            <a:schemeClr val="dk1"/>
                          </a:solidFill>
                          <a:effectLst/>
                          <a:latin typeface="+mn-lt"/>
                          <a:ea typeface="+mn-ea"/>
                          <a:cs typeface="+mn-cs"/>
                        </a:rPr>
                        <a:t>2017</a:t>
                      </a:r>
                      <a:endParaRPr lang="en-US" sz="1200" dirty="0"/>
                    </a:p>
                  </a:txBody>
                  <a:tcPr/>
                </a:tc>
                <a:tc>
                  <a:txBody>
                    <a:bodyPr/>
                    <a:lstStyle/>
                    <a:p>
                      <a:pPr algn="ctr"/>
                      <a:r>
                        <a:rPr lang="en-US" sz="1200" dirty="0"/>
                        <a:t>D</a:t>
                      </a:r>
                    </a:p>
                  </a:txBody>
                  <a:tcPr/>
                </a:tc>
                <a:extLst>
                  <a:ext uri="{0D108BD9-81ED-4DB2-BD59-A6C34878D82A}">
                    <a16:rowId xmlns:a16="http://schemas.microsoft.com/office/drawing/2014/main" val="1281501987"/>
                  </a:ext>
                </a:extLst>
              </a:tr>
              <a:tr h="287593">
                <a:tc>
                  <a:txBody>
                    <a:bodyPr/>
                    <a:lstStyle/>
                    <a:p>
                      <a:r>
                        <a:rPr lang="en-US" sz="1200" kern="1200" dirty="0">
                          <a:solidFill>
                            <a:schemeClr val="dk1"/>
                          </a:solidFill>
                          <a:effectLst/>
                          <a:latin typeface="+mn-lt"/>
                          <a:ea typeface="+mn-ea"/>
                          <a:cs typeface="+mn-cs"/>
                        </a:rPr>
                        <a:t>1800.2 (UVM)</a:t>
                      </a:r>
                      <a:endParaRPr lang="en-US" sz="1200" dirty="0"/>
                    </a:p>
                  </a:txBody>
                  <a:tcPr/>
                </a:tc>
                <a:tc>
                  <a:txBody>
                    <a:bodyPr/>
                    <a:lstStyle/>
                    <a:p>
                      <a:pPr algn="ctr"/>
                      <a:r>
                        <a:rPr lang="en-US" sz="1200" kern="1200" dirty="0">
                          <a:solidFill>
                            <a:schemeClr val="dk1"/>
                          </a:solidFill>
                          <a:effectLst/>
                          <a:latin typeface="+mn-lt"/>
                          <a:ea typeface="+mn-ea"/>
                          <a:cs typeface="+mn-cs"/>
                        </a:rPr>
                        <a:t>2020</a:t>
                      </a:r>
                      <a:endParaRPr lang="en-US" sz="1200" dirty="0"/>
                    </a:p>
                  </a:txBody>
                  <a:tcPr/>
                </a:tc>
                <a:tc>
                  <a:txBody>
                    <a:bodyPr/>
                    <a:lstStyle/>
                    <a:p>
                      <a:pPr algn="ctr"/>
                      <a:r>
                        <a:rPr lang="en-US" sz="1200" dirty="0"/>
                        <a:t>D</a:t>
                      </a:r>
                    </a:p>
                  </a:txBody>
                  <a:tcPr/>
                </a:tc>
                <a:extLst>
                  <a:ext uri="{0D108BD9-81ED-4DB2-BD59-A6C34878D82A}">
                    <a16:rowId xmlns:a16="http://schemas.microsoft.com/office/drawing/2014/main" val="2395688558"/>
                  </a:ext>
                </a:extLst>
              </a:tr>
              <a:tr h="287593">
                <a:tc>
                  <a:txBody>
                    <a:bodyPr/>
                    <a:lstStyle/>
                    <a:p>
                      <a:r>
                        <a:rPr lang="en-US" sz="1200" kern="1200" dirty="0">
                          <a:solidFill>
                            <a:schemeClr val="dk1"/>
                          </a:solidFill>
                          <a:effectLst/>
                          <a:latin typeface="+mn-lt"/>
                          <a:ea typeface="+mn-ea"/>
                          <a:cs typeface="+mn-cs"/>
                        </a:rPr>
                        <a:t>1801 (UPF)</a:t>
                      </a:r>
                      <a:endParaRPr lang="en-US" sz="1200" dirty="0"/>
                    </a:p>
                  </a:txBody>
                  <a:tcPr/>
                </a:tc>
                <a:tc>
                  <a:txBody>
                    <a:bodyPr/>
                    <a:lstStyle/>
                    <a:p>
                      <a:pPr algn="ctr"/>
                      <a:r>
                        <a:rPr lang="en-US" sz="1200" kern="1200" dirty="0">
                          <a:solidFill>
                            <a:schemeClr val="dk1"/>
                          </a:solidFill>
                          <a:effectLst/>
                          <a:latin typeface="+mn-lt"/>
                          <a:ea typeface="+mn-ea"/>
                          <a:cs typeface="+mn-cs"/>
                        </a:rPr>
                        <a:t>2018</a:t>
                      </a:r>
                      <a:endParaRPr lang="en-US" sz="1200" dirty="0"/>
                    </a:p>
                  </a:txBody>
                  <a:tcPr/>
                </a:tc>
                <a:tc>
                  <a:txBody>
                    <a:bodyPr/>
                    <a:lstStyle/>
                    <a:p>
                      <a:pPr algn="ctr"/>
                      <a:r>
                        <a:rPr lang="en-US" sz="1200" dirty="0"/>
                        <a:t>D</a:t>
                      </a:r>
                    </a:p>
                  </a:txBody>
                  <a:tcPr/>
                </a:tc>
                <a:extLst>
                  <a:ext uri="{0D108BD9-81ED-4DB2-BD59-A6C34878D82A}">
                    <a16:rowId xmlns:a16="http://schemas.microsoft.com/office/drawing/2014/main" val="3987464794"/>
                  </a:ext>
                </a:extLst>
              </a:tr>
              <a:tr h="287593">
                <a:tc>
                  <a:txBody>
                    <a:bodyPr/>
                    <a:lstStyle/>
                    <a:p>
                      <a:r>
                        <a:rPr lang="en-US" sz="1200" kern="1200" dirty="0">
                          <a:solidFill>
                            <a:schemeClr val="dk1"/>
                          </a:solidFill>
                          <a:effectLst/>
                          <a:latin typeface="+mn-lt"/>
                          <a:ea typeface="+mn-ea"/>
                          <a:cs typeface="+mn-cs"/>
                        </a:rPr>
                        <a:t>2401 (LSI Package Board)</a:t>
                      </a:r>
                      <a:endParaRPr lang="en-US" sz="1200" dirty="0"/>
                    </a:p>
                  </a:txBody>
                  <a:tcPr/>
                </a:tc>
                <a:tc>
                  <a:txBody>
                    <a:bodyPr/>
                    <a:lstStyle/>
                    <a:p>
                      <a:pPr algn="ctr"/>
                      <a:r>
                        <a:rPr lang="en-US" sz="1200" kern="1200" dirty="0">
                          <a:solidFill>
                            <a:schemeClr val="dk1"/>
                          </a:solidFill>
                          <a:effectLst/>
                          <a:latin typeface="+mn-lt"/>
                          <a:ea typeface="+mn-ea"/>
                          <a:cs typeface="+mn-cs"/>
                        </a:rPr>
                        <a:t>2019</a:t>
                      </a:r>
                      <a:endParaRPr lang="en-US" sz="1200" dirty="0"/>
                    </a:p>
                  </a:txBody>
                  <a:tcPr/>
                </a:tc>
                <a:tc>
                  <a:txBody>
                    <a:bodyPr/>
                    <a:lstStyle/>
                    <a:p>
                      <a:pPr algn="ctr"/>
                      <a:r>
                        <a:rPr lang="en-US" sz="1200" dirty="0"/>
                        <a:t>D</a:t>
                      </a:r>
                    </a:p>
                  </a:txBody>
                  <a:tcPr/>
                </a:tc>
                <a:extLst>
                  <a:ext uri="{0D108BD9-81ED-4DB2-BD59-A6C34878D82A}">
                    <a16:rowId xmlns:a16="http://schemas.microsoft.com/office/drawing/2014/main" val="2298555576"/>
                  </a:ext>
                </a:extLst>
              </a:tr>
              <a:tr h="287593">
                <a:tc>
                  <a:txBody>
                    <a:bodyPr/>
                    <a:lstStyle/>
                    <a:p>
                      <a:r>
                        <a:rPr lang="en-US" sz="1200" kern="1200" dirty="0">
                          <a:solidFill>
                            <a:schemeClr val="dk1"/>
                          </a:solidFill>
                          <a:effectLst/>
                          <a:latin typeface="+mn-lt"/>
                          <a:ea typeface="+mn-ea"/>
                          <a:cs typeface="+mn-cs"/>
                        </a:rPr>
                        <a:t>2416 (System Level Power)</a:t>
                      </a:r>
                      <a:endParaRPr lang="en-US" sz="1200" dirty="0"/>
                    </a:p>
                  </a:txBody>
                  <a:tcPr/>
                </a:tc>
                <a:tc>
                  <a:txBody>
                    <a:bodyPr/>
                    <a:lstStyle/>
                    <a:p>
                      <a:pPr algn="ctr"/>
                      <a:r>
                        <a:rPr lang="en-US" sz="1200" kern="1200" dirty="0">
                          <a:solidFill>
                            <a:schemeClr val="dk1"/>
                          </a:solidFill>
                          <a:effectLst/>
                          <a:latin typeface="+mn-lt"/>
                          <a:ea typeface="+mn-ea"/>
                          <a:cs typeface="+mn-cs"/>
                        </a:rPr>
                        <a:t>2019</a:t>
                      </a:r>
                      <a:endParaRPr lang="en-US" sz="1200" dirty="0"/>
                    </a:p>
                  </a:txBody>
                  <a:tcPr/>
                </a:tc>
                <a:tc>
                  <a:txBody>
                    <a:bodyPr/>
                    <a:lstStyle/>
                    <a:p>
                      <a:pPr algn="ctr"/>
                      <a:endParaRPr lang="en-US" sz="1200" dirty="0"/>
                    </a:p>
                  </a:txBody>
                  <a:tcPr/>
                </a:tc>
                <a:extLst>
                  <a:ext uri="{0D108BD9-81ED-4DB2-BD59-A6C34878D82A}">
                    <a16:rowId xmlns:a16="http://schemas.microsoft.com/office/drawing/2014/main" val="1394929399"/>
                  </a:ext>
                </a:extLst>
              </a:tr>
              <a:tr h="287593">
                <a:tc>
                  <a:txBody>
                    <a:bodyPr/>
                    <a:lstStyle/>
                    <a:p>
                      <a:r>
                        <a:rPr lang="en-US" sz="1200" kern="1200" dirty="0">
                          <a:solidFill>
                            <a:schemeClr val="dk1"/>
                          </a:solidFill>
                          <a:effectLst/>
                          <a:latin typeface="+mn-lt"/>
                          <a:ea typeface="+mn-ea"/>
                          <a:cs typeface="+mn-cs"/>
                        </a:rPr>
                        <a:t>2804 (SHIM)</a:t>
                      </a:r>
                      <a:endParaRPr lang="en-US" sz="1200" dirty="0"/>
                    </a:p>
                  </a:txBody>
                  <a:tcPr/>
                </a:tc>
                <a:tc>
                  <a:txBody>
                    <a:bodyPr/>
                    <a:lstStyle/>
                    <a:p>
                      <a:pPr algn="ctr"/>
                      <a:r>
                        <a:rPr lang="en-US" sz="1200" kern="1200" dirty="0">
                          <a:solidFill>
                            <a:schemeClr val="dk1"/>
                          </a:solidFill>
                          <a:effectLst/>
                          <a:latin typeface="+mn-lt"/>
                          <a:ea typeface="+mn-ea"/>
                          <a:cs typeface="+mn-cs"/>
                        </a:rPr>
                        <a:t>2019</a:t>
                      </a:r>
                      <a:endParaRPr lang="en-US" sz="1200" dirty="0"/>
                    </a:p>
                  </a:txBody>
                  <a:tcPr/>
                </a:tc>
                <a:tc>
                  <a:txBody>
                    <a:bodyPr/>
                    <a:lstStyle/>
                    <a:p>
                      <a:pPr algn="ctr"/>
                      <a:r>
                        <a:rPr lang="en-US" sz="1200" dirty="0"/>
                        <a:t>D</a:t>
                      </a:r>
                    </a:p>
                  </a:txBody>
                  <a:tcPr/>
                </a:tc>
                <a:extLst>
                  <a:ext uri="{0D108BD9-81ED-4DB2-BD59-A6C34878D82A}">
                    <a16:rowId xmlns:a16="http://schemas.microsoft.com/office/drawing/2014/main" val="1067042924"/>
                  </a:ext>
                </a:extLst>
              </a:tr>
            </a:tbl>
          </a:graphicData>
        </a:graphic>
      </p:graphicFrame>
      <p:sp>
        <p:nvSpPr>
          <p:cNvPr id="4" name="Slide Number Placeholder 3">
            <a:extLst>
              <a:ext uri="{FF2B5EF4-FFF2-40B4-BE49-F238E27FC236}">
                <a16:creationId xmlns:a16="http://schemas.microsoft.com/office/drawing/2014/main" id="{1F7D8F5C-90ED-4880-BB18-5E1D2160FC33}"/>
              </a:ext>
            </a:extLst>
          </p:cNvPr>
          <p:cNvSpPr>
            <a:spLocks noGrp="1"/>
          </p:cNvSpPr>
          <p:nvPr>
            <p:ph type="sldNum" sz="quarter" idx="10"/>
          </p:nvPr>
        </p:nvSpPr>
        <p:spPr>
          <a:xfrm>
            <a:off x="7162800" y="6172200"/>
            <a:ext cx="6858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defRPr sz="1000" kern="1200">
                <a:solidFill>
                  <a:srgbClr val="898989"/>
                </a:solidFill>
                <a:latin typeface="Arial" charset="0"/>
                <a:ea typeface="ＭＳ Ｐゴシック" pitchFamily="-112"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fld id="{7A3395F8-734A-4443-B271-B7B25BF88E0D}" type="slidenum">
              <a:rPr lang="en-US" smtClean="0"/>
              <a:pPr>
                <a:defRPr/>
              </a:pPr>
              <a:t>51</a:t>
            </a:fld>
            <a:endParaRPr lang="en-US" dirty="0"/>
          </a:p>
        </p:txBody>
      </p:sp>
      <p:sp>
        <p:nvSpPr>
          <p:cNvPr id="3" name="Date Placeholder 2">
            <a:extLst>
              <a:ext uri="{FF2B5EF4-FFF2-40B4-BE49-F238E27FC236}">
                <a16:creationId xmlns:a16="http://schemas.microsoft.com/office/drawing/2014/main" id="{E8FA0E43-9D8C-4320-AD02-73AEC89762FE}"/>
              </a:ext>
            </a:extLst>
          </p:cNvPr>
          <p:cNvSpPr>
            <a:spLocks noGrp="1"/>
          </p:cNvSpPr>
          <p:nvPr>
            <p:ph type="dt" sz="half" idx="11"/>
          </p:nvPr>
        </p:nvSpPr>
        <p:spPr>
          <a:xfrm>
            <a:off x="1981200" y="6172200"/>
            <a:ext cx="49530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defRPr sz="1000" kern="1200">
                <a:solidFill>
                  <a:srgbClr val="898989"/>
                </a:solidFill>
                <a:latin typeface="Arial" charset="0"/>
                <a:ea typeface="ＭＳ Ｐゴシック" pitchFamily="-112"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r>
              <a:rPr lang="en-US"/>
              <a:t>DASC Report to IEEE TC91 WG13 - 11 October 2022</a:t>
            </a:r>
            <a:endParaRPr lang="en-US" dirty="0"/>
          </a:p>
        </p:txBody>
      </p:sp>
    </p:spTree>
    <p:extLst>
      <p:ext uri="{BB962C8B-B14F-4D97-AF65-F5344CB8AC3E}">
        <p14:creationId xmlns:p14="http://schemas.microsoft.com/office/powerpoint/2010/main" val="528234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86AD6-2784-42CD-83F7-73F5DF398707}"/>
              </a:ext>
            </a:extLst>
          </p:cNvPr>
          <p:cNvSpPr>
            <a:spLocks noGrp="1"/>
          </p:cNvSpPr>
          <p:nvPr>
            <p:ph type="title"/>
          </p:nvPr>
        </p:nvSpPr>
        <p:spPr/>
        <p:txBody>
          <a:bodyPr/>
          <a:lstStyle/>
          <a:p>
            <a:r>
              <a:rPr lang="en-US" dirty="0"/>
              <a:t>DASC Standards Transferred</a:t>
            </a:r>
          </a:p>
        </p:txBody>
      </p:sp>
      <p:graphicFrame>
        <p:nvGraphicFramePr>
          <p:cNvPr id="6" name="Table 6">
            <a:extLst>
              <a:ext uri="{FF2B5EF4-FFF2-40B4-BE49-F238E27FC236}">
                <a16:creationId xmlns:a16="http://schemas.microsoft.com/office/drawing/2014/main" id="{AB0992A1-4578-402C-95D5-BBB461279FAA}"/>
              </a:ext>
            </a:extLst>
          </p:cNvPr>
          <p:cNvGraphicFramePr>
            <a:graphicFrameLocks noGrp="1"/>
          </p:cNvGraphicFramePr>
          <p:nvPr>
            <p:ph idx="1"/>
          </p:nvPr>
        </p:nvGraphicFramePr>
        <p:xfrm>
          <a:off x="2209800" y="1371600"/>
          <a:ext cx="7772400" cy="74168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3420708916"/>
                    </a:ext>
                  </a:extLst>
                </a:gridCol>
                <a:gridCol w="1981200">
                  <a:extLst>
                    <a:ext uri="{9D8B030D-6E8A-4147-A177-3AD203B41FA5}">
                      <a16:colId xmlns:a16="http://schemas.microsoft.com/office/drawing/2014/main" val="3559488562"/>
                    </a:ext>
                  </a:extLst>
                </a:gridCol>
                <a:gridCol w="2590800">
                  <a:extLst>
                    <a:ext uri="{9D8B030D-6E8A-4147-A177-3AD203B41FA5}">
                      <a16:colId xmlns:a16="http://schemas.microsoft.com/office/drawing/2014/main" val="3589729409"/>
                    </a:ext>
                  </a:extLst>
                </a:gridCol>
              </a:tblGrid>
              <a:tr h="370840">
                <a:tc>
                  <a:txBody>
                    <a:bodyPr/>
                    <a:lstStyle/>
                    <a:p>
                      <a:r>
                        <a:rPr lang="en-US" dirty="0"/>
                        <a:t>IEEE PAR</a:t>
                      </a:r>
                    </a:p>
                  </a:txBody>
                  <a:tcPr anchor="b"/>
                </a:tc>
                <a:tc>
                  <a:txBody>
                    <a:bodyPr/>
                    <a:lstStyle/>
                    <a:p>
                      <a:pPr algn="ctr"/>
                      <a:r>
                        <a:rPr lang="en-US" dirty="0"/>
                        <a:t>PAR Approved</a:t>
                      </a:r>
                    </a:p>
                  </a:txBody>
                  <a:tcPr anchor="b"/>
                </a:tc>
                <a:tc>
                  <a:txBody>
                    <a:bodyPr/>
                    <a:lstStyle/>
                    <a:p>
                      <a:pPr algn="ctr"/>
                      <a:r>
                        <a:rPr lang="en-US" dirty="0"/>
                        <a:t>Transfer Approved</a:t>
                      </a:r>
                    </a:p>
                  </a:txBody>
                  <a:tcPr anchor="b"/>
                </a:tc>
                <a:extLst>
                  <a:ext uri="{0D108BD9-81ED-4DB2-BD59-A6C34878D82A}">
                    <a16:rowId xmlns:a16="http://schemas.microsoft.com/office/drawing/2014/main" val="2959471391"/>
                  </a:ext>
                </a:extLst>
              </a:tr>
              <a:tr h="370840">
                <a:tc>
                  <a:txBody>
                    <a:bodyPr/>
                    <a:lstStyle/>
                    <a:p>
                      <a:r>
                        <a:rPr lang="en-US" dirty="0"/>
                        <a:t>P2851 (Functional Safety)</a:t>
                      </a:r>
                    </a:p>
                  </a:txBody>
                  <a:tcPr/>
                </a:tc>
                <a:tc>
                  <a:txBody>
                    <a:bodyPr/>
                    <a:lstStyle/>
                    <a:p>
                      <a:pPr algn="ctr"/>
                      <a:r>
                        <a:rPr lang="en-US" dirty="0"/>
                        <a:t>2019</a:t>
                      </a:r>
                    </a:p>
                  </a:txBody>
                  <a:tcPr/>
                </a:tc>
                <a:tc>
                  <a:txBody>
                    <a:bodyPr/>
                    <a:lstStyle/>
                    <a:p>
                      <a:pPr algn="ctr"/>
                      <a:r>
                        <a:rPr lang="en-US" dirty="0"/>
                        <a:t>2021</a:t>
                      </a:r>
                    </a:p>
                  </a:txBody>
                  <a:tcPr/>
                </a:tc>
                <a:extLst>
                  <a:ext uri="{0D108BD9-81ED-4DB2-BD59-A6C34878D82A}">
                    <a16:rowId xmlns:a16="http://schemas.microsoft.com/office/drawing/2014/main" val="2213401159"/>
                  </a:ext>
                </a:extLst>
              </a:tr>
            </a:tbl>
          </a:graphicData>
        </a:graphic>
      </p:graphicFrame>
      <p:sp>
        <p:nvSpPr>
          <p:cNvPr id="4" name="Slide Number Placeholder 3">
            <a:extLst>
              <a:ext uri="{FF2B5EF4-FFF2-40B4-BE49-F238E27FC236}">
                <a16:creationId xmlns:a16="http://schemas.microsoft.com/office/drawing/2014/main" id="{81E2F8FA-2E45-4F3C-8716-ADF437F887B2}"/>
              </a:ext>
            </a:extLst>
          </p:cNvPr>
          <p:cNvSpPr>
            <a:spLocks noGrp="1"/>
          </p:cNvSpPr>
          <p:nvPr>
            <p:ph type="sldNum" sz="quarter" idx="10"/>
          </p:nvPr>
        </p:nvSpPr>
        <p:spPr>
          <a:xfrm>
            <a:off x="7162800" y="6172200"/>
            <a:ext cx="6858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defRPr sz="1000" kern="1200">
                <a:solidFill>
                  <a:srgbClr val="898989"/>
                </a:solidFill>
                <a:latin typeface="Arial" charset="0"/>
                <a:ea typeface="ＭＳ Ｐゴシック" pitchFamily="-112"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fld id="{7A3395F8-734A-4443-B271-B7B25BF88E0D}" type="slidenum">
              <a:rPr lang="en-US" smtClean="0"/>
              <a:pPr>
                <a:defRPr/>
              </a:pPr>
              <a:t>52</a:t>
            </a:fld>
            <a:endParaRPr lang="en-US" dirty="0"/>
          </a:p>
        </p:txBody>
      </p:sp>
      <p:sp>
        <p:nvSpPr>
          <p:cNvPr id="3" name="Date Placeholder 2">
            <a:extLst>
              <a:ext uri="{FF2B5EF4-FFF2-40B4-BE49-F238E27FC236}">
                <a16:creationId xmlns:a16="http://schemas.microsoft.com/office/drawing/2014/main" id="{AF177596-3459-45C7-873F-E08552B6A82F}"/>
              </a:ext>
            </a:extLst>
          </p:cNvPr>
          <p:cNvSpPr>
            <a:spLocks noGrp="1"/>
          </p:cNvSpPr>
          <p:nvPr>
            <p:ph type="dt" sz="half" idx="11"/>
          </p:nvPr>
        </p:nvSpPr>
        <p:spPr>
          <a:xfrm>
            <a:off x="1981200" y="6172200"/>
            <a:ext cx="49530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defRPr sz="1000" kern="1200">
                <a:solidFill>
                  <a:srgbClr val="898989"/>
                </a:solidFill>
                <a:latin typeface="Arial" charset="0"/>
                <a:ea typeface="ＭＳ Ｐゴシック" pitchFamily="-112"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r>
              <a:rPr lang="en-US"/>
              <a:t>DASC Report to IEEE TC91 WG13 - 11 October 2022</a:t>
            </a:r>
            <a:endParaRPr lang="en-US" dirty="0"/>
          </a:p>
        </p:txBody>
      </p:sp>
    </p:spTree>
    <p:extLst>
      <p:ext uri="{BB962C8B-B14F-4D97-AF65-F5344CB8AC3E}">
        <p14:creationId xmlns:p14="http://schemas.microsoft.com/office/powerpoint/2010/main" val="3258673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01BEF-C3AF-4DA0-85BA-3DD99FFD6312}"/>
              </a:ext>
            </a:extLst>
          </p:cNvPr>
          <p:cNvSpPr>
            <a:spLocks noGrp="1"/>
          </p:cNvSpPr>
          <p:nvPr>
            <p:ph type="title"/>
          </p:nvPr>
        </p:nvSpPr>
        <p:spPr>
          <a:xfrm>
            <a:off x="784934" y="205327"/>
            <a:ext cx="10515600" cy="1325563"/>
          </a:xfrm>
        </p:spPr>
        <p:txBody>
          <a:bodyPr/>
          <a:lstStyle/>
          <a:p>
            <a:r>
              <a:rPr lang="en-US" dirty="0"/>
              <a:t>DASC Standards Begin Revised</a:t>
            </a:r>
          </a:p>
        </p:txBody>
      </p:sp>
      <p:graphicFrame>
        <p:nvGraphicFramePr>
          <p:cNvPr id="6" name="Table 6">
            <a:extLst>
              <a:ext uri="{FF2B5EF4-FFF2-40B4-BE49-F238E27FC236}">
                <a16:creationId xmlns:a16="http://schemas.microsoft.com/office/drawing/2014/main" id="{E6033810-D094-4281-8077-D1ACC727539A}"/>
              </a:ext>
            </a:extLst>
          </p:cNvPr>
          <p:cNvGraphicFramePr>
            <a:graphicFrameLocks noGrp="1"/>
          </p:cNvGraphicFramePr>
          <p:nvPr>
            <p:ph idx="1"/>
          </p:nvPr>
        </p:nvGraphicFramePr>
        <p:xfrm>
          <a:off x="2209800" y="1371600"/>
          <a:ext cx="7772400" cy="185420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586006499"/>
                    </a:ext>
                  </a:extLst>
                </a:gridCol>
                <a:gridCol w="1981200">
                  <a:extLst>
                    <a:ext uri="{9D8B030D-6E8A-4147-A177-3AD203B41FA5}">
                      <a16:colId xmlns:a16="http://schemas.microsoft.com/office/drawing/2014/main" val="1790336842"/>
                    </a:ext>
                  </a:extLst>
                </a:gridCol>
                <a:gridCol w="2590800">
                  <a:extLst>
                    <a:ext uri="{9D8B030D-6E8A-4147-A177-3AD203B41FA5}">
                      <a16:colId xmlns:a16="http://schemas.microsoft.com/office/drawing/2014/main" val="3604873649"/>
                    </a:ext>
                  </a:extLst>
                </a:gridCol>
              </a:tblGrid>
              <a:tr h="370840">
                <a:tc>
                  <a:txBody>
                    <a:bodyPr/>
                    <a:lstStyle/>
                    <a:p>
                      <a:r>
                        <a:rPr lang="en-US" dirty="0"/>
                        <a:t>IEEE PAR</a:t>
                      </a:r>
                    </a:p>
                  </a:txBody>
                  <a:tcPr anchor="b"/>
                </a:tc>
                <a:tc>
                  <a:txBody>
                    <a:bodyPr/>
                    <a:lstStyle/>
                    <a:p>
                      <a:pPr algn="ctr"/>
                      <a:r>
                        <a:rPr lang="en-US" dirty="0"/>
                        <a:t>PAR Approved</a:t>
                      </a:r>
                    </a:p>
                  </a:txBody>
                  <a:tcPr anchor="b"/>
                </a:tc>
                <a:tc>
                  <a:txBody>
                    <a:bodyPr/>
                    <a:lstStyle/>
                    <a:p>
                      <a:pPr algn="ctr"/>
                      <a:r>
                        <a:rPr lang="en-US" dirty="0"/>
                        <a:t>Ballot Expected</a:t>
                      </a:r>
                    </a:p>
                  </a:txBody>
                  <a:tcPr anchor="b"/>
                </a:tc>
                <a:extLst>
                  <a:ext uri="{0D108BD9-81ED-4DB2-BD59-A6C34878D82A}">
                    <a16:rowId xmlns:a16="http://schemas.microsoft.com/office/drawing/2014/main" val="2885465754"/>
                  </a:ext>
                </a:extLst>
              </a:tr>
              <a:tr h="370840">
                <a:tc>
                  <a:txBody>
                    <a:bodyPr/>
                    <a:lstStyle/>
                    <a:p>
                      <a:r>
                        <a:rPr lang="en-US" sz="1800" kern="1200" dirty="0">
                          <a:solidFill>
                            <a:schemeClr val="dk1"/>
                          </a:solidFill>
                          <a:effectLst/>
                          <a:latin typeface="+mn-lt"/>
                          <a:ea typeface="+mn-ea"/>
                          <a:cs typeface="+mn-cs"/>
                        </a:rPr>
                        <a:t>P1666 (SystemC)</a:t>
                      </a:r>
                      <a:endParaRPr lang="en-US" dirty="0"/>
                    </a:p>
                  </a:txBody>
                  <a:tcPr/>
                </a:tc>
                <a:tc>
                  <a:txBody>
                    <a:bodyPr/>
                    <a:lstStyle/>
                    <a:p>
                      <a:pPr algn="ctr"/>
                      <a:r>
                        <a:rPr lang="en-US" dirty="0"/>
                        <a:t>2018</a:t>
                      </a:r>
                    </a:p>
                  </a:txBody>
                  <a:tcPr/>
                </a:tc>
                <a:tc>
                  <a:txBody>
                    <a:bodyPr/>
                    <a:lstStyle/>
                    <a:p>
                      <a:pPr algn="ctr"/>
                      <a:r>
                        <a:rPr lang="en-US" dirty="0"/>
                        <a:t>2022</a:t>
                      </a:r>
                    </a:p>
                  </a:txBody>
                  <a:tcPr/>
                </a:tc>
                <a:extLst>
                  <a:ext uri="{0D108BD9-81ED-4DB2-BD59-A6C34878D82A}">
                    <a16:rowId xmlns:a16="http://schemas.microsoft.com/office/drawing/2014/main" val="2801751402"/>
                  </a:ext>
                </a:extLst>
              </a:tr>
              <a:tr h="370840">
                <a:tc>
                  <a:txBody>
                    <a:bodyPr/>
                    <a:lstStyle/>
                    <a:p>
                      <a:r>
                        <a:rPr lang="en-US" sz="1800" kern="1200" dirty="0">
                          <a:solidFill>
                            <a:schemeClr val="dk1"/>
                          </a:solidFill>
                          <a:effectLst/>
                          <a:latin typeface="+mn-lt"/>
                          <a:ea typeface="+mn-ea"/>
                          <a:cs typeface="+mn-cs"/>
                        </a:rPr>
                        <a:t>P1735 (IP encryption)</a:t>
                      </a:r>
                      <a:endParaRPr lang="en-US" dirty="0"/>
                    </a:p>
                  </a:txBody>
                  <a:tcPr/>
                </a:tc>
                <a:tc>
                  <a:txBody>
                    <a:bodyPr/>
                    <a:lstStyle/>
                    <a:p>
                      <a:pPr algn="ctr"/>
                      <a:r>
                        <a:rPr lang="en-US" dirty="0"/>
                        <a:t>2018</a:t>
                      </a:r>
                    </a:p>
                  </a:txBody>
                  <a:tcPr/>
                </a:tc>
                <a:tc>
                  <a:txBody>
                    <a:bodyPr/>
                    <a:lstStyle/>
                    <a:p>
                      <a:pPr algn="ctr"/>
                      <a:r>
                        <a:rPr lang="en-US" dirty="0"/>
                        <a:t>2022</a:t>
                      </a:r>
                    </a:p>
                  </a:txBody>
                  <a:tcPr/>
                </a:tc>
                <a:extLst>
                  <a:ext uri="{0D108BD9-81ED-4DB2-BD59-A6C34878D82A}">
                    <a16:rowId xmlns:a16="http://schemas.microsoft.com/office/drawing/2014/main" val="2627634858"/>
                  </a:ext>
                </a:extLst>
              </a:tr>
              <a:tr h="370840">
                <a:tc>
                  <a:txBody>
                    <a:bodyPr/>
                    <a:lstStyle/>
                    <a:p>
                      <a:r>
                        <a:rPr lang="en-US" sz="1800" kern="1200" dirty="0">
                          <a:solidFill>
                            <a:schemeClr val="dk1"/>
                          </a:solidFill>
                          <a:effectLst/>
                          <a:latin typeface="+mn-lt"/>
                          <a:ea typeface="+mn-ea"/>
                          <a:cs typeface="+mn-cs"/>
                        </a:rPr>
                        <a:t>P1800 (SystemVerilog)</a:t>
                      </a:r>
                      <a:endParaRPr lang="en-US" dirty="0"/>
                    </a:p>
                  </a:txBody>
                  <a:tcPr/>
                </a:tc>
                <a:tc>
                  <a:txBody>
                    <a:bodyPr/>
                    <a:lstStyle/>
                    <a:p>
                      <a:pPr algn="ctr"/>
                      <a:r>
                        <a:rPr lang="en-US" dirty="0"/>
                        <a:t>2019</a:t>
                      </a:r>
                    </a:p>
                  </a:txBody>
                  <a:tcPr/>
                </a:tc>
                <a:tc>
                  <a:txBody>
                    <a:bodyPr/>
                    <a:lstStyle/>
                    <a:p>
                      <a:pPr algn="ctr"/>
                      <a:r>
                        <a:rPr lang="en-US" dirty="0"/>
                        <a:t>2023</a:t>
                      </a:r>
                    </a:p>
                  </a:txBody>
                  <a:tcPr/>
                </a:tc>
                <a:extLst>
                  <a:ext uri="{0D108BD9-81ED-4DB2-BD59-A6C34878D82A}">
                    <a16:rowId xmlns:a16="http://schemas.microsoft.com/office/drawing/2014/main" val="3139712561"/>
                  </a:ext>
                </a:extLst>
              </a:tr>
              <a:tr h="370840">
                <a:tc>
                  <a:txBody>
                    <a:bodyPr/>
                    <a:lstStyle/>
                    <a:p>
                      <a:r>
                        <a:rPr lang="en-US" sz="1800" kern="1200" dirty="0">
                          <a:solidFill>
                            <a:schemeClr val="dk1"/>
                          </a:solidFill>
                          <a:effectLst/>
                          <a:latin typeface="+mn-lt"/>
                          <a:ea typeface="+mn-ea"/>
                          <a:cs typeface="+mn-cs"/>
                        </a:rPr>
                        <a:t>P1801 (UPF)</a:t>
                      </a:r>
                      <a:endParaRPr lang="en-US" dirty="0"/>
                    </a:p>
                  </a:txBody>
                  <a:tcPr/>
                </a:tc>
                <a:tc>
                  <a:txBody>
                    <a:bodyPr/>
                    <a:lstStyle/>
                    <a:p>
                      <a:pPr algn="ctr"/>
                      <a:r>
                        <a:rPr lang="en-US" dirty="0"/>
                        <a:t>2018</a:t>
                      </a:r>
                    </a:p>
                  </a:txBody>
                  <a:tcPr/>
                </a:tc>
                <a:tc>
                  <a:txBody>
                    <a:bodyPr/>
                    <a:lstStyle/>
                    <a:p>
                      <a:pPr algn="ctr"/>
                      <a:r>
                        <a:rPr lang="en-US" dirty="0"/>
                        <a:t>2023</a:t>
                      </a:r>
                    </a:p>
                  </a:txBody>
                  <a:tcPr/>
                </a:tc>
                <a:extLst>
                  <a:ext uri="{0D108BD9-81ED-4DB2-BD59-A6C34878D82A}">
                    <a16:rowId xmlns:a16="http://schemas.microsoft.com/office/drawing/2014/main" val="2711348709"/>
                  </a:ext>
                </a:extLst>
              </a:tr>
            </a:tbl>
          </a:graphicData>
        </a:graphic>
      </p:graphicFrame>
      <p:sp>
        <p:nvSpPr>
          <p:cNvPr id="4" name="Slide Number Placeholder 3">
            <a:extLst>
              <a:ext uri="{FF2B5EF4-FFF2-40B4-BE49-F238E27FC236}">
                <a16:creationId xmlns:a16="http://schemas.microsoft.com/office/drawing/2014/main" id="{A61FB994-0E10-463E-AF74-C306325E9946}"/>
              </a:ext>
            </a:extLst>
          </p:cNvPr>
          <p:cNvSpPr>
            <a:spLocks noGrp="1"/>
          </p:cNvSpPr>
          <p:nvPr>
            <p:ph type="sldNum" sz="quarter" idx="10"/>
          </p:nvPr>
        </p:nvSpPr>
        <p:spPr>
          <a:xfrm>
            <a:off x="7162800" y="6172200"/>
            <a:ext cx="6858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defRPr sz="1000" kern="1200">
                <a:solidFill>
                  <a:srgbClr val="898989"/>
                </a:solidFill>
                <a:latin typeface="Arial" charset="0"/>
                <a:ea typeface="ＭＳ Ｐゴシック" pitchFamily="-112"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fld id="{7A3395F8-734A-4443-B271-B7B25BF88E0D}" type="slidenum">
              <a:rPr lang="en-US" smtClean="0"/>
              <a:pPr>
                <a:defRPr/>
              </a:pPr>
              <a:t>53</a:t>
            </a:fld>
            <a:endParaRPr lang="en-US" dirty="0"/>
          </a:p>
        </p:txBody>
      </p:sp>
      <p:sp>
        <p:nvSpPr>
          <p:cNvPr id="3" name="Date Placeholder 2">
            <a:extLst>
              <a:ext uri="{FF2B5EF4-FFF2-40B4-BE49-F238E27FC236}">
                <a16:creationId xmlns:a16="http://schemas.microsoft.com/office/drawing/2014/main" id="{35D7B86B-1FBF-428B-8BFE-8114831093C3}"/>
              </a:ext>
            </a:extLst>
          </p:cNvPr>
          <p:cNvSpPr>
            <a:spLocks noGrp="1"/>
          </p:cNvSpPr>
          <p:nvPr>
            <p:ph type="dt" sz="half" idx="11"/>
          </p:nvPr>
        </p:nvSpPr>
        <p:spPr>
          <a:xfrm>
            <a:off x="1981200" y="6172200"/>
            <a:ext cx="49530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defRPr sz="1000" kern="1200">
                <a:solidFill>
                  <a:srgbClr val="898989"/>
                </a:solidFill>
                <a:latin typeface="Arial" charset="0"/>
                <a:ea typeface="ＭＳ Ｐゴシック" pitchFamily="-112"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r>
              <a:rPr lang="en-US"/>
              <a:t>DASC Report to IEEE TC91 WG13 - 11 October 2022</a:t>
            </a:r>
            <a:endParaRPr lang="en-US" dirty="0"/>
          </a:p>
        </p:txBody>
      </p:sp>
    </p:spTree>
    <p:extLst>
      <p:ext uri="{BB962C8B-B14F-4D97-AF65-F5344CB8AC3E}">
        <p14:creationId xmlns:p14="http://schemas.microsoft.com/office/powerpoint/2010/main" val="239193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01BEF-C3AF-4DA0-85BA-3DD99FFD6312}"/>
              </a:ext>
            </a:extLst>
          </p:cNvPr>
          <p:cNvSpPr>
            <a:spLocks noGrp="1"/>
          </p:cNvSpPr>
          <p:nvPr>
            <p:ph type="title"/>
          </p:nvPr>
        </p:nvSpPr>
        <p:spPr/>
        <p:txBody>
          <a:bodyPr/>
          <a:lstStyle/>
          <a:p>
            <a:r>
              <a:rPr lang="en-US" dirty="0"/>
              <a:t>New DASC Standards </a:t>
            </a:r>
          </a:p>
        </p:txBody>
      </p:sp>
      <p:graphicFrame>
        <p:nvGraphicFramePr>
          <p:cNvPr id="6" name="Table 6">
            <a:extLst>
              <a:ext uri="{FF2B5EF4-FFF2-40B4-BE49-F238E27FC236}">
                <a16:creationId xmlns:a16="http://schemas.microsoft.com/office/drawing/2014/main" id="{E6033810-D094-4281-8077-D1ACC727539A}"/>
              </a:ext>
            </a:extLst>
          </p:cNvPr>
          <p:cNvGraphicFramePr>
            <a:graphicFrameLocks noGrp="1"/>
          </p:cNvGraphicFramePr>
          <p:nvPr>
            <p:ph idx="1"/>
          </p:nvPr>
        </p:nvGraphicFramePr>
        <p:xfrm>
          <a:off x="2209800" y="1371600"/>
          <a:ext cx="7772400" cy="74168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586006499"/>
                    </a:ext>
                  </a:extLst>
                </a:gridCol>
                <a:gridCol w="1981200">
                  <a:extLst>
                    <a:ext uri="{9D8B030D-6E8A-4147-A177-3AD203B41FA5}">
                      <a16:colId xmlns:a16="http://schemas.microsoft.com/office/drawing/2014/main" val="1790336842"/>
                    </a:ext>
                  </a:extLst>
                </a:gridCol>
                <a:gridCol w="2590800">
                  <a:extLst>
                    <a:ext uri="{9D8B030D-6E8A-4147-A177-3AD203B41FA5}">
                      <a16:colId xmlns:a16="http://schemas.microsoft.com/office/drawing/2014/main" val="3604873649"/>
                    </a:ext>
                  </a:extLst>
                </a:gridCol>
              </a:tblGrid>
              <a:tr h="370840">
                <a:tc>
                  <a:txBody>
                    <a:bodyPr/>
                    <a:lstStyle/>
                    <a:p>
                      <a:r>
                        <a:rPr lang="en-US" dirty="0"/>
                        <a:t>IEEE PAR</a:t>
                      </a:r>
                    </a:p>
                  </a:txBody>
                  <a:tcPr anchor="b"/>
                </a:tc>
                <a:tc>
                  <a:txBody>
                    <a:bodyPr/>
                    <a:lstStyle/>
                    <a:p>
                      <a:pPr algn="ctr"/>
                      <a:r>
                        <a:rPr lang="en-US" dirty="0"/>
                        <a:t>PAR Approved</a:t>
                      </a:r>
                    </a:p>
                  </a:txBody>
                  <a:tcPr anchor="b"/>
                </a:tc>
                <a:tc>
                  <a:txBody>
                    <a:bodyPr/>
                    <a:lstStyle/>
                    <a:p>
                      <a:pPr algn="ctr"/>
                      <a:r>
                        <a:rPr lang="en-US" dirty="0"/>
                        <a:t>Ballot Expected</a:t>
                      </a:r>
                    </a:p>
                  </a:txBody>
                  <a:tcPr anchor="b"/>
                </a:tc>
                <a:extLst>
                  <a:ext uri="{0D108BD9-81ED-4DB2-BD59-A6C34878D82A}">
                    <a16:rowId xmlns:a16="http://schemas.microsoft.com/office/drawing/2014/main" val="2885465754"/>
                  </a:ext>
                </a:extLst>
              </a:tr>
              <a:tr h="370840">
                <a:tc>
                  <a:txBody>
                    <a:bodyPr/>
                    <a:lstStyle/>
                    <a:p>
                      <a:r>
                        <a:rPr lang="en-US" sz="1800" kern="1200" dirty="0">
                          <a:solidFill>
                            <a:schemeClr val="dk1"/>
                          </a:solidFill>
                          <a:effectLst/>
                          <a:latin typeface="+mn-lt"/>
                          <a:ea typeface="+mn-ea"/>
                          <a:cs typeface="+mn-cs"/>
                        </a:rPr>
                        <a:t>P3164 (SA EDI*)</a:t>
                      </a:r>
                      <a:endParaRPr lang="en-US" dirty="0"/>
                    </a:p>
                  </a:txBody>
                  <a:tcPr/>
                </a:tc>
                <a:tc>
                  <a:txBody>
                    <a:bodyPr/>
                    <a:lstStyle/>
                    <a:p>
                      <a:pPr algn="ctr"/>
                      <a:r>
                        <a:rPr lang="en-US" dirty="0"/>
                        <a:t>2022</a:t>
                      </a:r>
                    </a:p>
                  </a:txBody>
                  <a:tcPr/>
                </a:tc>
                <a:tc>
                  <a:txBody>
                    <a:bodyPr/>
                    <a:lstStyle/>
                    <a:p>
                      <a:pPr algn="ctr"/>
                      <a:r>
                        <a:rPr lang="en-US" dirty="0"/>
                        <a:t>2024</a:t>
                      </a:r>
                    </a:p>
                  </a:txBody>
                  <a:tcPr/>
                </a:tc>
                <a:extLst>
                  <a:ext uri="{0D108BD9-81ED-4DB2-BD59-A6C34878D82A}">
                    <a16:rowId xmlns:a16="http://schemas.microsoft.com/office/drawing/2014/main" val="2801751402"/>
                  </a:ext>
                </a:extLst>
              </a:tr>
            </a:tbl>
          </a:graphicData>
        </a:graphic>
      </p:graphicFrame>
      <p:sp>
        <p:nvSpPr>
          <p:cNvPr id="4" name="Slide Number Placeholder 3">
            <a:extLst>
              <a:ext uri="{FF2B5EF4-FFF2-40B4-BE49-F238E27FC236}">
                <a16:creationId xmlns:a16="http://schemas.microsoft.com/office/drawing/2014/main" id="{A61FB994-0E10-463E-AF74-C306325E9946}"/>
              </a:ext>
            </a:extLst>
          </p:cNvPr>
          <p:cNvSpPr>
            <a:spLocks noGrp="1"/>
          </p:cNvSpPr>
          <p:nvPr>
            <p:ph type="sldNum" sz="quarter" idx="10"/>
          </p:nvPr>
        </p:nvSpPr>
        <p:spPr>
          <a:xfrm>
            <a:off x="7162800" y="6172200"/>
            <a:ext cx="6858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defRPr sz="1000" kern="1200">
                <a:solidFill>
                  <a:srgbClr val="898989"/>
                </a:solidFill>
                <a:latin typeface="Arial" charset="0"/>
                <a:ea typeface="ＭＳ Ｐゴシック" pitchFamily="-112"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fld id="{7A3395F8-734A-4443-B271-B7B25BF88E0D}" type="slidenum">
              <a:rPr lang="en-US" smtClean="0"/>
              <a:pPr>
                <a:defRPr/>
              </a:pPr>
              <a:t>54</a:t>
            </a:fld>
            <a:endParaRPr lang="en-US" dirty="0"/>
          </a:p>
        </p:txBody>
      </p:sp>
      <p:sp>
        <p:nvSpPr>
          <p:cNvPr id="3" name="Date Placeholder 2">
            <a:extLst>
              <a:ext uri="{FF2B5EF4-FFF2-40B4-BE49-F238E27FC236}">
                <a16:creationId xmlns:a16="http://schemas.microsoft.com/office/drawing/2014/main" id="{35D7B86B-1FBF-428B-8BFE-8114831093C3}"/>
              </a:ext>
            </a:extLst>
          </p:cNvPr>
          <p:cNvSpPr>
            <a:spLocks noGrp="1"/>
          </p:cNvSpPr>
          <p:nvPr>
            <p:ph type="dt" sz="half" idx="11"/>
          </p:nvPr>
        </p:nvSpPr>
        <p:spPr>
          <a:xfrm>
            <a:off x="1981200" y="6172200"/>
            <a:ext cx="49530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defRPr sz="1000" kern="1200">
                <a:solidFill>
                  <a:srgbClr val="898989"/>
                </a:solidFill>
                <a:latin typeface="Arial" charset="0"/>
                <a:ea typeface="ＭＳ Ｐゴシック" pitchFamily="-112"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r>
              <a:rPr lang="en-US"/>
              <a:t>DASC Report to IEEE TC91 WG13 - 11 October 2022</a:t>
            </a:r>
            <a:endParaRPr lang="en-US" dirty="0"/>
          </a:p>
        </p:txBody>
      </p:sp>
      <p:sp>
        <p:nvSpPr>
          <p:cNvPr id="5" name="TextBox 4">
            <a:extLst>
              <a:ext uri="{FF2B5EF4-FFF2-40B4-BE49-F238E27FC236}">
                <a16:creationId xmlns:a16="http://schemas.microsoft.com/office/drawing/2014/main" id="{5259A0BE-696A-4BC9-96F8-24360E3048D4}"/>
              </a:ext>
            </a:extLst>
          </p:cNvPr>
          <p:cNvSpPr txBox="1"/>
          <p:nvPr/>
        </p:nvSpPr>
        <p:spPr>
          <a:xfrm>
            <a:off x="2362200" y="2520482"/>
            <a:ext cx="7620000" cy="369332"/>
          </a:xfrm>
          <a:prstGeom prst="rect">
            <a:avLst/>
          </a:prstGeom>
          <a:noFill/>
        </p:spPr>
        <p:txBody>
          <a:bodyPr wrap="square" rtlCol="0">
            <a:spAutoFit/>
          </a:bodyPr>
          <a:lstStyle/>
          <a:p>
            <a:r>
              <a:rPr lang="en-US" dirty="0"/>
              <a:t>*</a:t>
            </a:r>
            <a:r>
              <a:rPr lang="en-US" b="1" u="sng" dirty="0">
                <a:highlight>
                  <a:srgbClr val="FFFF00"/>
                </a:highlight>
              </a:rPr>
              <a:t>S</a:t>
            </a:r>
            <a:r>
              <a:rPr lang="en-US" dirty="0"/>
              <a:t>ecurity </a:t>
            </a:r>
            <a:r>
              <a:rPr lang="en-US" b="1" u="sng" dirty="0">
                <a:highlight>
                  <a:srgbClr val="FFFF00"/>
                </a:highlight>
              </a:rPr>
              <a:t>A</a:t>
            </a:r>
            <a:r>
              <a:rPr lang="en-US" dirty="0"/>
              <a:t>nnotation for </a:t>
            </a:r>
            <a:r>
              <a:rPr lang="en-US" b="1" u="sng" dirty="0">
                <a:highlight>
                  <a:srgbClr val="FFFF00"/>
                </a:highlight>
              </a:rPr>
              <a:t>E</a:t>
            </a:r>
            <a:r>
              <a:rPr lang="en-US" dirty="0"/>
              <a:t>lectronic </a:t>
            </a:r>
            <a:r>
              <a:rPr lang="en-US" b="1" u="sng" dirty="0">
                <a:highlight>
                  <a:srgbClr val="FFFF00"/>
                </a:highlight>
              </a:rPr>
              <a:t>D</a:t>
            </a:r>
            <a:r>
              <a:rPr lang="en-US" dirty="0"/>
              <a:t>esign </a:t>
            </a:r>
            <a:r>
              <a:rPr lang="en-US" b="1" u="sng" dirty="0">
                <a:highlight>
                  <a:srgbClr val="FFFF00"/>
                </a:highlight>
              </a:rPr>
              <a:t>I</a:t>
            </a:r>
            <a:r>
              <a:rPr lang="en-US" dirty="0"/>
              <a:t>ntegration.</a:t>
            </a:r>
          </a:p>
        </p:txBody>
      </p:sp>
      <p:sp>
        <p:nvSpPr>
          <p:cNvPr id="7" name="TextBox 6">
            <a:extLst>
              <a:ext uri="{FF2B5EF4-FFF2-40B4-BE49-F238E27FC236}">
                <a16:creationId xmlns:a16="http://schemas.microsoft.com/office/drawing/2014/main" id="{FC04C96C-44A8-47A5-A852-28D0494B7A10}"/>
              </a:ext>
            </a:extLst>
          </p:cNvPr>
          <p:cNvSpPr txBox="1"/>
          <p:nvPr/>
        </p:nvSpPr>
        <p:spPr>
          <a:xfrm>
            <a:off x="2171700" y="3136654"/>
            <a:ext cx="8343900" cy="2616101"/>
          </a:xfrm>
          <a:prstGeom prst="rect">
            <a:avLst/>
          </a:prstGeom>
          <a:noFill/>
        </p:spPr>
        <p:txBody>
          <a:bodyPr wrap="square" rtlCol="0">
            <a:spAutoFit/>
          </a:bodyPr>
          <a:lstStyle/>
          <a:p>
            <a:r>
              <a:rPr lang="en-US" b="1" u="sng" dirty="0"/>
              <a:t>Scope:</a:t>
            </a:r>
            <a:r>
              <a:rPr lang="en-US" b="1" dirty="0"/>
              <a:t> </a:t>
            </a:r>
            <a:br>
              <a:rPr lang="en-US" b="1" dirty="0"/>
            </a:br>
            <a:r>
              <a:rPr lang="en-US" sz="2000" dirty="0"/>
              <a:t>This standard addresses security concerns of electrical designs that are integrated into other circuits. The standard defines a methodology that:</a:t>
            </a:r>
          </a:p>
          <a:p>
            <a:r>
              <a:rPr lang="en-US" sz="2000" dirty="0"/>
              <a:t> </a:t>
            </a:r>
          </a:p>
          <a:p>
            <a:r>
              <a:rPr lang="en-US" sz="2000" dirty="0"/>
              <a:t>     (1) identifies elements, such as input or output ports, that can</a:t>
            </a:r>
          </a:p>
          <a:p>
            <a:r>
              <a:rPr lang="en-US" sz="2000" dirty="0"/>
              <a:t>          influence the behavior of a critical section within the design, and </a:t>
            </a:r>
          </a:p>
          <a:p>
            <a:r>
              <a:rPr lang="en-US" sz="2000" dirty="0"/>
              <a:t>     (2) associates known security weaknesses based on the type of</a:t>
            </a:r>
          </a:p>
          <a:p>
            <a:r>
              <a:rPr lang="en-US" sz="2000" dirty="0"/>
              <a:t>          design and/or critical section.</a:t>
            </a:r>
          </a:p>
        </p:txBody>
      </p:sp>
    </p:spTree>
    <p:extLst>
      <p:ext uri="{BB962C8B-B14F-4D97-AF65-F5344CB8AC3E}">
        <p14:creationId xmlns:p14="http://schemas.microsoft.com/office/powerpoint/2010/main" val="31973812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D29DA2-F72A-4514-B5A2-B9EF9B1030BA}"/>
              </a:ext>
            </a:extLst>
          </p:cNvPr>
          <p:cNvSpPr>
            <a:spLocks noGrp="1"/>
          </p:cNvSpPr>
          <p:nvPr>
            <p:ph type="title"/>
          </p:nvPr>
        </p:nvSpPr>
        <p:spPr/>
        <p:txBody>
          <a:bodyPr/>
          <a:lstStyle/>
          <a:p>
            <a:r>
              <a:rPr lang="en-US" dirty="0"/>
              <a:t>Questions?</a:t>
            </a:r>
          </a:p>
        </p:txBody>
      </p:sp>
      <p:sp>
        <p:nvSpPr>
          <p:cNvPr id="5" name="Text Placeholder 4">
            <a:extLst>
              <a:ext uri="{FF2B5EF4-FFF2-40B4-BE49-F238E27FC236}">
                <a16:creationId xmlns:a16="http://schemas.microsoft.com/office/drawing/2014/main" id="{36D8EB5C-EA2E-4D83-ABC3-2FF0DB78C84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261569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p:txBody>
          <a:bodyPr/>
          <a:lstStyle/>
          <a:p>
            <a:r>
              <a:rPr lang="en-US" dirty="0"/>
              <a:t>Old/New Business</a:t>
            </a:r>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lstStyle/>
          <a:p>
            <a:r>
              <a:rPr lang="en-US" dirty="0"/>
              <a:t>All</a:t>
            </a:r>
          </a:p>
          <a:p>
            <a:r>
              <a:rPr lang="en-US" dirty="0"/>
              <a:t>30 October 2022</a:t>
            </a:r>
          </a:p>
        </p:txBody>
      </p:sp>
    </p:spTree>
    <p:extLst>
      <p:ext uri="{BB962C8B-B14F-4D97-AF65-F5344CB8AC3E}">
        <p14:creationId xmlns:p14="http://schemas.microsoft.com/office/powerpoint/2010/main" val="3197068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Governing Documents Changes (2)</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10593640" cy="4556511"/>
          </a:xfrm>
        </p:spPr>
        <p:txBody>
          <a:bodyPr>
            <a:normAutofit fontScale="92500" lnSpcReduction="10000"/>
          </a:bodyPr>
          <a:lstStyle/>
          <a:p>
            <a:r>
              <a:rPr lang="en-US" dirty="0"/>
              <a:t>Changes to MTO listing </a:t>
            </a:r>
          </a:p>
          <a:p>
            <a:pPr lvl="1"/>
            <a:r>
              <a:rPr lang="en-US" dirty="0"/>
              <a:t>In 2021, Agnieszka </a:t>
            </a:r>
            <a:r>
              <a:rPr lang="en-US" dirty="0" err="1"/>
              <a:t>Dubaj</a:t>
            </a:r>
            <a:r>
              <a:rPr lang="en-US" dirty="0"/>
              <a:t> moved to approve the removal of the listing of “Member Technology Organization” from the IEEE CEDA Bylaws. </a:t>
            </a:r>
          </a:p>
          <a:p>
            <a:pPr lvl="1"/>
            <a:r>
              <a:rPr lang="en-US" dirty="0"/>
              <a:t>Intention was to make it easier to add/remove Member Technology Organizations without having to make a formal change with IEEE each time.</a:t>
            </a:r>
          </a:p>
          <a:p>
            <a:pPr lvl="1"/>
            <a:r>
              <a:rPr lang="en-US" dirty="0"/>
              <a:t>Two issues: </a:t>
            </a:r>
          </a:p>
          <a:p>
            <a:pPr marL="1371600" lvl="2" indent="-457200">
              <a:buFont typeface="+mj-lt"/>
              <a:buAutoNum type="arabicPeriod"/>
            </a:pPr>
            <a:r>
              <a:rPr lang="en-US" dirty="0"/>
              <a:t>In Bylaws, the conferences and journals are also listed in ”Member Technology Organizations” section</a:t>
            </a:r>
          </a:p>
          <a:p>
            <a:pPr marL="1371600" lvl="2" indent="-457200">
              <a:buFont typeface="+mj-lt"/>
              <a:buAutoNum type="arabicPeriod"/>
            </a:pPr>
            <a:r>
              <a:rPr lang="en-US" dirty="0"/>
              <a:t>The CEDA constitution states that each Member Technology Organization has a voting representative on the Board of Governors. </a:t>
            </a:r>
          </a:p>
          <a:p>
            <a:pPr lvl="3"/>
            <a:r>
              <a:rPr lang="en-US" dirty="0"/>
              <a:t>If the Member Technology Organizations appoint presentations with voting rights to the </a:t>
            </a:r>
            <a:r>
              <a:rPr lang="en-US" dirty="0" err="1"/>
              <a:t>BoG</a:t>
            </a:r>
            <a:r>
              <a:rPr lang="en-US" dirty="0"/>
              <a:t>, they do need to be listed in the Bylaws so that the voting rights of each MTO are codified in the governing documents.</a:t>
            </a:r>
          </a:p>
          <a:p>
            <a:r>
              <a:rPr lang="en-US" dirty="0"/>
              <a:t>Recommendation: </a:t>
            </a:r>
          </a:p>
          <a:p>
            <a:pPr lvl="1"/>
            <a:r>
              <a:rPr lang="en-US" dirty="0"/>
              <a:t>Leave the Bylaws as written, and invite each MTO to the next </a:t>
            </a:r>
            <a:r>
              <a:rPr lang="en-US" dirty="0" err="1"/>
              <a:t>BoG</a:t>
            </a:r>
            <a:r>
              <a:rPr lang="en-US" dirty="0"/>
              <a:t> meeting at DAC</a:t>
            </a:r>
          </a:p>
          <a:p>
            <a:pPr lvl="1"/>
            <a:endParaRPr lang="en-US" dirty="0"/>
          </a:p>
          <a:p>
            <a:pPr lvl="2"/>
            <a:endParaRPr lang="en-US" dirty="0"/>
          </a:p>
          <a:p>
            <a:pPr lvl="2"/>
            <a:endParaRPr lang="en-US" dirty="0"/>
          </a:p>
          <a:p>
            <a:endParaRPr lang="en-US" dirty="0"/>
          </a:p>
        </p:txBody>
      </p:sp>
    </p:spTree>
    <p:extLst>
      <p:ext uri="{BB962C8B-B14F-4D97-AF65-F5344CB8AC3E}">
        <p14:creationId xmlns:p14="http://schemas.microsoft.com/office/powerpoint/2010/main" val="2508819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Kaufman Award Dinner Planning Procedures</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4" y="1484851"/>
            <a:ext cx="10931570" cy="4556511"/>
          </a:xfrm>
        </p:spPr>
        <p:txBody>
          <a:bodyPr>
            <a:normAutofit/>
          </a:bodyPr>
          <a:lstStyle/>
          <a:p>
            <a:r>
              <a:rPr lang="en-US" dirty="0"/>
              <a:t>The MOU is signed by ESDA and CEDA and in place since 2019.</a:t>
            </a:r>
          </a:p>
          <a:p>
            <a:pPr lvl="1"/>
            <a:r>
              <a:rPr lang="en-US" dirty="0"/>
              <a:t>The timing, venue and theme of the event will be agreed to by the Sponsors.</a:t>
            </a:r>
          </a:p>
          <a:p>
            <a:pPr lvl="1"/>
            <a:r>
              <a:rPr lang="en-US" dirty="0"/>
              <a:t>The production and management of the event will be managed by ESDA.</a:t>
            </a:r>
          </a:p>
          <a:p>
            <a:pPr lvl="1"/>
            <a:r>
              <a:rPr lang="en-US" dirty="0"/>
              <a:t>Both sponsors will actively solicit supporting sponsorships to offset the costs of producing the Kaufman Award Dinner. </a:t>
            </a:r>
          </a:p>
          <a:p>
            <a:pPr lvl="1"/>
            <a:r>
              <a:rPr lang="en-US" dirty="0"/>
              <a:t>The net costs or surpluses from the event will be shared equally by the Sponsors.</a:t>
            </a:r>
          </a:p>
          <a:p>
            <a:r>
              <a:rPr lang="en-US" dirty="0"/>
              <a:t>Since Sept, CEDA and ESDA formed the Kaufman Dinner Committee and have been working together to plan the dinner event in 2023.</a:t>
            </a:r>
          </a:p>
          <a:p>
            <a:pPr marL="0" indent="0">
              <a:buNone/>
            </a:pPr>
            <a:endParaRPr lang="en-US" dirty="0"/>
          </a:p>
        </p:txBody>
      </p:sp>
    </p:spTree>
    <p:extLst>
      <p:ext uri="{BB962C8B-B14F-4D97-AF65-F5344CB8AC3E}">
        <p14:creationId xmlns:p14="http://schemas.microsoft.com/office/powerpoint/2010/main" val="2012341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F842-03B3-45BA-8CB6-EE92EFEEFD19}"/>
              </a:ext>
            </a:extLst>
          </p:cNvPr>
          <p:cNvSpPr>
            <a:spLocks noGrp="1"/>
          </p:cNvSpPr>
          <p:nvPr>
            <p:ph type="title"/>
          </p:nvPr>
        </p:nvSpPr>
        <p:spPr/>
        <p:txBody>
          <a:bodyPr/>
          <a:lstStyle/>
          <a:p>
            <a:r>
              <a:rPr lang="en-US" dirty="0"/>
              <a:t>Kaufman Dinner Event</a:t>
            </a:r>
          </a:p>
        </p:txBody>
      </p:sp>
      <p:sp>
        <p:nvSpPr>
          <p:cNvPr id="3" name="Content Placeholder 2">
            <a:extLst>
              <a:ext uri="{FF2B5EF4-FFF2-40B4-BE49-F238E27FC236}">
                <a16:creationId xmlns:a16="http://schemas.microsoft.com/office/drawing/2014/main" id="{419ED6B0-D200-47AB-934A-01EC7B20E4E2}"/>
              </a:ext>
            </a:extLst>
          </p:cNvPr>
          <p:cNvSpPr>
            <a:spLocks noGrp="1"/>
          </p:cNvSpPr>
          <p:nvPr>
            <p:ph idx="1"/>
          </p:nvPr>
        </p:nvSpPr>
        <p:spPr>
          <a:xfrm>
            <a:off x="677333" y="1484851"/>
            <a:ext cx="10941509" cy="4556511"/>
          </a:xfrm>
        </p:spPr>
        <p:txBody>
          <a:bodyPr/>
          <a:lstStyle/>
          <a:p>
            <a:r>
              <a:rPr lang="en-US" dirty="0"/>
              <a:t>2022 Recipient: Dr. Giovanni De </a:t>
            </a:r>
            <a:r>
              <a:rPr lang="en-US" dirty="0" err="1"/>
              <a:t>Micheli</a:t>
            </a:r>
            <a:endParaRPr lang="en-US" dirty="0"/>
          </a:p>
          <a:p>
            <a:r>
              <a:rPr lang="en-US" dirty="0"/>
              <a:t>When: Feb 23, 2023 (the last day of 2023 International Solid-State Circuit Conference)</a:t>
            </a:r>
          </a:p>
          <a:p>
            <a:r>
              <a:rPr lang="en-US" dirty="0"/>
              <a:t>Where: The </a:t>
            </a:r>
            <a:r>
              <a:rPr lang="en-US" dirty="0" err="1"/>
              <a:t>GlassHouse</a:t>
            </a:r>
            <a:r>
              <a:rPr lang="en-US" dirty="0"/>
              <a:t> in San Jose</a:t>
            </a:r>
          </a:p>
          <a:p>
            <a:r>
              <a:rPr lang="en-US" dirty="0"/>
              <a:t>CEDA needs 1) to promote the event more via connections to ISSCC organizers and attendees, and 2) to recruit more industrial sponsors</a:t>
            </a:r>
          </a:p>
          <a:p>
            <a:pPr lvl="1"/>
            <a:r>
              <a:rPr lang="en-US" dirty="0"/>
              <a:t>International attendees</a:t>
            </a:r>
          </a:p>
          <a:p>
            <a:pPr lvl="1"/>
            <a:r>
              <a:rPr lang="en-US" dirty="0"/>
              <a:t>Industrial sponsors from design houses &amp; foundries</a:t>
            </a:r>
          </a:p>
          <a:p>
            <a:pPr lvl="1"/>
            <a:r>
              <a:rPr lang="en-US" dirty="0"/>
              <a:t>More CEDA tables?</a:t>
            </a:r>
          </a:p>
        </p:txBody>
      </p:sp>
    </p:spTree>
    <p:extLst>
      <p:ext uri="{BB962C8B-B14F-4D97-AF65-F5344CB8AC3E}">
        <p14:creationId xmlns:p14="http://schemas.microsoft.com/office/powerpoint/2010/main" val="3849108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0FCD-8A35-401A-9903-417F8DBC3CA4}"/>
              </a:ext>
            </a:extLst>
          </p:cNvPr>
          <p:cNvSpPr>
            <a:spLocks noGrp="1"/>
          </p:cNvSpPr>
          <p:nvPr>
            <p:ph type="ctrTitle"/>
          </p:nvPr>
        </p:nvSpPr>
        <p:spPr/>
        <p:txBody>
          <a:bodyPr/>
          <a:lstStyle/>
          <a:p>
            <a:r>
              <a:rPr lang="en-US" dirty="0"/>
              <a:t>Finance</a:t>
            </a:r>
          </a:p>
        </p:txBody>
      </p:sp>
      <p:sp>
        <p:nvSpPr>
          <p:cNvPr id="3" name="Subtitle 2">
            <a:extLst>
              <a:ext uri="{FF2B5EF4-FFF2-40B4-BE49-F238E27FC236}">
                <a16:creationId xmlns:a16="http://schemas.microsoft.com/office/drawing/2014/main" id="{471BA788-2CBF-445D-B9EB-E38B9540C087}"/>
              </a:ext>
            </a:extLst>
          </p:cNvPr>
          <p:cNvSpPr>
            <a:spLocks noGrp="1"/>
          </p:cNvSpPr>
          <p:nvPr>
            <p:ph type="subTitle" idx="1"/>
          </p:nvPr>
        </p:nvSpPr>
        <p:spPr/>
        <p:txBody>
          <a:bodyPr/>
          <a:lstStyle/>
          <a:p>
            <a:r>
              <a:rPr lang="en-US" dirty="0"/>
              <a:t>Marina </a:t>
            </a:r>
            <a:r>
              <a:rPr lang="en-US" dirty="0" err="1"/>
              <a:t>Zapter</a:t>
            </a:r>
            <a:r>
              <a:rPr lang="en-US" dirty="0"/>
              <a:t> </a:t>
            </a:r>
          </a:p>
          <a:p>
            <a:r>
              <a:rPr lang="en-US" dirty="0"/>
              <a:t>30 October 2022</a:t>
            </a:r>
          </a:p>
        </p:txBody>
      </p:sp>
    </p:spTree>
    <p:extLst>
      <p:ext uri="{BB962C8B-B14F-4D97-AF65-F5344CB8AC3E}">
        <p14:creationId xmlns:p14="http://schemas.microsoft.com/office/powerpoint/2010/main" val="1797332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3485</TotalTime>
  <Words>3642</Words>
  <Application>Microsoft Office PowerPoint</Application>
  <PresentationFormat>Widescreen</PresentationFormat>
  <Paragraphs>515</Paragraphs>
  <Slides>56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Calibri Light</vt:lpstr>
      <vt:lpstr>Roboto</vt:lpstr>
      <vt:lpstr>TUM Neue Helvetica 55 Regular</vt:lpstr>
      <vt:lpstr>Wingdings</vt:lpstr>
      <vt:lpstr>Office Theme</vt:lpstr>
      <vt:lpstr>Wi-Fi Access</vt:lpstr>
      <vt:lpstr>Agenda (Pacific Standard Time)</vt:lpstr>
      <vt:lpstr>President’s Report</vt:lpstr>
      <vt:lpstr>Welcome to ICCAD 2022 CEDA EC Meeting </vt:lpstr>
      <vt:lpstr>Governing Documents Changes (1)</vt:lpstr>
      <vt:lpstr>Governing Documents Changes (2)</vt:lpstr>
      <vt:lpstr>Kaufman Award Dinner Planning Procedures</vt:lpstr>
      <vt:lpstr>Kaufman Dinner Event</vt:lpstr>
      <vt:lpstr>Finance</vt:lpstr>
      <vt:lpstr>Budget 2023 – After first pass submission</vt:lpstr>
      <vt:lpstr>Budget 2023</vt:lpstr>
      <vt:lpstr>Initiatives approved (2023)</vt:lpstr>
      <vt:lpstr>Initiatives approved (2022)</vt:lpstr>
      <vt:lpstr>Finances 2022 Status (Sept.’22)</vt:lpstr>
      <vt:lpstr>An opportunity for housekeeping</vt:lpstr>
      <vt:lpstr>Reporting expenses in Concur</vt:lpstr>
      <vt:lpstr>DAC 2022 &amp; 2023 Updates</vt:lpstr>
      <vt:lpstr>DAC 2023</vt:lpstr>
      <vt:lpstr>DAC 2023 and beyond</vt:lpstr>
      <vt:lpstr>DAC 2023 and beyond</vt:lpstr>
      <vt:lpstr>DAC CEDA Representation</vt:lpstr>
      <vt:lpstr>DAC CEDA representation</vt:lpstr>
      <vt:lpstr>Proposal for change of representation</vt:lpstr>
      <vt:lpstr>Motion(s)</vt:lpstr>
      <vt:lpstr>Awards</vt:lpstr>
      <vt:lpstr>Technical Activities</vt:lpstr>
      <vt:lpstr>Agenda (Pacific Standard Time)</vt:lpstr>
      <vt:lpstr>CEDA Chapters</vt:lpstr>
      <vt:lpstr>Petition of Student Chapter</vt:lpstr>
      <vt:lpstr>Brazil Chapter - CADAthlon Brasil</vt:lpstr>
      <vt:lpstr>Hong Kong Chapter - EDAthlon</vt:lpstr>
      <vt:lpstr>Taipei Chapter – EDA Summer Camp</vt:lpstr>
      <vt:lpstr>CEDA Technical Committees</vt:lpstr>
      <vt:lpstr>TCCPS</vt:lpstr>
      <vt:lpstr>HSTTC</vt:lpstr>
      <vt:lpstr>Current Status</vt:lpstr>
      <vt:lpstr>Current Status</vt:lpstr>
      <vt:lpstr>Motion</vt:lpstr>
      <vt:lpstr>Motion</vt:lpstr>
      <vt:lpstr>Initiatives</vt:lpstr>
      <vt:lpstr>Conferences</vt:lpstr>
      <vt:lpstr>Publications</vt:lpstr>
      <vt:lpstr>CEDA Standards Committee</vt:lpstr>
      <vt:lpstr>Standards Overview</vt:lpstr>
      <vt:lpstr>Mission /Objectives</vt:lpstr>
      <vt:lpstr>Current Status &amp; Achievements</vt:lpstr>
      <vt:lpstr>Current Status &amp; Achievements (2)</vt:lpstr>
      <vt:lpstr>Challenges (1)</vt:lpstr>
      <vt:lpstr>Challenges/Opportunities (2)</vt:lpstr>
      <vt:lpstr>Action Items</vt:lpstr>
      <vt:lpstr>Current Published DASC Standards</vt:lpstr>
      <vt:lpstr>DASC Standards Transferred</vt:lpstr>
      <vt:lpstr>DASC Standards Begin Revised</vt:lpstr>
      <vt:lpstr>New DASC Standards </vt:lpstr>
      <vt:lpstr>Questions?</vt:lpstr>
      <vt:lpstr>Old/New Business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Exapmple Here</dc:title>
  <dc:creator>Hough,Mackenzie C</dc:creator>
  <cp:lastModifiedBy>Bailey Campin</cp:lastModifiedBy>
  <cp:revision>25</cp:revision>
  <dcterms:created xsi:type="dcterms:W3CDTF">2020-08-31T15:23:30Z</dcterms:created>
  <dcterms:modified xsi:type="dcterms:W3CDTF">2022-12-27T18:09:48Z</dcterms:modified>
</cp:coreProperties>
</file>