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7"/>
  </p:notesMasterIdLst>
  <p:sldIdLst>
    <p:sldId id="265" r:id="rId3"/>
    <p:sldId id="373" r:id="rId4"/>
    <p:sldId id="372" r:id="rId5"/>
    <p:sldId id="374" r:id="rId6"/>
    <p:sldId id="375" r:id="rId7"/>
    <p:sldId id="376" r:id="rId8"/>
    <p:sldId id="1005" r:id="rId9"/>
    <p:sldId id="987" r:id="rId10"/>
    <p:sldId id="1007" r:id="rId11"/>
    <p:sldId id="1008" r:id="rId12"/>
    <p:sldId id="1009" r:id="rId13"/>
    <p:sldId id="1010" r:id="rId14"/>
    <p:sldId id="259"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8" d="100"/>
          <a:sy n="68" d="100"/>
        </p:scale>
        <p:origin x="606"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B69F7-AA41-4E92-8EF6-5AD117C32497}"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1FE3F-5066-468A-B1F3-D63EE5902A38}" type="slidenum">
              <a:rPr lang="en-US" smtClean="0"/>
              <a:t>‹#›</a:t>
            </a:fld>
            <a:endParaRPr lang="en-US"/>
          </a:p>
        </p:txBody>
      </p:sp>
    </p:spTree>
    <p:extLst>
      <p:ext uri="{BB962C8B-B14F-4D97-AF65-F5344CB8AC3E}">
        <p14:creationId xmlns:p14="http://schemas.microsoft.com/office/powerpoint/2010/main" val="379270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1230E-6AF3-438B-8773-34FAD0ADB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25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gif"/><Relationship Id="rId7"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gif"/><Relationship Id="rId7"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4.gi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Slide Opt 2 - Fixed">
    <p:spTree>
      <p:nvGrpSpPr>
        <p:cNvPr id="1" name=""/>
        <p:cNvGrpSpPr/>
        <p:nvPr/>
      </p:nvGrpSpPr>
      <p:grpSpPr>
        <a:xfrm>
          <a:off x="0" y="0"/>
          <a:ext cx="0" cy="0"/>
          <a:chOff x="0" y="0"/>
          <a:chExt cx="0" cy="0"/>
        </a:xfrm>
      </p:grpSpPr>
      <p:pic>
        <p:nvPicPr>
          <p:cNvPr id="18" name="Picture 17" descr="A picture containing electronics&#10;&#10;Description automatically generated">
            <a:extLst>
              <a:ext uri="{FF2B5EF4-FFF2-40B4-BE49-F238E27FC236}">
                <a16:creationId xmlns:a16="http://schemas.microsoft.com/office/drawing/2014/main" id="{52CF4AD6-F9CD-A841-A52A-1EFC7EF74AE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82637F38-574F-4A42-AE8E-595707E96A27}"/>
              </a:ext>
            </a:extLst>
          </p:cNvPr>
          <p:cNvPicPr>
            <a:picLocks noChangeAspect="1"/>
          </p:cNvPicPr>
          <p:nvPr userDrawn="1"/>
        </p:nvPicPr>
        <p:blipFill>
          <a:blip r:embed="rId3"/>
          <a:stretch>
            <a:fillRect/>
          </a:stretch>
        </p:blipFill>
        <p:spPr>
          <a:xfrm>
            <a:off x="-9903" y="-9912"/>
            <a:ext cx="12216384" cy="683603"/>
          </a:xfrm>
          <a:prstGeom prst="rect">
            <a:avLst/>
          </a:prstGeom>
        </p:spPr>
      </p:pic>
      <p:pic>
        <p:nvPicPr>
          <p:cNvPr id="16" name="Picture 15">
            <a:extLst>
              <a:ext uri="{FF2B5EF4-FFF2-40B4-BE49-F238E27FC236}">
                <a16:creationId xmlns:a16="http://schemas.microsoft.com/office/drawing/2014/main" id="{CE6BA2DD-2560-3E46-B8E7-2AE0AAF69DAA}"/>
              </a:ext>
            </a:extLst>
          </p:cNvPr>
          <p:cNvPicPr>
            <a:picLocks noChangeAspect="1"/>
          </p:cNvPicPr>
          <p:nvPr userDrawn="1"/>
        </p:nvPicPr>
        <p:blipFill>
          <a:blip r:embed="rId3"/>
          <a:stretch>
            <a:fillRect/>
          </a:stretch>
        </p:blipFill>
        <p:spPr>
          <a:xfrm flipH="1" flipV="1">
            <a:off x="-9903" y="6185675"/>
            <a:ext cx="12216384" cy="683603"/>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260" y="6003833"/>
            <a:ext cx="1135081" cy="331444"/>
          </a:xfrm>
          <a:prstGeom prst="rect">
            <a:avLst/>
          </a:prstGeom>
        </p:spPr>
      </p:pic>
      <p:pic>
        <p:nvPicPr>
          <p:cNvPr id="23" name="Picture 22">
            <a:extLst>
              <a:ext uri="{FF2B5EF4-FFF2-40B4-BE49-F238E27FC236}">
                <a16:creationId xmlns:a16="http://schemas.microsoft.com/office/drawing/2014/main" id="{F28F7240-542E-E14E-B105-DD9957779C0A}"/>
              </a:ext>
            </a:extLst>
          </p:cNvPr>
          <p:cNvPicPr>
            <a:picLocks noChangeAspect="1"/>
          </p:cNvPicPr>
          <p:nvPr userDrawn="1"/>
        </p:nvPicPr>
        <p:blipFill>
          <a:blip r:embed="rId5"/>
          <a:srcRect/>
          <a:stretch/>
        </p:blipFill>
        <p:spPr>
          <a:xfrm>
            <a:off x="9029498" y="1188624"/>
            <a:ext cx="1534885" cy="1534885"/>
          </a:xfrm>
          <a:prstGeom prst="ellipse">
            <a:avLst/>
          </a:prstGeom>
          <a:ln w="19050">
            <a:solidFill>
              <a:schemeClr val="bg1"/>
            </a:solidFill>
          </a:ln>
        </p:spPr>
      </p:pic>
      <p:pic>
        <p:nvPicPr>
          <p:cNvPr id="24" name="Picture 23">
            <a:extLst>
              <a:ext uri="{FF2B5EF4-FFF2-40B4-BE49-F238E27FC236}">
                <a16:creationId xmlns:a16="http://schemas.microsoft.com/office/drawing/2014/main" id="{9F688BAC-4973-5A42-9901-27588A73DB71}"/>
              </a:ext>
            </a:extLst>
          </p:cNvPr>
          <p:cNvPicPr>
            <a:picLocks noChangeAspect="1"/>
          </p:cNvPicPr>
          <p:nvPr userDrawn="1"/>
        </p:nvPicPr>
        <p:blipFill>
          <a:blip r:embed="rId6"/>
          <a:srcRect/>
          <a:stretch/>
        </p:blipFill>
        <p:spPr>
          <a:xfrm>
            <a:off x="10621569" y="605508"/>
            <a:ext cx="999744" cy="999744"/>
          </a:xfrm>
          <a:prstGeom prst="ellipse">
            <a:avLst/>
          </a:prstGeom>
          <a:ln w="19050">
            <a:solidFill>
              <a:schemeClr val="bg1"/>
            </a:solidFill>
          </a:ln>
        </p:spPr>
      </p:pic>
      <p:pic>
        <p:nvPicPr>
          <p:cNvPr id="25" name="Picture 24">
            <a:extLst>
              <a:ext uri="{FF2B5EF4-FFF2-40B4-BE49-F238E27FC236}">
                <a16:creationId xmlns:a16="http://schemas.microsoft.com/office/drawing/2014/main" id="{3F934D9D-F3DB-9D42-88D0-0DF5187277B8}"/>
              </a:ext>
            </a:extLst>
          </p:cNvPr>
          <p:cNvPicPr>
            <a:picLocks noChangeAspect="1"/>
          </p:cNvPicPr>
          <p:nvPr userDrawn="1"/>
        </p:nvPicPr>
        <p:blipFill>
          <a:blip r:embed="rId7"/>
          <a:srcRect/>
          <a:stretch/>
        </p:blipFill>
        <p:spPr>
          <a:xfrm>
            <a:off x="10097269" y="2898693"/>
            <a:ext cx="2299195" cy="2299195"/>
          </a:xfrm>
          <a:prstGeom prst="ellipse">
            <a:avLst/>
          </a:prstGeom>
          <a:ln w="19050">
            <a:solidFill>
              <a:schemeClr val="bg1"/>
            </a:solidFill>
          </a:ln>
        </p:spPr>
      </p:pic>
      <p:sp>
        <p:nvSpPr>
          <p:cNvPr id="26" name="TextBox 25">
            <a:extLst>
              <a:ext uri="{FF2B5EF4-FFF2-40B4-BE49-F238E27FC236}">
                <a16:creationId xmlns:a16="http://schemas.microsoft.com/office/drawing/2014/main" id="{DB24A2CA-3767-394F-80C8-B17C68C46AAF}"/>
              </a:ext>
            </a:extLst>
          </p:cNvPr>
          <p:cNvSpPr txBox="1"/>
          <p:nvPr userDrawn="1"/>
        </p:nvSpPr>
        <p:spPr>
          <a:xfrm>
            <a:off x="823266" y="6205391"/>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B8FBFC-8382-4E4F-9A24-D2782D5F80A4}"/>
              </a:ext>
            </a:extLst>
          </p:cNvPr>
          <p:cNvPicPr>
            <a:picLocks noChangeAspect="1"/>
          </p:cNvPicPr>
          <p:nvPr userDrawn="1"/>
        </p:nvPicPr>
        <p:blipFill>
          <a:blip r:embed="rId8"/>
          <a:srcRect/>
          <a:stretch/>
        </p:blipFill>
        <p:spPr>
          <a:xfrm>
            <a:off x="-635085" y="-591244"/>
            <a:ext cx="3608832" cy="3608832"/>
          </a:xfrm>
          <a:prstGeom prst="ellipse">
            <a:avLst/>
          </a:prstGeom>
          <a:ln w="19050">
            <a:solidFill>
              <a:schemeClr val="bg1"/>
            </a:solidFill>
          </a:ln>
        </p:spPr>
      </p:pic>
      <p:sp>
        <p:nvSpPr>
          <p:cNvPr id="17" name="TextBox 16">
            <a:extLst>
              <a:ext uri="{FF2B5EF4-FFF2-40B4-BE49-F238E27FC236}">
                <a16:creationId xmlns:a16="http://schemas.microsoft.com/office/drawing/2014/main" id="{A3C9CAF3-3BC4-46C7-8F75-CB6271B2AE31}"/>
              </a:ext>
            </a:extLst>
          </p:cNvPr>
          <p:cNvSpPr txBox="1"/>
          <p:nvPr userDrawn="1"/>
        </p:nvSpPr>
        <p:spPr>
          <a:xfrm>
            <a:off x="5089055" y="6593146"/>
            <a:ext cx="2018468"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15782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Slide Opt 2 - Editable">
    <p:spTree>
      <p:nvGrpSpPr>
        <p:cNvPr id="1" name=""/>
        <p:cNvGrpSpPr/>
        <p:nvPr/>
      </p:nvGrpSpPr>
      <p:grpSpPr>
        <a:xfrm>
          <a:off x="0" y="0"/>
          <a:ext cx="0" cy="0"/>
          <a:chOff x="0" y="0"/>
          <a:chExt cx="0" cy="0"/>
        </a:xfrm>
      </p:grpSpPr>
      <p:pic>
        <p:nvPicPr>
          <p:cNvPr id="31" name="Picture 30" descr="A picture containing electronics&#10;&#10;Description automatically generated">
            <a:extLst>
              <a:ext uri="{FF2B5EF4-FFF2-40B4-BE49-F238E27FC236}">
                <a16:creationId xmlns:a16="http://schemas.microsoft.com/office/drawing/2014/main" id="{FC695F86-F763-2148-BBB7-F00BD74DA6D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1792C64-D83B-C24C-B2DD-1C1EF1861B74}"/>
              </a:ext>
            </a:extLst>
          </p:cNvPr>
          <p:cNvPicPr>
            <a:picLocks noChangeAspect="1"/>
          </p:cNvPicPr>
          <p:nvPr userDrawn="1"/>
        </p:nvPicPr>
        <p:blipFill>
          <a:blip r:embed="rId3"/>
          <a:stretch>
            <a:fillRect/>
          </a:stretch>
        </p:blipFill>
        <p:spPr>
          <a:xfrm>
            <a:off x="-9903" y="-9912"/>
            <a:ext cx="12216384" cy="683603"/>
          </a:xfrm>
          <a:prstGeom prst="rect">
            <a:avLst/>
          </a:prstGeom>
        </p:spPr>
      </p:pic>
      <p:pic>
        <p:nvPicPr>
          <p:cNvPr id="16" name="Picture 15">
            <a:extLst>
              <a:ext uri="{FF2B5EF4-FFF2-40B4-BE49-F238E27FC236}">
                <a16:creationId xmlns:a16="http://schemas.microsoft.com/office/drawing/2014/main" id="{6C84444E-0E5E-9E46-A8E3-475C01E54B14}"/>
              </a:ext>
            </a:extLst>
          </p:cNvPr>
          <p:cNvPicPr>
            <a:picLocks noChangeAspect="1"/>
          </p:cNvPicPr>
          <p:nvPr userDrawn="1"/>
        </p:nvPicPr>
        <p:blipFill>
          <a:blip r:embed="rId3"/>
          <a:stretch>
            <a:fillRect/>
          </a:stretch>
        </p:blipFill>
        <p:spPr>
          <a:xfrm flipH="1" flipV="1">
            <a:off x="-9903" y="6185675"/>
            <a:ext cx="12216384" cy="683603"/>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260" y="6003833"/>
            <a:ext cx="1135081" cy="331444"/>
          </a:xfrm>
          <a:prstGeom prst="rect">
            <a:avLst/>
          </a:prstGeom>
        </p:spPr>
      </p:pic>
      <p:sp>
        <p:nvSpPr>
          <p:cNvPr id="20" name="Picture Placeholder 49">
            <a:extLst>
              <a:ext uri="{FF2B5EF4-FFF2-40B4-BE49-F238E27FC236}">
                <a16:creationId xmlns:a16="http://schemas.microsoft.com/office/drawing/2014/main" id="{A0E0C358-90C6-5849-B09F-C6E02A42F7DC}"/>
              </a:ext>
            </a:extLst>
          </p:cNvPr>
          <p:cNvSpPr>
            <a:spLocks noGrp="1"/>
          </p:cNvSpPr>
          <p:nvPr>
            <p:ph type="pic" sz="quarter" idx="17" hasCustomPrompt="1"/>
          </p:nvPr>
        </p:nvSpPr>
        <p:spPr>
          <a:xfrm>
            <a:off x="9029577" y="1188625"/>
            <a:ext cx="1534884" cy="1534884"/>
          </a:xfrm>
          <a:prstGeom prst="ellipse">
            <a:avLst/>
          </a:prstGeom>
          <a:blipFill>
            <a:blip r:embed="rId5"/>
            <a:stretch>
              <a:fillRect/>
            </a:stretch>
          </a:blipFill>
          <a:ln w="19050">
            <a:solidFill>
              <a:schemeClr val="bg1"/>
            </a:solidFill>
          </a:ln>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21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1" name="Picture Placeholder 49">
            <a:extLst>
              <a:ext uri="{FF2B5EF4-FFF2-40B4-BE49-F238E27FC236}">
                <a16:creationId xmlns:a16="http://schemas.microsoft.com/office/drawing/2014/main" id="{A9EAC87C-C44A-874E-B19C-2A724B078428}"/>
              </a:ext>
            </a:extLst>
          </p:cNvPr>
          <p:cNvSpPr>
            <a:spLocks noGrp="1"/>
          </p:cNvSpPr>
          <p:nvPr>
            <p:ph type="pic" sz="quarter" idx="18" hasCustomPrompt="1"/>
          </p:nvPr>
        </p:nvSpPr>
        <p:spPr>
          <a:xfrm>
            <a:off x="10621589" y="605509"/>
            <a:ext cx="1004689" cy="1004689"/>
          </a:xfrm>
          <a:prstGeom prst="ellipse">
            <a:avLst/>
          </a:prstGeom>
          <a:blipFill>
            <a:blip r:embed="rId6"/>
            <a:stretch>
              <a:fillRect/>
            </a:stretch>
          </a:blipFill>
          <a:ln w="19050">
            <a:solidFill>
              <a:schemeClr val="bg1"/>
            </a:solidFill>
          </a:ln>
        </p:spPr>
        <p:txBody>
          <a:bodyPr anchor="ctr">
            <a:no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12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IMAGE </a:t>
            </a:r>
          </a:p>
        </p:txBody>
      </p:sp>
      <p:sp>
        <p:nvSpPr>
          <p:cNvPr id="22" name="Picture Placeholder 49">
            <a:extLst>
              <a:ext uri="{FF2B5EF4-FFF2-40B4-BE49-F238E27FC236}">
                <a16:creationId xmlns:a16="http://schemas.microsoft.com/office/drawing/2014/main" id="{498C6841-CB91-0B4F-BDAD-34BCB663BB05}"/>
              </a:ext>
            </a:extLst>
          </p:cNvPr>
          <p:cNvSpPr>
            <a:spLocks noGrp="1"/>
          </p:cNvSpPr>
          <p:nvPr>
            <p:ph type="pic" sz="quarter" idx="19" hasCustomPrompt="1"/>
          </p:nvPr>
        </p:nvSpPr>
        <p:spPr>
          <a:xfrm>
            <a:off x="10097270" y="2903283"/>
            <a:ext cx="2294605" cy="2294605"/>
          </a:xfrm>
          <a:prstGeom prst="ellipse">
            <a:avLst/>
          </a:prstGeom>
          <a:blipFill>
            <a:blip r:embed="rId7"/>
            <a:stretch>
              <a:fillRect/>
            </a:stretch>
          </a:blipFill>
          <a:ln w="19050">
            <a:solidFill>
              <a:schemeClr val="bg1"/>
            </a:solidFill>
          </a:ln>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2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3" name="TextBox 12">
            <a:extLst>
              <a:ext uri="{FF2B5EF4-FFF2-40B4-BE49-F238E27FC236}">
                <a16:creationId xmlns:a16="http://schemas.microsoft.com/office/drawing/2014/main" id="{AB861301-D528-D54E-9AF3-C5CCCC429BA7}"/>
              </a:ext>
            </a:extLst>
          </p:cNvPr>
          <p:cNvSpPr txBox="1"/>
          <p:nvPr userDrawn="1"/>
        </p:nvSpPr>
        <p:spPr>
          <a:xfrm>
            <a:off x="823266" y="6205391"/>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sp>
        <p:nvSpPr>
          <p:cNvPr id="17" name="Picture Placeholder 49">
            <a:extLst>
              <a:ext uri="{FF2B5EF4-FFF2-40B4-BE49-F238E27FC236}">
                <a16:creationId xmlns:a16="http://schemas.microsoft.com/office/drawing/2014/main" id="{821BD880-A41A-004E-A1EC-F253F3489F81}"/>
              </a:ext>
            </a:extLst>
          </p:cNvPr>
          <p:cNvSpPr>
            <a:spLocks noGrp="1"/>
          </p:cNvSpPr>
          <p:nvPr>
            <p:ph type="pic" sz="quarter" idx="16" hasCustomPrompt="1"/>
          </p:nvPr>
        </p:nvSpPr>
        <p:spPr>
          <a:xfrm>
            <a:off x="-635135" y="-593696"/>
            <a:ext cx="3613165" cy="3613165"/>
          </a:xfrm>
          <a:prstGeom prst="ellipse">
            <a:avLst/>
          </a:prstGeom>
          <a:blipFill>
            <a:blip r:embed="rId8"/>
            <a:stretch>
              <a:fillRect/>
            </a:stretch>
          </a:blipFill>
          <a:ln w="19050">
            <a:solidFill>
              <a:schemeClr val="bg1"/>
            </a:solidFill>
          </a:ln>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8" name="TextBox 17">
            <a:extLst>
              <a:ext uri="{FF2B5EF4-FFF2-40B4-BE49-F238E27FC236}">
                <a16:creationId xmlns:a16="http://schemas.microsoft.com/office/drawing/2014/main" id="{52AE3737-90E5-4528-B98E-8E8B42901F45}"/>
              </a:ext>
            </a:extLst>
          </p:cNvPr>
          <p:cNvSpPr txBox="1"/>
          <p:nvPr userDrawn="1"/>
        </p:nvSpPr>
        <p:spPr>
          <a:xfrm>
            <a:off x="5081810" y="6574857"/>
            <a:ext cx="2028380"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9604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11" name="Picture 10" descr="A picture containing mosquito net&#10;&#10;Description automatically generated">
            <a:extLst>
              <a:ext uri="{FF2B5EF4-FFF2-40B4-BE49-F238E27FC236}">
                <a16:creationId xmlns:a16="http://schemas.microsoft.com/office/drawing/2014/main" id="{43EDCCB0-C394-524E-BEC5-97BAF4C53C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2" name="Picture 11">
            <a:extLst>
              <a:ext uri="{FF2B5EF4-FFF2-40B4-BE49-F238E27FC236}">
                <a16:creationId xmlns:a16="http://schemas.microsoft.com/office/drawing/2014/main" id="{F3EFBEB6-2594-7243-9F6F-C775E747D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86260" y="6003833"/>
            <a:ext cx="1135081" cy="331444"/>
          </a:xfrm>
          <a:prstGeom prst="rect">
            <a:avLst/>
          </a:prstGeom>
        </p:spPr>
      </p:pic>
      <p:sp>
        <p:nvSpPr>
          <p:cNvPr id="10" name="TextBox 9">
            <a:extLst>
              <a:ext uri="{FF2B5EF4-FFF2-40B4-BE49-F238E27FC236}">
                <a16:creationId xmlns:a16="http://schemas.microsoft.com/office/drawing/2014/main" id="{D3B26FE1-5A22-FF48-98B1-348F27A5BCD3}"/>
              </a:ext>
            </a:extLst>
          </p:cNvPr>
          <p:cNvSpPr txBox="1"/>
          <p:nvPr userDrawn="1"/>
        </p:nvSpPr>
        <p:spPr>
          <a:xfrm>
            <a:off x="823266" y="6205391"/>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F7E74B4-38D2-3042-A5D0-5535F01C7C43}"/>
              </a:ext>
            </a:extLst>
          </p:cNvPr>
          <p:cNvPicPr>
            <a:picLocks noChangeAspect="1"/>
          </p:cNvPicPr>
          <p:nvPr userDrawn="1"/>
        </p:nvPicPr>
        <p:blipFill>
          <a:blip r:embed="rId4"/>
          <a:stretch>
            <a:fillRect/>
          </a:stretch>
        </p:blipFill>
        <p:spPr>
          <a:xfrm>
            <a:off x="-9903" y="-9912"/>
            <a:ext cx="12216384" cy="683603"/>
          </a:xfrm>
          <a:prstGeom prst="rect">
            <a:avLst/>
          </a:prstGeom>
        </p:spPr>
      </p:pic>
      <p:pic>
        <p:nvPicPr>
          <p:cNvPr id="15" name="Picture 14">
            <a:extLst>
              <a:ext uri="{FF2B5EF4-FFF2-40B4-BE49-F238E27FC236}">
                <a16:creationId xmlns:a16="http://schemas.microsoft.com/office/drawing/2014/main" id="{AB5911D9-FBBA-DD4D-B66D-31E10A266517}"/>
              </a:ext>
            </a:extLst>
          </p:cNvPr>
          <p:cNvPicPr>
            <a:picLocks noChangeAspect="1"/>
          </p:cNvPicPr>
          <p:nvPr userDrawn="1"/>
        </p:nvPicPr>
        <p:blipFill>
          <a:blip r:embed="rId4"/>
          <a:stretch>
            <a:fillRect/>
          </a:stretch>
        </p:blipFill>
        <p:spPr>
          <a:xfrm flipH="1" flipV="1">
            <a:off x="-9903" y="6185675"/>
            <a:ext cx="12216384" cy="683603"/>
          </a:xfrm>
          <a:prstGeom prst="rect">
            <a:avLst/>
          </a:prstGeom>
        </p:spPr>
      </p:pic>
      <p:sp>
        <p:nvSpPr>
          <p:cNvPr id="16" name="TextBox 15">
            <a:extLst>
              <a:ext uri="{FF2B5EF4-FFF2-40B4-BE49-F238E27FC236}">
                <a16:creationId xmlns:a16="http://schemas.microsoft.com/office/drawing/2014/main" id="{2230A1AE-8E10-4EA2-A31F-5BE81B5ED75D}"/>
              </a:ext>
            </a:extLst>
          </p:cNvPr>
          <p:cNvSpPr txBox="1"/>
          <p:nvPr userDrawn="1"/>
        </p:nvSpPr>
        <p:spPr>
          <a:xfrm>
            <a:off x="5089055" y="6594682"/>
            <a:ext cx="2018468"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32939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24" name="Picture 23" descr="A picture containing electronics&#10;&#10;Description automatically generated">
            <a:extLst>
              <a:ext uri="{FF2B5EF4-FFF2-40B4-BE49-F238E27FC236}">
                <a16:creationId xmlns:a16="http://schemas.microsoft.com/office/drawing/2014/main" id="{DCFFE413-1EBF-7744-BFE7-A2C0D4F265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11" name="Picture 10">
            <a:extLst>
              <a:ext uri="{FF2B5EF4-FFF2-40B4-BE49-F238E27FC236}">
                <a16:creationId xmlns:a16="http://schemas.microsoft.com/office/drawing/2014/main" id="{EADE7962-DE4A-1F44-B31F-A9B2F28DD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86260" y="6003833"/>
            <a:ext cx="1135081" cy="331444"/>
          </a:xfrm>
          <a:prstGeom prst="rect">
            <a:avLst/>
          </a:prstGeom>
        </p:spPr>
      </p:pic>
      <p:sp>
        <p:nvSpPr>
          <p:cNvPr id="9" name="TextBox 8">
            <a:extLst>
              <a:ext uri="{FF2B5EF4-FFF2-40B4-BE49-F238E27FC236}">
                <a16:creationId xmlns:a16="http://schemas.microsoft.com/office/drawing/2014/main" id="{069A00B9-4FF1-E648-A2F0-A928260AB604}"/>
              </a:ext>
            </a:extLst>
          </p:cNvPr>
          <p:cNvSpPr txBox="1"/>
          <p:nvPr userDrawn="1"/>
        </p:nvSpPr>
        <p:spPr>
          <a:xfrm>
            <a:off x="823266" y="6205391"/>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B2D6EC5-3869-1347-8555-1DD3A470D2B4}"/>
              </a:ext>
            </a:extLst>
          </p:cNvPr>
          <p:cNvPicPr>
            <a:picLocks noChangeAspect="1"/>
          </p:cNvPicPr>
          <p:nvPr userDrawn="1"/>
        </p:nvPicPr>
        <p:blipFill>
          <a:blip r:embed="rId4"/>
          <a:stretch>
            <a:fillRect/>
          </a:stretch>
        </p:blipFill>
        <p:spPr>
          <a:xfrm>
            <a:off x="-9903" y="-9912"/>
            <a:ext cx="12216384" cy="683603"/>
          </a:xfrm>
          <a:prstGeom prst="rect">
            <a:avLst/>
          </a:prstGeom>
        </p:spPr>
      </p:pic>
      <p:pic>
        <p:nvPicPr>
          <p:cNvPr id="12" name="Picture 11">
            <a:extLst>
              <a:ext uri="{FF2B5EF4-FFF2-40B4-BE49-F238E27FC236}">
                <a16:creationId xmlns:a16="http://schemas.microsoft.com/office/drawing/2014/main" id="{5B5D8CEB-8D9A-4542-A2F2-43608B9AF8B8}"/>
              </a:ext>
            </a:extLst>
          </p:cNvPr>
          <p:cNvPicPr>
            <a:picLocks noChangeAspect="1"/>
          </p:cNvPicPr>
          <p:nvPr userDrawn="1"/>
        </p:nvPicPr>
        <p:blipFill>
          <a:blip r:embed="rId4"/>
          <a:stretch>
            <a:fillRect/>
          </a:stretch>
        </p:blipFill>
        <p:spPr>
          <a:xfrm flipH="1" flipV="1">
            <a:off x="0" y="6169553"/>
            <a:ext cx="12216384" cy="683603"/>
          </a:xfrm>
          <a:prstGeom prst="rect">
            <a:avLst/>
          </a:prstGeom>
        </p:spPr>
      </p:pic>
      <p:sp>
        <p:nvSpPr>
          <p:cNvPr id="13" name="TextBox 12">
            <a:extLst>
              <a:ext uri="{FF2B5EF4-FFF2-40B4-BE49-F238E27FC236}">
                <a16:creationId xmlns:a16="http://schemas.microsoft.com/office/drawing/2014/main" id="{95B6A650-F9B5-49E7-83AA-B1C782548F48}"/>
              </a:ext>
            </a:extLst>
          </p:cNvPr>
          <p:cNvSpPr txBox="1"/>
          <p:nvPr userDrawn="1"/>
        </p:nvSpPr>
        <p:spPr>
          <a:xfrm>
            <a:off x="5088272" y="6593146"/>
            <a:ext cx="2039841"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64892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6"/>
            <a:ext cx="105156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
        <p:nvSpPr>
          <p:cNvPr id="6" name="TextBox 5">
            <a:extLst>
              <a:ext uri="{FF2B5EF4-FFF2-40B4-BE49-F238E27FC236}">
                <a16:creationId xmlns:a16="http://schemas.microsoft.com/office/drawing/2014/main" id="{C2420825-E6BB-4F5C-ADA4-8DE959DF6016}"/>
              </a:ext>
            </a:extLst>
          </p:cNvPr>
          <p:cNvSpPr txBox="1"/>
          <p:nvPr userDrawn="1"/>
        </p:nvSpPr>
        <p:spPr>
          <a:xfrm>
            <a:off x="5095130" y="6593146"/>
            <a:ext cx="2001741"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407464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
        <p:nvSpPr>
          <p:cNvPr id="8" name="TextBox 7">
            <a:extLst>
              <a:ext uri="{FF2B5EF4-FFF2-40B4-BE49-F238E27FC236}">
                <a16:creationId xmlns:a16="http://schemas.microsoft.com/office/drawing/2014/main" id="{30DE3763-1FCE-4833-9DE7-034E0034D2C2}"/>
              </a:ext>
            </a:extLst>
          </p:cNvPr>
          <p:cNvSpPr txBox="1"/>
          <p:nvPr userDrawn="1"/>
        </p:nvSpPr>
        <p:spPr>
          <a:xfrm>
            <a:off x="5166567" y="6591441"/>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43648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6"/>
            <a:ext cx="5181600" cy="3792751"/>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8" name="TextBox 7">
            <a:extLst>
              <a:ext uri="{FF2B5EF4-FFF2-40B4-BE49-F238E27FC236}">
                <a16:creationId xmlns:a16="http://schemas.microsoft.com/office/drawing/2014/main" id="{B4116DB1-9C17-49A4-853B-D02A977E7674}"/>
              </a:ext>
            </a:extLst>
          </p:cNvPr>
          <p:cNvSpPr txBox="1"/>
          <p:nvPr userDrawn="1"/>
        </p:nvSpPr>
        <p:spPr>
          <a:xfrm>
            <a:off x="51665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85693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3792802"/>
            <a:ext cx="51816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6172200" y="1825626"/>
            <a:ext cx="51816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8" name="TextBox 7">
            <a:extLst>
              <a:ext uri="{FF2B5EF4-FFF2-40B4-BE49-F238E27FC236}">
                <a16:creationId xmlns:a16="http://schemas.microsoft.com/office/drawing/2014/main" id="{74002DA0-3931-4179-90D5-C72CFD082634}"/>
              </a:ext>
            </a:extLst>
          </p:cNvPr>
          <p:cNvSpPr txBox="1"/>
          <p:nvPr userDrawn="1"/>
        </p:nvSpPr>
        <p:spPr>
          <a:xfrm>
            <a:off x="5171330" y="6593146"/>
            <a:ext cx="2001741"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52085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2837469"/>
            <a:ext cx="5181600" cy="2780907"/>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6A9EE41A-A4D0-48EE-A014-238E693FE4AC}"/>
              </a:ext>
            </a:extLst>
          </p:cNvPr>
          <p:cNvSpPr txBox="1"/>
          <p:nvPr userDrawn="1"/>
        </p:nvSpPr>
        <p:spPr>
          <a:xfrm>
            <a:off x="50903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91447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838200" y="1815898"/>
            <a:ext cx="51816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172200" y="2837469"/>
            <a:ext cx="51816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5"/>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B90EC4D6-358A-40F3-A062-F267559B4AFD}"/>
              </a:ext>
            </a:extLst>
          </p:cNvPr>
          <p:cNvSpPr txBox="1"/>
          <p:nvPr userDrawn="1"/>
        </p:nvSpPr>
        <p:spPr>
          <a:xfrm>
            <a:off x="5171330" y="6593146"/>
            <a:ext cx="2001741"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0755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3807094"/>
            <a:ext cx="51816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6"/>
            <a:ext cx="51816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6172200" y="1847706"/>
            <a:ext cx="51816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838200" y="3807094"/>
            <a:ext cx="51816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12" name="TextBox 11">
            <a:extLst>
              <a:ext uri="{FF2B5EF4-FFF2-40B4-BE49-F238E27FC236}">
                <a16:creationId xmlns:a16="http://schemas.microsoft.com/office/drawing/2014/main" id="{95E17B68-25AB-4943-A9EA-C98AC1C03E40}"/>
              </a:ext>
            </a:extLst>
          </p:cNvPr>
          <p:cNvSpPr txBox="1"/>
          <p:nvPr userDrawn="1"/>
        </p:nvSpPr>
        <p:spPr>
          <a:xfrm>
            <a:off x="5147517" y="6593146"/>
            <a:ext cx="20493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691439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2" y="1825625"/>
            <a:ext cx="4026031"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5052769" y="1825625"/>
            <a:ext cx="6301033" cy="3792539"/>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8" name="TextBox 7">
            <a:extLst>
              <a:ext uri="{FF2B5EF4-FFF2-40B4-BE49-F238E27FC236}">
                <a16:creationId xmlns:a16="http://schemas.microsoft.com/office/drawing/2014/main" id="{DD6A0C57-D02A-46CE-9D5C-7F7973803A49}"/>
              </a:ext>
            </a:extLst>
          </p:cNvPr>
          <p:cNvSpPr txBox="1"/>
          <p:nvPr userDrawn="1"/>
        </p:nvSpPr>
        <p:spPr>
          <a:xfrm>
            <a:off x="5085604" y="6593146"/>
            <a:ext cx="2020792"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69177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88817"/>
            <a:ext cx="51816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838200" y="1825626"/>
            <a:ext cx="51816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AA136527-5769-4E32-BC96-7EF1D914B86F}"/>
              </a:ext>
            </a:extLst>
          </p:cNvPr>
          <p:cNvSpPr txBox="1"/>
          <p:nvPr userDrawn="1"/>
        </p:nvSpPr>
        <p:spPr>
          <a:xfrm>
            <a:off x="51665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16736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
        <p:nvSpPr>
          <p:cNvPr id="3" name="TextBox 2">
            <a:extLst>
              <a:ext uri="{FF2B5EF4-FFF2-40B4-BE49-F238E27FC236}">
                <a16:creationId xmlns:a16="http://schemas.microsoft.com/office/drawing/2014/main" id="{4FAF238E-7E1E-4B67-A864-8889F78EBCBC}"/>
              </a:ext>
            </a:extLst>
          </p:cNvPr>
          <p:cNvSpPr txBox="1"/>
          <p:nvPr userDrawn="1"/>
        </p:nvSpPr>
        <p:spPr>
          <a:xfrm>
            <a:off x="5071317" y="6593146"/>
            <a:ext cx="20493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575051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2837467"/>
            <a:ext cx="105156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5"/>
            <a:ext cx="105156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838200" y="4977353"/>
            <a:ext cx="10515600" cy="662891"/>
          </a:xfrm>
        </p:spPr>
        <p:txBody>
          <a:bodyPr>
            <a:normAutofit/>
          </a:bodyPr>
          <a:lstStyle>
            <a:lvl1pPr marL="0" indent="0">
              <a:buNone/>
              <a:defRPr sz="2000" b="1" i="1">
                <a:solidFill>
                  <a:srgbClr val="004578"/>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7DD36FAF-B5A6-46CF-B5C7-0AB6736AF161}"/>
              </a:ext>
            </a:extLst>
          </p:cNvPr>
          <p:cNvSpPr txBox="1"/>
          <p:nvPr userDrawn="1"/>
        </p:nvSpPr>
        <p:spPr>
          <a:xfrm>
            <a:off x="50903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900900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4006392"/>
            <a:ext cx="51816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5"/>
            <a:ext cx="105156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6172200" y="4006391"/>
            <a:ext cx="51816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8F3EEECB-BEAC-4B8B-85F3-039E5104A273}"/>
              </a:ext>
            </a:extLst>
          </p:cNvPr>
          <p:cNvSpPr txBox="1"/>
          <p:nvPr userDrawn="1"/>
        </p:nvSpPr>
        <p:spPr>
          <a:xfrm>
            <a:off x="50903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37875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1825625"/>
            <a:ext cx="6627829"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13402"/>
            <a:ext cx="6627829" cy="904761"/>
          </a:xfrm>
        </p:spPr>
        <p:txBody>
          <a:bodyPr>
            <a:normAutofit/>
          </a:bodyPr>
          <a:lstStyle>
            <a:lvl1pPr marL="0" indent="0">
              <a:buNone/>
              <a:defRPr sz="2000" b="1">
                <a:solidFill>
                  <a:srgbClr val="004578"/>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7616858" y="1825625"/>
            <a:ext cx="3736943"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
        <p:nvSpPr>
          <p:cNvPr id="9" name="TextBox 8">
            <a:extLst>
              <a:ext uri="{FF2B5EF4-FFF2-40B4-BE49-F238E27FC236}">
                <a16:creationId xmlns:a16="http://schemas.microsoft.com/office/drawing/2014/main" id="{394671A4-0EB2-460F-8B34-1EE4D6C5CE16}"/>
              </a:ext>
            </a:extLst>
          </p:cNvPr>
          <p:cNvSpPr txBox="1"/>
          <p:nvPr userDrawn="1"/>
        </p:nvSpPr>
        <p:spPr>
          <a:xfrm>
            <a:off x="5080842" y="6593146"/>
            <a:ext cx="2030316"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3307779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5" name="Shape 85"/>
          <p:cNvSpPr txBox="1">
            <a:spLocks noGrp="1"/>
          </p:cNvSpPr>
          <p:nvPr>
            <p:ph type="body" idx="2"/>
          </p:nvPr>
        </p:nvSpPr>
        <p:spPr>
          <a:xfrm>
            <a:off x="396815" y="1825626"/>
            <a:ext cx="11374883" cy="4143855"/>
          </a:xfrm>
          <a:prstGeom prst="rect">
            <a:avLst/>
          </a:prstGeom>
          <a:noFill/>
          <a:ln>
            <a:noFill/>
          </a:ln>
        </p:spPr>
        <p:txBody>
          <a:bodyPr wrap="square" lIns="68575" tIns="68575" rIns="68575" bIns="68575" anchor="t" anchorCtr="0"/>
          <a:lstStyle>
            <a:lvl1pPr marL="457189" marR="0" lvl="0" indent="-372524" algn="l" rtl="0">
              <a:lnSpc>
                <a:spcPct val="90000"/>
              </a:lnSpc>
              <a:spcBef>
                <a:spcPts val="1067"/>
              </a:spcBef>
              <a:buClr>
                <a:srgbClr val="0066A1"/>
              </a:buClr>
              <a:buSzPct val="60000"/>
              <a:buFont typeface="Merriweather Sans"/>
              <a:buChar char="▶"/>
              <a:defRPr sz="2000" b="0" i="0" u="sng" strike="noStrike" cap="none">
                <a:solidFill>
                  <a:schemeClr val="dk1"/>
                </a:solidFill>
                <a:latin typeface="Calibri"/>
                <a:ea typeface="Calibri"/>
                <a:cs typeface="Calibri"/>
                <a:sym typeface="Calibri"/>
              </a:defRPr>
            </a:lvl1pPr>
            <a:lvl2pPr marL="795847" marR="0" lvl="1" indent="-220128"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35" marR="0" lvl="2" indent="-237061"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425" marR="0" lvl="3"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614" marR="0" lvl="4"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ctrTitle"/>
          </p:nvPr>
        </p:nvSpPr>
        <p:spPr>
          <a:xfrm>
            <a:off x="396815" y="565421"/>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84" name="Shape 84"/>
          <p:cNvSpPr txBox="1">
            <a:spLocks noGrp="1"/>
          </p:cNvSpPr>
          <p:nvPr>
            <p:ph type="subTitle" idx="1"/>
          </p:nvPr>
        </p:nvSpPr>
        <p:spPr>
          <a:xfrm>
            <a:off x="396815" y="1199110"/>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 name="TextBox 4">
            <a:extLst>
              <a:ext uri="{FF2B5EF4-FFF2-40B4-BE49-F238E27FC236}">
                <a16:creationId xmlns:a16="http://schemas.microsoft.com/office/drawing/2014/main" id="{9FDB732D-A315-4255-B979-276A68393C83}"/>
              </a:ext>
            </a:extLst>
          </p:cNvPr>
          <p:cNvSpPr txBox="1"/>
          <p:nvPr userDrawn="1"/>
        </p:nvSpPr>
        <p:spPr>
          <a:xfrm>
            <a:off x="5030998" y="6593146"/>
            <a:ext cx="2106516"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542804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3A92-6BF9-6938-A879-981F2A53E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57F38-D880-F07E-8B9B-D497CC22A25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58E56-9E52-70D5-DC53-635D97E8EBB6}"/>
              </a:ext>
            </a:extLst>
          </p:cNvPr>
          <p:cNvSpPr>
            <a:spLocks noGrp="1"/>
          </p:cNvSpPr>
          <p:nvPr>
            <p:ph type="dt" sz="half" idx="10"/>
          </p:nvPr>
        </p:nvSpPr>
        <p:spPr/>
        <p:txBody>
          <a:bodyPr/>
          <a:lstStyle/>
          <a:p>
            <a:fld id="{33E9C549-2562-5A49-BEAD-85FC76D64229}" type="datetimeFigureOut">
              <a:rPr lang="en-US" smtClean="0"/>
              <a:t>12/20/2022</a:t>
            </a:fld>
            <a:endParaRPr lang="en-US"/>
          </a:p>
        </p:txBody>
      </p:sp>
      <p:sp>
        <p:nvSpPr>
          <p:cNvPr id="5" name="Footer Placeholder 4">
            <a:extLst>
              <a:ext uri="{FF2B5EF4-FFF2-40B4-BE49-F238E27FC236}">
                <a16:creationId xmlns:a16="http://schemas.microsoft.com/office/drawing/2014/main" id="{D3846D49-22B0-9150-A059-FA35BDB5C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C57A1-9122-2DF9-1C91-596111E77F40}"/>
              </a:ext>
            </a:extLst>
          </p:cNvPr>
          <p:cNvSpPr>
            <a:spLocks noGrp="1"/>
          </p:cNvSpPr>
          <p:nvPr>
            <p:ph type="sldNum" sz="quarter" idx="12"/>
          </p:nvPr>
        </p:nvSpPr>
        <p:spPr/>
        <p:txBody>
          <a:bodyPr/>
          <a:lstStyle/>
          <a:p>
            <a:fld id="{9E2F8BA5-ECBE-4447-9876-9E24966A378A}" type="slidenum">
              <a:rPr lang="en-US" smtClean="0"/>
              <a:t>‹#›</a:t>
            </a:fld>
            <a:endParaRPr lang="en-US"/>
          </a:p>
        </p:txBody>
      </p:sp>
    </p:spTree>
    <p:extLst>
      <p:ext uri="{BB962C8B-B14F-4D97-AF65-F5344CB8AC3E}">
        <p14:creationId xmlns:p14="http://schemas.microsoft.com/office/powerpoint/2010/main" val="357408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7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Opt 1 - Fixed">
    <p:spTree>
      <p:nvGrpSpPr>
        <p:cNvPr id="1" name=""/>
        <p:cNvGrpSpPr/>
        <p:nvPr/>
      </p:nvGrpSpPr>
      <p:grpSpPr>
        <a:xfrm>
          <a:off x="0" y="0"/>
          <a:ext cx="0" cy="0"/>
          <a:chOff x="0" y="0"/>
          <a:chExt cx="0" cy="0"/>
        </a:xfrm>
      </p:grpSpPr>
      <p:pic>
        <p:nvPicPr>
          <p:cNvPr id="6" name="Picture 5" descr="A picture containing mosquito net&#10;&#10;Description automatically generated">
            <a:extLst>
              <a:ext uri="{FF2B5EF4-FFF2-40B4-BE49-F238E27FC236}">
                <a16:creationId xmlns:a16="http://schemas.microsoft.com/office/drawing/2014/main" id="{15ACAD08-3DF1-8D4B-8F16-8392B077850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4578"/>
                </a:solidFill>
              </a:defRPr>
            </a:lvl1pPr>
          </a:lstStyle>
          <a:p>
            <a:r>
              <a:rPr lang="en-US" dirty="0"/>
              <a:t>Presentation Title</a:t>
            </a:r>
          </a:p>
        </p:txBody>
      </p:sp>
      <p:sp>
        <p:nvSpPr>
          <p:cNvPr id="3"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1947" y="5508531"/>
            <a:ext cx="1628452" cy="908904"/>
          </a:xfrm>
          <a:prstGeom prst="rect">
            <a:avLst/>
          </a:prstGeom>
        </p:spPr>
      </p:pic>
      <p:sp>
        <p:nvSpPr>
          <p:cNvPr id="4" name="TextBox 3">
            <a:extLst>
              <a:ext uri="{FF2B5EF4-FFF2-40B4-BE49-F238E27FC236}">
                <a16:creationId xmlns:a16="http://schemas.microsoft.com/office/drawing/2014/main" id="{78C300B2-530C-FA4A-A0D1-243431B9E26B}"/>
              </a:ext>
            </a:extLst>
          </p:cNvPr>
          <p:cNvSpPr txBox="1"/>
          <p:nvPr userDrawn="1"/>
        </p:nvSpPr>
        <p:spPr>
          <a:xfrm>
            <a:off x="913857" y="6205392"/>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pic>
        <p:nvPicPr>
          <p:cNvPr id="7" name="Picture 6" descr="A picture containing rainy&#10;&#10;Description automatically generated">
            <a:extLst>
              <a:ext uri="{FF2B5EF4-FFF2-40B4-BE49-F238E27FC236}">
                <a16:creationId xmlns:a16="http://schemas.microsoft.com/office/drawing/2014/main" id="{8376FC6B-E16F-A44E-9F67-D5CDE368C53F}"/>
              </a:ext>
            </a:extLst>
          </p:cNvPr>
          <p:cNvPicPr>
            <a:picLocks noChangeAspect="1"/>
          </p:cNvPicPr>
          <p:nvPr userDrawn="1"/>
        </p:nvPicPr>
        <p:blipFill>
          <a:blip r:embed="rId4"/>
          <a:stretch>
            <a:fillRect/>
          </a:stretch>
        </p:blipFill>
        <p:spPr>
          <a:xfrm>
            <a:off x="0" y="870069"/>
            <a:ext cx="2438400" cy="2438400"/>
          </a:xfrm>
          <a:prstGeom prst="rect">
            <a:avLst/>
          </a:prstGeom>
        </p:spPr>
      </p:pic>
      <p:pic>
        <p:nvPicPr>
          <p:cNvPr id="9" name="Picture 8" descr="A picture containing outdoor, nature, night sky&#10;&#10;Description automatically generated">
            <a:extLst>
              <a:ext uri="{FF2B5EF4-FFF2-40B4-BE49-F238E27FC236}">
                <a16:creationId xmlns:a16="http://schemas.microsoft.com/office/drawing/2014/main" id="{EE28BB75-1A7F-8B49-80C6-F0C7B7144EC4}"/>
              </a:ext>
            </a:extLst>
          </p:cNvPr>
          <p:cNvPicPr>
            <a:picLocks noChangeAspect="1"/>
          </p:cNvPicPr>
          <p:nvPr userDrawn="1"/>
        </p:nvPicPr>
        <p:blipFill>
          <a:blip r:embed="rId5"/>
          <a:stretch>
            <a:fillRect/>
          </a:stretch>
        </p:blipFill>
        <p:spPr>
          <a:xfrm>
            <a:off x="2439416" y="870069"/>
            <a:ext cx="2438400" cy="2438400"/>
          </a:xfrm>
          <a:prstGeom prst="rect">
            <a:avLst/>
          </a:prstGeom>
        </p:spPr>
      </p:pic>
      <p:pic>
        <p:nvPicPr>
          <p:cNvPr id="14" name="Picture 13" descr="A picture containing engine&#10;&#10;Description automatically generated">
            <a:extLst>
              <a:ext uri="{FF2B5EF4-FFF2-40B4-BE49-F238E27FC236}">
                <a16:creationId xmlns:a16="http://schemas.microsoft.com/office/drawing/2014/main" id="{E5526475-5D19-EF49-98B5-8D61CFC10AFA}"/>
              </a:ext>
            </a:extLst>
          </p:cNvPr>
          <p:cNvPicPr>
            <a:picLocks noChangeAspect="1"/>
          </p:cNvPicPr>
          <p:nvPr userDrawn="1"/>
        </p:nvPicPr>
        <p:blipFill>
          <a:blip r:embed="rId6"/>
          <a:stretch>
            <a:fillRect/>
          </a:stretch>
        </p:blipFill>
        <p:spPr>
          <a:xfrm>
            <a:off x="4878833" y="870069"/>
            <a:ext cx="2438400" cy="2438400"/>
          </a:xfrm>
          <a:prstGeom prst="rect">
            <a:avLst/>
          </a:prstGeom>
        </p:spPr>
      </p:pic>
      <p:pic>
        <p:nvPicPr>
          <p:cNvPr id="17" name="Picture 16" descr="A picture containing person, cosmetic, close&#10;&#10;Description automatically generated">
            <a:extLst>
              <a:ext uri="{FF2B5EF4-FFF2-40B4-BE49-F238E27FC236}">
                <a16:creationId xmlns:a16="http://schemas.microsoft.com/office/drawing/2014/main" id="{C3D9DAAD-4C15-3B44-8C3B-90137487275F}"/>
              </a:ext>
            </a:extLst>
          </p:cNvPr>
          <p:cNvPicPr>
            <a:picLocks noChangeAspect="1"/>
          </p:cNvPicPr>
          <p:nvPr userDrawn="1"/>
        </p:nvPicPr>
        <p:blipFill>
          <a:blip r:embed="rId7"/>
          <a:stretch>
            <a:fillRect/>
          </a:stretch>
        </p:blipFill>
        <p:spPr>
          <a:xfrm>
            <a:off x="7318251" y="870069"/>
            <a:ext cx="2438400" cy="2438400"/>
          </a:xfrm>
          <a:prstGeom prst="rect">
            <a:avLst/>
          </a:prstGeom>
        </p:spPr>
      </p:pic>
      <p:pic>
        <p:nvPicPr>
          <p:cNvPr id="19" name="Picture 18" descr="A picture containing invertebrate, light, hydrozoan&#10;&#10;Description automatically generated">
            <a:extLst>
              <a:ext uri="{FF2B5EF4-FFF2-40B4-BE49-F238E27FC236}">
                <a16:creationId xmlns:a16="http://schemas.microsoft.com/office/drawing/2014/main" id="{3DE67BA1-BD90-4440-BF77-E7A0ABBF9315}"/>
              </a:ext>
            </a:extLst>
          </p:cNvPr>
          <p:cNvPicPr>
            <a:picLocks noChangeAspect="1"/>
          </p:cNvPicPr>
          <p:nvPr userDrawn="1"/>
        </p:nvPicPr>
        <p:blipFill>
          <a:blip r:embed="rId8"/>
          <a:stretch>
            <a:fillRect/>
          </a:stretch>
        </p:blipFill>
        <p:spPr>
          <a:xfrm>
            <a:off x="9757667" y="870069"/>
            <a:ext cx="2438400" cy="2438400"/>
          </a:xfrm>
          <a:prstGeom prst="rect">
            <a:avLst/>
          </a:prstGeom>
        </p:spPr>
      </p:pic>
      <p:pic>
        <p:nvPicPr>
          <p:cNvPr id="15" name="Picture 14">
            <a:extLst>
              <a:ext uri="{FF2B5EF4-FFF2-40B4-BE49-F238E27FC236}">
                <a16:creationId xmlns:a16="http://schemas.microsoft.com/office/drawing/2014/main" id="{FA8DBA7A-9F14-DE46-A6F5-1D7857FE6D7D}"/>
              </a:ext>
            </a:extLst>
          </p:cNvPr>
          <p:cNvPicPr>
            <a:picLocks noChangeAspect="1"/>
          </p:cNvPicPr>
          <p:nvPr userDrawn="1"/>
        </p:nvPicPr>
        <p:blipFill>
          <a:blip r:embed="rId9"/>
          <a:stretch>
            <a:fillRect/>
          </a:stretch>
        </p:blipFill>
        <p:spPr>
          <a:xfrm>
            <a:off x="-9903" y="-9912"/>
            <a:ext cx="12216384" cy="683603"/>
          </a:xfrm>
          <a:prstGeom prst="rect">
            <a:avLst/>
          </a:prstGeom>
        </p:spPr>
      </p:pic>
      <p:pic>
        <p:nvPicPr>
          <p:cNvPr id="18" name="Picture 17">
            <a:extLst>
              <a:ext uri="{FF2B5EF4-FFF2-40B4-BE49-F238E27FC236}">
                <a16:creationId xmlns:a16="http://schemas.microsoft.com/office/drawing/2014/main" id="{ABB27FAD-29ED-EF4B-B0C9-838213B7261E}"/>
              </a:ext>
            </a:extLst>
          </p:cNvPr>
          <p:cNvPicPr>
            <a:picLocks noChangeAspect="1"/>
          </p:cNvPicPr>
          <p:nvPr userDrawn="1"/>
        </p:nvPicPr>
        <p:blipFill>
          <a:blip r:embed="rId9"/>
          <a:stretch>
            <a:fillRect/>
          </a:stretch>
        </p:blipFill>
        <p:spPr>
          <a:xfrm flipH="1" flipV="1">
            <a:off x="-9903" y="6185675"/>
            <a:ext cx="12216384" cy="683603"/>
          </a:xfrm>
          <a:prstGeom prst="rect">
            <a:avLst/>
          </a:prstGeom>
        </p:spPr>
      </p:pic>
      <p:sp>
        <p:nvSpPr>
          <p:cNvPr id="20" name="TextBox 19">
            <a:extLst>
              <a:ext uri="{FF2B5EF4-FFF2-40B4-BE49-F238E27FC236}">
                <a16:creationId xmlns:a16="http://schemas.microsoft.com/office/drawing/2014/main" id="{BF4CC506-242B-4046-8F7B-7951305D45A3}"/>
              </a:ext>
            </a:extLst>
          </p:cNvPr>
          <p:cNvSpPr txBox="1"/>
          <p:nvPr userDrawn="1"/>
        </p:nvSpPr>
        <p:spPr>
          <a:xfrm>
            <a:off x="5094994" y="6597601"/>
            <a:ext cx="2002013"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66747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1 - Editable">
    <p:spTree>
      <p:nvGrpSpPr>
        <p:cNvPr id="1" name=""/>
        <p:cNvGrpSpPr/>
        <p:nvPr/>
      </p:nvGrpSpPr>
      <p:grpSpPr>
        <a:xfrm>
          <a:off x="0" y="0"/>
          <a:ext cx="0" cy="0"/>
          <a:chOff x="0" y="0"/>
          <a:chExt cx="0" cy="0"/>
        </a:xfrm>
      </p:grpSpPr>
      <p:pic>
        <p:nvPicPr>
          <p:cNvPr id="15" name="Picture 14" descr="A picture containing mosquito net&#10;&#10;Description automatically generated">
            <a:extLst>
              <a:ext uri="{FF2B5EF4-FFF2-40B4-BE49-F238E27FC236}">
                <a16:creationId xmlns:a16="http://schemas.microsoft.com/office/drawing/2014/main" id="{17D2D3D3-AE97-8542-B871-ADB3B25F4E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0" name="Picture Placeholder 49"/>
          <p:cNvSpPr>
            <a:spLocks noGrp="1"/>
          </p:cNvSpPr>
          <p:nvPr>
            <p:ph type="pic" sz="quarter" idx="13" hasCustomPrompt="1"/>
          </p:nvPr>
        </p:nvSpPr>
        <p:spPr>
          <a:xfrm>
            <a:off x="0" y="870069"/>
            <a:ext cx="2438400" cy="2438400"/>
          </a:xfrm>
          <a:blipFill>
            <a:blip r:embed="rId3"/>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2438400" y="870069"/>
            <a:ext cx="2438400" cy="2438400"/>
          </a:xfrm>
          <a:blipFill>
            <a:blip r:embed="rId4"/>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4876800" y="870069"/>
            <a:ext cx="2438400" cy="2438400"/>
          </a:xfrm>
          <a:blipFill>
            <a:blip r:embed="rId5"/>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7315200" y="870069"/>
            <a:ext cx="2438400" cy="2438400"/>
          </a:xfrm>
          <a:blipFill>
            <a:blip r:embed="rId6"/>
            <a:stretch>
              <a:fillRect/>
            </a:stretch>
          </a:blipFill>
        </p:spPr>
        <p:txBody>
          <a:bodyPr anchor="ctr">
            <a:normAutofit/>
          </a:bodyPr>
          <a:lstStyle>
            <a:lvl1pPr marL="0" marR="0" indent="0" algn="ctr" defTabSz="1219170" rtl="0" eaLnBrk="1" fontAlgn="auto" latinLnBrk="0" hangingPunct="1">
              <a:lnSpc>
                <a:spcPct val="90000"/>
              </a:lnSpc>
              <a:spcBef>
                <a:spcPts val="1333"/>
              </a:spcBef>
              <a:spcAft>
                <a:spcPts val="0"/>
              </a:spcAft>
              <a:buClr>
                <a:srgbClr val="0066A1"/>
              </a:buClr>
              <a:buSzTx/>
              <a:buFont typeface="LucidaGrande" charset="0"/>
              <a:buNone/>
              <a:tabLst/>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9753600" y="870069"/>
            <a:ext cx="2438400" cy="2438400"/>
          </a:xfrm>
          <a:blipFill>
            <a:blip r:embed="rId7"/>
            <a:stretch>
              <a:fillRect/>
            </a:stretch>
          </a:blipFill>
        </p:spPr>
        <p:txBody>
          <a:bodyPr anchor="ctr">
            <a:normAutofit/>
          </a:bodyPr>
          <a:lstStyle>
            <a:lvl1pPr marL="0" indent="0" algn="ctr">
              <a:buNone/>
              <a:defRPr sz="3733"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914400" y="4184081"/>
            <a:ext cx="10363200" cy="697311"/>
          </a:xfrm>
        </p:spPr>
        <p:txBody>
          <a:bodyPr anchor="b">
            <a:normAutofit/>
          </a:bodyPr>
          <a:lstStyle>
            <a:lvl1pPr algn="l">
              <a:defRPr sz="4400" i="0">
                <a:solidFill>
                  <a:srgbClr val="004578"/>
                </a:solidFill>
              </a:defRPr>
            </a:lvl1pPr>
          </a:lstStyle>
          <a:p>
            <a:r>
              <a:rPr lang="en-US" dirty="0"/>
              <a:t>Presentation Title</a:t>
            </a:r>
          </a:p>
        </p:txBody>
      </p:sp>
      <p:sp>
        <p:nvSpPr>
          <p:cNvPr id="26" name="Subtitle 2"/>
          <p:cNvSpPr>
            <a:spLocks noGrp="1"/>
          </p:cNvSpPr>
          <p:nvPr>
            <p:ph type="subTitle" idx="1" hasCustomPrompt="1"/>
          </p:nvPr>
        </p:nvSpPr>
        <p:spPr>
          <a:xfrm>
            <a:off x="914400" y="4973467"/>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pic>
        <p:nvPicPr>
          <p:cNvPr id="14" name="Picture 13">
            <a:extLst>
              <a:ext uri="{FF2B5EF4-FFF2-40B4-BE49-F238E27FC236}">
                <a16:creationId xmlns:a16="http://schemas.microsoft.com/office/drawing/2014/main" id="{558B1C9B-6FB7-5C45-8CDC-E3ED2B72F25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51947" y="5508531"/>
            <a:ext cx="1628452" cy="908904"/>
          </a:xfrm>
          <a:prstGeom prst="rect">
            <a:avLst/>
          </a:prstGeom>
        </p:spPr>
      </p:pic>
      <p:sp>
        <p:nvSpPr>
          <p:cNvPr id="17" name="TextBox 16">
            <a:extLst>
              <a:ext uri="{FF2B5EF4-FFF2-40B4-BE49-F238E27FC236}">
                <a16:creationId xmlns:a16="http://schemas.microsoft.com/office/drawing/2014/main" id="{0BD764F4-5BAE-324B-80B5-FDAEFED99D34}"/>
              </a:ext>
            </a:extLst>
          </p:cNvPr>
          <p:cNvSpPr txBox="1"/>
          <p:nvPr userDrawn="1"/>
        </p:nvSpPr>
        <p:spPr>
          <a:xfrm>
            <a:off x="913857" y="6205392"/>
            <a:ext cx="820481" cy="318100"/>
          </a:xfrm>
          <a:prstGeom prst="rect">
            <a:avLst/>
          </a:prstGeom>
          <a:noFill/>
        </p:spPr>
        <p:txBody>
          <a:bodyPr wrap="none" rtlCol="0">
            <a:spAutoFit/>
          </a:bodyPr>
          <a:lstStyle/>
          <a:p>
            <a:r>
              <a:rPr lang="en-US" sz="1467" b="1" dirty="0" err="1">
                <a:solidFill>
                  <a:srgbClr val="0066A1"/>
                </a:solidFill>
                <a:latin typeface="Calibri" panose="020F0502020204030204" pitchFamily="34" charset="0"/>
                <a:cs typeface="Calibri" panose="020F0502020204030204" pitchFamily="34" charset="0"/>
              </a:rPr>
              <a:t>ieee.org</a:t>
            </a:r>
            <a:endParaRPr lang="en-US" sz="1467" b="1" dirty="0">
              <a:solidFill>
                <a:srgbClr val="0066A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10C8FEF1-A23E-AD45-BCD7-F0D61E8E22E2}"/>
              </a:ext>
            </a:extLst>
          </p:cNvPr>
          <p:cNvPicPr>
            <a:picLocks noChangeAspect="1"/>
          </p:cNvPicPr>
          <p:nvPr userDrawn="1"/>
        </p:nvPicPr>
        <p:blipFill>
          <a:blip r:embed="rId9"/>
          <a:stretch>
            <a:fillRect/>
          </a:stretch>
        </p:blipFill>
        <p:spPr>
          <a:xfrm>
            <a:off x="-9903" y="-9912"/>
            <a:ext cx="12216384" cy="683603"/>
          </a:xfrm>
          <a:prstGeom prst="rect">
            <a:avLst/>
          </a:prstGeom>
        </p:spPr>
      </p:pic>
      <p:pic>
        <p:nvPicPr>
          <p:cNvPr id="18" name="Picture 17">
            <a:extLst>
              <a:ext uri="{FF2B5EF4-FFF2-40B4-BE49-F238E27FC236}">
                <a16:creationId xmlns:a16="http://schemas.microsoft.com/office/drawing/2014/main" id="{022A5846-66F5-1C4A-823D-FA20902EA191}"/>
              </a:ext>
            </a:extLst>
          </p:cNvPr>
          <p:cNvPicPr>
            <a:picLocks noChangeAspect="1"/>
          </p:cNvPicPr>
          <p:nvPr userDrawn="1"/>
        </p:nvPicPr>
        <p:blipFill>
          <a:blip r:embed="rId9"/>
          <a:stretch>
            <a:fillRect/>
          </a:stretch>
        </p:blipFill>
        <p:spPr>
          <a:xfrm flipH="1" flipV="1">
            <a:off x="-9903" y="6185675"/>
            <a:ext cx="12216384" cy="683603"/>
          </a:xfrm>
          <a:prstGeom prst="rect">
            <a:avLst/>
          </a:prstGeom>
        </p:spPr>
      </p:pic>
      <p:sp>
        <p:nvSpPr>
          <p:cNvPr id="19" name="TextBox 18">
            <a:extLst>
              <a:ext uri="{FF2B5EF4-FFF2-40B4-BE49-F238E27FC236}">
                <a16:creationId xmlns:a16="http://schemas.microsoft.com/office/drawing/2014/main" id="{97E38E24-642F-401D-94F1-B7A727F4BC77}"/>
              </a:ext>
            </a:extLst>
          </p:cNvPr>
          <p:cNvSpPr txBox="1"/>
          <p:nvPr userDrawn="1"/>
        </p:nvSpPr>
        <p:spPr>
          <a:xfrm>
            <a:off x="5090367" y="6593146"/>
            <a:ext cx="2011267" cy="297454"/>
          </a:xfrm>
          <a:prstGeom prst="rect">
            <a:avLst/>
          </a:prstGeom>
          <a:noFill/>
        </p:spPr>
        <p:txBody>
          <a:bodyPr wrap="square" rtlCol="0">
            <a:spAutoFit/>
          </a:bodyPr>
          <a:lstStyle/>
          <a:p>
            <a:r>
              <a:rPr lang="en-US" sz="1333" dirty="0">
                <a:solidFill>
                  <a:schemeClr val="bg1"/>
                </a:solidFill>
                <a:latin typeface="Verdana" panose="020B0604030504040204" pitchFamily="34" charset="0"/>
                <a:ea typeface="Verdana" panose="020B0604030504040204" pitchFamily="34" charset="0"/>
              </a:rPr>
              <a:t>IEEE PROPRIETARY</a:t>
            </a:r>
          </a:p>
        </p:txBody>
      </p:sp>
    </p:spTree>
    <p:extLst>
      <p:ext uri="{BB962C8B-B14F-4D97-AF65-F5344CB8AC3E}">
        <p14:creationId xmlns:p14="http://schemas.microsoft.com/office/powerpoint/2010/main" val="241253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media/image4.gif"/><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3.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6181"/>
            <a:ext cx="105156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838200" y="14288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76387" y="6205392"/>
            <a:ext cx="648879" cy="365125"/>
          </a:xfrm>
          <a:prstGeom prst="rect">
            <a:avLst/>
          </a:prstGeom>
        </p:spPr>
        <p:txBody>
          <a:bodyPr vert="horz" lIns="91440" tIns="45720" rIns="91440" bIns="45720" rtlCol="0" anchor="ctr"/>
          <a:lstStyle>
            <a:lvl1pPr algn="l">
              <a:defRPr sz="1200">
                <a:solidFill>
                  <a:srgbClr val="0066A1"/>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786260" y="6003833"/>
            <a:ext cx="1135081" cy="331444"/>
          </a:xfrm>
          <a:prstGeom prst="rect">
            <a:avLst/>
          </a:prstGeom>
        </p:spPr>
      </p:pic>
      <p:pic>
        <p:nvPicPr>
          <p:cNvPr id="19" name="Picture 18">
            <a:extLst>
              <a:ext uri="{FF2B5EF4-FFF2-40B4-BE49-F238E27FC236}">
                <a16:creationId xmlns:a16="http://schemas.microsoft.com/office/drawing/2014/main" id="{7EE9FDBB-D880-DD40-8C29-FC27EBDFD5F1}"/>
              </a:ext>
            </a:extLst>
          </p:cNvPr>
          <p:cNvPicPr>
            <a:picLocks noChangeAspect="1"/>
          </p:cNvPicPr>
          <p:nvPr userDrawn="1"/>
        </p:nvPicPr>
        <p:blipFill>
          <a:blip r:embed="rId25"/>
          <a:stretch>
            <a:fillRect/>
          </a:stretch>
        </p:blipFill>
        <p:spPr>
          <a:xfrm>
            <a:off x="-9903" y="-9912"/>
            <a:ext cx="12216384" cy="683603"/>
          </a:xfrm>
          <a:prstGeom prst="rect">
            <a:avLst/>
          </a:prstGeom>
        </p:spPr>
      </p:pic>
      <p:pic>
        <p:nvPicPr>
          <p:cNvPr id="20" name="Picture 19">
            <a:extLst>
              <a:ext uri="{FF2B5EF4-FFF2-40B4-BE49-F238E27FC236}">
                <a16:creationId xmlns:a16="http://schemas.microsoft.com/office/drawing/2014/main" id="{AE7C55B6-97FD-4344-B688-7BB9C88FEB57}"/>
              </a:ext>
            </a:extLst>
          </p:cNvPr>
          <p:cNvPicPr>
            <a:picLocks noChangeAspect="1"/>
          </p:cNvPicPr>
          <p:nvPr userDrawn="1"/>
        </p:nvPicPr>
        <p:blipFill>
          <a:blip r:embed="rId25"/>
          <a:stretch>
            <a:fillRect/>
          </a:stretch>
        </p:blipFill>
        <p:spPr>
          <a:xfrm flipH="1" flipV="1">
            <a:off x="-9903" y="6185675"/>
            <a:ext cx="12216384" cy="683603"/>
          </a:xfrm>
          <a:prstGeom prst="rect">
            <a:avLst/>
          </a:prstGeom>
        </p:spPr>
      </p:pic>
    </p:spTree>
    <p:extLst>
      <p:ext uri="{BB962C8B-B14F-4D97-AF65-F5344CB8AC3E}">
        <p14:creationId xmlns:p14="http://schemas.microsoft.com/office/powerpoint/2010/main" val="3825989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hdr="0" ftr="0" dt="0"/>
  <p:txStyles>
    <p:titleStyle>
      <a:lvl1pPr algn="l" defTabSz="914377" rtl="0" eaLnBrk="1" latinLnBrk="0" hangingPunct="1">
        <a:lnSpc>
          <a:spcPct val="90000"/>
        </a:lnSpc>
        <a:spcBef>
          <a:spcPct val="0"/>
        </a:spcBef>
        <a:buNone/>
        <a:defRPr sz="3400" b="1" i="0" kern="1200">
          <a:solidFill>
            <a:srgbClr val="004578"/>
          </a:solidFill>
          <a:latin typeface="Calibri" charset="0"/>
          <a:ea typeface="Calibri" charset="0"/>
          <a:cs typeface="Calibri" charset="0"/>
        </a:defRPr>
      </a:lvl1pPr>
    </p:titleStyle>
    <p:bodyStyle>
      <a:lvl1pPr marL="228594" indent="-228594" algn="l" defTabSz="914377"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hyperlink" Target="https://www.ieee.org/about/volunteers/global-travel.html"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eee-ceda.org/post/register-now-phil-kaufman-award-din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spdac.com/aspdac20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d.ieee.org/mpt/Agenda.aspx?eid=17839" TargetMode="External"/><Relationship Id="rId2" Type="http://schemas.openxmlformats.org/officeDocument/2006/relationships/hyperlink" Target="https://ta.ieee.org/contacts-and-rosters/board-and-committees" TargetMode="External"/><Relationship Id="rId1" Type="http://schemas.openxmlformats.org/officeDocument/2006/relationships/slideLayout" Target="../slideLayouts/slideLayout2.xml"/><Relationship Id="rId4" Type="http://schemas.openxmlformats.org/officeDocument/2006/relationships/hyperlink" Target="https://ta.ieee.org/meetings/ieee-meeting-series/june/2022-ieee-ad-hoc-committee-on-fellows-process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p:txBody>
          <a:bodyPr/>
          <a:lstStyle/>
          <a:p>
            <a:r>
              <a:rPr lang="en-US" dirty="0"/>
              <a:t>CEDA EC Meeting</a:t>
            </a:r>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8779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0A5A-7EF4-4415-A1EC-07B9ED9CDECF}"/>
              </a:ext>
            </a:extLst>
          </p:cNvPr>
          <p:cNvSpPr>
            <a:spLocks noGrp="1"/>
          </p:cNvSpPr>
          <p:nvPr>
            <p:ph type="title"/>
          </p:nvPr>
        </p:nvSpPr>
        <p:spPr>
          <a:xfrm>
            <a:off x="132473" y="287484"/>
            <a:ext cx="11927055" cy="741611"/>
          </a:xfrm>
        </p:spPr>
        <p:txBody>
          <a:bodyPr/>
          <a:lstStyle/>
          <a:p>
            <a:r>
              <a:rPr lang="en-US" sz="4800" dirty="0"/>
              <a:t>Goal: Fellow Process</a:t>
            </a:r>
          </a:p>
        </p:txBody>
      </p:sp>
      <p:sp>
        <p:nvSpPr>
          <p:cNvPr id="4" name="Slide Number Placeholder 3">
            <a:extLst>
              <a:ext uri="{FF2B5EF4-FFF2-40B4-BE49-F238E27FC236}">
                <a16:creationId xmlns:a16="http://schemas.microsoft.com/office/drawing/2014/main" id="{FD7FC60E-CCBF-987E-E7E4-5ED97322D9DF}"/>
              </a:ext>
            </a:extLst>
          </p:cNvPr>
          <p:cNvSpPr>
            <a:spLocks noGrp="1"/>
          </p:cNvSpPr>
          <p:nvPr>
            <p:ph type="sldNum" sz="quarter" idx="14"/>
          </p:nvPr>
        </p:nvSpPr>
        <p:spPr>
          <a:xfrm>
            <a:off x="-207036" y="6205392"/>
            <a:ext cx="648879"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1C54CE6-ACAC-13BC-A645-0AC4B721ED94}"/>
              </a:ext>
            </a:extLst>
          </p:cNvPr>
          <p:cNvSpPr>
            <a:spLocks noGrp="1"/>
          </p:cNvSpPr>
          <p:nvPr>
            <p:ph type="body" sz="quarter" idx="15"/>
          </p:nvPr>
        </p:nvSpPr>
        <p:spPr>
          <a:xfrm>
            <a:off x="838200" y="1106197"/>
            <a:ext cx="10515600" cy="602023"/>
          </a:xfrm>
        </p:spPr>
        <p:txBody>
          <a:bodyPr>
            <a:noAutofit/>
          </a:bodyPr>
          <a:lstStyle/>
          <a:p>
            <a:r>
              <a:rPr lang="en-US" sz="2667" dirty="0"/>
              <a:t>Cohort-FEC</a:t>
            </a:r>
          </a:p>
        </p:txBody>
      </p:sp>
      <p:sp>
        <p:nvSpPr>
          <p:cNvPr id="6" name="Oval 5">
            <a:extLst>
              <a:ext uri="{FF2B5EF4-FFF2-40B4-BE49-F238E27FC236}">
                <a16:creationId xmlns:a16="http://schemas.microsoft.com/office/drawing/2014/main" id="{6FC203B0-FE09-101D-CCAF-ADB523FD2224}"/>
              </a:ext>
            </a:extLst>
          </p:cNvPr>
          <p:cNvSpPr/>
          <p:nvPr/>
        </p:nvSpPr>
        <p:spPr>
          <a:xfrm>
            <a:off x="63631" y="2284143"/>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6EB5BDE-4B65-ACE5-D7FB-A9D3D1B1055C}"/>
              </a:ext>
            </a:extLst>
          </p:cNvPr>
          <p:cNvSpPr/>
          <p:nvPr/>
        </p:nvSpPr>
        <p:spPr>
          <a:xfrm>
            <a:off x="1436650" y="3340238"/>
            <a:ext cx="1166213" cy="9207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1119AC9-5F50-C97E-F6D6-316C335C7062}"/>
              </a:ext>
            </a:extLst>
          </p:cNvPr>
          <p:cNvSpPr/>
          <p:nvPr/>
        </p:nvSpPr>
        <p:spPr>
          <a:xfrm>
            <a:off x="317544" y="4492463"/>
            <a:ext cx="1030643" cy="820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88C27C4-DB11-235B-3D5A-E6C61D449050}"/>
              </a:ext>
            </a:extLst>
          </p:cNvPr>
          <p:cNvSpPr/>
          <p:nvPr/>
        </p:nvSpPr>
        <p:spPr>
          <a:xfrm>
            <a:off x="7877276" y="5328047"/>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7BFC9AC-FF42-5663-D267-F54AED0D31B8}"/>
              </a:ext>
            </a:extLst>
          </p:cNvPr>
          <p:cNvSpPr/>
          <p:nvPr/>
        </p:nvSpPr>
        <p:spPr>
          <a:xfrm>
            <a:off x="657404" y="2503091"/>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C4918D60-5C22-AAC7-B55B-6DE5E01B8EEF}"/>
              </a:ext>
            </a:extLst>
          </p:cNvPr>
          <p:cNvSpPr/>
          <p:nvPr/>
        </p:nvSpPr>
        <p:spPr>
          <a:xfrm>
            <a:off x="317127" y="26199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1173E14-E8E1-E8D6-FC9E-F4DECEFE46C4}"/>
              </a:ext>
            </a:extLst>
          </p:cNvPr>
          <p:cNvSpPr/>
          <p:nvPr/>
        </p:nvSpPr>
        <p:spPr>
          <a:xfrm>
            <a:off x="1063804" y="2541891"/>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22F0BC9-6182-B63C-7C6B-335B8F5B48E1}"/>
              </a:ext>
            </a:extLst>
          </p:cNvPr>
          <p:cNvSpPr/>
          <p:nvPr/>
        </p:nvSpPr>
        <p:spPr>
          <a:xfrm rot="10016314">
            <a:off x="7206219" y="1906453"/>
            <a:ext cx="2469424" cy="1925079"/>
          </a:xfrm>
          <a:custGeom>
            <a:avLst/>
            <a:gdLst>
              <a:gd name="connsiteX0" fmla="*/ 229822 w 1305587"/>
              <a:gd name="connsiteY0" fmla="*/ 102725 h 1853288"/>
              <a:gd name="connsiteX1" fmla="*/ 229822 w 1305587"/>
              <a:gd name="connsiteY1" fmla="*/ 102725 h 1853288"/>
              <a:gd name="connsiteX2" fmla="*/ 53788 w 1305587"/>
              <a:gd name="connsiteY2" fmla="*/ 630828 h 1853288"/>
              <a:gd name="connsiteX3" fmla="*/ 0 w 1305587"/>
              <a:gd name="connsiteY3" fmla="*/ 831311 h 1853288"/>
              <a:gd name="connsiteX4" fmla="*/ 39119 w 1305587"/>
              <a:gd name="connsiteY4" fmla="*/ 1022015 h 1853288"/>
              <a:gd name="connsiteX5" fmla="*/ 337399 w 1305587"/>
              <a:gd name="connsiteY5" fmla="*/ 1413202 h 1853288"/>
              <a:gd name="connsiteX6" fmla="*/ 366738 w 1305587"/>
              <a:gd name="connsiteY6" fmla="*/ 1486550 h 1853288"/>
              <a:gd name="connsiteX7" fmla="*/ 376517 w 1305587"/>
              <a:gd name="connsiteY7" fmla="*/ 1506109 h 1853288"/>
              <a:gd name="connsiteX8" fmla="*/ 547662 w 1305587"/>
              <a:gd name="connsiteY8" fmla="*/ 1652804 h 1853288"/>
              <a:gd name="connsiteX9" fmla="*/ 914400 w 1305587"/>
              <a:gd name="connsiteY9" fmla="*/ 1750601 h 1853288"/>
              <a:gd name="connsiteX10" fmla="*/ 1158892 w 1305587"/>
              <a:gd name="connsiteY10" fmla="*/ 1843508 h 1853288"/>
              <a:gd name="connsiteX11" fmla="*/ 1173561 w 1305587"/>
              <a:gd name="connsiteY11" fmla="*/ 1853288 h 1853288"/>
              <a:gd name="connsiteX12" fmla="*/ 1119773 w 1305587"/>
              <a:gd name="connsiteY12" fmla="*/ 1618576 h 1853288"/>
              <a:gd name="connsiteX13" fmla="*/ 1109993 w 1305587"/>
              <a:gd name="connsiteY13" fmla="*/ 1178490 h 1853288"/>
              <a:gd name="connsiteX14" fmla="*/ 1173561 w 1305587"/>
              <a:gd name="connsiteY14" fmla="*/ 709065 h 1853288"/>
              <a:gd name="connsiteX15" fmla="*/ 1232239 w 1305587"/>
              <a:gd name="connsiteY15" fmla="*/ 410785 h 1853288"/>
              <a:gd name="connsiteX16" fmla="*/ 1305587 w 1305587"/>
              <a:gd name="connsiteY16" fmla="*/ 327658 h 1853288"/>
              <a:gd name="connsiteX17" fmla="*/ 1261578 w 1305587"/>
              <a:gd name="connsiteY17" fmla="*/ 322768 h 1853288"/>
              <a:gd name="connsiteX18" fmla="*/ 1202900 w 1305587"/>
              <a:gd name="connsiteY18" fmla="*/ 234751 h 1853288"/>
              <a:gd name="connsiteX19" fmla="*/ 1051315 w 1305587"/>
              <a:gd name="connsiteY19" fmla="*/ 83166 h 1853288"/>
              <a:gd name="connsiteX20" fmla="*/ 977968 w 1305587"/>
              <a:gd name="connsiteY20" fmla="*/ 58717 h 1853288"/>
              <a:gd name="connsiteX21" fmla="*/ 943739 w 1305587"/>
              <a:gd name="connsiteY21" fmla="*/ 44047 h 1853288"/>
              <a:gd name="connsiteX22" fmla="*/ 885061 w 1305587"/>
              <a:gd name="connsiteY22" fmla="*/ 14708 h 1853288"/>
              <a:gd name="connsiteX23" fmla="*/ 645459 w 1305587"/>
              <a:gd name="connsiteY23" fmla="*/ 4928 h 1853288"/>
              <a:gd name="connsiteX24" fmla="*/ 562331 w 1305587"/>
              <a:gd name="connsiteY24" fmla="*/ 9818 h 1853288"/>
              <a:gd name="connsiteX25" fmla="*/ 347178 w 1305587"/>
              <a:gd name="connsiteY25" fmla="*/ 39157 h 1853288"/>
              <a:gd name="connsiteX26" fmla="*/ 317839 w 1305587"/>
              <a:gd name="connsiteY26" fmla="*/ 63607 h 1853288"/>
              <a:gd name="connsiteX27" fmla="*/ 264051 w 1305587"/>
              <a:gd name="connsiteY27" fmla="*/ 92946 h 1853288"/>
              <a:gd name="connsiteX28" fmla="*/ 229822 w 1305587"/>
              <a:gd name="connsiteY28" fmla="*/ 102725 h 18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5587" h="1853288">
                <a:moveTo>
                  <a:pt x="229822" y="102725"/>
                </a:moveTo>
                <a:lnTo>
                  <a:pt x="229822" y="102725"/>
                </a:lnTo>
                <a:cubicBezTo>
                  <a:pt x="34951" y="297598"/>
                  <a:pt x="193221" y="111121"/>
                  <a:pt x="53788" y="630828"/>
                </a:cubicBezTo>
                <a:lnTo>
                  <a:pt x="0" y="831311"/>
                </a:lnTo>
                <a:cubicBezTo>
                  <a:pt x="13040" y="894879"/>
                  <a:pt x="11220" y="963427"/>
                  <a:pt x="39119" y="1022015"/>
                </a:cubicBezTo>
                <a:cubicBezTo>
                  <a:pt x="83633" y="1115495"/>
                  <a:pt x="265674" y="1326638"/>
                  <a:pt x="337399" y="1413202"/>
                </a:cubicBezTo>
                <a:cubicBezTo>
                  <a:pt x="347179" y="1437651"/>
                  <a:pt x="356520" y="1462281"/>
                  <a:pt x="366738" y="1486550"/>
                </a:cubicBezTo>
                <a:cubicBezTo>
                  <a:pt x="369567" y="1493268"/>
                  <a:pt x="372230" y="1500214"/>
                  <a:pt x="376517" y="1506109"/>
                </a:cubicBezTo>
                <a:cubicBezTo>
                  <a:pt x="415150" y="1559229"/>
                  <a:pt x="514400" y="1639052"/>
                  <a:pt x="547662" y="1652804"/>
                </a:cubicBezTo>
                <a:cubicBezTo>
                  <a:pt x="664580" y="1701145"/>
                  <a:pt x="796133" y="1705660"/>
                  <a:pt x="914400" y="1750601"/>
                </a:cubicBezTo>
                <a:lnTo>
                  <a:pt x="1158892" y="1843508"/>
                </a:lnTo>
                <a:cubicBezTo>
                  <a:pt x="1164356" y="1845673"/>
                  <a:pt x="1168671" y="1850028"/>
                  <a:pt x="1173561" y="1853288"/>
                </a:cubicBezTo>
                <a:cubicBezTo>
                  <a:pt x="1155632" y="1775051"/>
                  <a:pt x="1127301" y="1698488"/>
                  <a:pt x="1119773" y="1618576"/>
                </a:cubicBezTo>
                <a:cubicBezTo>
                  <a:pt x="1106011" y="1472491"/>
                  <a:pt x="1104756" y="1325128"/>
                  <a:pt x="1109993" y="1178490"/>
                </a:cubicBezTo>
                <a:cubicBezTo>
                  <a:pt x="1120636" y="880491"/>
                  <a:pt x="1122431" y="893133"/>
                  <a:pt x="1173561" y="709065"/>
                </a:cubicBezTo>
                <a:cubicBezTo>
                  <a:pt x="1186653" y="610879"/>
                  <a:pt x="1199346" y="500495"/>
                  <a:pt x="1232239" y="410785"/>
                </a:cubicBezTo>
                <a:cubicBezTo>
                  <a:pt x="1238338" y="394152"/>
                  <a:pt x="1282798" y="350446"/>
                  <a:pt x="1305587" y="327658"/>
                </a:cubicBezTo>
                <a:cubicBezTo>
                  <a:pt x="1290917" y="326028"/>
                  <a:pt x="1272523" y="332671"/>
                  <a:pt x="1261578" y="322768"/>
                </a:cubicBezTo>
                <a:cubicBezTo>
                  <a:pt x="1235431" y="299111"/>
                  <a:pt x="1226158" y="261254"/>
                  <a:pt x="1202900" y="234751"/>
                </a:cubicBezTo>
                <a:cubicBezTo>
                  <a:pt x="1155767" y="181041"/>
                  <a:pt x="1107588" y="127206"/>
                  <a:pt x="1051315" y="83166"/>
                </a:cubicBezTo>
                <a:cubicBezTo>
                  <a:pt x="1031020" y="67283"/>
                  <a:pt x="1002188" y="67524"/>
                  <a:pt x="977968" y="58717"/>
                </a:cubicBezTo>
                <a:cubicBezTo>
                  <a:pt x="966302" y="54475"/>
                  <a:pt x="954957" y="49361"/>
                  <a:pt x="943739" y="44047"/>
                </a:cubicBezTo>
                <a:cubicBezTo>
                  <a:pt x="923976" y="34686"/>
                  <a:pt x="906743" y="17552"/>
                  <a:pt x="885061" y="14708"/>
                </a:cubicBezTo>
                <a:cubicBezTo>
                  <a:pt x="805806" y="4314"/>
                  <a:pt x="725326" y="8188"/>
                  <a:pt x="645459" y="4928"/>
                </a:cubicBezTo>
                <a:cubicBezTo>
                  <a:pt x="592798" y="-3847"/>
                  <a:pt x="635702" y="-97"/>
                  <a:pt x="562331" y="9818"/>
                </a:cubicBezTo>
                <a:cubicBezTo>
                  <a:pt x="307513" y="44253"/>
                  <a:pt x="545699" y="6072"/>
                  <a:pt x="347178" y="39157"/>
                </a:cubicBezTo>
                <a:cubicBezTo>
                  <a:pt x="337398" y="47307"/>
                  <a:pt x="328135" y="56119"/>
                  <a:pt x="317839" y="63607"/>
                </a:cubicBezTo>
                <a:cubicBezTo>
                  <a:pt x="302960" y="74428"/>
                  <a:pt x="280093" y="84925"/>
                  <a:pt x="264051" y="92946"/>
                </a:cubicBezTo>
                <a:cubicBezTo>
                  <a:pt x="269540" y="125880"/>
                  <a:pt x="235527" y="101095"/>
                  <a:pt x="229822" y="102725"/>
                </a:cubicBezTo>
                <a:close/>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96BE624-DD2C-0666-2F30-CEA331BBDDB7}"/>
              </a:ext>
            </a:extLst>
          </p:cNvPr>
          <p:cNvSpPr txBox="1"/>
          <p:nvPr/>
        </p:nvSpPr>
        <p:spPr>
          <a:xfrm>
            <a:off x="7713665" y="2165698"/>
            <a:ext cx="1089722"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IEEE FC</a:t>
            </a:r>
          </a:p>
        </p:txBody>
      </p:sp>
      <p:sp>
        <p:nvSpPr>
          <p:cNvPr id="16" name="TextBox 15">
            <a:extLst>
              <a:ext uri="{FF2B5EF4-FFF2-40B4-BE49-F238E27FC236}">
                <a16:creationId xmlns:a16="http://schemas.microsoft.com/office/drawing/2014/main" id="{4486DE85-7131-BE77-CF7B-DB230F5D9289}"/>
              </a:ext>
            </a:extLst>
          </p:cNvPr>
          <p:cNvSpPr txBox="1"/>
          <p:nvPr/>
        </p:nvSpPr>
        <p:spPr>
          <a:xfrm>
            <a:off x="195942" y="2790148"/>
            <a:ext cx="129234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17" name="TextBox 16">
            <a:extLst>
              <a:ext uri="{FF2B5EF4-FFF2-40B4-BE49-F238E27FC236}">
                <a16:creationId xmlns:a16="http://schemas.microsoft.com/office/drawing/2014/main" id="{3830D2A4-FA7A-7FDB-2D71-9C0091C7D344}"/>
              </a:ext>
            </a:extLst>
          </p:cNvPr>
          <p:cNvSpPr txBox="1"/>
          <p:nvPr/>
        </p:nvSpPr>
        <p:spPr>
          <a:xfrm>
            <a:off x="1404717" y="3574900"/>
            <a:ext cx="1165319"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18" name="TextBox 17">
            <a:extLst>
              <a:ext uri="{FF2B5EF4-FFF2-40B4-BE49-F238E27FC236}">
                <a16:creationId xmlns:a16="http://schemas.microsoft.com/office/drawing/2014/main" id="{02059730-B252-5A2E-93D7-A80366F784B8}"/>
              </a:ext>
            </a:extLst>
          </p:cNvPr>
          <p:cNvSpPr txBox="1"/>
          <p:nvPr/>
        </p:nvSpPr>
        <p:spPr>
          <a:xfrm>
            <a:off x="247449" y="4687181"/>
            <a:ext cx="1106585" cy="40011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nvGrpSpPr>
          <p:cNvPr id="20" name="Group 19">
            <a:extLst>
              <a:ext uri="{FF2B5EF4-FFF2-40B4-BE49-F238E27FC236}">
                <a16:creationId xmlns:a16="http://schemas.microsoft.com/office/drawing/2014/main" id="{D761AD63-A1D1-EE61-C6D3-41505C415C10}"/>
              </a:ext>
            </a:extLst>
          </p:cNvPr>
          <p:cNvGrpSpPr/>
          <p:nvPr/>
        </p:nvGrpSpPr>
        <p:grpSpPr>
          <a:xfrm>
            <a:off x="5550761" y="5537798"/>
            <a:ext cx="372218" cy="210724"/>
            <a:chOff x="5344949" y="2731772"/>
            <a:chExt cx="279163" cy="158043"/>
          </a:xfrm>
        </p:grpSpPr>
        <p:sp>
          <p:nvSpPr>
            <p:cNvPr id="9" name="Oval 8">
              <a:extLst>
                <a:ext uri="{FF2B5EF4-FFF2-40B4-BE49-F238E27FC236}">
                  <a16:creationId xmlns:a16="http://schemas.microsoft.com/office/drawing/2014/main" id="{08578B01-09B1-200F-2364-8F9412A343EE}"/>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07A215E-38DC-13F9-C4BC-3C36B6CDFC67}"/>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23" name="TextBox 22">
            <a:extLst>
              <a:ext uri="{FF2B5EF4-FFF2-40B4-BE49-F238E27FC236}">
                <a16:creationId xmlns:a16="http://schemas.microsoft.com/office/drawing/2014/main" id="{8FBE98F8-6406-7D9A-3854-50789AF88C73}"/>
              </a:ext>
            </a:extLst>
          </p:cNvPr>
          <p:cNvSpPr txBox="1"/>
          <p:nvPr/>
        </p:nvSpPr>
        <p:spPr>
          <a:xfrm>
            <a:off x="1757719" y="3809951"/>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24" name="TextBox 23">
            <a:extLst>
              <a:ext uri="{FF2B5EF4-FFF2-40B4-BE49-F238E27FC236}">
                <a16:creationId xmlns:a16="http://schemas.microsoft.com/office/drawing/2014/main" id="{920CD2E2-C0EE-D43D-013A-2DEC28E2D60E}"/>
              </a:ext>
            </a:extLst>
          </p:cNvPr>
          <p:cNvSpPr txBox="1"/>
          <p:nvPr/>
        </p:nvSpPr>
        <p:spPr>
          <a:xfrm>
            <a:off x="539754" y="3166709"/>
            <a:ext cx="598241"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140</a:t>
            </a:r>
          </a:p>
        </p:txBody>
      </p:sp>
      <p:sp>
        <p:nvSpPr>
          <p:cNvPr id="25" name="TextBox 24">
            <a:extLst>
              <a:ext uri="{FF2B5EF4-FFF2-40B4-BE49-F238E27FC236}">
                <a16:creationId xmlns:a16="http://schemas.microsoft.com/office/drawing/2014/main" id="{F576D2F0-6D99-46C2-B6AA-B6084DF56340}"/>
              </a:ext>
            </a:extLst>
          </p:cNvPr>
          <p:cNvSpPr txBox="1"/>
          <p:nvPr/>
        </p:nvSpPr>
        <p:spPr>
          <a:xfrm>
            <a:off x="574019" y="4902624"/>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26" name="Oval 25">
            <a:extLst>
              <a:ext uri="{FF2B5EF4-FFF2-40B4-BE49-F238E27FC236}">
                <a16:creationId xmlns:a16="http://schemas.microsoft.com/office/drawing/2014/main" id="{7302C393-6D90-5DD0-EC42-1E4DFF1F620A}"/>
              </a:ext>
            </a:extLst>
          </p:cNvPr>
          <p:cNvSpPr/>
          <p:nvPr/>
        </p:nvSpPr>
        <p:spPr>
          <a:xfrm>
            <a:off x="2359515" y="1300940"/>
            <a:ext cx="1250915" cy="12070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8EFECF0-FFCF-F9AB-6494-4B3837E51726}"/>
              </a:ext>
            </a:extLst>
          </p:cNvPr>
          <p:cNvSpPr txBox="1"/>
          <p:nvPr/>
        </p:nvSpPr>
        <p:spPr>
          <a:xfrm>
            <a:off x="2309660" y="1658265"/>
            <a:ext cx="129234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28" name="TextBox 27">
            <a:extLst>
              <a:ext uri="{FF2B5EF4-FFF2-40B4-BE49-F238E27FC236}">
                <a16:creationId xmlns:a16="http://schemas.microsoft.com/office/drawing/2014/main" id="{5AA969A5-FDEF-CEFD-1784-4586BEA8DF18}"/>
              </a:ext>
            </a:extLst>
          </p:cNvPr>
          <p:cNvSpPr txBox="1"/>
          <p:nvPr/>
        </p:nvSpPr>
        <p:spPr>
          <a:xfrm>
            <a:off x="2653471" y="2056625"/>
            <a:ext cx="598241"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110</a:t>
            </a:r>
          </a:p>
        </p:txBody>
      </p:sp>
      <p:sp>
        <p:nvSpPr>
          <p:cNvPr id="29" name="Oval 28">
            <a:extLst>
              <a:ext uri="{FF2B5EF4-FFF2-40B4-BE49-F238E27FC236}">
                <a16:creationId xmlns:a16="http://schemas.microsoft.com/office/drawing/2014/main" id="{BE496FB0-3700-5E30-677E-AAE6BD6FE24C}"/>
              </a:ext>
            </a:extLst>
          </p:cNvPr>
          <p:cNvSpPr/>
          <p:nvPr/>
        </p:nvSpPr>
        <p:spPr>
          <a:xfrm>
            <a:off x="945573" y="5505398"/>
            <a:ext cx="872047" cy="7649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4ADF1FB-CCC2-F93C-EE48-B0B3A7377601}"/>
              </a:ext>
            </a:extLst>
          </p:cNvPr>
          <p:cNvSpPr txBox="1"/>
          <p:nvPr/>
        </p:nvSpPr>
        <p:spPr>
          <a:xfrm>
            <a:off x="855917" y="5644791"/>
            <a:ext cx="984437" cy="35900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7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31" name="TextBox 30">
            <a:extLst>
              <a:ext uri="{FF2B5EF4-FFF2-40B4-BE49-F238E27FC236}">
                <a16:creationId xmlns:a16="http://schemas.microsoft.com/office/drawing/2014/main" id="{7264AB43-BAF1-8681-C8C2-F439E1063634}"/>
              </a:ext>
            </a:extLst>
          </p:cNvPr>
          <p:cNvSpPr txBox="1"/>
          <p:nvPr/>
        </p:nvSpPr>
        <p:spPr>
          <a:xfrm>
            <a:off x="1123807" y="5860233"/>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grpSp>
        <p:nvGrpSpPr>
          <p:cNvPr id="32" name="Group 31">
            <a:extLst>
              <a:ext uri="{FF2B5EF4-FFF2-40B4-BE49-F238E27FC236}">
                <a16:creationId xmlns:a16="http://schemas.microsoft.com/office/drawing/2014/main" id="{76CB8C46-4C67-06B9-3C36-2B9850B36EE8}"/>
              </a:ext>
            </a:extLst>
          </p:cNvPr>
          <p:cNvGrpSpPr/>
          <p:nvPr/>
        </p:nvGrpSpPr>
        <p:grpSpPr>
          <a:xfrm>
            <a:off x="4902457" y="5609846"/>
            <a:ext cx="372218" cy="210724"/>
            <a:chOff x="5344949" y="2731772"/>
            <a:chExt cx="279163" cy="158043"/>
          </a:xfrm>
        </p:grpSpPr>
        <p:sp>
          <p:nvSpPr>
            <p:cNvPr id="33" name="Oval 32">
              <a:extLst>
                <a:ext uri="{FF2B5EF4-FFF2-40B4-BE49-F238E27FC236}">
                  <a16:creationId xmlns:a16="http://schemas.microsoft.com/office/drawing/2014/main" id="{D426C820-E6AB-C155-4CAE-91BEC65EE019}"/>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4B51F50-D0EE-3289-4980-A3DC473F395D}"/>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grpSp>
        <p:nvGrpSpPr>
          <p:cNvPr id="35" name="Group 34">
            <a:extLst>
              <a:ext uri="{FF2B5EF4-FFF2-40B4-BE49-F238E27FC236}">
                <a16:creationId xmlns:a16="http://schemas.microsoft.com/office/drawing/2014/main" id="{A0C0C674-DAC8-1AD4-B76A-16B5236917CE}"/>
              </a:ext>
            </a:extLst>
          </p:cNvPr>
          <p:cNvGrpSpPr/>
          <p:nvPr/>
        </p:nvGrpSpPr>
        <p:grpSpPr>
          <a:xfrm>
            <a:off x="8003277" y="5861664"/>
            <a:ext cx="372218" cy="210724"/>
            <a:chOff x="5344949" y="2731772"/>
            <a:chExt cx="279163" cy="158043"/>
          </a:xfrm>
        </p:grpSpPr>
        <p:sp>
          <p:nvSpPr>
            <p:cNvPr id="36" name="Oval 35">
              <a:extLst>
                <a:ext uri="{FF2B5EF4-FFF2-40B4-BE49-F238E27FC236}">
                  <a16:creationId xmlns:a16="http://schemas.microsoft.com/office/drawing/2014/main" id="{EFE75DCF-5EE2-DC0C-4563-D75A38080234}"/>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723C367F-75EB-AD91-776F-6D0BCEC5EBA3}"/>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39" name="Oval 38">
            <a:extLst>
              <a:ext uri="{FF2B5EF4-FFF2-40B4-BE49-F238E27FC236}">
                <a16:creationId xmlns:a16="http://schemas.microsoft.com/office/drawing/2014/main" id="{41D986B7-D70D-CB07-E2FF-E1D7E51A8E43}"/>
              </a:ext>
            </a:extLst>
          </p:cNvPr>
          <p:cNvSpPr/>
          <p:nvPr/>
        </p:nvSpPr>
        <p:spPr>
          <a:xfrm>
            <a:off x="5465335" y="1135394"/>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609882D-D748-C8BC-245B-567E92995C31}"/>
              </a:ext>
            </a:extLst>
          </p:cNvPr>
          <p:cNvSpPr txBox="1"/>
          <p:nvPr/>
        </p:nvSpPr>
        <p:spPr>
          <a:xfrm>
            <a:off x="5393693" y="1178443"/>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41" name="TextBox 40">
            <a:extLst>
              <a:ext uri="{FF2B5EF4-FFF2-40B4-BE49-F238E27FC236}">
                <a16:creationId xmlns:a16="http://schemas.microsoft.com/office/drawing/2014/main" id="{A1460A4D-DE84-8182-7751-F18D62221882}"/>
              </a:ext>
            </a:extLst>
          </p:cNvPr>
          <p:cNvSpPr txBox="1"/>
          <p:nvPr/>
        </p:nvSpPr>
        <p:spPr>
          <a:xfrm>
            <a:off x="5411048" y="1419200"/>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42" name="TextBox 41">
            <a:extLst>
              <a:ext uri="{FF2B5EF4-FFF2-40B4-BE49-F238E27FC236}">
                <a16:creationId xmlns:a16="http://schemas.microsoft.com/office/drawing/2014/main" id="{B6B293F9-65E5-8446-E34E-D561A9A23DAE}"/>
              </a:ext>
            </a:extLst>
          </p:cNvPr>
          <p:cNvSpPr txBox="1"/>
          <p:nvPr/>
        </p:nvSpPr>
        <p:spPr>
          <a:xfrm>
            <a:off x="5574264" y="5684664"/>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43" name="TextBox 42">
            <a:extLst>
              <a:ext uri="{FF2B5EF4-FFF2-40B4-BE49-F238E27FC236}">
                <a16:creationId xmlns:a16="http://schemas.microsoft.com/office/drawing/2014/main" id="{A051279A-5B83-835B-32B1-3E5970AC9258}"/>
              </a:ext>
            </a:extLst>
          </p:cNvPr>
          <p:cNvSpPr txBox="1"/>
          <p:nvPr/>
        </p:nvSpPr>
        <p:spPr>
          <a:xfrm>
            <a:off x="4950537" y="5787915"/>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nvGrpSpPr>
          <p:cNvPr id="44" name="Group 43">
            <a:extLst>
              <a:ext uri="{FF2B5EF4-FFF2-40B4-BE49-F238E27FC236}">
                <a16:creationId xmlns:a16="http://schemas.microsoft.com/office/drawing/2014/main" id="{AF05DFA0-0E83-F6B3-3FEE-B9ECE38801B5}"/>
              </a:ext>
            </a:extLst>
          </p:cNvPr>
          <p:cNvGrpSpPr/>
          <p:nvPr/>
        </p:nvGrpSpPr>
        <p:grpSpPr>
          <a:xfrm>
            <a:off x="4832388" y="5042498"/>
            <a:ext cx="372218" cy="210724"/>
            <a:chOff x="5344949" y="2731772"/>
            <a:chExt cx="279163" cy="158043"/>
          </a:xfrm>
        </p:grpSpPr>
        <p:sp>
          <p:nvSpPr>
            <p:cNvPr id="45" name="Oval 44">
              <a:extLst>
                <a:ext uri="{FF2B5EF4-FFF2-40B4-BE49-F238E27FC236}">
                  <a16:creationId xmlns:a16="http://schemas.microsoft.com/office/drawing/2014/main" id="{B5D1F260-3E0D-61B5-6321-DDE92AC7331D}"/>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D86B8FB3-53DB-CC98-EF77-DF54652D6E6C}"/>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47" name="TextBox 46">
            <a:extLst>
              <a:ext uri="{FF2B5EF4-FFF2-40B4-BE49-F238E27FC236}">
                <a16:creationId xmlns:a16="http://schemas.microsoft.com/office/drawing/2014/main" id="{C4FBC850-4658-6899-6D67-2F1E9B038E3B}"/>
              </a:ext>
            </a:extLst>
          </p:cNvPr>
          <p:cNvSpPr txBox="1"/>
          <p:nvPr/>
        </p:nvSpPr>
        <p:spPr>
          <a:xfrm>
            <a:off x="4855891" y="5189364"/>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nvGrpSpPr>
          <p:cNvPr id="48" name="Group 47">
            <a:extLst>
              <a:ext uri="{FF2B5EF4-FFF2-40B4-BE49-F238E27FC236}">
                <a16:creationId xmlns:a16="http://schemas.microsoft.com/office/drawing/2014/main" id="{3B0F395D-E8E2-A45B-D3AF-782DD1D2CF1E}"/>
              </a:ext>
            </a:extLst>
          </p:cNvPr>
          <p:cNvGrpSpPr/>
          <p:nvPr/>
        </p:nvGrpSpPr>
        <p:grpSpPr>
          <a:xfrm>
            <a:off x="5527251" y="4907126"/>
            <a:ext cx="372218" cy="210724"/>
            <a:chOff x="5344949" y="2731772"/>
            <a:chExt cx="279163" cy="158043"/>
          </a:xfrm>
        </p:grpSpPr>
        <p:sp>
          <p:nvSpPr>
            <p:cNvPr id="49" name="Oval 48">
              <a:extLst>
                <a:ext uri="{FF2B5EF4-FFF2-40B4-BE49-F238E27FC236}">
                  <a16:creationId xmlns:a16="http://schemas.microsoft.com/office/drawing/2014/main" id="{DCDD1899-8E29-6349-9995-A397408F9490}"/>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5B11CD9-AA07-BB52-5865-2BCD0AC86CFB}"/>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51" name="TextBox 50">
            <a:extLst>
              <a:ext uri="{FF2B5EF4-FFF2-40B4-BE49-F238E27FC236}">
                <a16:creationId xmlns:a16="http://schemas.microsoft.com/office/drawing/2014/main" id="{9D006E5D-319D-5673-1033-EA741077CEB8}"/>
              </a:ext>
            </a:extLst>
          </p:cNvPr>
          <p:cNvSpPr txBox="1"/>
          <p:nvPr/>
        </p:nvSpPr>
        <p:spPr>
          <a:xfrm>
            <a:off x="5550753" y="5053992"/>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52" name="Oval 51">
            <a:extLst>
              <a:ext uri="{FF2B5EF4-FFF2-40B4-BE49-F238E27FC236}">
                <a16:creationId xmlns:a16="http://schemas.microsoft.com/office/drawing/2014/main" id="{8FF90315-9B36-6C7E-7DD8-0C739243ACC1}"/>
              </a:ext>
            </a:extLst>
          </p:cNvPr>
          <p:cNvSpPr/>
          <p:nvPr/>
        </p:nvSpPr>
        <p:spPr>
          <a:xfrm>
            <a:off x="3685810" y="5385529"/>
            <a:ext cx="289863" cy="299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9BDE652-7343-D7BE-86A2-06E88CB3D8FD}"/>
              </a:ext>
            </a:extLst>
          </p:cNvPr>
          <p:cNvSpPr txBox="1"/>
          <p:nvPr/>
        </p:nvSpPr>
        <p:spPr>
          <a:xfrm>
            <a:off x="3574300" y="5428578"/>
            <a:ext cx="434734" cy="17434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5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54" name="TextBox 53">
            <a:extLst>
              <a:ext uri="{FF2B5EF4-FFF2-40B4-BE49-F238E27FC236}">
                <a16:creationId xmlns:a16="http://schemas.microsoft.com/office/drawing/2014/main" id="{0536D802-F453-0E80-7D33-C9785F938636}"/>
              </a:ext>
            </a:extLst>
          </p:cNvPr>
          <p:cNvSpPr txBox="1"/>
          <p:nvPr/>
        </p:nvSpPr>
        <p:spPr>
          <a:xfrm>
            <a:off x="3641693" y="5618720"/>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55" name="Oval 54">
            <a:extLst>
              <a:ext uri="{FF2B5EF4-FFF2-40B4-BE49-F238E27FC236}">
                <a16:creationId xmlns:a16="http://schemas.microsoft.com/office/drawing/2014/main" id="{1E3B7733-FDC0-7968-E665-4ECC21036540}"/>
              </a:ext>
            </a:extLst>
          </p:cNvPr>
          <p:cNvSpPr/>
          <p:nvPr/>
        </p:nvSpPr>
        <p:spPr>
          <a:xfrm>
            <a:off x="3141177" y="5005805"/>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342EBE5B-5615-70EF-65DD-C8EFB1608FA3}"/>
              </a:ext>
            </a:extLst>
          </p:cNvPr>
          <p:cNvSpPr txBox="1"/>
          <p:nvPr/>
        </p:nvSpPr>
        <p:spPr>
          <a:xfrm>
            <a:off x="3069534" y="5048853"/>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57" name="TextBox 56">
            <a:extLst>
              <a:ext uri="{FF2B5EF4-FFF2-40B4-BE49-F238E27FC236}">
                <a16:creationId xmlns:a16="http://schemas.microsoft.com/office/drawing/2014/main" id="{A81E30CB-0A07-E2FB-C808-012453F4F73D}"/>
              </a:ext>
            </a:extLst>
          </p:cNvPr>
          <p:cNvSpPr txBox="1"/>
          <p:nvPr/>
        </p:nvSpPr>
        <p:spPr>
          <a:xfrm>
            <a:off x="3087913" y="5251249"/>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58" name="Oval 57">
            <a:extLst>
              <a:ext uri="{FF2B5EF4-FFF2-40B4-BE49-F238E27FC236}">
                <a16:creationId xmlns:a16="http://schemas.microsoft.com/office/drawing/2014/main" id="{3919B5EC-8C52-5175-D397-9AE6826EBD26}"/>
              </a:ext>
            </a:extLst>
          </p:cNvPr>
          <p:cNvSpPr/>
          <p:nvPr/>
        </p:nvSpPr>
        <p:spPr>
          <a:xfrm>
            <a:off x="7393075" y="5506660"/>
            <a:ext cx="289863" cy="299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CC9F64E-FDF0-3372-3BD5-AE287468D582}"/>
              </a:ext>
            </a:extLst>
          </p:cNvPr>
          <p:cNvSpPr txBox="1"/>
          <p:nvPr/>
        </p:nvSpPr>
        <p:spPr>
          <a:xfrm>
            <a:off x="7281566" y="5549709"/>
            <a:ext cx="434734" cy="17434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5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60" name="TextBox 59">
            <a:extLst>
              <a:ext uri="{FF2B5EF4-FFF2-40B4-BE49-F238E27FC236}">
                <a16:creationId xmlns:a16="http://schemas.microsoft.com/office/drawing/2014/main" id="{039F9E69-0F32-CCF8-6E34-E881FF23D563}"/>
              </a:ext>
            </a:extLst>
          </p:cNvPr>
          <p:cNvSpPr txBox="1"/>
          <p:nvPr/>
        </p:nvSpPr>
        <p:spPr>
          <a:xfrm>
            <a:off x="7348959" y="5739851"/>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61" name="Oval 60">
            <a:extLst>
              <a:ext uri="{FF2B5EF4-FFF2-40B4-BE49-F238E27FC236}">
                <a16:creationId xmlns:a16="http://schemas.microsoft.com/office/drawing/2014/main" id="{7F6B32BD-CDE5-4549-F34D-E7CA46667D11}"/>
              </a:ext>
            </a:extLst>
          </p:cNvPr>
          <p:cNvSpPr/>
          <p:nvPr/>
        </p:nvSpPr>
        <p:spPr>
          <a:xfrm>
            <a:off x="5874757" y="881455"/>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E389AC8D-AA85-189F-B0DF-10E38D4DB32B}"/>
              </a:ext>
            </a:extLst>
          </p:cNvPr>
          <p:cNvSpPr txBox="1"/>
          <p:nvPr/>
        </p:nvSpPr>
        <p:spPr>
          <a:xfrm>
            <a:off x="5803114" y="924504"/>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63" name="TextBox 62">
            <a:extLst>
              <a:ext uri="{FF2B5EF4-FFF2-40B4-BE49-F238E27FC236}">
                <a16:creationId xmlns:a16="http://schemas.microsoft.com/office/drawing/2014/main" id="{6B6CD8EE-B37B-3266-92A6-1D781DBF22A4}"/>
              </a:ext>
            </a:extLst>
          </p:cNvPr>
          <p:cNvSpPr txBox="1"/>
          <p:nvPr/>
        </p:nvSpPr>
        <p:spPr>
          <a:xfrm>
            <a:off x="5821493" y="1126900"/>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64" name="Oval 63">
            <a:extLst>
              <a:ext uri="{FF2B5EF4-FFF2-40B4-BE49-F238E27FC236}">
                <a16:creationId xmlns:a16="http://schemas.microsoft.com/office/drawing/2014/main" id="{D8F63042-1A25-8D17-ECEA-546FABF74BC9}"/>
              </a:ext>
            </a:extLst>
          </p:cNvPr>
          <p:cNvSpPr/>
          <p:nvPr/>
        </p:nvSpPr>
        <p:spPr>
          <a:xfrm>
            <a:off x="1188424" y="333435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B141758C-918A-F5F4-7EE1-447AE1A70A13}"/>
              </a:ext>
            </a:extLst>
          </p:cNvPr>
          <p:cNvSpPr/>
          <p:nvPr/>
        </p:nvSpPr>
        <p:spPr>
          <a:xfrm>
            <a:off x="397017" y="3265858"/>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6AC957F6-3770-7A82-BEA3-6D7F518319D6}"/>
              </a:ext>
            </a:extLst>
          </p:cNvPr>
          <p:cNvSpPr/>
          <p:nvPr/>
        </p:nvSpPr>
        <p:spPr>
          <a:xfrm>
            <a:off x="3075153" y="1397079"/>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B462B74-B077-9C19-8AF3-6E5F29F4B497}"/>
              </a:ext>
            </a:extLst>
          </p:cNvPr>
          <p:cNvSpPr/>
          <p:nvPr/>
        </p:nvSpPr>
        <p:spPr>
          <a:xfrm>
            <a:off x="2677940" y="148387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0594D39C-A80C-2A3E-B50A-D73C95B0A9A1}"/>
              </a:ext>
            </a:extLst>
          </p:cNvPr>
          <p:cNvSpPr/>
          <p:nvPr/>
        </p:nvSpPr>
        <p:spPr>
          <a:xfrm>
            <a:off x="2452273" y="2048546"/>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A4ED1870-9E2D-804D-C204-1077ACC69EE6}"/>
              </a:ext>
            </a:extLst>
          </p:cNvPr>
          <p:cNvSpPr/>
          <p:nvPr/>
        </p:nvSpPr>
        <p:spPr>
          <a:xfrm>
            <a:off x="2092811" y="342829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6D91E0A3-FCC8-A58D-91B0-1E360C4852BA}"/>
              </a:ext>
            </a:extLst>
          </p:cNvPr>
          <p:cNvSpPr/>
          <p:nvPr/>
        </p:nvSpPr>
        <p:spPr>
          <a:xfrm>
            <a:off x="2277631" y="390719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0AF259E6-63F9-1E48-7F2C-BCCBB24D1BF7}"/>
              </a:ext>
            </a:extLst>
          </p:cNvPr>
          <p:cNvSpPr/>
          <p:nvPr/>
        </p:nvSpPr>
        <p:spPr>
          <a:xfrm>
            <a:off x="1702744" y="343033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B9D0238B-A5DF-1D8A-7232-CFEFE85CFC1A}"/>
              </a:ext>
            </a:extLst>
          </p:cNvPr>
          <p:cNvSpPr/>
          <p:nvPr/>
        </p:nvSpPr>
        <p:spPr>
          <a:xfrm>
            <a:off x="1470948" y="55621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392656BD-62B8-79B9-1AC6-5D9B95E21286}"/>
              </a:ext>
            </a:extLst>
          </p:cNvPr>
          <p:cNvSpPr/>
          <p:nvPr/>
        </p:nvSpPr>
        <p:spPr>
          <a:xfrm>
            <a:off x="1177888" y="54896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B1B90917-FB60-2668-DA7D-26485E08A23D}"/>
              </a:ext>
            </a:extLst>
          </p:cNvPr>
          <p:cNvSpPr/>
          <p:nvPr/>
        </p:nvSpPr>
        <p:spPr>
          <a:xfrm>
            <a:off x="987935" y="456952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F5882B03-089B-E41B-943B-871BB0E8DACD}"/>
              </a:ext>
            </a:extLst>
          </p:cNvPr>
          <p:cNvSpPr/>
          <p:nvPr/>
        </p:nvSpPr>
        <p:spPr>
          <a:xfrm>
            <a:off x="664241" y="4484770"/>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49324EE1-F937-A09C-E326-E05220E41E1A}"/>
              </a:ext>
            </a:extLst>
          </p:cNvPr>
          <p:cNvSpPr/>
          <p:nvPr/>
        </p:nvSpPr>
        <p:spPr>
          <a:xfrm>
            <a:off x="437555" y="50116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88EC30B9-0460-82A8-0FAA-BA75517C20B5}"/>
              </a:ext>
            </a:extLst>
          </p:cNvPr>
          <p:cNvSpPr txBox="1"/>
          <p:nvPr/>
        </p:nvSpPr>
        <p:spPr>
          <a:xfrm>
            <a:off x="7799159" y="5464152"/>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cxnSp>
        <p:nvCxnSpPr>
          <p:cNvPr id="79" name="Straight Arrow Connector 78">
            <a:extLst>
              <a:ext uri="{FF2B5EF4-FFF2-40B4-BE49-F238E27FC236}">
                <a16:creationId xmlns:a16="http://schemas.microsoft.com/office/drawing/2014/main" id="{596C1E19-BF2D-3A96-35B8-5F905A37EC54}"/>
              </a:ext>
            </a:extLst>
          </p:cNvPr>
          <p:cNvCxnSpPr>
            <a:cxnSpLocks/>
          </p:cNvCxnSpPr>
          <p:nvPr/>
        </p:nvCxnSpPr>
        <p:spPr>
          <a:xfrm>
            <a:off x="3615687" y="1759892"/>
            <a:ext cx="3772479" cy="418357"/>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D411C22-CCAE-1256-4C9C-3C62AE124241}"/>
              </a:ext>
            </a:extLst>
          </p:cNvPr>
          <p:cNvCxnSpPr>
            <a:cxnSpLocks/>
          </p:cNvCxnSpPr>
          <p:nvPr/>
        </p:nvCxnSpPr>
        <p:spPr>
          <a:xfrm flipV="1">
            <a:off x="1651649" y="2364292"/>
            <a:ext cx="5732244" cy="552853"/>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FAE3821-2F97-80B8-E9DD-224FAB6417F9}"/>
              </a:ext>
            </a:extLst>
          </p:cNvPr>
          <p:cNvCxnSpPr>
            <a:cxnSpLocks/>
            <a:endCxn id="14" idx="13"/>
          </p:cNvCxnSpPr>
          <p:nvPr/>
        </p:nvCxnSpPr>
        <p:spPr>
          <a:xfrm flipV="1">
            <a:off x="2488159" y="2809590"/>
            <a:ext cx="5051264" cy="86238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19B4557-7883-993F-2E99-2E4CC96D0433}"/>
              </a:ext>
            </a:extLst>
          </p:cNvPr>
          <p:cNvCxnSpPr>
            <a:cxnSpLocks/>
          </p:cNvCxnSpPr>
          <p:nvPr/>
        </p:nvCxnSpPr>
        <p:spPr>
          <a:xfrm flipV="1">
            <a:off x="1264317" y="2484243"/>
            <a:ext cx="6225128" cy="216939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A235C83-6AFE-F543-B521-C33B7BA692DD}"/>
              </a:ext>
            </a:extLst>
          </p:cNvPr>
          <p:cNvCxnSpPr>
            <a:cxnSpLocks/>
          </p:cNvCxnSpPr>
          <p:nvPr/>
        </p:nvCxnSpPr>
        <p:spPr>
          <a:xfrm flipV="1">
            <a:off x="1454271" y="2666588"/>
            <a:ext cx="6035175" cy="286458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A932A2F-03DC-C3E9-48F3-C79F9EF40E89}"/>
              </a:ext>
            </a:extLst>
          </p:cNvPr>
          <p:cNvCxnSpPr>
            <a:cxnSpLocks/>
            <a:endCxn id="14" idx="12"/>
          </p:cNvCxnSpPr>
          <p:nvPr/>
        </p:nvCxnSpPr>
        <p:spPr>
          <a:xfrm>
            <a:off x="6629961" y="1826563"/>
            <a:ext cx="788132" cy="54190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BABE71D-1D9A-D3C3-DC26-4E7F0967BC99}"/>
              </a:ext>
            </a:extLst>
          </p:cNvPr>
          <p:cNvCxnSpPr>
            <a:cxnSpLocks/>
            <a:stCxn id="3" idx="7"/>
            <a:endCxn id="14" idx="14"/>
          </p:cNvCxnSpPr>
          <p:nvPr/>
        </p:nvCxnSpPr>
        <p:spPr>
          <a:xfrm flipV="1">
            <a:off x="4157816" y="3311757"/>
            <a:ext cx="3374680" cy="15825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706F7CB-8A78-134C-49E8-12D79A6648A6}"/>
              </a:ext>
            </a:extLst>
          </p:cNvPr>
          <p:cNvCxnSpPr>
            <a:cxnSpLocks/>
            <a:stCxn id="21" idx="7"/>
          </p:cNvCxnSpPr>
          <p:nvPr/>
        </p:nvCxnSpPr>
        <p:spPr>
          <a:xfrm flipV="1">
            <a:off x="5994236" y="3618115"/>
            <a:ext cx="1488089" cy="135819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AC36790-E759-7C4E-BF1C-90A6A7ADA5B0}"/>
              </a:ext>
            </a:extLst>
          </p:cNvPr>
          <p:cNvCxnSpPr>
            <a:cxnSpLocks/>
          </p:cNvCxnSpPr>
          <p:nvPr/>
        </p:nvCxnSpPr>
        <p:spPr>
          <a:xfrm flipV="1">
            <a:off x="8012234" y="3868821"/>
            <a:ext cx="259517" cy="116015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0E62933D-69C1-4A7B-AE97-4B32A5DFEB52}"/>
              </a:ext>
            </a:extLst>
          </p:cNvPr>
          <p:cNvSpPr txBox="1"/>
          <p:nvPr/>
        </p:nvSpPr>
        <p:spPr>
          <a:xfrm>
            <a:off x="7508549" y="2717582"/>
            <a:ext cx="1895119" cy="107721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Receives ranked cohort reports that include in &amp; out-field</a:t>
            </a:r>
          </a:p>
        </p:txBody>
      </p:sp>
      <p:sp>
        <p:nvSpPr>
          <p:cNvPr id="3" name="Oval 2">
            <a:extLst>
              <a:ext uri="{FF2B5EF4-FFF2-40B4-BE49-F238E27FC236}">
                <a16:creationId xmlns:a16="http://schemas.microsoft.com/office/drawing/2014/main" id="{B5028D7C-A60F-9CB6-F6EA-0C306AAAE1BE}"/>
              </a:ext>
            </a:extLst>
          </p:cNvPr>
          <p:cNvSpPr/>
          <p:nvPr/>
        </p:nvSpPr>
        <p:spPr>
          <a:xfrm>
            <a:off x="2779116" y="4674007"/>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4332EED-B78B-79BF-48D7-E9205AB988AC}"/>
              </a:ext>
            </a:extLst>
          </p:cNvPr>
          <p:cNvSpPr/>
          <p:nvPr/>
        </p:nvSpPr>
        <p:spPr>
          <a:xfrm>
            <a:off x="4615535" y="4755990"/>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507ED55-A64A-8D42-A08F-9E52821EABD3}"/>
              </a:ext>
            </a:extLst>
          </p:cNvPr>
          <p:cNvSpPr/>
          <p:nvPr/>
        </p:nvSpPr>
        <p:spPr>
          <a:xfrm>
            <a:off x="7037713" y="5003103"/>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4037A34D-30C9-D541-1460-C6D526F71149}"/>
              </a:ext>
            </a:extLst>
          </p:cNvPr>
          <p:cNvSpPr/>
          <p:nvPr/>
        </p:nvSpPr>
        <p:spPr>
          <a:xfrm>
            <a:off x="5241533" y="690780"/>
            <a:ext cx="1395276" cy="1272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0B2D644E-3539-704D-B6E1-DBE6B3A1B798}"/>
              </a:ext>
            </a:extLst>
          </p:cNvPr>
          <p:cNvSpPr txBox="1"/>
          <p:nvPr/>
        </p:nvSpPr>
        <p:spPr>
          <a:xfrm>
            <a:off x="6806325" y="301067"/>
            <a:ext cx="5499743" cy="210358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1) Give S/TCs more saying in process</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2) Level 1: in-and out-field experts in Cohort jointly rank nom.  -- experts in the room to rank</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3)Cohorts: either S/TCs or groups by Division</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4) IEEE FC (after vetting) accepts top 15-20% and bottom 50-60% of ranks</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8" name="TextBox 77">
            <a:extLst>
              <a:ext uri="{FF2B5EF4-FFF2-40B4-BE49-F238E27FC236}">
                <a16:creationId xmlns:a16="http://schemas.microsoft.com/office/drawing/2014/main" id="{995772F5-B940-F206-D403-DFB689EC9622}"/>
              </a:ext>
            </a:extLst>
          </p:cNvPr>
          <p:cNvSpPr txBox="1"/>
          <p:nvPr/>
        </p:nvSpPr>
        <p:spPr>
          <a:xfrm>
            <a:off x="9346105" y="2741811"/>
            <a:ext cx="3039528" cy="2800382"/>
          </a:xfrm>
          <a:prstGeom prst="rect">
            <a:avLst/>
          </a:prstGeom>
          <a:solidFill>
            <a:srgbClr val="01B4E3">
              <a:alpha val="25000"/>
            </a:srgbClr>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prstClr val="black"/>
                </a:solidFill>
                <a:effectLst/>
                <a:uLnTx/>
                <a:uFillTx/>
                <a:latin typeface="Calibri" panose="020F0502020204030204"/>
                <a:ea typeface="+mn-ea"/>
                <a:cs typeface="+mn-cs"/>
              </a:rPr>
              <a:t>IEEE FC Vetting: guarantees quality across all Level 1 evaluations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168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22AF5-8CBD-6FF7-41E7-865F840D1978}"/>
              </a:ext>
            </a:extLst>
          </p:cNvPr>
          <p:cNvSpPr/>
          <p:nvPr/>
        </p:nvSpPr>
        <p:spPr>
          <a:xfrm>
            <a:off x="2286" y="13979"/>
            <a:ext cx="4171951"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2DAF558-CE3C-611A-261B-B1ADD2421709}"/>
              </a:ext>
            </a:extLst>
          </p:cNvPr>
          <p:cNvSpPr/>
          <p:nvPr/>
        </p:nvSpPr>
        <p:spPr>
          <a:xfrm>
            <a:off x="4170807" y="-1787"/>
            <a:ext cx="4171951" cy="685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C52DCF6-B185-52AA-0010-CDB79100EC15}"/>
              </a:ext>
            </a:extLst>
          </p:cNvPr>
          <p:cNvSpPr/>
          <p:nvPr/>
        </p:nvSpPr>
        <p:spPr>
          <a:xfrm>
            <a:off x="8343901" y="-616405"/>
            <a:ext cx="38481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6C45D62-448F-2610-733F-ECA42C462C0C}"/>
              </a:ext>
            </a:extLst>
          </p:cNvPr>
          <p:cNvSpPr txBox="1"/>
          <p:nvPr/>
        </p:nvSpPr>
        <p:spPr>
          <a:xfrm>
            <a:off x="1" y="1"/>
            <a:ext cx="4171951" cy="369332"/>
          </a:xfrm>
          <a:prstGeom prst="rect">
            <a:avLst/>
          </a:prstGeom>
          <a:no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SEARCH FOR FELLOW NOMINEES</a:t>
            </a:r>
          </a:p>
        </p:txBody>
      </p:sp>
      <p:sp>
        <p:nvSpPr>
          <p:cNvPr id="8" name="TextBox 7">
            <a:extLst>
              <a:ext uri="{FF2B5EF4-FFF2-40B4-BE49-F238E27FC236}">
                <a16:creationId xmlns:a16="http://schemas.microsoft.com/office/drawing/2014/main" id="{58019871-D14B-85CC-03CB-672586EDABF2}"/>
              </a:ext>
            </a:extLst>
          </p:cNvPr>
          <p:cNvSpPr txBox="1"/>
          <p:nvPr/>
        </p:nvSpPr>
        <p:spPr>
          <a:xfrm>
            <a:off x="4163569" y="1"/>
            <a:ext cx="4171951" cy="369332"/>
          </a:xfrm>
          <a:prstGeom prst="rect">
            <a:avLst/>
          </a:prstGeom>
          <a:no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LEVEL 1 EVAL. (SOC./TECH. COUNCIL)</a:t>
            </a:r>
          </a:p>
        </p:txBody>
      </p:sp>
      <p:sp>
        <p:nvSpPr>
          <p:cNvPr id="9" name="TextBox 8">
            <a:extLst>
              <a:ext uri="{FF2B5EF4-FFF2-40B4-BE49-F238E27FC236}">
                <a16:creationId xmlns:a16="http://schemas.microsoft.com/office/drawing/2014/main" id="{C831CD6B-7DBA-5DBA-5202-8028BB46D3B8}"/>
              </a:ext>
            </a:extLst>
          </p:cNvPr>
          <p:cNvSpPr txBox="1"/>
          <p:nvPr/>
        </p:nvSpPr>
        <p:spPr>
          <a:xfrm>
            <a:off x="8343901" y="1"/>
            <a:ext cx="3848100" cy="369332"/>
          </a:xfrm>
          <a:prstGeom prst="rect">
            <a:avLst/>
          </a:prstGeom>
          <a:no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EVALUATION AT IEEE FC LEVEL</a:t>
            </a:r>
          </a:p>
        </p:txBody>
      </p:sp>
      <p:sp>
        <p:nvSpPr>
          <p:cNvPr id="10" name="TextBox 9">
            <a:extLst>
              <a:ext uri="{FF2B5EF4-FFF2-40B4-BE49-F238E27FC236}">
                <a16:creationId xmlns:a16="http://schemas.microsoft.com/office/drawing/2014/main" id="{1609A8CF-476A-5D02-86DD-FC158C5EC5F4}"/>
              </a:ext>
            </a:extLst>
          </p:cNvPr>
          <p:cNvSpPr txBox="1"/>
          <p:nvPr/>
        </p:nvSpPr>
        <p:spPr>
          <a:xfrm>
            <a:off x="665701" y="2537193"/>
            <a:ext cx="2885085" cy="276999"/>
          </a:xfrm>
          <a:prstGeom prst="rect">
            <a:avLst/>
          </a:prstGeom>
          <a:solidFill>
            <a:schemeClr val="accent6">
              <a:lumMod val="40000"/>
              <a:lumOff val="60000"/>
            </a:schemeClr>
          </a:solidFill>
          <a:ln>
            <a:solidFill>
              <a:schemeClr val="tx1"/>
            </a:solidFill>
          </a:ln>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NEED: FELLOWS SEARCH COMMITTEE (FSC)</a:t>
            </a:r>
          </a:p>
        </p:txBody>
      </p:sp>
      <p:sp>
        <p:nvSpPr>
          <p:cNvPr id="11" name="Cloud 10">
            <a:extLst>
              <a:ext uri="{FF2B5EF4-FFF2-40B4-BE49-F238E27FC236}">
                <a16:creationId xmlns:a16="http://schemas.microsoft.com/office/drawing/2014/main" id="{AEB879B2-A5A4-1A47-A342-A16955F0D1D5}"/>
              </a:ext>
            </a:extLst>
          </p:cNvPr>
          <p:cNvSpPr/>
          <p:nvPr/>
        </p:nvSpPr>
        <p:spPr>
          <a:xfrm>
            <a:off x="2" y="369333"/>
            <a:ext cx="1540919" cy="18404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SEEK POTENTIAL CANDIDATES FROM SENIOR MEMBERS OF SOCIETY /TECHNICAL COUNCIL</a:t>
            </a:r>
          </a:p>
        </p:txBody>
      </p:sp>
      <p:sp>
        <p:nvSpPr>
          <p:cNvPr id="12" name="TextBox 11">
            <a:extLst>
              <a:ext uri="{FF2B5EF4-FFF2-40B4-BE49-F238E27FC236}">
                <a16:creationId xmlns:a16="http://schemas.microsoft.com/office/drawing/2014/main" id="{2169B5AE-FB30-0D5F-0D14-1A935DDF344D}"/>
              </a:ext>
            </a:extLst>
          </p:cNvPr>
          <p:cNvSpPr txBox="1"/>
          <p:nvPr/>
        </p:nvSpPr>
        <p:spPr>
          <a:xfrm>
            <a:off x="39899" y="2258383"/>
            <a:ext cx="400571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IF S/TC HAD &gt;15 NOMINATIONS IN THE PREVIOUS 3 CYCLES:</a:t>
            </a:r>
          </a:p>
        </p:txBody>
      </p:sp>
      <p:sp>
        <p:nvSpPr>
          <p:cNvPr id="14" name="TextBox 13">
            <a:extLst>
              <a:ext uri="{FF2B5EF4-FFF2-40B4-BE49-F238E27FC236}">
                <a16:creationId xmlns:a16="http://schemas.microsoft.com/office/drawing/2014/main" id="{AAE4CDE4-59D7-E9C9-3A7F-3F0D6C39B4F9}"/>
              </a:ext>
            </a:extLst>
          </p:cNvPr>
          <p:cNvSpPr txBox="1"/>
          <p:nvPr/>
        </p:nvSpPr>
        <p:spPr>
          <a:xfrm>
            <a:off x="369260" y="2812596"/>
            <a:ext cx="377007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S/TC  HAS A SEARCH PROCESS WITH AN EXISTING N&amp;A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 ADVANCEMENT COMMITTEE:</a:t>
            </a:r>
          </a:p>
        </p:txBody>
      </p:sp>
      <p:sp>
        <p:nvSpPr>
          <p:cNvPr id="15" name="TextBox 14">
            <a:extLst>
              <a:ext uri="{FF2B5EF4-FFF2-40B4-BE49-F238E27FC236}">
                <a16:creationId xmlns:a16="http://schemas.microsoft.com/office/drawing/2014/main" id="{16549482-204B-87CE-A54B-8641678118D3}"/>
              </a:ext>
            </a:extLst>
          </p:cNvPr>
          <p:cNvSpPr txBox="1"/>
          <p:nvPr/>
        </p:nvSpPr>
        <p:spPr>
          <a:xfrm>
            <a:off x="151746" y="3271319"/>
            <a:ext cx="3912994" cy="276999"/>
          </a:xfrm>
          <a:prstGeom prst="rect">
            <a:avLst/>
          </a:prstGeom>
          <a:solidFill>
            <a:schemeClr val="accent6">
              <a:lumMod val="40000"/>
              <a:lumOff val="60000"/>
            </a:schemeClr>
          </a:solidFill>
          <a:ln>
            <a:solidFill>
              <a:schemeClr val="tx1"/>
            </a:solidFill>
          </a:ln>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EXISTING N&amp;A OR ADVANCEMENT COMMITTEE CAN BE FSC</a:t>
            </a:r>
          </a:p>
        </p:txBody>
      </p:sp>
      <p:sp>
        <p:nvSpPr>
          <p:cNvPr id="16" name="TextBox 15">
            <a:extLst>
              <a:ext uri="{FF2B5EF4-FFF2-40B4-BE49-F238E27FC236}">
                <a16:creationId xmlns:a16="http://schemas.microsoft.com/office/drawing/2014/main" id="{EE20CBDF-9074-EA0D-03E6-011194018653}"/>
              </a:ext>
            </a:extLst>
          </p:cNvPr>
          <p:cNvSpPr txBox="1"/>
          <p:nvPr/>
        </p:nvSpPr>
        <p:spPr>
          <a:xfrm>
            <a:off x="191940" y="3562031"/>
            <a:ext cx="4124707" cy="14089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EITHER OF THESE COMMITTEES MUST SATISFY:</a:t>
            </a:r>
          </a:p>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NO MEMBER CAN SERVE ON BOTH FSC (OR EQUIV) AND FEC</a:t>
            </a:r>
          </a:p>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FSC OR EQUIV WILL HAVE 7 TO 11 MEMBERS WITH</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&lt;=50% FROM R1-R7</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&gt;=10% EACH FROM R8, R9, R10</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&gt;30% WOMEN</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&lt;60% ACADEMICS</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RECOMMEND AT LEAST 1 WITH STANDS EXPERIENCE</a:t>
            </a:r>
          </a:p>
        </p:txBody>
      </p:sp>
      <p:sp>
        <p:nvSpPr>
          <p:cNvPr id="17" name="TextBox 16">
            <a:extLst>
              <a:ext uri="{FF2B5EF4-FFF2-40B4-BE49-F238E27FC236}">
                <a16:creationId xmlns:a16="http://schemas.microsoft.com/office/drawing/2014/main" id="{D4AE3AC6-D6DA-C396-CFB0-0388D8FCDA63}"/>
              </a:ext>
            </a:extLst>
          </p:cNvPr>
          <p:cNvSpPr txBox="1"/>
          <p:nvPr/>
        </p:nvSpPr>
        <p:spPr>
          <a:xfrm>
            <a:off x="1418664" y="5227526"/>
            <a:ext cx="1379159" cy="276999"/>
          </a:xfrm>
          <a:prstGeom prst="rect">
            <a:avLst/>
          </a:prstGeom>
          <a:solidFill>
            <a:schemeClr val="accent6">
              <a:lumMod val="40000"/>
              <a:lumOff val="60000"/>
            </a:schemeClr>
          </a:solidFill>
          <a:ln>
            <a:solidFill>
              <a:schemeClr val="tx1"/>
            </a:solidFill>
          </a:ln>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ADCOM/BOG/N&amp;A</a:t>
            </a:r>
          </a:p>
        </p:txBody>
      </p:sp>
      <p:sp>
        <p:nvSpPr>
          <p:cNvPr id="18" name="TextBox 17">
            <a:extLst>
              <a:ext uri="{FF2B5EF4-FFF2-40B4-BE49-F238E27FC236}">
                <a16:creationId xmlns:a16="http://schemas.microsoft.com/office/drawing/2014/main" id="{FA3AAA63-ACB0-A4D6-88AC-6D5677984E0F}"/>
              </a:ext>
            </a:extLst>
          </p:cNvPr>
          <p:cNvSpPr txBox="1"/>
          <p:nvPr/>
        </p:nvSpPr>
        <p:spPr>
          <a:xfrm>
            <a:off x="251438" y="4965194"/>
            <a:ext cx="400571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IF S/TC HAD &lt;15 NOMINATIONS IN THE PREVIOUS 3 CYCLES:</a:t>
            </a:r>
          </a:p>
        </p:txBody>
      </p:sp>
      <p:sp>
        <p:nvSpPr>
          <p:cNvPr id="19" name="TextBox 18">
            <a:extLst>
              <a:ext uri="{FF2B5EF4-FFF2-40B4-BE49-F238E27FC236}">
                <a16:creationId xmlns:a16="http://schemas.microsoft.com/office/drawing/2014/main" id="{18B08A04-C62C-FB71-22F3-1A8D7624189B}"/>
              </a:ext>
            </a:extLst>
          </p:cNvPr>
          <p:cNvSpPr txBox="1"/>
          <p:nvPr/>
        </p:nvSpPr>
        <p:spPr>
          <a:xfrm>
            <a:off x="453326" y="5534353"/>
            <a:ext cx="3601937" cy="415755"/>
          </a:xfrm>
          <a:prstGeom prst="rect">
            <a:avLst/>
          </a:prstGeom>
          <a:noFill/>
        </p:spPr>
        <p:txBody>
          <a:bodyPr wrap="square" rtlCol="0">
            <a:spAutoFit/>
          </a:bodyPr>
          <a:lstStyle/>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COMMITTEE SHOULD SEEK DIVERSE POTENTIAL CANDIDATES</a:t>
            </a:r>
          </a:p>
        </p:txBody>
      </p:sp>
      <p:sp>
        <p:nvSpPr>
          <p:cNvPr id="21" name="Rectangle 20">
            <a:extLst>
              <a:ext uri="{FF2B5EF4-FFF2-40B4-BE49-F238E27FC236}">
                <a16:creationId xmlns:a16="http://schemas.microsoft.com/office/drawing/2014/main" id="{C314FDB7-35DE-7997-3F1A-209214D84ACF}"/>
              </a:ext>
            </a:extLst>
          </p:cNvPr>
          <p:cNvSpPr/>
          <p:nvPr/>
        </p:nvSpPr>
        <p:spPr>
          <a:xfrm>
            <a:off x="1" y="6140646"/>
            <a:ext cx="4171951" cy="725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FIVE YEARS OF DIVERSITY STATISTICS SHOULD BE PROVIDED</a:t>
            </a:r>
          </a:p>
        </p:txBody>
      </p:sp>
      <p:sp>
        <p:nvSpPr>
          <p:cNvPr id="22" name="Rectangle 21">
            <a:extLst>
              <a:ext uri="{FF2B5EF4-FFF2-40B4-BE49-F238E27FC236}">
                <a16:creationId xmlns:a16="http://schemas.microsoft.com/office/drawing/2014/main" id="{E6361738-4869-77B7-4980-A03CCCB327F7}"/>
              </a:ext>
            </a:extLst>
          </p:cNvPr>
          <p:cNvSpPr/>
          <p:nvPr/>
        </p:nvSpPr>
        <p:spPr>
          <a:xfrm>
            <a:off x="4161663" y="6134549"/>
            <a:ext cx="4171951" cy="725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FIVE YEARS OF DIVERSITY STATISTICS SHOULD BE PROVIDED</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ALL PARTICIPANTS SHOULD RECEIVE TRAINING</a:t>
            </a:r>
          </a:p>
        </p:txBody>
      </p:sp>
      <p:sp>
        <p:nvSpPr>
          <p:cNvPr id="23" name="Rectangle 22">
            <a:extLst>
              <a:ext uri="{FF2B5EF4-FFF2-40B4-BE49-F238E27FC236}">
                <a16:creationId xmlns:a16="http://schemas.microsoft.com/office/drawing/2014/main" id="{AFE28416-CEB5-41A0-40BE-BBF8965F24F4}"/>
              </a:ext>
            </a:extLst>
          </p:cNvPr>
          <p:cNvSpPr/>
          <p:nvPr/>
        </p:nvSpPr>
        <p:spPr>
          <a:xfrm>
            <a:off x="8341613" y="6140646"/>
            <a:ext cx="3850387" cy="725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FIVE YEARS OF DIVERSITY STATISTICS SHALL BE PROVIDED</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ALL PARTICIPANTS SHOULD RECEIVE TRAINING</a:t>
            </a:r>
          </a:p>
          <a:p>
            <a:pPr marL="285744" marR="0" lvl="0" indent="-28574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 REPORT SHALL BE PROVIDED TO THE BOARD</a:t>
            </a:r>
          </a:p>
        </p:txBody>
      </p:sp>
      <p:sp>
        <p:nvSpPr>
          <p:cNvPr id="24" name="TextBox 23">
            <a:extLst>
              <a:ext uri="{FF2B5EF4-FFF2-40B4-BE49-F238E27FC236}">
                <a16:creationId xmlns:a16="http://schemas.microsoft.com/office/drawing/2014/main" id="{4AA08275-C065-C089-BCD6-73C0CB4C682A}"/>
              </a:ext>
            </a:extLst>
          </p:cNvPr>
          <p:cNvSpPr txBox="1"/>
          <p:nvPr/>
        </p:nvSpPr>
        <p:spPr>
          <a:xfrm>
            <a:off x="4559296" y="1826161"/>
            <a:ext cx="3373616" cy="276999"/>
          </a:xfrm>
          <a:prstGeom prst="rect">
            <a:avLst/>
          </a:prstGeom>
          <a:solidFill>
            <a:schemeClr val="accent6">
              <a:lumMod val="40000"/>
              <a:lumOff val="60000"/>
            </a:schemeClr>
          </a:solidFill>
          <a:ln>
            <a:solidFill>
              <a:schemeClr val="tx1"/>
            </a:solidFill>
          </a:ln>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S/TC &amp; COHORT FELLOW EVALUATING COMMITTEE</a:t>
            </a:r>
          </a:p>
        </p:txBody>
      </p:sp>
      <p:sp>
        <p:nvSpPr>
          <p:cNvPr id="25" name="TextBox 24">
            <a:extLst>
              <a:ext uri="{FF2B5EF4-FFF2-40B4-BE49-F238E27FC236}">
                <a16:creationId xmlns:a16="http://schemas.microsoft.com/office/drawing/2014/main" id="{A8A4903F-AF09-B2E9-931D-9D22E6015859}"/>
              </a:ext>
            </a:extLst>
          </p:cNvPr>
          <p:cNvSpPr txBox="1"/>
          <p:nvPr/>
        </p:nvSpPr>
        <p:spPr>
          <a:xfrm>
            <a:off x="4183749" y="2136391"/>
            <a:ext cx="4124707" cy="15706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S/TC-FEC MUST:</a:t>
            </a:r>
          </a:p>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BE APPOINTED BY THE S/TC ADCOM/BOG</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SHALL HAVE BETWEEN (N/5, 5) AND (N/4, EMIN + 5) WHERE N IS THE AVERAGE # NOM. OF LAST 3 NOMINATION CYCLES  &lt;=50% FROM R1-R7</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&gt;=10% EACH FROM R8, R9, R10</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&gt;30% WOMEN</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&lt;60% ACADEMICS</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RECOMMEND AT LEAST 1 WITH STANDARDS EXPERIENCE</a:t>
            </a:r>
          </a:p>
        </p:txBody>
      </p:sp>
      <p:sp>
        <p:nvSpPr>
          <p:cNvPr id="28" name="Rectangle 27">
            <a:extLst>
              <a:ext uri="{FF2B5EF4-FFF2-40B4-BE49-F238E27FC236}">
                <a16:creationId xmlns:a16="http://schemas.microsoft.com/office/drawing/2014/main" id="{D5E63291-81D9-4E68-CF7D-C8B267F87D1A}"/>
              </a:ext>
            </a:extLst>
          </p:cNvPr>
          <p:cNvSpPr/>
          <p:nvPr/>
        </p:nvSpPr>
        <p:spPr>
          <a:xfrm>
            <a:off x="1664501" y="411783"/>
            <a:ext cx="2412467" cy="726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MODIFY NOMINATION FORM TO REVISE NOMINEE CATEGORIES, CONTRIBUTION CLASSIFICATIONS &amp; COLLECT DIVERSITY DATA</a:t>
            </a:r>
          </a:p>
        </p:txBody>
      </p:sp>
      <p:sp>
        <p:nvSpPr>
          <p:cNvPr id="29" name="Rectangle 28">
            <a:extLst>
              <a:ext uri="{FF2B5EF4-FFF2-40B4-BE49-F238E27FC236}">
                <a16:creationId xmlns:a16="http://schemas.microsoft.com/office/drawing/2014/main" id="{DD0E8B27-8556-5A4E-E000-02ABFE39C9F6}"/>
              </a:ext>
            </a:extLst>
          </p:cNvPr>
          <p:cNvSpPr/>
          <p:nvPr/>
        </p:nvSpPr>
        <p:spPr>
          <a:xfrm>
            <a:off x="4549929" y="411783"/>
            <a:ext cx="3392347" cy="316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NOMINATIONS, ENDORSEMENT LETTERS AND CONTENT OF REFER. LETTERS TO ALL S/TC &amp; COHORT-FEC EVALUATORS</a:t>
            </a:r>
          </a:p>
        </p:txBody>
      </p:sp>
      <p:sp>
        <p:nvSpPr>
          <p:cNvPr id="30" name="TextBox 29">
            <a:extLst>
              <a:ext uri="{FF2B5EF4-FFF2-40B4-BE49-F238E27FC236}">
                <a16:creationId xmlns:a16="http://schemas.microsoft.com/office/drawing/2014/main" id="{190025E8-187B-E896-0DBB-4CA20DF7EF54}"/>
              </a:ext>
            </a:extLst>
          </p:cNvPr>
          <p:cNvSpPr txBox="1"/>
          <p:nvPr/>
        </p:nvSpPr>
        <p:spPr>
          <a:xfrm>
            <a:off x="4256243" y="3835193"/>
            <a:ext cx="3979719" cy="55399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IN-FIELD EVALUATION (AT LEAST 2 INDEPENDENT)</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Evaluation By Members of the S/TC-FEC with Relevant Expertise</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Those S/TCs part of division cohort rank their nominations</a:t>
            </a:r>
          </a:p>
        </p:txBody>
      </p:sp>
      <p:sp>
        <p:nvSpPr>
          <p:cNvPr id="34" name="TextBox 33">
            <a:extLst>
              <a:ext uri="{FF2B5EF4-FFF2-40B4-BE49-F238E27FC236}">
                <a16:creationId xmlns:a16="http://schemas.microsoft.com/office/drawing/2014/main" id="{1CDD91B7-96B7-0ABC-1E23-92D5016AB73F}"/>
              </a:ext>
            </a:extLst>
          </p:cNvPr>
          <p:cNvSpPr txBox="1"/>
          <p:nvPr/>
        </p:nvSpPr>
        <p:spPr>
          <a:xfrm>
            <a:off x="4256243" y="4585977"/>
            <a:ext cx="3979719" cy="569643"/>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OUT-OF-FIELD EVALUATION (AT LEAST 2 INDEPENDENT)</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Evaluation by members of Cohort-FEC with little or no expertise in technical area of nomination</a:t>
            </a:r>
          </a:p>
        </p:txBody>
      </p:sp>
      <p:sp>
        <p:nvSpPr>
          <p:cNvPr id="36" name="TextBox 35">
            <a:extLst>
              <a:ext uri="{FF2B5EF4-FFF2-40B4-BE49-F238E27FC236}">
                <a16:creationId xmlns:a16="http://schemas.microsoft.com/office/drawing/2014/main" id="{0FBA488B-602D-5429-1428-1734106FA271}"/>
              </a:ext>
            </a:extLst>
          </p:cNvPr>
          <p:cNvSpPr txBox="1"/>
          <p:nvPr/>
        </p:nvSpPr>
        <p:spPr>
          <a:xfrm>
            <a:off x="4256243" y="5411073"/>
            <a:ext cx="3979719" cy="55399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COHORT-FEC RANKING: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NORMALIZE AND MERGE RESULTS FROM IN-FIELD AND OUT-OF-FIELD EVALUATIONS AND GENERATE RANKINGS OF ALL NOMINATIONS</a:t>
            </a:r>
          </a:p>
        </p:txBody>
      </p:sp>
      <p:sp>
        <p:nvSpPr>
          <p:cNvPr id="38" name="TextBox 37">
            <a:extLst>
              <a:ext uri="{FF2B5EF4-FFF2-40B4-BE49-F238E27FC236}">
                <a16:creationId xmlns:a16="http://schemas.microsoft.com/office/drawing/2014/main" id="{A158B2EB-FDA5-2D26-8F62-C1797139B663}"/>
              </a:ext>
            </a:extLst>
          </p:cNvPr>
          <p:cNvSpPr txBox="1"/>
          <p:nvPr/>
        </p:nvSpPr>
        <p:spPr>
          <a:xfrm>
            <a:off x="8396815" y="445315"/>
            <a:ext cx="3743076" cy="276999"/>
          </a:xfrm>
          <a:prstGeom prst="rect">
            <a:avLst/>
          </a:prstGeom>
          <a:solidFill>
            <a:schemeClr val="accent6">
              <a:lumMod val="40000"/>
              <a:lumOff val="60000"/>
            </a:schemeClr>
          </a:solidFill>
          <a:ln>
            <a:solidFill>
              <a:schemeClr val="tx1"/>
            </a:solidFill>
          </a:ln>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IEEE FELLOWS COMMITTEE (50 MEMB.+CHAIR+VICE CH.)</a:t>
            </a:r>
          </a:p>
        </p:txBody>
      </p:sp>
      <p:sp>
        <p:nvSpPr>
          <p:cNvPr id="39" name="Rectangle 38">
            <a:extLst>
              <a:ext uri="{FF2B5EF4-FFF2-40B4-BE49-F238E27FC236}">
                <a16:creationId xmlns:a16="http://schemas.microsoft.com/office/drawing/2014/main" id="{F47DEBD8-8416-3A39-E79F-8697AC92E0F4}"/>
              </a:ext>
            </a:extLst>
          </p:cNvPr>
          <p:cNvSpPr/>
          <p:nvPr/>
        </p:nvSpPr>
        <p:spPr>
          <a:xfrm>
            <a:off x="8339329" y="3157204"/>
            <a:ext cx="3848100" cy="297791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152E758-6BC9-F1AB-418D-5D5F37BCF142}"/>
              </a:ext>
            </a:extLst>
          </p:cNvPr>
          <p:cNvSpPr txBox="1"/>
          <p:nvPr/>
        </p:nvSpPr>
        <p:spPr>
          <a:xfrm>
            <a:off x="8563608" y="3188715"/>
            <a:ext cx="3409491" cy="55399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Level 2 IEEE FC EVALUATING AND ELEVATION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Consolidates and Vets Level 1 Reviews and Rankings from across IEEE and generates final list for elevation</a:t>
            </a:r>
          </a:p>
        </p:txBody>
      </p:sp>
      <p:sp>
        <p:nvSpPr>
          <p:cNvPr id="42" name="TextBox 41">
            <a:extLst>
              <a:ext uri="{FF2B5EF4-FFF2-40B4-BE49-F238E27FC236}">
                <a16:creationId xmlns:a16="http://schemas.microsoft.com/office/drawing/2014/main" id="{E917A626-D8BB-B222-A771-628ED0E0F79B}"/>
              </a:ext>
            </a:extLst>
          </p:cNvPr>
          <p:cNvSpPr txBox="1"/>
          <p:nvPr/>
        </p:nvSpPr>
        <p:spPr>
          <a:xfrm>
            <a:off x="8451470" y="751544"/>
            <a:ext cx="3633767" cy="1224310"/>
          </a:xfrm>
          <a:prstGeom prst="rect">
            <a:avLst/>
          </a:prstGeom>
          <a:noFill/>
        </p:spPr>
        <p:txBody>
          <a:bodyPr wrap="square">
            <a:spAutoFit/>
          </a:bodyPr>
          <a:lstStyle/>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 APPOINTED BY  A DIVERSE SUBCOMMITTEE OF 7 FELLOWS IN IEEE N&amp;A</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&lt;=50% FROM R1-R7</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&gt;=10% EACH FROM R8, R9, R10</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&gt;30% WOMEN</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&lt;60% ACADEMICS</a:t>
            </a:r>
          </a:p>
          <a:p>
            <a:pPr marL="628635" marR="0" lvl="1"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AT LEAST 2 WITH STANDARDS EXPERIENCE</a:t>
            </a:r>
          </a:p>
        </p:txBody>
      </p:sp>
      <p:sp>
        <p:nvSpPr>
          <p:cNvPr id="43" name="TextBox 42">
            <a:extLst>
              <a:ext uri="{FF2B5EF4-FFF2-40B4-BE49-F238E27FC236}">
                <a16:creationId xmlns:a16="http://schemas.microsoft.com/office/drawing/2014/main" id="{B93A9C98-E199-E48C-A168-35014B3FAD01}"/>
              </a:ext>
            </a:extLst>
          </p:cNvPr>
          <p:cNvSpPr txBox="1"/>
          <p:nvPr/>
        </p:nvSpPr>
        <p:spPr>
          <a:xfrm>
            <a:off x="8322823" y="2030557"/>
            <a:ext cx="3891060" cy="276999"/>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IEEE FC DIVERSITY AND OVERSIGHT SUBCOMM. (FDOS)</a:t>
            </a:r>
          </a:p>
        </p:txBody>
      </p:sp>
      <p:sp>
        <p:nvSpPr>
          <p:cNvPr id="44" name="TextBox 43">
            <a:extLst>
              <a:ext uri="{FF2B5EF4-FFF2-40B4-BE49-F238E27FC236}">
                <a16:creationId xmlns:a16="http://schemas.microsoft.com/office/drawing/2014/main" id="{2E642B9D-4BE5-CEF7-A896-762C0DBFDB25}"/>
              </a:ext>
            </a:extLst>
          </p:cNvPr>
          <p:cNvSpPr txBox="1"/>
          <p:nvPr/>
        </p:nvSpPr>
        <p:spPr>
          <a:xfrm>
            <a:off x="8451470" y="2317063"/>
            <a:ext cx="3633767" cy="73917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 APPOINTED BY CHAIR IEEE FC; 7 DIVERSE MEMBERS</a:t>
            </a:r>
          </a:p>
          <a:p>
            <a:pPr marL="171446" marR="0" lvl="0" indent="-171446"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WILL REVIEW AND APPROVE S/TC FSC AND S/TC-FEC AND COHORT -FEC COMPOSITION. CAN WAIVE DIVERSITY REQUIREMENTS ON CASE-BY-CASE BASIS</a:t>
            </a:r>
          </a:p>
        </p:txBody>
      </p:sp>
      <p:sp>
        <p:nvSpPr>
          <p:cNvPr id="45" name="TextBox 44">
            <a:extLst>
              <a:ext uri="{FF2B5EF4-FFF2-40B4-BE49-F238E27FC236}">
                <a16:creationId xmlns:a16="http://schemas.microsoft.com/office/drawing/2014/main" id="{5FC7477A-ED02-6043-C6B0-3A58D7EE92CD}"/>
              </a:ext>
            </a:extLst>
          </p:cNvPr>
          <p:cNvSpPr txBox="1"/>
          <p:nvPr/>
        </p:nvSpPr>
        <p:spPr>
          <a:xfrm>
            <a:off x="8507538" y="3772102"/>
            <a:ext cx="3521631" cy="2186752"/>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EVALUATING/ ELEVATION PROCESS</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3 tentative groupings: Top (15-20%), Bottom (50-60%), Middle</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FDOS expedite reviews nominations from all of underrepresented  subgroups in Bottom pile</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XP Committee of IEEE FC:  expedite reviews all </a:t>
            </a:r>
            <a:r>
              <a:rPr kumimoji="0" lang="en-US" sz="1051" b="0" i="0" u="none" strike="noStrike" kern="1200" cap="none" spc="0" normalizeH="0" baseline="0" noProof="0" dirty="0" err="1">
                <a:ln>
                  <a:noFill/>
                </a:ln>
                <a:solidFill>
                  <a:prstClr val="black"/>
                </a:solidFill>
                <a:effectLst/>
                <a:uLnTx/>
                <a:uFillTx/>
                <a:latin typeface="Calibri" panose="020F0502020204030204"/>
                <a:ea typeface="+mn-ea"/>
                <a:cs typeface="+mn-cs"/>
              </a:rPr>
              <a:t>nomin</a:t>
            </a: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 in TOP and all remaining nominations in Bottom piles</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IEEE FC: detailed evaluation of all </a:t>
            </a:r>
            <a:r>
              <a:rPr kumimoji="0" lang="en-US" sz="1051" b="0" i="0" u="none" strike="noStrike" kern="1200" cap="none" spc="0" normalizeH="0" baseline="0" noProof="0" dirty="0" err="1">
                <a:ln>
                  <a:noFill/>
                </a:ln>
                <a:solidFill>
                  <a:prstClr val="black"/>
                </a:solidFill>
                <a:effectLst/>
                <a:uLnTx/>
                <a:uFillTx/>
                <a:latin typeface="Calibri" panose="020F0502020204030204"/>
                <a:ea typeface="+mn-ea"/>
                <a:cs typeface="+mn-cs"/>
              </a:rPr>
              <a:t>nomin</a:t>
            </a: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 in Middle pile</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Global tentative ranking: Tentative Top nom., then ranked Middle pile after detailed review, followed by Bottom pile</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IEEE FC Flagging Panel: makes recommendation to IEEE FC of who to propose for elevation</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IEEE FC makes final list for BOD of nominees for elevation</a:t>
            </a:r>
          </a:p>
        </p:txBody>
      </p:sp>
      <p:sp>
        <p:nvSpPr>
          <p:cNvPr id="3" name="TextBox 2">
            <a:extLst>
              <a:ext uri="{FF2B5EF4-FFF2-40B4-BE49-F238E27FC236}">
                <a16:creationId xmlns:a16="http://schemas.microsoft.com/office/drawing/2014/main" id="{256045BB-4B89-FA2B-8244-B026AA9ABE26}"/>
              </a:ext>
            </a:extLst>
          </p:cNvPr>
          <p:cNvSpPr txBox="1"/>
          <p:nvPr/>
        </p:nvSpPr>
        <p:spPr>
          <a:xfrm>
            <a:off x="4215413" y="844548"/>
            <a:ext cx="4061380" cy="923843"/>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COHORT FELLOW EVALUATING COMMITTEE (COHORT-FEC):</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SAME AS S/TC FEC IF S/TC: 1) WITH &gt;30 NOMINATIONS PREVIOUS 3 YEARS OR 6K MEMBERS AND 2) BREADTH &gt;2 DISTINCT AREAS</a:t>
            </a:r>
          </a:p>
          <a:p>
            <a:pPr marL="171446" marR="0" lvl="0" indent="-171446"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1" b="0" i="0" u="none" strike="noStrike" kern="1200" cap="none" spc="0" normalizeH="0" baseline="0" noProof="0" dirty="0">
                <a:ln>
                  <a:noFill/>
                </a:ln>
                <a:solidFill>
                  <a:prstClr val="black"/>
                </a:solidFill>
                <a:effectLst/>
                <a:uLnTx/>
                <a:uFillTx/>
                <a:latin typeface="Calibri" panose="020F0502020204030204"/>
                <a:ea typeface="+mn-ea"/>
                <a:cs typeface="+mn-cs"/>
              </a:rPr>
              <a:t>IF NOT, FORMED FROM FECs OF S/TCs FROM SAME DIVISION, EACH APPOINTS 2 (# NOM.&lt;10) OR 3 MEMBERS (# NOM.&gt;10)</a:t>
            </a:r>
          </a:p>
        </p:txBody>
      </p:sp>
    </p:spTree>
    <p:extLst>
      <p:ext uri="{BB962C8B-B14F-4D97-AF65-F5344CB8AC3E}">
        <p14:creationId xmlns:p14="http://schemas.microsoft.com/office/powerpoint/2010/main" val="35722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p:txBody>
          <a:bodyPr/>
          <a:lstStyle/>
          <a:p>
            <a:r>
              <a:rPr lang="en-US" dirty="0"/>
              <a:t>Finances</a:t>
            </a:r>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p:txBody>
          <a:bodyPr/>
          <a:lstStyle/>
          <a:p>
            <a:r>
              <a:rPr lang="en-US" dirty="0"/>
              <a:t>Marina </a:t>
            </a:r>
            <a:r>
              <a:rPr lang="en-US" dirty="0" err="1"/>
              <a:t>Zapater</a:t>
            </a:r>
            <a:endParaRPr lang="en-US" dirty="0"/>
          </a:p>
        </p:txBody>
      </p:sp>
    </p:spTree>
    <p:extLst>
      <p:ext uri="{BB962C8B-B14F-4D97-AF65-F5344CB8AC3E}">
        <p14:creationId xmlns:p14="http://schemas.microsoft.com/office/powerpoint/2010/main" val="155051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Finances update</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10676466" cy="4556511"/>
          </a:xfrm>
        </p:spPr>
        <p:txBody>
          <a:bodyPr>
            <a:normAutofit/>
          </a:bodyPr>
          <a:lstStyle/>
          <a:p>
            <a:r>
              <a:rPr lang="en-US" dirty="0"/>
              <a:t>Budget 2023 has been approved (without changes) by IEEE</a:t>
            </a:r>
            <a:br>
              <a:rPr lang="en-US" dirty="0"/>
            </a:br>
            <a:endParaRPr lang="en-US" dirty="0"/>
          </a:p>
          <a:p>
            <a:r>
              <a:rPr lang="en-US" dirty="0"/>
              <a:t>Important changes to travel guidelines as of 2023</a:t>
            </a:r>
          </a:p>
          <a:p>
            <a:pPr lvl="1"/>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41782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6626-2CB0-5A8C-96DA-5B4C94A57BA5}"/>
              </a:ext>
            </a:extLst>
          </p:cNvPr>
          <p:cNvSpPr>
            <a:spLocks noGrp="1"/>
          </p:cNvSpPr>
          <p:nvPr>
            <p:ph type="title"/>
          </p:nvPr>
        </p:nvSpPr>
        <p:spPr/>
        <p:txBody>
          <a:bodyPr/>
          <a:lstStyle/>
          <a:p>
            <a:r>
              <a:rPr lang="en-CH" dirty="0"/>
              <a:t>Changes to travel guidelines</a:t>
            </a:r>
          </a:p>
        </p:txBody>
      </p:sp>
      <p:sp>
        <p:nvSpPr>
          <p:cNvPr id="3" name="Content Placeholder 2">
            <a:extLst>
              <a:ext uri="{FF2B5EF4-FFF2-40B4-BE49-F238E27FC236}">
                <a16:creationId xmlns:a16="http://schemas.microsoft.com/office/drawing/2014/main" id="{F7191149-E8D2-8610-CFCD-DEFD1966F865}"/>
              </a:ext>
            </a:extLst>
          </p:cNvPr>
          <p:cNvSpPr>
            <a:spLocks noGrp="1"/>
          </p:cNvSpPr>
          <p:nvPr>
            <p:ph idx="1"/>
          </p:nvPr>
        </p:nvSpPr>
        <p:spPr>
          <a:xfrm>
            <a:off x="838200" y="1618797"/>
            <a:ext cx="10515600" cy="4059360"/>
          </a:xfrm>
        </p:spPr>
        <p:txBody>
          <a:bodyPr>
            <a:normAutofit/>
          </a:bodyPr>
          <a:lstStyle/>
          <a:p>
            <a:r>
              <a:rPr lang="en-CH" sz="2400" dirty="0"/>
              <a:t>Airfare:</a:t>
            </a:r>
          </a:p>
          <a:p>
            <a:pPr lvl="1"/>
            <a:r>
              <a:rPr lang="en-US" dirty="0"/>
              <a:t>”non-refundable Economy class is standard for IEEE business travel”</a:t>
            </a:r>
            <a:br>
              <a:rPr lang="en-US" dirty="0"/>
            </a:br>
            <a:r>
              <a:rPr lang="en-US" dirty="0"/>
              <a:t>instead of ”</a:t>
            </a:r>
            <a:r>
              <a:rPr lang="en-GB" b="0" i="0" u="none" strike="noStrike" dirty="0">
                <a:solidFill>
                  <a:srgbClr val="000000"/>
                </a:solidFill>
                <a:effectLst/>
                <a:latin typeface="Calibri" panose="020F0502020204030204" pitchFamily="34" charset="0"/>
              </a:rPr>
              <a:t> all classes of Economy airfare are accepted”</a:t>
            </a:r>
          </a:p>
          <a:p>
            <a:pPr lvl="1"/>
            <a:r>
              <a:rPr lang="en-GB" b="0" i="0" u="none" strike="noStrike" dirty="0">
                <a:solidFill>
                  <a:srgbClr val="000000"/>
                </a:solidFill>
                <a:effectLst/>
                <a:latin typeface="Calibri" panose="020F0502020204030204" pitchFamily="34" charset="0"/>
              </a:rPr>
              <a:t>Extra leg room, priority boarding, Premium Economy, Economy Plus, etc. are permissible if pre-approved by OU leadership (i.e. Society President).</a:t>
            </a:r>
          </a:p>
          <a:p>
            <a:pPr lvl="1"/>
            <a:r>
              <a:rPr lang="en-GB" dirty="0">
                <a:solidFill>
                  <a:srgbClr val="000000"/>
                </a:solidFill>
                <a:latin typeface="Calibri" panose="020F0502020204030204" pitchFamily="34" charset="0"/>
              </a:rPr>
              <a:t>Business for +8h trips requires TAB approval (same rules than in 2022)</a:t>
            </a:r>
            <a:br>
              <a:rPr lang="en-GB" b="0" i="0" u="none" strike="noStrike" dirty="0">
                <a:solidFill>
                  <a:srgbClr val="000000"/>
                </a:solidFill>
                <a:effectLst/>
                <a:latin typeface="Calibri" panose="020F0502020204030204" pitchFamily="34" charset="0"/>
              </a:rPr>
            </a:br>
            <a:endParaRPr lang="en-GB" b="0" i="0" u="none" strike="noStrike" dirty="0">
              <a:solidFill>
                <a:srgbClr val="000000"/>
              </a:solidFill>
              <a:effectLst/>
              <a:latin typeface="Calibri" panose="020F0502020204030204" pitchFamily="34" charset="0"/>
            </a:endParaRPr>
          </a:p>
          <a:p>
            <a:r>
              <a:rPr lang="en-GB" sz="2400" b="0" i="0" u="none" strike="noStrike" dirty="0">
                <a:solidFill>
                  <a:srgbClr val="000000"/>
                </a:solidFill>
                <a:effectLst/>
                <a:latin typeface="Calibri" panose="020F0502020204030204" pitchFamily="34" charset="0"/>
              </a:rPr>
              <a:t>Travel insurance for trip cancellation or lost baggage is permitted.  </a:t>
            </a:r>
          </a:p>
          <a:p>
            <a:r>
              <a:rPr lang="en-GB" sz="2400" b="0" i="0" u="none" strike="noStrike" dirty="0">
                <a:solidFill>
                  <a:srgbClr val="000000"/>
                </a:solidFill>
                <a:effectLst/>
                <a:latin typeface="Calibri" panose="020F0502020204030204" pitchFamily="34" charset="0"/>
              </a:rPr>
              <a:t>Travel insurance for medical coverage is not reimbursable.  </a:t>
            </a:r>
          </a:p>
          <a:p>
            <a:r>
              <a:rPr lang="en-GB" sz="2400" dirty="0">
                <a:solidFill>
                  <a:srgbClr val="000000"/>
                </a:solidFill>
                <a:latin typeface="Calibri" panose="020F0502020204030204" pitchFamily="34" charset="0"/>
              </a:rPr>
              <a:t>Global Travel Accident Medical Expense Plan</a:t>
            </a:r>
            <a:br>
              <a:rPr lang="en-GB" sz="2400" b="0" i="0" u="none" strike="noStrike" dirty="0">
                <a:solidFill>
                  <a:srgbClr val="000000"/>
                </a:solidFill>
                <a:effectLst/>
                <a:latin typeface="Calibri" panose="020F0502020204030204" pitchFamily="34" charset="0"/>
                <a:hlinkClick r:id="rId2"/>
              </a:rPr>
            </a:br>
            <a:r>
              <a:rPr lang="en-GB" sz="2400" b="0" i="0" u="none" strike="noStrike" dirty="0">
                <a:solidFill>
                  <a:srgbClr val="000000"/>
                </a:solidFill>
                <a:effectLst/>
                <a:latin typeface="Calibri" panose="020F0502020204030204" pitchFamily="34" charset="0"/>
                <a:hlinkClick r:id="rId2"/>
              </a:rPr>
              <a:t>https://www.ieee.org/about/volunteers/global-travel.html</a:t>
            </a:r>
            <a:endParaRPr lang="en-GB" sz="2400" dirty="0">
              <a:solidFill>
                <a:srgbClr val="000000"/>
              </a:solidFill>
              <a:latin typeface="Calibri" panose="020F0502020204030204" pitchFamily="34" charset="0"/>
            </a:endParaRPr>
          </a:p>
          <a:p>
            <a:endParaRPr lang="en-GB" sz="2400" b="0" i="0" u="none" strike="noStrike" dirty="0">
              <a:solidFill>
                <a:srgbClr val="000000"/>
              </a:solidFill>
              <a:effectLst/>
              <a:latin typeface="Calibri" panose="020F0502020204030204" pitchFamily="34" charset="0"/>
            </a:endParaRPr>
          </a:p>
          <a:p>
            <a:pPr lvl="1"/>
            <a:endParaRPr lang="en-CH" dirty="0"/>
          </a:p>
          <a:p>
            <a:pPr lvl="1"/>
            <a:endParaRPr lang="en-CH" dirty="0"/>
          </a:p>
        </p:txBody>
      </p:sp>
    </p:spTree>
    <p:extLst>
      <p:ext uri="{BB962C8B-B14F-4D97-AF65-F5344CB8AC3E}">
        <p14:creationId xmlns:p14="http://schemas.microsoft.com/office/powerpoint/2010/main" val="186587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9140-6D47-0509-CDC8-42EA1AE2B28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CCD8CF4-80E4-5F69-771A-15DA067E0228}"/>
              </a:ext>
            </a:extLst>
          </p:cNvPr>
          <p:cNvSpPr>
            <a:spLocks noGrp="1"/>
          </p:cNvSpPr>
          <p:nvPr>
            <p:ph idx="1"/>
          </p:nvPr>
        </p:nvSpPr>
        <p:spPr/>
        <p:txBody>
          <a:bodyPr/>
          <a:lstStyle/>
          <a:p>
            <a:pPr algn="l">
              <a:buFont typeface="Arial" panose="020B0604020202020204" pitchFamily="34" charset="0"/>
              <a:buChar char="•"/>
            </a:pPr>
            <a:r>
              <a:rPr lang="en-US" b="0" i="0" dirty="0">
                <a:solidFill>
                  <a:srgbClr val="222222"/>
                </a:solidFill>
                <a:effectLst/>
                <a:latin typeface="Arial" panose="020B0604020202020204" pitchFamily="34" charset="0"/>
              </a:rPr>
              <a:t>2023 EC meeting schedule</a:t>
            </a:r>
          </a:p>
          <a:p>
            <a:pPr algn="l">
              <a:buFont typeface="Arial" panose="020B0604020202020204" pitchFamily="34" charset="0"/>
              <a:buChar char="•"/>
            </a:pPr>
            <a:r>
              <a:rPr lang="en-US" b="0" i="0" dirty="0">
                <a:solidFill>
                  <a:srgbClr val="222222"/>
                </a:solidFill>
                <a:effectLst/>
                <a:latin typeface="Arial" panose="020B0604020202020204" pitchFamily="34" charset="0"/>
              </a:rPr>
              <a:t>Recap of IEEE TAB meeting in Nov</a:t>
            </a:r>
          </a:p>
          <a:p>
            <a:pPr algn="l">
              <a:buFont typeface="Arial" panose="020B0604020202020204" pitchFamily="34" charset="0"/>
              <a:buChar char="•"/>
            </a:pPr>
            <a:r>
              <a:rPr lang="en-US" b="0" i="0" dirty="0">
                <a:solidFill>
                  <a:srgbClr val="222222"/>
                </a:solidFill>
                <a:effectLst/>
                <a:latin typeface="Arial" panose="020B0604020202020204" pitchFamily="34" charset="0"/>
              </a:rPr>
              <a:t>Kaufman award dinner event</a:t>
            </a:r>
          </a:p>
          <a:p>
            <a:pPr algn="l">
              <a:buFont typeface="Arial" panose="020B0604020202020204" pitchFamily="34" charset="0"/>
              <a:buChar char="•"/>
            </a:pPr>
            <a:r>
              <a:rPr lang="en-US" b="0" i="0" dirty="0">
                <a:solidFill>
                  <a:srgbClr val="222222"/>
                </a:solidFill>
                <a:effectLst/>
                <a:latin typeface="Arial" panose="020B0604020202020204" pitchFamily="34" charset="0"/>
              </a:rPr>
              <a:t>CEDA sponsored session at ASP-DAC 2023 conference in January 2023</a:t>
            </a:r>
          </a:p>
          <a:p>
            <a:pPr algn="l">
              <a:buFont typeface="Arial" panose="020B0604020202020204" pitchFamily="34" charset="0"/>
              <a:buChar char="•"/>
            </a:pPr>
            <a:r>
              <a:rPr lang="en-US" b="0" i="0" dirty="0">
                <a:solidFill>
                  <a:srgbClr val="222222"/>
                </a:solidFill>
                <a:effectLst/>
                <a:latin typeface="Arial" panose="020B0604020202020204" pitchFamily="34" charset="0"/>
              </a:rPr>
              <a:t>Finances with Marina </a:t>
            </a:r>
          </a:p>
          <a:p>
            <a:pPr algn="l">
              <a:buFont typeface="Arial" panose="020B0604020202020204" pitchFamily="34" charset="0"/>
              <a:buChar char="•"/>
            </a:pPr>
            <a:r>
              <a:rPr lang="en-US" b="0" i="0" dirty="0">
                <a:solidFill>
                  <a:srgbClr val="222222"/>
                </a:solidFill>
                <a:effectLst/>
                <a:latin typeface="Arial" panose="020B0604020202020204" pitchFamily="34" charset="0"/>
              </a:rPr>
              <a:t>Open discussion for any items</a:t>
            </a:r>
          </a:p>
        </p:txBody>
      </p:sp>
    </p:spTree>
    <p:extLst>
      <p:ext uri="{BB962C8B-B14F-4D97-AF65-F5344CB8AC3E}">
        <p14:creationId xmlns:p14="http://schemas.microsoft.com/office/powerpoint/2010/main" val="126075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1BEF-C3AF-4DA0-85BA-3DD99FFD6312}"/>
              </a:ext>
            </a:extLst>
          </p:cNvPr>
          <p:cNvSpPr>
            <a:spLocks noGrp="1"/>
          </p:cNvSpPr>
          <p:nvPr>
            <p:ph type="title"/>
          </p:nvPr>
        </p:nvSpPr>
        <p:spPr/>
        <p:txBody>
          <a:bodyPr/>
          <a:lstStyle/>
          <a:p>
            <a:r>
              <a:rPr lang="en-US" dirty="0"/>
              <a:t>Proposed Monthly EC Meeting DATES</a:t>
            </a:r>
          </a:p>
        </p:txBody>
      </p:sp>
      <p:sp>
        <p:nvSpPr>
          <p:cNvPr id="4" name="Slide Number Placeholder 3">
            <a:extLst>
              <a:ext uri="{FF2B5EF4-FFF2-40B4-BE49-F238E27FC236}">
                <a16:creationId xmlns:a16="http://schemas.microsoft.com/office/drawing/2014/main" id="{A61FB994-0E10-463E-AF74-C306325E9946}"/>
              </a:ext>
            </a:extLst>
          </p:cNvPr>
          <p:cNvSpPr>
            <a:spLocks noGrp="1"/>
          </p:cNvSpPr>
          <p:nvPr>
            <p:ph type="sldNum" sz="quarter" idx="10"/>
          </p:nvPr>
        </p:nvSpPr>
        <p:spPr>
          <a:xfrm>
            <a:off x="7162800" y="6172200"/>
            <a:ext cx="685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7A3395F8-734A-4443-B271-B7B25BF88E0D}" type="slidenum">
              <a:rPr lang="en-US" smtClean="0"/>
              <a:pPr>
                <a:defRPr/>
              </a:pPr>
              <a:t>3</a:t>
            </a:fld>
            <a:endParaRPr lang="en-US" dirty="0"/>
          </a:p>
        </p:txBody>
      </p:sp>
      <p:sp>
        <p:nvSpPr>
          <p:cNvPr id="3" name="Date Placeholder 2">
            <a:extLst>
              <a:ext uri="{FF2B5EF4-FFF2-40B4-BE49-F238E27FC236}">
                <a16:creationId xmlns:a16="http://schemas.microsoft.com/office/drawing/2014/main" id="{35D7B86B-1FBF-428B-8BFE-8114831093C3}"/>
              </a:ext>
            </a:extLst>
          </p:cNvPr>
          <p:cNvSpPr>
            <a:spLocks noGrp="1"/>
          </p:cNvSpPr>
          <p:nvPr>
            <p:ph type="dt" sz="half" idx="11"/>
          </p:nvPr>
        </p:nvSpPr>
        <p:spPr>
          <a:xfrm>
            <a:off x="1981200" y="6172200"/>
            <a:ext cx="4953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r>
              <a:rPr lang="en-US"/>
              <a:t>DASC Report to IEEE TC91 WG13 - 11 October 2022</a:t>
            </a:r>
            <a:endParaRPr lang="en-US" dirty="0"/>
          </a:p>
        </p:txBody>
      </p:sp>
      <p:sp>
        <p:nvSpPr>
          <p:cNvPr id="5" name="TextBox 4">
            <a:extLst>
              <a:ext uri="{FF2B5EF4-FFF2-40B4-BE49-F238E27FC236}">
                <a16:creationId xmlns:a16="http://schemas.microsoft.com/office/drawing/2014/main" id="{5259A0BE-696A-4BC9-96F8-24360E3048D4}"/>
              </a:ext>
            </a:extLst>
          </p:cNvPr>
          <p:cNvSpPr txBox="1"/>
          <p:nvPr/>
        </p:nvSpPr>
        <p:spPr>
          <a:xfrm>
            <a:off x="2362200" y="2520482"/>
            <a:ext cx="7620000" cy="369332"/>
          </a:xfrm>
          <a:prstGeom prst="rect">
            <a:avLst/>
          </a:prstGeom>
          <a:noFill/>
        </p:spPr>
        <p:txBody>
          <a:bodyPr wrap="square" rtlCol="0">
            <a:spAutoFit/>
          </a:bodyPr>
          <a:lstStyle/>
          <a:p>
            <a:r>
              <a:rPr lang="en-US" dirty="0"/>
              <a:t>.</a:t>
            </a:r>
          </a:p>
        </p:txBody>
      </p:sp>
      <p:sp>
        <p:nvSpPr>
          <p:cNvPr id="9" name="Content Placeholder 8">
            <a:extLst>
              <a:ext uri="{FF2B5EF4-FFF2-40B4-BE49-F238E27FC236}">
                <a16:creationId xmlns:a16="http://schemas.microsoft.com/office/drawing/2014/main" id="{735A01E0-5CDE-9B09-D6B7-E57EAAED145E}"/>
              </a:ext>
            </a:extLst>
          </p:cNvPr>
          <p:cNvSpPr>
            <a:spLocks noGrp="1"/>
          </p:cNvSpPr>
          <p:nvPr>
            <p:ph idx="1"/>
          </p:nvPr>
        </p:nvSpPr>
        <p:spPr>
          <a:xfrm>
            <a:off x="838200" y="1825625"/>
            <a:ext cx="4008120" cy="4059360"/>
          </a:xfrm>
        </p:spPr>
        <p:txBody>
          <a:bodyPr>
            <a:normAutofit/>
          </a:bodyPr>
          <a:lstStyle/>
          <a:p>
            <a:pPr algn="l"/>
            <a:r>
              <a:rPr lang="en-US" b="1" i="0" dirty="0">
                <a:solidFill>
                  <a:srgbClr val="222222"/>
                </a:solidFill>
                <a:effectLst/>
                <a:latin typeface="Arial" panose="020B0604020202020204" pitchFamily="34" charset="0"/>
              </a:rPr>
              <a:t>Virtual EC Meetings</a:t>
            </a:r>
            <a:endParaRPr lang="en-US" b="0" i="0" dirty="0">
              <a:solidFill>
                <a:srgbClr val="222222"/>
              </a:solidFill>
              <a:effectLst/>
              <a:latin typeface="Arial" panose="020B0604020202020204" pitchFamily="34" charset="0"/>
            </a:endParaRPr>
          </a:p>
          <a:p>
            <a:pPr lvl="1"/>
            <a:r>
              <a:rPr lang="en-US" b="0" i="0" dirty="0">
                <a:solidFill>
                  <a:srgbClr val="222222"/>
                </a:solidFill>
                <a:effectLst/>
                <a:latin typeface="Arial" panose="020B0604020202020204" pitchFamily="34" charset="0"/>
              </a:rPr>
              <a:t>January </a:t>
            </a:r>
            <a:r>
              <a:rPr lang="en-US" dirty="0">
                <a:solidFill>
                  <a:srgbClr val="222222"/>
                </a:solidFill>
                <a:latin typeface="Arial" panose="020B0604020202020204" pitchFamily="34" charset="0"/>
              </a:rPr>
              <a:t>20</a:t>
            </a:r>
            <a:endParaRPr lang="en-US" b="0" i="0" dirty="0">
              <a:solidFill>
                <a:srgbClr val="222222"/>
              </a:solidFill>
              <a:effectLst/>
              <a:latin typeface="Arial" panose="020B0604020202020204" pitchFamily="34" charset="0"/>
            </a:endParaRPr>
          </a:p>
          <a:p>
            <a:pPr lvl="1"/>
            <a:r>
              <a:rPr lang="en-US" b="0" i="0" dirty="0">
                <a:solidFill>
                  <a:srgbClr val="222222"/>
                </a:solidFill>
                <a:effectLst/>
                <a:latin typeface="Arial" panose="020B0604020202020204" pitchFamily="34" charset="0"/>
              </a:rPr>
              <a:t>February 10</a:t>
            </a:r>
          </a:p>
          <a:p>
            <a:pPr lvl="1"/>
            <a:r>
              <a:rPr lang="en-US" b="0" i="0" dirty="0">
                <a:solidFill>
                  <a:srgbClr val="222222"/>
                </a:solidFill>
                <a:effectLst/>
                <a:latin typeface="Arial" panose="020B0604020202020204" pitchFamily="34" charset="0"/>
              </a:rPr>
              <a:t>March 17</a:t>
            </a:r>
          </a:p>
          <a:p>
            <a:pPr lvl="1"/>
            <a:r>
              <a:rPr lang="en-US" b="0" i="0" dirty="0">
                <a:solidFill>
                  <a:srgbClr val="222222"/>
                </a:solidFill>
                <a:effectLst/>
                <a:latin typeface="Arial" panose="020B0604020202020204" pitchFamily="34" charset="0"/>
              </a:rPr>
              <a:t>May 19</a:t>
            </a:r>
          </a:p>
          <a:p>
            <a:pPr lvl="1"/>
            <a:r>
              <a:rPr lang="en-US" b="0" i="0" dirty="0">
                <a:solidFill>
                  <a:srgbClr val="222222"/>
                </a:solidFill>
                <a:effectLst/>
                <a:latin typeface="Arial" panose="020B0604020202020204" pitchFamily="34" charset="0"/>
              </a:rPr>
              <a:t>June 16</a:t>
            </a:r>
          </a:p>
          <a:p>
            <a:pPr lvl="1"/>
            <a:r>
              <a:rPr lang="en-US" b="0" i="0" dirty="0">
                <a:solidFill>
                  <a:srgbClr val="222222"/>
                </a:solidFill>
                <a:effectLst/>
                <a:latin typeface="Arial" panose="020B0604020202020204" pitchFamily="34" charset="0"/>
              </a:rPr>
              <a:t>August 18</a:t>
            </a:r>
          </a:p>
          <a:p>
            <a:pPr lvl="1"/>
            <a:r>
              <a:rPr lang="en-US" b="0" i="0" dirty="0">
                <a:solidFill>
                  <a:srgbClr val="222222"/>
                </a:solidFill>
                <a:effectLst/>
                <a:latin typeface="Arial" panose="020B0604020202020204" pitchFamily="34" charset="0"/>
              </a:rPr>
              <a:t>September 22</a:t>
            </a:r>
          </a:p>
          <a:p>
            <a:pPr lvl="1"/>
            <a:r>
              <a:rPr lang="en-US" b="0" i="0" dirty="0">
                <a:solidFill>
                  <a:srgbClr val="222222"/>
                </a:solidFill>
                <a:effectLst/>
                <a:latin typeface="Arial" panose="020B0604020202020204" pitchFamily="34" charset="0"/>
              </a:rPr>
              <a:t>November 17 </a:t>
            </a:r>
          </a:p>
          <a:p>
            <a:endParaRPr lang="en-US" dirty="0"/>
          </a:p>
        </p:txBody>
      </p:sp>
      <p:sp>
        <p:nvSpPr>
          <p:cNvPr id="10" name="TextBox 9">
            <a:extLst>
              <a:ext uri="{FF2B5EF4-FFF2-40B4-BE49-F238E27FC236}">
                <a16:creationId xmlns:a16="http://schemas.microsoft.com/office/drawing/2014/main" id="{630C972C-C755-8116-8BE3-4DC060C35E91}"/>
              </a:ext>
            </a:extLst>
          </p:cNvPr>
          <p:cNvSpPr txBox="1"/>
          <p:nvPr/>
        </p:nvSpPr>
        <p:spPr>
          <a:xfrm>
            <a:off x="5718517" y="1744394"/>
            <a:ext cx="5008098" cy="3785652"/>
          </a:xfrm>
          <a:prstGeom prst="rect">
            <a:avLst/>
          </a:prstGeom>
          <a:noFill/>
        </p:spPr>
        <p:txBody>
          <a:bodyPr wrap="square" rtlCol="0">
            <a:spAutoFit/>
          </a:bodyPr>
          <a:lstStyle/>
          <a:p>
            <a:pPr marL="285750" indent="-285750" algn="l">
              <a:buFont typeface="Arial" panose="020B0604020202020204" pitchFamily="34" charset="0"/>
              <a:buChar char="•"/>
            </a:pPr>
            <a:r>
              <a:rPr lang="en-US" sz="1600" b="1" i="0" dirty="0">
                <a:solidFill>
                  <a:srgbClr val="222222"/>
                </a:solidFill>
                <a:effectLst/>
                <a:latin typeface="Arial" panose="020B0604020202020204" pitchFamily="34" charset="0"/>
              </a:rPr>
              <a:t>In-Person Meetings</a:t>
            </a:r>
            <a:endParaRPr lang="en-US" sz="1600" b="0" i="0" dirty="0">
              <a:solidFill>
                <a:srgbClr val="222222"/>
              </a:solidFill>
              <a:effectLst/>
              <a:latin typeface="Arial" panose="020B0604020202020204" pitchFamily="34" charset="0"/>
            </a:endParaRPr>
          </a:p>
          <a:p>
            <a:pPr lvl="1">
              <a:buFont typeface="Arial" panose="020B0604020202020204" pitchFamily="34" charset="0"/>
              <a:buChar char="•"/>
            </a:pPr>
            <a:r>
              <a:rPr lang="en-US" sz="1600" b="1" i="0" dirty="0">
                <a:solidFill>
                  <a:srgbClr val="222222"/>
                </a:solidFill>
                <a:effectLst/>
                <a:latin typeface="Arial" panose="020B0604020202020204" pitchFamily="34" charset="0"/>
              </a:rPr>
              <a:t>DATE: 14-17 April 2023 - Antwerp, Belgium. </a:t>
            </a:r>
            <a:endParaRPr lang="en-US" sz="1600" b="0" i="0" dirty="0">
              <a:solidFill>
                <a:srgbClr val="222222"/>
              </a:solidFill>
              <a:effectLst/>
              <a:latin typeface="Arial" panose="020B0604020202020204" pitchFamily="34" charset="0"/>
            </a:endParaRPr>
          </a:p>
          <a:p>
            <a:pPr marL="1200150" lvl="2" indent="-285750">
              <a:buFont typeface="Arial" panose="020B0604020202020204" pitchFamily="34" charset="0"/>
              <a:buChar char="•"/>
            </a:pPr>
            <a:r>
              <a:rPr lang="en-US" sz="1600" b="0" i="0" dirty="0">
                <a:solidFill>
                  <a:srgbClr val="222222"/>
                </a:solidFill>
                <a:effectLst/>
                <a:latin typeface="Arial" panose="020B0604020202020204" pitchFamily="34" charset="0"/>
              </a:rPr>
              <a:t>Sunday, 16 April 8:00 AM - 4:00 PM EC meeting</a:t>
            </a:r>
          </a:p>
          <a:p>
            <a:pPr lvl="1">
              <a:buFont typeface="Arial" panose="020B0604020202020204" pitchFamily="34" charset="0"/>
              <a:buChar char="•"/>
            </a:pPr>
            <a:r>
              <a:rPr lang="en-US" sz="1600" b="1" i="0" dirty="0">
                <a:solidFill>
                  <a:srgbClr val="222222"/>
                </a:solidFill>
                <a:effectLst/>
                <a:latin typeface="Arial" panose="020B0604020202020204" pitchFamily="34" charset="0"/>
              </a:rPr>
              <a:t>DAC: 9-13 July 2023 - San </a:t>
            </a:r>
            <a:r>
              <a:rPr lang="en-US" sz="1600" b="1" i="0" dirty="0" err="1">
                <a:solidFill>
                  <a:srgbClr val="222222"/>
                </a:solidFill>
                <a:effectLst/>
                <a:latin typeface="Arial" panose="020B0604020202020204" pitchFamily="34" charset="0"/>
              </a:rPr>
              <a:t>Fransico</a:t>
            </a:r>
            <a:r>
              <a:rPr lang="en-US" sz="1600" b="1" i="0" dirty="0">
                <a:solidFill>
                  <a:srgbClr val="222222"/>
                </a:solidFill>
                <a:effectLst/>
                <a:latin typeface="Arial" panose="020B0604020202020204" pitchFamily="34" charset="0"/>
              </a:rPr>
              <a:t>, CA</a:t>
            </a:r>
            <a:endParaRPr lang="en-US" sz="1600" b="0" i="0" dirty="0">
              <a:solidFill>
                <a:srgbClr val="222222"/>
              </a:solidFill>
              <a:effectLst/>
              <a:latin typeface="Arial" panose="020B0604020202020204" pitchFamily="34" charset="0"/>
            </a:endParaRPr>
          </a:p>
          <a:p>
            <a:pPr marL="1200150" lvl="2" indent="-285750">
              <a:buFont typeface="Arial" panose="020B0604020202020204" pitchFamily="34" charset="0"/>
              <a:buChar char="•"/>
            </a:pPr>
            <a:r>
              <a:rPr lang="en-US" sz="1600" b="0" i="0" dirty="0">
                <a:solidFill>
                  <a:srgbClr val="222222"/>
                </a:solidFill>
                <a:effectLst/>
                <a:latin typeface="Arial" panose="020B0604020202020204" pitchFamily="34" charset="0"/>
              </a:rPr>
              <a:t>Sunday, 9 July </a:t>
            </a:r>
          </a:p>
          <a:p>
            <a:pPr marL="1600200" lvl="3" indent="-228600">
              <a:buFont typeface="Arial" panose="020B0604020202020204" pitchFamily="34" charset="0"/>
              <a:buChar char="•"/>
            </a:pPr>
            <a:r>
              <a:rPr lang="en-US" sz="1600" b="0" i="0" dirty="0">
                <a:solidFill>
                  <a:srgbClr val="222222"/>
                </a:solidFill>
                <a:effectLst/>
                <a:latin typeface="Arial" panose="020B0604020202020204" pitchFamily="34" charset="0"/>
              </a:rPr>
              <a:t>7:30 - 8:00 AM Breakfast</a:t>
            </a:r>
          </a:p>
          <a:p>
            <a:pPr marL="1600200" lvl="3" indent="-228600">
              <a:buFont typeface="Arial" panose="020B0604020202020204" pitchFamily="34" charset="0"/>
              <a:buChar char="•"/>
            </a:pPr>
            <a:r>
              <a:rPr lang="en-US" sz="1600" b="0" i="0" dirty="0">
                <a:solidFill>
                  <a:srgbClr val="222222"/>
                </a:solidFill>
                <a:effectLst/>
                <a:latin typeface="Arial" panose="020B0604020202020204" pitchFamily="34" charset="0"/>
              </a:rPr>
              <a:t>8:00 - 10:00 AM EC</a:t>
            </a:r>
          </a:p>
          <a:p>
            <a:pPr marL="1600200" lvl="3" indent="-228600">
              <a:buFont typeface="Arial" panose="020B0604020202020204" pitchFamily="34" charset="0"/>
              <a:buChar char="•"/>
            </a:pPr>
            <a:r>
              <a:rPr lang="en-US" sz="1600" b="0" i="0" dirty="0">
                <a:solidFill>
                  <a:srgbClr val="222222"/>
                </a:solidFill>
                <a:effectLst/>
                <a:latin typeface="Arial" panose="020B0604020202020204" pitchFamily="34" charset="0"/>
              </a:rPr>
              <a:t>10:00 - 12:00 PM </a:t>
            </a:r>
            <a:r>
              <a:rPr lang="en-US" sz="1600" b="0" i="0" dirty="0" err="1">
                <a:solidFill>
                  <a:srgbClr val="222222"/>
                </a:solidFill>
                <a:effectLst/>
                <a:latin typeface="Arial" panose="020B0604020202020204" pitchFamily="34" charset="0"/>
              </a:rPr>
              <a:t>BoG</a:t>
            </a:r>
            <a:endParaRPr lang="en-US" sz="1600" b="0" i="0" dirty="0">
              <a:solidFill>
                <a:srgbClr val="222222"/>
              </a:solidFill>
              <a:effectLst/>
              <a:latin typeface="Arial" panose="020B0604020202020204" pitchFamily="34" charset="0"/>
            </a:endParaRPr>
          </a:p>
          <a:p>
            <a:pPr marL="1600200" lvl="3" indent="-228600">
              <a:buFont typeface="Arial" panose="020B0604020202020204" pitchFamily="34" charset="0"/>
              <a:buChar char="•"/>
            </a:pPr>
            <a:r>
              <a:rPr lang="en-US" sz="1600" b="0" i="0" dirty="0">
                <a:solidFill>
                  <a:srgbClr val="222222"/>
                </a:solidFill>
                <a:effectLst/>
                <a:latin typeface="Arial" panose="020B0604020202020204" pitchFamily="34" charset="0"/>
              </a:rPr>
              <a:t>12:00 - 1:00 PM Lunch</a:t>
            </a:r>
          </a:p>
          <a:p>
            <a:pPr marL="1600200" lvl="3" indent="-228600">
              <a:buFont typeface="Arial" panose="020B0604020202020204" pitchFamily="34" charset="0"/>
              <a:buChar char="•"/>
            </a:pPr>
            <a:r>
              <a:rPr lang="en-US" sz="1600" b="0" i="0" dirty="0">
                <a:solidFill>
                  <a:srgbClr val="222222"/>
                </a:solidFill>
                <a:effectLst/>
                <a:latin typeface="Arial" panose="020B0604020202020204" pitchFamily="34" charset="0"/>
              </a:rPr>
              <a:t>1:00 - 5:00 PM </a:t>
            </a:r>
            <a:r>
              <a:rPr lang="en-US" sz="1600" b="0" i="0" dirty="0" err="1">
                <a:solidFill>
                  <a:srgbClr val="222222"/>
                </a:solidFill>
                <a:effectLst/>
                <a:latin typeface="Arial" panose="020B0604020202020204" pitchFamily="34" charset="0"/>
              </a:rPr>
              <a:t>BoG</a:t>
            </a:r>
            <a:r>
              <a:rPr lang="en-US" sz="1600" b="0" i="0" dirty="0">
                <a:solidFill>
                  <a:srgbClr val="222222"/>
                </a:solidFill>
                <a:effectLst/>
                <a:latin typeface="Arial" panose="020B0604020202020204" pitchFamily="34" charset="0"/>
              </a:rPr>
              <a:t> </a:t>
            </a:r>
          </a:p>
          <a:p>
            <a:pPr algn="l">
              <a:buFont typeface="Arial" panose="020B0604020202020204" pitchFamily="34" charset="0"/>
              <a:buChar char="•"/>
            </a:pPr>
            <a:r>
              <a:rPr lang="en-US" sz="1600" b="1" i="0" dirty="0">
                <a:solidFill>
                  <a:srgbClr val="222222"/>
                </a:solidFill>
                <a:effectLst/>
                <a:latin typeface="Arial" panose="020B0604020202020204" pitchFamily="34" charset="0"/>
              </a:rPr>
              <a:t> ICCAD: 29 October-2 November 2023 in San </a:t>
            </a:r>
            <a:r>
              <a:rPr lang="en-US" sz="1600" b="1" i="0" dirty="0" err="1">
                <a:solidFill>
                  <a:srgbClr val="222222"/>
                </a:solidFill>
                <a:effectLst/>
                <a:latin typeface="Arial" panose="020B0604020202020204" pitchFamily="34" charset="0"/>
              </a:rPr>
              <a:t>Fransico</a:t>
            </a:r>
            <a:r>
              <a:rPr lang="en-US" sz="1600" b="1" i="0" dirty="0">
                <a:solidFill>
                  <a:srgbClr val="222222"/>
                </a:solidFill>
                <a:effectLst/>
                <a:latin typeface="Arial" panose="020B0604020202020204" pitchFamily="34" charset="0"/>
              </a:rPr>
              <a:t>, CA</a:t>
            </a:r>
          </a:p>
          <a:p>
            <a:pPr marL="742950" lvl="1" indent="-285750" algn="l">
              <a:buFont typeface="Arial" panose="020B0604020202020204" pitchFamily="34" charset="0"/>
              <a:buChar char="•"/>
            </a:pPr>
            <a:r>
              <a:rPr lang="en-US" sz="1600" b="0" i="0" dirty="0">
                <a:solidFill>
                  <a:srgbClr val="222222"/>
                </a:solidFill>
                <a:effectLst/>
                <a:latin typeface="Arial" panose="020B0604020202020204" pitchFamily="34" charset="0"/>
              </a:rPr>
              <a:t>Sunday, 29 October 8:00 AM - 4:00 PM EC meeting</a:t>
            </a:r>
          </a:p>
        </p:txBody>
      </p:sp>
    </p:spTree>
    <p:extLst>
      <p:ext uri="{BB962C8B-B14F-4D97-AF65-F5344CB8AC3E}">
        <p14:creationId xmlns:p14="http://schemas.microsoft.com/office/powerpoint/2010/main" val="319738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1BAA-0C76-F268-3A14-0466D673FE65}"/>
              </a:ext>
            </a:extLst>
          </p:cNvPr>
          <p:cNvSpPr>
            <a:spLocks noGrp="1"/>
          </p:cNvSpPr>
          <p:nvPr>
            <p:ph type="title"/>
          </p:nvPr>
        </p:nvSpPr>
        <p:spPr/>
        <p:txBody>
          <a:bodyPr/>
          <a:lstStyle/>
          <a:p>
            <a:r>
              <a:rPr lang="en-US" dirty="0"/>
              <a:t>Phil Kaufman Award Dinner and Event</a:t>
            </a:r>
          </a:p>
        </p:txBody>
      </p:sp>
      <p:sp>
        <p:nvSpPr>
          <p:cNvPr id="3" name="Content Placeholder 2">
            <a:extLst>
              <a:ext uri="{FF2B5EF4-FFF2-40B4-BE49-F238E27FC236}">
                <a16:creationId xmlns:a16="http://schemas.microsoft.com/office/drawing/2014/main" id="{51202DC7-977D-3668-0040-ECF20550372F}"/>
              </a:ext>
            </a:extLst>
          </p:cNvPr>
          <p:cNvSpPr>
            <a:spLocks noGrp="1"/>
          </p:cNvSpPr>
          <p:nvPr>
            <p:ph idx="1"/>
          </p:nvPr>
        </p:nvSpPr>
        <p:spPr/>
        <p:txBody>
          <a:bodyPr>
            <a:noAutofit/>
          </a:bodyPr>
          <a:lstStyle/>
          <a:p>
            <a:r>
              <a:rPr lang="en-US" sz="2000" dirty="0">
                <a:latin typeface="Arial" panose="020B0604020202020204" pitchFamily="34" charset="0"/>
                <a:cs typeface="Arial" panose="020B0604020202020204" pitchFamily="34" charset="0"/>
              </a:rPr>
              <a:t>The Phil Kaufman Award honors individuals who have had a demonstrable impact on the field of electronic system design through technology innovations, education/mentoring, or business or industry leadership.</a:t>
            </a:r>
          </a:p>
          <a:p>
            <a:r>
              <a:rPr lang="en-US" sz="2000" dirty="0">
                <a:latin typeface="Arial" panose="020B0604020202020204" pitchFamily="34" charset="0"/>
                <a:cs typeface="Arial" panose="020B0604020202020204" pitchFamily="34" charset="0"/>
              </a:rPr>
              <a:t>Recipient: Giovanni De </a:t>
            </a:r>
            <a:r>
              <a:rPr lang="en-US" sz="2000" dirty="0" err="1">
                <a:latin typeface="Arial" panose="020B0604020202020204" pitchFamily="34" charset="0"/>
                <a:cs typeface="Arial" panose="020B0604020202020204" pitchFamily="34" charset="0"/>
              </a:rPr>
              <a:t>Micheli</a:t>
            </a:r>
            <a:r>
              <a:rPr lang="en-US" sz="2000" dirty="0">
                <a:latin typeface="Arial" panose="020B0604020202020204" pitchFamily="34" charset="0"/>
                <a:cs typeface="Arial" panose="020B0604020202020204" pitchFamily="34" charset="0"/>
              </a:rPr>
              <a:t> for his significant impact on the electronic system design industry through pioneering technical contributions</a:t>
            </a:r>
          </a:p>
          <a:p>
            <a:r>
              <a:rPr lang="en-US" sz="2000" dirty="0">
                <a:latin typeface="Arial" panose="020B0604020202020204" pitchFamily="34" charset="0"/>
                <a:cs typeface="Arial" panose="020B0604020202020204" pitchFamily="34" charset="0"/>
              </a:rPr>
              <a:t>Date: 23 February 2023 Time: 6:30 pm - 9:30 pm US Pacific Time (PT)</a:t>
            </a:r>
          </a:p>
          <a:p>
            <a:r>
              <a:rPr lang="en-US" sz="2000" dirty="0">
                <a:latin typeface="Arial" panose="020B0604020202020204" pitchFamily="34" charset="0"/>
                <a:cs typeface="Arial" panose="020B0604020202020204" pitchFamily="34" charset="0"/>
              </a:rPr>
              <a:t>The last day of the ISSCC 2023 conference</a:t>
            </a:r>
          </a:p>
          <a:p>
            <a:r>
              <a:rPr lang="en-US" sz="2000" dirty="0">
                <a:latin typeface="Arial" panose="020B0604020202020204" pitchFamily="34" charset="0"/>
                <a:cs typeface="Arial" panose="020B0604020202020204" pitchFamily="34" charset="0"/>
              </a:rPr>
              <a:t>Location: The Glass House, San Jose, CA, USA</a:t>
            </a:r>
          </a:p>
          <a:p>
            <a:r>
              <a:rPr lang="en-US" sz="2000" dirty="0">
                <a:latin typeface="Arial" panose="020B0604020202020204" pitchFamily="34" charset="0"/>
                <a:cs typeface="Arial" panose="020B0604020202020204" pitchFamily="34" charset="0"/>
              </a:rPr>
              <a:t>Please let Bailey know if you plan to attend it in-person: </a:t>
            </a:r>
            <a:r>
              <a:rPr lang="en-US" sz="2000" dirty="0">
                <a:latin typeface="Arial" panose="020B0604020202020204" pitchFamily="34" charset="0"/>
                <a:cs typeface="Arial" panose="020B0604020202020204" pitchFamily="34" charset="0"/>
                <a:hlinkClick r:id="rId2"/>
              </a:rPr>
              <a:t>https://ieee-ceda.org/post/register-now-phil-kaufman-award-dinner</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881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14EB-A445-EFE8-CDC6-FC8A2B0D9F7B}"/>
              </a:ext>
            </a:extLst>
          </p:cNvPr>
          <p:cNvSpPr>
            <a:spLocks noGrp="1"/>
          </p:cNvSpPr>
          <p:nvPr>
            <p:ph type="title"/>
          </p:nvPr>
        </p:nvSpPr>
        <p:spPr/>
        <p:txBody>
          <a:bodyPr/>
          <a:lstStyle/>
          <a:p>
            <a:r>
              <a:rPr lang="en-US" dirty="0"/>
              <a:t>ASP-DAC 2023 CEDA Sponsored Technical</a:t>
            </a:r>
            <a:br>
              <a:rPr lang="en-US" dirty="0"/>
            </a:br>
            <a:r>
              <a:rPr lang="en-US" dirty="0"/>
              <a:t>Session</a:t>
            </a:r>
          </a:p>
        </p:txBody>
      </p:sp>
      <p:sp>
        <p:nvSpPr>
          <p:cNvPr id="3" name="Content Placeholder 2">
            <a:extLst>
              <a:ext uri="{FF2B5EF4-FFF2-40B4-BE49-F238E27FC236}">
                <a16:creationId xmlns:a16="http://schemas.microsoft.com/office/drawing/2014/main" id="{4030A1C9-368E-ABAF-D041-262341B68DEE}"/>
              </a:ext>
            </a:extLst>
          </p:cNvPr>
          <p:cNvSpPr>
            <a:spLocks noGrp="1"/>
          </p:cNvSpPr>
          <p:nvPr>
            <p:ph idx="1"/>
          </p:nvPr>
        </p:nvSpPr>
        <p:spPr/>
        <p:txBody>
          <a:bodyPr>
            <a:noAutofit/>
          </a:bodyPr>
          <a:lstStyle/>
          <a:p>
            <a:r>
              <a:rPr lang="en-US" sz="1600" dirty="0">
                <a:latin typeface="Arial" panose="020B0604020202020204" pitchFamily="34" charset="0"/>
                <a:cs typeface="Arial" panose="020B0604020202020204" pitchFamily="34" charset="0"/>
                <a:hlinkClick r:id="rId2"/>
              </a:rPr>
              <a:t>https://www.aspdac.com/aspdac2023/</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Session 3C XXX (IEEE CEDA Sponsored Technical Session)</a:t>
            </a:r>
          </a:p>
          <a:p>
            <a:pPr lvl="1"/>
            <a:r>
              <a:rPr lang="en-US" sz="1600" dirty="0">
                <a:latin typeface="Arial" panose="020B0604020202020204" pitchFamily="34" charset="0"/>
                <a:cs typeface="Arial" panose="020B0604020202020204" pitchFamily="34" charset="0"/>
              </a:rPr>
              <a:t>Time: 15:00 -17:05, Tuesday, January 17, 2023</a:t>
            </a:r>
          </a:p>
          <a:p>
            <a:pPr lvl="1"/>
            <a:r>
              <a:rPr lang="en-US" sz="1600" dirty="0">
                <a:latin typeface="Arial" panose="020B0604020202020204" pitchFamily="34" charset="0"/>
                <a:cs typeface="Arial" panose="020B0604020202020204" pitchFamily="34" charset="0"/>
              </a:rPr>
              <a:t>Location: Room Venus</a:t>
            </a:r>
          </a:p>
          <a:p>
            <a:pPr lvl="1"/>
            <a:r>
              <a:rPr lang="en-US" sz="1600" dirty="0">
                <a:latin typeface="Arial" panose="020B0604020202020204" pitchFamily="34" charset="0"/>
                <a:cs typeface="Arial" panose="020B0604020202020204" pitchFamily="34" charset="0"/>
              </a:rPr>
              <a:t>Chairs: Gi-Joon Nam (IBM Research)</a:t>
            </a:r>
          </a:p>
          <a:p>
            <a:pPr marL="457200" indent="-457200">
              <a:buAutoNum type="arabicParenR"/>
            </a:pPr>
            <a:r>
              <a:rPr lang="en-US" sz="1600" dirty="0">
                <a:latin typeface="Arial" panose="020B0604020202020204" pitchFamily="34" charset="0"/>
                <a:cs typeface="Arial" panose="020B0604020202020204" pitchFamily="34" charset="0"/>
              </a:rPr>
              <a:t>Bei Yu, “VLSI Mask Optimization: How Learning Can Help”, Chinese University of Hong Kong, 2022 IEEE CEDA Ernest S. </a:t>
            </a:r>
            <a:r>
              <a:rPr lang="en-US" sz="1600" dirty="0" err="1">
                <a:latin typeface="Arial" panose="020B0604020202020204" pitchFamily="34" charset="0"/>
                <a:cs typeface="Arial" panose="020B0604020202020204" pitchFamily="34" charset="0"/>
              </a:rPr>
              <a:t>Kuh</a:t>
            </a:r>
            <a:r>
              <a:rPr lang="en-US" sz="1600" dirty="0">
                <a:latin typeface="Arial" panose="020B0604020202020204" pitchFamily="34" charset="0"/>
                <a:cs typeface="Arial" panose="020B0604020202020204" pitchFamily="34" charset="0"/>
              </a:rPr>
              <a:t> Early Career Award winner</a:t>
            </a:r>
          </a:p>
          <a:p>
            <a:pPr marL="457200" indent="-457200">
              <a:buAutoNum type="arabicParenR"/>
            </a:pPr>
            <a:r>
              <a:rPr lang="en-US" sz="1600" dirty="0" err="1">
                <a:latin typeface="Arial" panose="020B0604020202020204" pitchFamily="34" charset="0"/>
                <a:cs typeface="Arial" panose="020B0604020202020204" pitchFamily="34" charset="0"/>
              </a:rPr>
              <a:t>Jaeha</a:t>
            </a:r>
            <a:r>
              <a:rPr lang="en-US" sz="1600" dirty="0">
                <a:latin typeface="Arial" panose="020B0604020202020204" pitchFamily="34" charset="0"/>
                <a:cs typeface="Arial" panose="020B0604020202020204" pitchFamily="34" charset="0"/>
              </a:rPr>
              <a:t> Kim, TBD, Seoul National University, IEEE SSCS (Solid State Circuit Society) representative (One of CEDA’s member societies)</a:t>
            </a:r>
          </a:p>
          <a:p>
            <a:pPr marL="457200" indent="-457200">
              <a:buAutoNum type="arabicParenR"/>
            </a:pPr>
            <a:r>
              <a:rPr lang="en-US" sz="1600" dirty="0">
                <a:latin typeface="Arial" panose="020B0604020202020204" pitchFamily="34" charset="0"/>
                <a:cs typeface="Arial" panose="020B0604020202020204" pitchFamily="34" charset="0"/>
              </a:rPr>
              <a:t>Ricardo Reis, TBD, UFRGS, Brazil, IEEE CAS (Circuits and Systems) representative (One of CEDA’s member societies)</a:t>
            </a:r>
          </a:p>
          <a:p>
            <a:pPr marL="457200" indent="-457200">
              <a:buAutoNum type="arabicParenR"/>
            </a:pPr>
            <a:r>
              <a:rPr lang="en-US" sz="1600" dirty="0">
                <a:latin typeface="Arial" panose="020B0604020202020204" pitchFamily="34" charset="0"/>
                <a:cs typeface="Arial" panose="020B0604020202020204" pitchFamily="34" charset="0"/>
              </a:rPr>
              <a:t>Mehdi </a:t>
            </a:r>
            <a:r>
              <a:rPr lang="en-US" sz="1600" dirty="0" err="1">
                <a:latin typeface="Arial" panose="020B0604020202020204" pitchFamily="34" charset="0"/>
                <a:cs typeface="Arial" panose="020B0604020202020204" pitchFamily="34" charset="0"/>
              </a:rPr>
              <a:t>Tahoori</a:t>
            </a:r>
            <a:r>
              <a:rPr lang="en-US" sz="1600" dirty="0">
                <a:latin typeface="Arial" panose="020B0604020202020204" pitchFamily="34" charset="0"/>
                <a:cs typeface="Arial" panose="020B0604020202020204" pitchFamily="34" charset="0"/>
              </a:rPr>
              <a:t>, “EDA for additive printed electronics”, Karlsruhe Institute of Technology, Assistant VP of CEDA conferences</a:t>
            </a:r>
          </a:p>
          <a:p>
            <a:pPr marL="457200" indent="-457200">
              <a:buAutoNum type="arabicParenR"/>
            </a:pPr>
            <a:r>
              <a:rPr lang="en-US" sz="1600" dirty="0">
                <a:latin typeface="Arial" panose="020B0604020202020204" pitchFamily="34" charset="0"/>
                <a:cs typeface="Arial" panose="020B0604020202020204" pitchFamily="34" charset="0"/>
              </a:rPr>
              <a:t>Sri Parameswaran, TBD, University of New South Sales, Assistant VP of CEDA </a:t>
            </a:r>
            <a:r>
              <a:rPr lang="en-US" sz="2000" dirty="0">
                <a:latin typeface="Arial" panose="020B0604020202020204" pitchFamily="34" charset="0"/>
                <a:cs typeface="Arial" panose="020B0604020202020204" pitchFamily="34" charset="0"/>
              </a:rPr>
              <a:t>strategy</a:t>
            </a:r>
          </a:p>
        </p:txBody>
      </p:sp>
    </p:spTree>
    <p:extLst>
      <p:ext uri="{BB962C8B-B14F-4D97-AF65-F5344CB8AC3E}">
        <p14:creationId xmlns:p14="http://schemas.microsoft.com/office/powerpoint/2010/main" val="340555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2812-C7FE-9D06-C3DC-FE496721D7FD}"/>
              </a:ext>
            </a:extLst>
          </p:cNvPr>
          <p:cNvSpPr>
            <a:spLocks noGrp="1"/>
          </p:cNvSpPr>
          <p:nvPr>
            <p:ph type="title"/>
          </p:nvPr>
        </p:nvSpPr>
        <p:spPr/>
        <p:txBody>
          <a:bodyPr/>
          <a:lstStyle/>
          <a:p>
            <a:r>
              <a:rPr lang="en-US" dirty="0"/>
              <a:t>Recap of IEEE TAB (Technical Activities</a:t>
            </a:r>
            <a:br>
              <a:rPr lang="en-US" dirty="0"/>
            </a:br>
            <a:r>
              <a:rPr lang="en-US" dirty="0"/>
              <a:t>Board) meeting in Nov</a:t>
            </a:r>
          </a:p>
        </p:txBody>
      </p:sp>
      <p:sp>
        <p:nvSpPr>
          <p:cNvPr id="3" name="Content Placeholder 2">
            <a:extLst>
              <a:ext uri="{FF2B5EF4-FFF2-40B4-BE49-F238E27FC236}">
                <a16:creationId xmlns:a16="http://schemas.microsoft.com/office/drawing/2014/main" id="{489280C2-709C-BC83-8854-C3C0593BD180}"/>
              </a:ext>
            </a:extLst>
          </p:cNvPr>
          <p:cNvSpPr>
            <a:spLocks noGrp="1"/>
          </p:cNvSpPr>
          <p:nvPr>
            <p:ph idx="1"/>
          </p:nvPr>
        </p:nvSpPr>
        <p:spPr/>
        <p:txBody>
          <a:bodyPr>
            <a:normAutofit fontScale="92500" lnSpcReduction="20000"/>
          </a:bodyPr>
          <a:lstStyle/>
          <a:p>
            <a:r>
              <a:rPr lang="en-US" dirty="0"/>
              <a:t>The IEEE Technical Activities Board is the governing body of IEEE Technical Activities and is the largest of six major boards within IEEE. There are 63 voting members, which include Presidents of all 46 Societies and Technical Councils, as well as officers, Division Directors (who also sit on the Board of Directors), and chairs of key TAB committees.</a:t>
            </a:r>
          </a:p>
          <a:p>
            <a:pPr lvl="1"/>
            <a:r>
              <a:rPr lang="en-US" dirty="0">
                <a:hlinkClick r:id="rId2"/>
              </a:rPr>
              <a:t>https://ta.ieee.org/contacts-and-rosters/board-and-committees</a:t>
            </a:r>
            <a:endParaRPr lang="en-US" dirty="0"/>
          </a:p>
          <a:p>
            <a:r>
              <a:rPr lang="en-US" dirty="0"/>
              <a:t>TAB meeting materials are full of important/interesting information on IEEE</a:t>
            </a:r>
          </a:p>
          <a:p>
            <a:pPr lvl="1"/>
            <a:r>
              <a:rPr lang="en-US" dirty="0">
                <a:hlinkClick r:id="rId3"/>
              </a:rPr>
              <a:t>https://agd.ieee.org/mpt/Agenda.aspx?eid=17839</a:t>
            </a:r>
            <a:endParaRPr lang="en-US" dirty="0"/>
          </a:p>
          <a:p>
            <a:r>
              <a:rPr lang="en-US" dirty="0"/>
              <a:t>IEEE Fellows Process-Update:</a:t>
            </a:r>
          </a:p>
          <a:p>
            <a:pPr lvl="1"/>
            <a:r>
              <a:rPr lang="en-US" dirty="0">
                <a:hlinkClick r:id="rId4"/>
              </a:rPr>
              <a:t>https://ta.ieee.org/meetings/ieee-meeting-series/june/2022-ieee-ad-hoc-committee-on-fellows-processes</a:t>
            </a:r>
            <a:r>
              <a:rPr lang="en-US" dirty="0"/>
              <a:t> </a:t>
            </a:r>
          </a:p>
          <a:p>
            <a:pPr lvl="1"/>
            <a:r>
              <a:rPr lang="en-US" dirty="0"/>
              <a:t>Need to discuss further with CEDA Awards committee</a:t>
            </a:r>
          </a:p>
        </p:txBody>
      </p:sp>
    </p:spTree>
    <p:extLst>
      <p:ext uri="{BB962C8B-B14F-4D97-AF65-F5344CB8AC3E}">
        <p14:creationId xmlns:p14="http://schemas.microsoft.com/office/powerpoint/2010/main" val="35126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0A5A-7EF4-4415-A1EC-07B9ED9CDECF}"/>
              </a:ext>
            </a:extLst>
          </p:cNvPr>
          <p:cNvSpPr>
            <a:spLocks noGrp="1"/>
          </p:cNvSpPr>
          <p:nvPr>
            <p:ph type="title"/>
          </p:nvPr>
        </p:nvSpPr>
        <p:spPr>
          <a:xfrm>
            <a:off x="132473" y="287484"/>
            <a:ext cx="11927055" cy="741611"/>
          </a:xfrm>
        </p:spPr>
        <p:txBody>
          <a:bodyPr/>
          <a:lstStyle/>
          <a:p>
            <a:r>
              <a:rPr lang="en-US" sz="4800" dirty="0"/>
              <a:t>Goal: Fellow Process</a:t>
            </a:r>
          </a:p>
        </p:txBody>
      </p:sp>
      <p:sp>
        <p:nvSpPr>
          <p:cNvPr id="4" name="Slide Number Placeholder 3">
            <a:extLst>
              <a:ext uri="{FF2B5EF4-FFF2-40B4-BE49-F238E27FC236}">
                <a16:creationId xmlns:a16="http://schemas.microsoft.com/office/drawing/2014/main" id="{FD7FC60E-CCBF-987E-E7E4-5ED97322D9DF}"/>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1C54CE6-ACAC-13BC-A645-0AC4B721ED94}"/>
              </a:ext>
            </a:extLst>
          </p:cNvPr>
          <p:cNvSpPr>
            <a:spLocks noGrp="1"/>
          </p:cNvSpPr>
          <p:nvPr>
            <p:ph type="body" sz="quarter" idx="15"/>
          </p:nvPr>
        </p:nvSpPr>
        <p:spPr>
          <a:xfrm>
            <a:off x="838200" y="1106197"/>
            <a:ext cx="10515600" cy="602023"/>
          </a:xfrm>
        </p:spPr>
        <p:txBody>
          <a:bodyPr>
            <a:noAutofit/>
          </a:bodyPr>
          <a:lstStyle/>
          <a:p>
            <a:r>
              <a:rPr lang="en-US" sz="2667" dirty="0"/>
              <a:t>Issues identified: IEEE FC redoes detailed evaluation of the bulk of </a:t>
            </a:r>
            <a:r>
              <a:rPr lang="en-US" sz="2667" dirty="0" err="1"/>
              <a:t>nomin</a:t>
            </a:r>
            <a:r>
              <a:rPr lang="en-US" sz="2667" dirty="0"/>
              <a:t>.</a:t>
            </a:r>
          </a:p>
        </p:txBody>
      </p:sp>
      <p:sp>
        <p:nvSpPr>
          <p:cNvPr id="6" name="Rectangle: Rounded Corners 5">
            <a:extLst>
              <a:ext uri="{FF2B5EF4-FFF2-40B4-BE49-F238E27FC236}">
                <a16:creationId xmlns:a16="http://schemas.microsoft.com/office/drawing/2014/main" id="{B4FA45B2-A202-4CF0-24AD-BD8A63394945}"/>
              </a:ext>
            </a:extLst>
          </p:cNvPr>
          <p:cNvSpPr/>
          <p:nvPr/>
        </p:nvSpPr>
        <p:spPr>
          <a:xfrm>
            <a:off x="892707" y="1746097"/>
            <a:ext cx="10362152" cy="1504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93">
            <a:extLst>
              <a:ext uri="{FF2B5EF4-FFF2-40B4-BE49-F238E27FC236}">
                <a16:creationId xmlns:a16="http://schemas.microsoft.com/office/drawing/2014/main" id="{723E059E-D159-89A1-C406-6284F87D3BE0}"/>
              </a:ext>
            </a:extLst>
          </p:cNvPr>
          <p:cNvSpPr>
            <a:spLocks noChangeArrowheads="1"/>
          </p:cNvSpPr>
          <p:nvPr/>
        </p:nvSpPr>
        <p:spPr bwMode="auto">
          <a:xfrm>
            <a:off x="3893393" y="1822758"/>
            <a:ext cx="6160591" cy="1354345"/>
          </a:xfrm>
          <a:prstGeom prst="rect">
            <a:avLst/>
          </a:prstGeom>
          <a:solidFill>
            <a:schemeClr val="accent1">
              <a:lumMod val="40000"/>
              <a:lumOff val="60000"/>
            </a:schemeClr>
          </a:solidFill>
          <a:ln w="9525">
            <a:solidFill>
              <a:srgbClr val="000000"/>
            </a:solidFill>
            <a:miter lim="800000"/>
            <a:headEnd/>
            <a:tailEnd/>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br>
              <a:rPr kumimoji="0" lang="en-US" altLang="en-US" sz="533"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867"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IEEE Fellow Committee</a:t>
            </a:r>
            <a:endParaRPr kumimoji="0" lang="en-US" altLang="en-US" sz="1867" b="1" i="0" u="none" strike="noStrike" kern="1200" cap="none" spc="0" normalizeH="0" baseline="0" noProof="0" dirty="0">
              <a:ln>
                <a:noFill/>
              </a:ln>
              <a:solidFill>
                <a:srgbClr val="C00000"/>
              </a:solidFill>
              <a:effectLst/>
              <a:uLnTx/>
              <a:uFillTx/>
              <a:latin typeface="Helvetica"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93">
            <a:extLst>
              <a:ext uri="{FF2B5EF4-FFF2-40B4-BE49-F238E27FC236}">
                <a16:creationId xmlns:a16="http://schemas.microsoft.com/office/drawing/2014/main" id="{8204652D-EFB2-0882-0695-41F14A7BF6AA}"/>
              </a:ext>
            </a:extLst>
          </p:cNvPr>
          <p:cNvSpPr>
            <a:spLocks noChangeArrowheads="1"/>
          </p:cNvSpPr>
          <p:nvPr/>
        </p:nvSpPr>
        <p:spPr bwMode="auto">
          <a:xfrm>
            <a:off x="1753846" y="2379594"/>
            <a:ext cx="1734783" cy="533351"/>
          </a:xfrm>
          <a:prstGeom prst="rect">
            <a:avLst/>
          </a:prstGeom>
          <a:solidFill>
            <a:schemeClr val="accent4">
              <a:lumMod val="40000"/>
              <a:lumOff val="6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a:t>
            </a:r>
            <a:r>
              <a:rPr kumimoji="0" lang="en-US" altLang="en-US" sz="1733" b="0" i="0" u="none" strike="noStrike" kern="1200" cap="none" spc="0" normalizeH="0" baseline="30000" noProof="0" dirty="0">
                <a:ln>
                  <a:noFill/>
                </a:ln>
                <a:solidFill>
                  <a:srgbClr val="000000"/>
                </a:solidFill>
                <a:effectLst/>
                <a:uLnTx/>
                <a:uFillTx/>
                <a:latin typeface="Helvetica" panose="020B0604020202020204" pitchFamily="34" charset="0"/>
                <a:ea typeface="+mn-ea"/>
                <a:cs typeface="+mn-cs"/>
              </a:rPr>
              <a:t>st</a:t>
            </a: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level </a:t>
            </a:r>
            <a:b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S/C Eval. </a:t>
            </a:r>
            <a:r>
              <a:rPr kumimoji="0" lang="en-US" altLang="en-US" sz="1733" b="0" i="0" u="none" strike="noStrike" kern="1200" cap="none" spc="0" normalizeH="0" baseline="0" noProof="0" dirty="0" err="1">
                <a:ln>
                  <a:noFill/>
                </a:ln>
                <a:solidFill>
                  <a:srgbClr val="000000"/>
                </a:solidFill>
                <a:effectLst/>
                <a:uLnTx/>
                <a:uFillTx/>
                <a:latin typeface="Helvetica" panose="020B0604020202020204" pitchFamily="34" charset="0"/>
                <a:ea typeface="+mn-ea"/>
                <a:cs typeface="+mn-cs"/>
              </a:rPr>
              <a:t>Cmt</a:t>
            </a:r>
            <a:endParaRPr kumimoji="0" lang="en-US" altLang="en-US" sz="1733"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9" name="Straight Arrow Connector 8">
            <a:extLst>
              <a:ext uri="{FF2B5EF4-FFF2-40B4-BE49-F238E27FC236}">
                <a16:creationId xmlns:a16="http://schemas.microsoft.com/office/drawing/2014/main" id="{7A785222-93BA-A334-1C3C-784285F79F34}"/>
              </a:ext>
            </a:extLst>
          </p:cNvPr>
          <p:cNvCxnSpPr>
            <a:cxnSpLocks/>
            <a:endCxn id="8" idx="1"/>
          </p:cNvCxnSpPr>
          <p:nvPr/>
        </p:nvCxnSpPr>
        <p:spPr>
          <a:xfrm flipV="1">
            <a:off x="1086962" y="2646270"/>
            <a:ext cx="666884" cy="64"/>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0" name="Rectangle 93">
            <a:extLst>
              <a:ext uri="{FF2B5EF4-FFF2-40B4-BE49-F238E27FC236}">
                <a16:creationId xmlns:a16="http://schemas.microsoft.com/office/drawing/2014/main" id="{9E37A70B-4C56-10FA-AA18-DE9AFE747DF7}"/>
              </a:ext>
            </a:extLst>
          </p:cNvPr>
          <p:cNvSpPr>
            <a:spLocks noChangeArrowheads="1"/>
          </p:cNvSpPr>
          <p:nvPr/>
        </p:nvSpPr>
        <p:spPr bwMode="auto">
          <a:xfrm>
            <a:off x="4331792" y="2260774"/>
            <a:ext cx="2695001" cy="779765"/>
          </a:xfrm>
          <a:prstGeom prst="rect">
            <a:avLst/>
          </a:prstGeom>
          <a:solidFill>
            <a:schemeClr val="accent6">
              <a:lumMod val="20000"/>
              <a:lumOff val="8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Stage-1 Group Review</a:t>
            </a:r>
            <a:b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(4-member group, </a:t>
            </a:r>
            <a:b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or XP for top/bottom%)</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Rectangle 93">
            <a:extLst>
              <a:ext uri="{FF2B5EF4-FFF2-40B4-BE49-F238E27FC236}">
                <a16:creationId xmlns:a16="http://schemas.microsoft.com/office/drawing/2014/main" id="{13804312-42FC-1474-9BE6-D9EBF6C59DA8}"/>
              </a:ext>
            </a:extLst>
          </p:cNvPr>
          <p:cNvSpPr>
            <a:spLocks noChangeArrowheads="1"/>
          </p:cNvSpPr>
          <p:nvPr/>
        </p:nvSpPr>
        <p:spPr bwMode="auto">
          <a:xfrm>
            <a:off x="7676764" y="2262765"/>
            <a:ext cx="2141733" cy="779765"/>
          </a:xfrm>
          <a:prstGeom prst="rect">
            <a:avLst/>
          </a:prstGeom>
          <a:solidFill>
            <a:schemeClr val="accent6">
              <a:lumMod val="20000"/>
              <a:lumOff val="8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Stage-2: </a:t>
            </a:r>
            <a:b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Borderline, High Var. &amp; Flagged cases</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2" name="Straight Arrow Connector 11">
            <a:extLst>
              <a:ext uri="{FF2B5EF4-FFF2-40B4-BE49-F238E27FC236}">
                <a16:creationId xmlns:a16="http://schemas.microsoft.com/office/drawing/2014/main" id="{C95BC186-B230-046C-871E-EB366743D512}"/>
              </a:ext>
            </a:extLst>
          </p:cNvPr>
          <p:cNvCxnSpPr>
            <a:cxnSpLocks/>
            <a:stCxn id="8" idx="3"/>
            <a:endCxn id="10" idx="1"/>
          </p:cNvCxnSpPr>
          <p:nvPr/>
        </p:nvCxnSpPr>
        <p:spPr>
          <a:xfrm>
            <a:off x="3488629" y="2646270"/>
            <a:ext cx="843163" cy="4387"/>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11021E14-0577-614D-2603-CE123FD4E2B7}"/>
              </a:ext>
            </a:extLst>
          </p:cNvPr>
          <p:cNvCxnSpPr>
            <a:cxnSpLocks/>
            <a:stCxn id="10" idx="3"/>
            <a:endCxn id="11" idx="1"/>
          </p:cNvCxnSpPr>
          <p:nvPr/>
        </p:nvCxnSpPr>
        <p:spPr>
          <a:xfrm>
            <a:off x="7026793" y="2650657"/>
            <a:ext cx="649971" cy="1991"/>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788A2E7-9055-8C8A-19B6-A572427186E0}"/>
              </a:ext>
            </a:extLst>
          </p:cNvPr>
          <p:cNvCxnSpPr>
            <a:cxnSpLocks/>
            <a:stCxn id="11" idx="3"/>
          </p:cNvCxnSpPr>
          <p:nvPr/>
        </p:nvCxnSpPr>
        <p:spPr>
          <a:xfrm flipV="1">
            <a:off x="9818497" y="2652615"/>
            <a:ext cx="997371" cy="33"/>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EF66C056-3FCC-6738-5A15-125B926D8B8A}"/>
              </a:ext>
            </a:extLst>
          </p:cNvPr>
          <p:cNvSpPr txBox="1"/>
          <p:nvPr/>
        </p:nvSpPr>
        <p:spPr>
          <a:xfrm>
            <a:off x="10169301" y="1804726"/>
            <a:ext cx="113633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Current</a:t>
            </a:r>
          </a:p>
        </p:txBody>
      </p:sp>
      <p:sp>
        <p:nvSpPr>
          <p:cNvPr id="16" name="Text Placeholder 2">
            <a:extLst>
              <a:ext uri="{FF2B5EF4-FFF2-40B4-BE49-F238E27FC236}">
                <a16:creationId xmlns:a16="http://schemas.microsoft.com/office/drawing/2014/main" id="{DDAF9812-9A93-DAAD-30BF-175F8DFC850E}"/>
              </a:ext>
            </a:extLst>
          </p:cNvPr>
          <p:cNvSpPr txBox="1">
            <a:spLocks/>
          </p:cNvSpPr>
          <p:nvPr/>
        </p:nvSpPr>
        <p:spPr>
          <a:xfrm>
            <a:off x="815983" y="3324537"/>
            <a:ext cx="10515600" cy="2880856"/>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0066A1"/>
              </a:buClr>
              <a:buSzTx/>
              <a:buFont typeface="LucidaGrande"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Interpretation:</a:t>
            </a:r>
          </a:p>
          <a:p>
            <a:pPr marL="685783" marR="0" lvl="1" indent="-228594" algn="l" defTabSz="914377" rtl="0" eaLnBrk="1" fontAlgn="auto" latinLnBrk="0" hangingPunct="1">
              <a:lnSpc>
                <a:spcPct val="90000"/>
              </a:lnSpc>
              <a:spcBef>
                <a:spcPts val="500"/>
              </a:spcBef>
              <a:spcAft>
                <a:spcPts val="0"/>
              </a:spcAft>
              <a:buClr>
                <a:srgbClr val="0066A1"/>
              </a:buClr>
              <a:buSzTx/>
              <a:buFont typeface="LucidaGrande" charset="0"/>
              <a:buChar char="-"/>
              <a:tabLst/>
              <a:defRPr/>
            </a:pPr>
            <a:r>
              <a:rPr kumimoji="0" lang="en-US" sz="26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667"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
            </a:r>
            <a:r>
              <a:rPr kumimoji="0" lang="en-US" sz="26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level (S/TC level): 	in-field (expert) evaluation</a:t>
            </a:r>
          </a:p>
          <a:p>
            <a:pPr marL="685783" marR="0" lvl="1" indent="-228594" algn="l" defTabSz="914377" rtl="0" eaLnBrk="1" fontAlgn="auto" latinLnBrk="0" hangingPunct="1">
              <a:lnSpc>
                <a:spcPct val="90000"/>
              </a:lnSpc>
              <a:spcBef>
                <a:spcPts val="500"/>
              </a:spcBef>
              <a:spcAft>
                <a:spcPts val="0"/>
              </a:spcAft>
              <a:buClr>
                <a:srgbClr val="0066A1"/>
              </a:buClr>
              <a:buSzTx/>
              <a:buFont typeface="LucidaGrande" charset="0"/>
              <a:buChar char="-"/>
              <a:tabLst/>
              <a:defRPr/>
            </a:pPr>
            <a:r>
              <a:rPr kumimoji="0" lang="en-US" sz="26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667"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nd</a:t>
            </a:r>
            <a:r>
              <a:rPr kumimoji="0" lang="en-US" sz="26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level (IEEE FC level): 	out-of-field (generalist) evaluation</a:t>
            </a:r>
          </a:p>
          <a:p>
            <a:pPr marL="228594" marR="0" lvl="0" indent="-228594" algn="l" defTabSz="914377" rtl="0" eaLnBrk="1" fontAlgn="auto" latinLnBrk="0" hangingPunct="1">
              <a:lnSpc>
                <a:spcPct val="90000"/>
              </a:lnSpc>
              <a:spcBef>
                <a:spcPts val="1000"/>
              </a:spcBef>
              <a:spcAft>
                <a:spcPts val="0"/>
              </a:spcAft>
              <a:buClr>
                <a:srgbClr val="0066A1"/>
              </a:buClr>
              <a:buSzTx/>
              <a:buFont typeface="LucidaGrande"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Consequence: IEEE FC accepts only top 5% and bottom 30% of S/TC evaluations – redoes detailed evaluation of remaining 65% (giving 20-25% weight to S/TC evaluation)</a:t>
            </a:r>
          </a:p>
        </p:txBody>
      </p:sp>
    </p:spTree>
    <p:extLst>
      <p:ext uri="{BB962C8B-B14F-4D97-AF65-F5344CB8AC3E}">
        <p14:creationId xmlns:p14="http://schemas.microsoft.com/office/powerpoint/2010/main" val="129805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76AD6E84-FEA7-E1C0-90E7-070596DFA968}"/>
              </a:ext>
            </a:extLst>
          </p:cNvPr>
          <p:cNvSpPr/>
          <p:nvPr/>
        </p:nvSpPr>
        <p:spPr>
          <a:xfrm>
            <a:off x="892707" y="1023969"/>
            <a:ext cx="10362152" cy="1504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639EC22-3327-CF0D-5CBF-1CCFD128A5C5}"/>
              </a:ext>
            </a:extLst>
          </p:cNvPr>
          <p:cNvSpPr/>
          <p:nvPr/>
        </p:nvSpPr>
        <p:spPr>
          <a:xfrm>
            <a:off x="313201" y="2874347"/>
            <a:ext cx="11679868" cy="1504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440581" y="272527"/>
            <a:ext cx="11374883" cy="521507"/>
          </a:xfrm>
        </p:spPr>
        <p:txBody>
          <a:bodyPr/>
          <a:lstStyle/>
          <a:p>
            <a:r>
              <a:rPr lang="en-US" dirty="0"/>
              <a:t>Fellow Process</a:t>
            </a:r>
          </a:p>
        </p:txBody>
      </p:sp>
      <p:sp>
        <p:nvSpPr>
          <p:cNvPr id="7" name="Rectangle 93">
            <a:extLst>
              <a:ext uri="{FF2B5EF4-FFF2-40B4-BE49-F238E27FC236}">
                <a16:creationId xmlns:a16="http://schemas.microsoft.com/office/drawing/2014/main" id="{B619771D-849B-33DF-94A8-41FE992AFA1B}"/>
              </a:ext>
            </a:extLst>
          </p:cNvPr>
          <p:cNvSpPr>
            <a:spLocks noChangeArrowheads="1"/>
          </p:cNvSpPr>
          <p:nvPr/>
        </p:nvSpPr>
        <p:spPr bwMode="auto">
          <a:xfrm>
            <a:off x="812800" y="2931866"/>
            <a:ext cx="6350624" cy="1354217"/>
          </a:xfrm>
          <a:prstGeom prst="rect">
            <a:avLst/>
          </a:prstGeom>
          <a:solidFill>
            <a:schemeClr val="accent1">
              <a:lumMod val="40000"/>
              <a:lumOff val="60000"/>
            </a:schemeClr>
          </a:solidFill>
          <a:ln w="9525">
            <a:solidFill>
              <a:srgbClr val="000000"/>
            </a:solidFill>
            <a:miter lim="800000"/>
            <a:headEnd/>
            <a:tailEnd/>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843A9A03-A1EE-44F8-A322-2859E80C7A81}"/>
              </a:ext>
            </a:extLst>
          </p:cNvPr>
          <p:cNvSpPr/>
          <p:nvPr/>
        </p:nvSpPr>
        <p:spPr>
          <a:xfrm>
            <a:off x="2657633" y="4810233"/>
            <a:ext cx="5055272" cy="139884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NEW:</a:t>
            </a:r>
          </a:p>
          <a:p>
            <a:pPr marL="228594" marR="0" lvl="0" indent="-228594"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1" i="0" u="none" strike="noStrike" kern="1200" cap="none" spc="-67" normalizeH="0" baseline="0" noProof="0" dirty="0">
                <a:ln>
                  <a:noFill/>
                </a:ln>
                <a:solidFill>
                  <a:srgbClr val="0000FF"/>
                </a:solidFill>
                <a:effectLst/>
                <a:uLnTx/>
                <a:uFillTx/>
                <a:latin typeface="Calibri" panose="020F0502020204030204"/>
                <a:ea typeface="+mn-ea"/>
                <a:cs typeface="+mn-cs"/>
              </a:rPr>
              <a:t>Out-of-field</a:t>
            </a:r>
          </a:p>
          <a:p>
            <a:pPr marL="228594" marR="0" lvl="0" indent="-228594"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Uniform Scoring</a:t>
            </a:r>
          </a:p>
          <a:p>
            <a:pPr marL="228594" marR="0" lvl="0" indent="-228594"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Balanced review from in- and out-field</a:t>
            </a:r>
          </a:p>
        </p:txBody>
      </p:sp>
      <p:sp>
        <p:nvSpPr>
          <p:cNvPr id="11" name="Rectangle 93">
            <a:extLst>
              <a:ext uri="{FF2B5EF4-FFF2-40B4-BE49-F238E27FC236}">
                <a16:creationId xmlns:a16="http://schemas.microsoft.com/office/drawing/2014/main" id="{6B8ADB4F-5BE0-4E3F-85ED-2D2999F937C9}"/>
              </a:ext>
            </a:extLst>
          </p:cNvPr>
          <p:cNvSpPr>
            <a:spLocks noChangeArrowheads="1"/>
          </p:cNvSpPr>
          <p:nvPr/>
        </p:nvSpPr>
        <p:spPr bwMode="auto">
          <a:xfrm>
            <a:off x="3893393" y="1100630"/>
            <a:ext cx="6160591" cy="1354345"/>
          </a:xfrm>
          <a:prstGeom prst="rect">
            <a:avLst/>
          </a:prstGeom>
          <a:solidFill>
            <a:schemeClr val="accent1">
              <a:lumMod val="40000"/>
              <a:lumOff val="60000"/>
            </a:schemeClr>
          </a:solidFill>
          <a:ln w="9525">
            <a:solidFill>
              <a:srgbClr val="000000"/>
            </a:solidFill>
            <a:miter lim="800000"/>
            <a:headEnd/>
            <a:tailEnd/>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br>
              <a:rPr kumimoji="0" lang="en-US" altLang="en-US" sz="533"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867"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IEEE Fellow Committee</a:t>
            </a:r>
            <a:endParaRPr kumimoji="0" lang="en-US" altLang="en-US" sz="1867" b="1" i="0" u="none" strike="noStrike" kern="1200" cap="none" spc="0" normalizeH="0" baseline="0" noProof="0" dirty="0">
              <a:ln>
                <a:noFill/>
              </a:ln>
              <a:solidFill>
                <a:srgbClr val="C00000"/>
              </a:solidFill>
              <a:effectLst/>
              <a:uLnTx/>
              <a:uFillTx/>
              <a:latin typeface="Helvetica"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1219170" rtl="0" eaLnBrk="0" fontAlgn="base" latinLnBrk="0" hangingPunct="0">
              <a:lnSpc>
                <a:spcPct val="100000"/>
              </a:lnSpc>
              <a:spcBef>
                <a:spcPts val="800"/>
              </a:spcBef>
              <a:spcAft>
                <a:spcPts val="800"/>
              </a:spcAft>
              <a:buClrTx/>
              <a:buSzTx/>
              <a:buFontTx/>
              <a:buNone/>
              <a:tabLst/>
              <a:defRPr/>
            </a:pPr>
            <a:endParaRPr kumimoji="0" lang="en-US" alt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Rectangle 93">
            <a:extLst>
              <a:ext uri="{FF2B5EF4-FFF2-40B4-BE49-F238E27FC236}">
                <a16:creationId xmlns:a16="http://schemas.microsoft.com/office/drawing/2014/main" id="{6D517F83-E9E7-4C0E-B6ED-767F47CE15A0}"/>
              </a:ext>
            </a:extLst>
          </p:cNvPr>
          <p:cNvSpPr>
            <a:spLocks noChangeArrowheads="1"/>
          </p:cNvSpPr>
          <p:nvPr/>
        </p:nvSpPr>
        <p:spPr bwMode="auto">
          <a:xfrm>
            <a:off x="1753846" y="1657466"/>
            <a:ext cx="1734783" cy="533351"/>
          </a:xfrm>
          <a:prstGeom prst="rect">
            <a:avLst/>
          </a:prstGeom>
          <a:solidFill>
            <a:schemeClr val="accent4">
              <a:lumMod val="40000"/>
              <a:lumOff val="6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a:t>
            </a:r>
            <a:r>
              <a:rPr kumimoji="0" lang="en-US" altLang="en-US" sz="1733" b="0" i="0" u="none" strike="noStrike" kern="1200" cap="none" spc="0" normalizeH="0" baseline="30000" noProof="0" dirty="0">
                <a:ln>
                  <a:noFill/>
                </a:ln>
                <a:solidFill>
                  <a:srgbClr val="000000"/>
                </a:solidFill>
                <a:effectLst/>
                <a:uLnTx/>
                <a:uFillTx/>
                <a:latin typeface="Helvetica" panose="020B0604020202020204" pitchFamily="34" charset="0"/>
                <a:ea typeface="+mn-ea"/>
                <a:cs typeface="+mn-cs"/>
              </a:rPr>
              <a:t>st</a:t>
            </a: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level </a:t>
            </a:r>
            <a:b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S/C Eval. </a:t>
            </a:r>
            <a:r>
              <a:rPr kumimoji="0" lang="en-US" altLang="en-US" sz="1733" b="0" i="0" u="none" strike="noStrike" kern="1200" cap="none" spc="0" normalizeH="0" baseline="0" noProof="0" dirty="0" err="1">
                <a:ln>
                  <a:noFill/>
                </a:ln>
                <a:solidFill>
                  <a:srgbClr val="000000"/>
                </a:solidFill>
                <a:effectLst/>
                <a:uLnTx/>
                <a:uFillTx/>
                <a:latin typeface="Helvetica" panose="020B0604020202020204" pitchFamily="34" charset="0"/>
                <a:ea typeface="+mn-ea"/>
                <a:cs typeface="+mn-cs"/>
              </a:rPr>
              <a:t>Cmt</a:t>
            </a:r>
            <a:endParaRPr kumimoji="0" lang="en-US" altLang="en-US" sz="1733"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3" name="Straight Arrow Connector 12">
            <a:extLst>
              <a:ext uri="{FF2B5EF4-FFF2-40B4-BE49-F238E27FC236}">
                <a16:creationId xmlns:a16="http://schemas.microsoft.com/office/drawing/2014/main" id="{A6C6D8BB-5570-4929-B05C-6E806AA6099B}"/>
              </a:ext>
            </a:extLst>
          </p:cNvPr>
          <p:cNvCxnSpPr>
            <a:cxnSpLocks/>
            <a:endCxn id="12" idx="1"/>
          </p:cNvCxnSpPr>
          <p:nvPr/>
        </p:nvCxnSpPr>
        <p:spPr>
          <a:xfrm flipV="1">
            <a:off x="1086962" y="1924142"/>
            <a:ext cx="666884" cy="64"/>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4" name="Rectangle 93">
            <a:extLst>
              <a:ext uri="{FF2B5EF4-FFF2-40B4-BE49-F238E27FC236}">
                <a16:creationId xmlns:a16="http://schemas.microsoft.com/office/drawing/2014/main" id="{643F2B1B-793E-4D49-B3EF-8222E964154F}"/>
              </a:ext>
            </a:extLst>
          </p:cNvPr>
          <p:cNvSpPr>
            <a:spLocks noChangeArrowheads="1"/>
          </p:cNvSpPr>
          <p:nvPr/>
        </p:nvSpPr>
        <p:spPr bwMode="auto">
          <a:xfrm>
            <a:off x="4331792" y="1538646"/>
            <a:ext cx="2695001" cy="779765"/>
          </a:xfrm>
          <a:prstGeom prst="rect">
            <a:avLst/>
          </a:prstGeom>
          <a:solidFill>
            <a:schemeClr val="accent6">
              <a:lumMod val="20000"/>
              <a:lumOff val="8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Stage-1 Group Review</a:t>
            </a:r>
            <a:b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(4-member group, </a:t>
            </a:r>
            <a:b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or XP for top/bottom%)</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93">
            <a:extLst>
              <a:ext uri="{FF2B5EF4-FFF2-40B4-BE49-F238E27FC236}">
                <a16:creationId xmlns:a16="http://schemas.microsoft.com/office/drawing/2014/main" id="{F5050552-4CEB-43A1-8C8C-2CE1041415CB}"/>
              </a:ext>
            </a:extLst>
          </p:cNvPr>
          <p:cNvSpPr>
            <a:spLocks noChangeArrowheads="1"/>
          </p:cNvSpPr>
          <p:nvPr/>
        </p:nvSpPr>
        <p:spPr bwMode="auto">
          <a:xfrm>
            <a:off x="7676764" y="1540637"/>
            <a:ext cx="2141733" cy="779765"/>
          </a:xfrm>
          <a:prstGeom prst="rect">
            <a:avLst/>
          </a:prstGeom>
          <a:solidFill>
            <a:schemeClr val="accent6">
              <a:lumMod val="20000"/>
              <a:lumOff val="8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Stage-2: </a:t>
            </a:r>
            <a:b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Borderline, High Var. &amp; Flagged cases</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id="{07119551-880A-40A2-BC2D-9CB989F6E19D}"/>
              </a:ext>
            </a:extLst>
          </p:cNvPr>
          <p:cNvCxnSpPr>
            <a:cxnSpLocks/>
            <a:stCxn id="12" idx="3"/>
            <a:endCxn id="14" idx="1"/>
          </p:cNvCxnSpPr>
          <p:nvPr/>
        </p:nvCxnSpPr>
        <p:spPr>
          <a:xfrm>
            <a:off x="3488629" y="1924142"/>
            <a:ext cx="843163" cy="4387"/>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C94A1C16-9E96-46CE-A0A3-E1CB6C3AB37C}"/>
              </a:ext>
            </a:extLst>
          </p:cNvPr>
          <p:cNvCxnSpPr>
            <a:cxnSpLocks/>
            <a:stCxn id="14" idx="3"/>
            <a:endCxn id="15" idx="1"/>
          </p:cNvCxnSpPr>
          <p:nvPr/>
        </p:nvCxnSpPr>
        <p:spPr>
          <a:xfrm>
            <a:off x="7026793" y="1928529"/>
            <a:ext cx="649971" cy="1991"/>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748A7DA-D5A2-45F9-B8CF-6CC7CA3CB62E}"/>
              </a:ext>
            </a:extLst>
          </p:cNvPr>
          <p:cNvCxnSpPr>
            <a:cxnSpLocks/>
            <a:stCxn id="15" idx="3"/>
          </p:cNvCxnSpPr>
          <p:nvPr/>
        </p:nvCxnSpPr>
        <p:spPr>
          <a:xfrm flipV="1">
            <a:off x="9818497" y="1930487"/>
            <a:ext cx="997371" cy="33"/>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5" name="Rectangle 93">
            <a:extLst>
              <a:ext uri="{FF2B5EF4-FFF2-40B4-BE49-F238E27FC236}">
                <a16:creationId xmlns:a16="http://schemas.microsoft.com/office/drawing/2014/main" id="{06588433-50B2-D364-EE85-0B6C3BBE6C53}"/>
              </a:ext>
            </a:extLst>
          </p:cNvPr>
          <p:cNvSpPr>
            <a:spLocks noChangeArrowheads="1"/>
          </p:cNvSpPr>
          <p:nvPr/>
        </p:nvSpPr>
        <p:spPr bwMode="auto">
          <a:xfrm>
            <a:off x="8145668" y="3358609"/>
            <a:ext cx="2793568" cy="574644"/>
          </a:xfrm>
          <a:prstGeom prst="rect">
            <a:avLst/>
          </a:prstGeom>
          <a:solidFill>
            <a:schemeClr val="accent6">
              <a:lumMod val="20000"/>
              <a:lumOff val="8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867"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Level 2: Consolidated Review &amp; Vetting</a:t>
            </a:r>
            <a:r>
              <a:rPr kumimoji="0" lang="en-US" altLang="en-US" sz="1867"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a:t>
            </a:r>
            <a:endPar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p:txBody>
      </p:sp>
      <p:cxnSp>
        <p:nvCxnSpPr>
          <p:cNvPr id="27" name="Straight Arrow Connector 26">
            <a:extLst>
              <a:ext uri="{FF2B5EF4-FFF2-40B4-BE49-F238E27FC236}">
                <a16:creationId xmlns:a16="http://schemas.microsoft.com/office/drawing/2014/main" id="{14940144-A3C9-9C94-CC6B-7BA4BA88AE2E}"/>
              </a:ext>
            </a:extLst>
          </p:cNvPr>
          <p:cNvCxnSpPr>
            <a:cxnSpLocks/>
            <a:stCxn id="31" idx="3"/>
            <a:endCxn id="25" idx="1"/>
          </p:cNvCxnSpPr>
          <p:nvPr/>
        </p:nvCxnSpPr>
        <p:spPr>
          <a:xfrm flipV="1">
            <a:off x="6819372" y="3645931"/>
            <a:ext cx="1326296" cy="3577"/>
          </a:xfrm>
          <a:prstGeom prst="straightConnector1">
            <a:avLst/>
          </a:prstGeom>
          <a:ln w="57150">
            <a:solidFill>
              <a:schemeClr val="bg1">
                <a:lumMod val="50000"/>
              </a:schemeClr>
            </a:solidFill>
            <a:tailEnd type="triangle" w="sm" len="med"/>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B8DBCAF7-BFB0-F315-4778-5AFFFBA7E05D}"/>
              </a:ext>
            </a:extLst>
          </p:cNvPr>
          <p:cNvCxnSpPr>
            <a:cxnSpLocks/>
            <a:stCxn id="25" idx="3"/>
          </p:cNvCxnSpPr>
          <p:nvPr/>
        </p:nvCxnSpPr>
        <p:spPr>
          <a:xfrm flipV="1">
            <a:off x="10939236" y="3645867"/>
            <a:ext cx="982245" cy="64"/>
          </a:xfrm>
          <a:prstGeom prst="straightConnector1">
            <a:avLst/>
          </a:prstGeom>
          <a:ln w="57150">
            <a:solidFill>
              <a:schemeClr val="bg1">
                <a:lumMod val="50000"/>
              </a:schemeClr>
            </a:solidFill>
            <a:tailEnd type="triangle" w="sm" len="med"/>
          </a:ln>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8AD40690-A768-3CD0-2E3D-609FC0D70D30}"/>
              </a:ext>
            </a:extLst>
          </p:cNvPr>
          <p:cNvSpPr/>
          <p:nvPr/>
        </p:nvSpPr>
        <p:spPr>
          <a:xfrm>
            <a:off x="330099" y="4810232"/>
            <a:ext cx="2047596" cy="107721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7" normalizeH="0" baseline="0" noProof="0" dirty="0">
                <a:ln>
                  <a:noFill/>
                </a:ln>
                <a:solidFill>
                  <a:prstClr val="black"/>
                </a:solidFill>
                <a:effectLst/>
                <a:uLnTx/>
                <a:uFillTx/>
                <a:latin typeface="Calibri" panose="020F0502020204030204"/>
                <a:ea typeface="+mn-ea"/>
                <a:cs typeface="+mn-cs"/>
              </a:rPr>
              <a:t>UNCHANGED: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7" normalizeH="0" baseline="0" noProof="0" dirty="0">
                <a:ln>
                  <a:noFill/>
                </a:ln>
                <a:solidFill>
                  <a:prstClr val="black"/>
                </a:solidFill>
                <a:effectLst/>
                <a:uLnTx/>
                <a:uFillTx/>
                <a:latin typeface="Calibri" panose="020F0502020204030204"/>
                <a:ea typeface="+mn-ea"/>
                <a:cs typeface="+mn-cs"/>
              </a:rPr>
              <a:t>In-field</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93">
            <a:extLst>
              <a:ext uri="{FF2B5EF4-FFF2-40B4-BE49-F238E27FC236}">
                <a16:creationId xmlns:a16="http://schemas.microsoft.com/office/drawing/2014/main" id="{39EDA7F3-81EA-DC06-0C66-1515CF9F6F08}"/>
              </a:ext>
            </a:extLst>
          </p:cNvPr>
          <p:cNvSpPr>
            <a:spLocks noChangeArrowheads="1"/>
          </p:cNvSpPr>
          <p:nvPr/>
        </p:nvSpPr>
        <p:spPr bwMode="auto">
          <a:xfrm>
            <a:off x="4330761" y="3146838"/>
            <a:ext cx="2488611" cy="1005340"/>
          </a:xfrm>
          <a:prstGeom prst="rect">
            <a:avLst/>
          </a:prstGeom>
          <a:solidFill>
            <a:schemeClr val="accent4">
              <a:lumMod val="40000"/>
              <a:lumOff val="6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733"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a:t>
            </a:r>
            <a:r>
              <a:rPr kumimoji="0" lang="en-US" altLang="en-US" sz="1733" b="1" i="0" u="none" strike="noStrike" kern="1200" cap="none" spc="0" normalizeH="0" baseline="30000" noProof="0" dirty="0">
                <a:ln>
                  <a:noFill/>
                </a:ln>
                <a:solidFill>
                  <a:srgbClr val="000000"/>
                </a:solidFill>
                <a:effectLst/>
                <a:uLnTx/>
                <a:uFillTx/>
                <a:latin typeface="Helvetica" panose="020B0604020202020204" pitchFamily="34" charset="0"/>
                <a:ea typeface="+mn-ea"/>
                <a:cs typeface="+mn-cs"/>
              </a:rPr>
              <a:t>st</a:t>
            </a:r>
            <a:r>
              <a:rPr kumimoji="0" lang="en-US" altLang="en-US" sz="1733"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Level</a:t>
            </a: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a:t>
            </a:r>
            <a:b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Cohort FEC</a:t>
            </a:r>
            <a:b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Normalization, Merge, Discuss &amp; Adjust</a:t>
            </a:r>
            <a:endParaRPr kumimoji="0" lang="en-US" altLang="en-US" sz="1733"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4" name="Straight Connector 33">
            <a:extLst>
              <a:ext uri="{FF2B5EF4-FFF2-40B4-BE49-F238E27FC236}">
                <a16:creationId xmlns:a16="http://schemas.microsoft.com/office/drawing/2014/main" id="{5BF680F6-B782-46BC-3DE5-736B987E8F7E}"/>
              </a:ext>
            </a:extLst>
          </p:cNvPr>
          <p:cNvCxnSpPr>
            <a:cxnSpLocks/>
          </p:cNvCxnSpPr>
          <p:nvPr/>
        </p:nvCxnSpPr>
        <p:spPr>
          <a:xfrm flipH="1">
            <a:off x="4331791" y="4203382"/>
            <a:ext cx="1146112" cy="1229585"/>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F6BEF8B-554E-00B3-F6DF-9D18E60FC0D7}"/>
              </a:ext>
            </a:extLst>
          </p:cNvPr>
          <p:cNvCxnSpPr>
            <a:cxnSpLocks/>
          </p:cNvCxnSpPr>
          <p:nvPr/>
        </p:nvCxnSpPr>
        <p:spPr>
          <a:xfrm flipH="1">
            <a:off x="1538320" y="3933125"/>
            <a:ext cx="624131" cy="877108"/>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8BC57E1-AFDF-4737-9A06-056596E98781}"/>
              </a:ext>
            </a:extLst>
          </p:cNvPr>
          <p:cNvSpPr txBox="1"/>
          <p:nvPr/>
        </p:nvSpPr>
        <p:spPr>
          <a:xfrm>
            <a:off x="10169301" y="1082598"/>
            <a:ext cx="113633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Current</a:t>
            </a:r>
          </a:p>
        </p:txBody>
      </p:sp>
      <p:sp>
        <p:nvSpPr>
          <p:cNvPr id="43" name="TextBox 42">
            <a:extLst>
              <a:ext uri="{FF2B5EF4-FFF2-40B4-BE49-F238E27FC236}">
                <a16:creationId xmlns:a16="http://schemas.microsoft.com/office/drawing/2014/main" id="{F80B9828-7D94-5A4D-16E7-072DC43128AC}"/>
              </a:ext>
            </a:extLst>
          </p:cNvPr>
          <p:cNvSpPr txBox="1"/>
          <p:nvPr/>
        </p:nvSpPr>
        <p:spPr>
          <a:xfrm>
            <a:off x="11132442" y="3741873"/>
            <a:ext cx="80823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NEW</a:t>
            </a:r>
          </a:p>
        </p:txBody>
      </p:sp>
      <p:cxnSp>
        <p:nvCxnSpPr>
          <p:cNvPr id="51" name="Straight Connector 50">
            <a:extLst>
              <a:ext uri="{FF2B5EF4-FFF2-40B4-BE49-F238E27FC236}">
                <a16:creationId xmlns:a16="http://schemas.microsoft.com/office/drawing/2014/main" id="{A0D01073-0F9F-A870-0A42-46C5E838AE7F}"/>
              </a:ext>
            </a:extLst>
          </p:cNvPr>
          <p:cNvCxnSpPr>
            <a:cxnSpLocks/>
          </p:cNvCxnSpPr>
          <p:nvPr/>
        </p:nvCxnSpPr>
        <p:spPr>
          <a:xfrm flipH="1">
            <a:off x="8712315" y="3988635"/>
            <a:ext cx="908764" cy="87441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C4B2341-D025-433D-8B1D-99421BFC3717}"/>
              </a:ext>
            </a:extLst>
          </p:cNvPr>
          <p:cNvSpPr/>
          <p:nvPr/>
        </p:nvSpPr>
        <p:spPr>
          <a:xfrm>
            <a:off x="7026793" y="4533490"/>
            <a:ext cx="5165208" cy="1768176"/>
          </a:xfrm>
          <a:prstGeom prst="rect">
            <a:avLst/>
          </a:prstGeom>
        </p:spPr>
        <p:txBody>
          <a:bodyPr wrap="square">
            <a:spAutoFit/>
          </a:bodyPr>
          <a:lstStyle/>
          <a:p>
            <a:pPr marL="0" marR="0" lvl="0" indent="0" algn="l" defTabSz="121917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NEW:</a:t>
            </a:r>
          </a:p>
          <a:p>
            <a:pPr marL="152396" marR="0" lvl="0" indent="-152396"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XP review of Top (15-20%) + Bottom (50-60%)</a:t>
            </a:r>
          </a:p>
          <a:p>
            <a:pPr marL="152396" marR="0" lvl="0" indent="-152396"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1" i="0" u="none" strike="noStrike" kern="1200" cap="none" spc="-67" normalizeH="0" baseline="0" noProof="0" dirty="0">
                <a:ln>
                  <a:noFill/>
                </a:ln>
                <a:solidFill>
                  <a:srgbClr val="0000FF"/>
                </a:solidFill>
                <a:effectLst/>
                <a:uLnTx/>
                <a:uFillTx/>
                <a:latin typeface="Calibri" panose="020F0502020204030204"/>
                <a:ea typeface="+mn-ea"/>
                <a:cs typeface="+mn-cs"/>
              </a:rPr>
              <a:t>FDOS: expedite review of Bottom diversity nom.</a:t>
            </a:r>
          </a:p>
          <a:p>
            <a:pPr marL="152396" marR="0" lvl="0" indent="-152396"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000" b="0" i="0" u="none" strike="noStrike" kern="1200" cap="none" spc="-67" normalizeH="0" baseline="0" noProof="0" dirty="0">
                <a:ln>
                  <a:noFill/>
                </a:ln>
                <a:solidFill>
                  <a:srgbClr val="0000FF"/>
                </a:solidFill>
                <a:effectLst/>
                <a:uLnTx/>
                <a:uFillTx/>
                <a:latin typeface="Calibri" panose="020F0502020204030204"/>
                <a:ea typeface="+mn-ea"/>
                <a:cs typeface="+mn-cs"/>
              </a:rPr>
              <a:t>Detail review and focused deliberations on borderline cases</a:t>
            </a:r>
          </a:p>
        </p:txBody>
      </p:sp>
      <p:sp>
        <p:nvSpPr>
          <p:cNvPr id="35" name="Slide Number Placeholder 3">
            <a:extLst>
              <a:ext uri="{FF2B5EF4-FFF2-40B4-BE49-F238E27FC236}">
                <a16:creationId xmlns:a16="http://schemas.microsoft.com/office/drawing/2014/main" id="{2FC15F56-FA1C-496C-B4AA-83DC37C4BB9C}"/>
              </a:ext>
            </a:extLst>
          </p:cNvPr>
          <p:cNvSpPr txBox="1">
            <a:spLocks/>
          </p:cNvSpPr>
          <p:nvPr/>
        </p:nvSpPr>
        <p:spPr>
          <a:xfrm>
            <a:off x="376387" y="6205392"/>
            <a:ext cx="6488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93">
            <a:extLst>
              <a:ext uri="{FF2B5EF4-FFF2-40B4-BE49-F238E27FC236}">
                <a16:creationId xmlns:a16="http://schemas.microsoft.com/office/drawing/2014/main" id="{E1D3B7DE-7606-5F7A-6037-676537DB240B}"/>
              </a:ext>
            </a:extLst>
          </p:cNvPr>
          <p:cNvSpPr>
            <a:spLocks noChangeArrowheads="1"/>
          </p:cNvSpPr>
          <p:nvPr/>
        </p:nvSpPr>
        <p:spPr bwMode="auto">
          <a:xfrm>
            <a:off x="1788998" y="3360654"/>
            <a:ext cx="1734783" cy="533351"/>
          </a:xfrm>
          <a:prstGeom prst="rect">
            <a:avLst/>
          </a:prstGeom>
          <a:solidFill>
            <a:schemeClr val="accent4">
              <a:lumMod val="40000"/>
              <a:lumOff val="60000"/>
            </a:schemeClr>
          </a:solidFill>
          <a:ln>
            <a:solidFill>
              <a:schemeClr val="tx1">
                <a:lumMod val="50000"/>
                <a:lumOff val="50000"/>
              </a:schemeClr>
            </a:solid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ts val="800"/>
              </a:spcBef>
              <a:spcAft>
                <a:spcPts val="800"/>
              </a:spcAft>
              <a:buClrTx/>
              <a:buSzTx/>
              <a:buFontTx/>
              <a:buNone/>
              <a:tabLst/>
              <a:defRPr/>
            </a:pP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a:t>
            </a:r>
            <a:r>
              <a:rPr kumimoji="0" lang="en-US" altLang="en-US" sz="1733" b="0" i="0" u="none" strike="noStrike" kern="1200" cap="none" spc="0" normalizeH="0" baseline="30000" noProof="0" dirty="0">
                <a:ln>
                  <a:noFill/>
                </a:ln>
                <a:solidFill>
                  <a:srgbClr val="000000"/>
                </a:solidFill>
                <a:effectLst/>
                <a:uLnTx/>
                <a:uFillTx/>
                <a:latin typeface="Helvetica" panose="020B0604020202020204" pitchFamily="34" charset="0"/>
                <a:ea typeface="+mn-ea"/>
                <a:cs typeface="+mn-cs"/>
              </a:rPr>
              <a:t>st</a:t>
            </a: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level </a:t>
            </a:r>
            <a:b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br>
            <a:r>
              <a:rPr kumimoji="0" lang="en-US" altLang="en-US" sz="1733"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S/TC FEC</a:t>
            </a:r>
            <a:endParaRPr kumimoji="0" lang="en-US" altLang="en-US" sz="1733"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21" name="Straight Arrow Connector 20">
            <a:extLst>
              <a:ext uri="{FF2B5EF4-FFF2-40B4-BE49-F238E27FC236}">
                <a16:creationId xmlns:a16="http://schemas.microsoft.com/office/drawing/2014/main" id="{C9B85667-33B4-7091-4FCE-8DFCADE28474}"/>
              </a:ext>
            </a:extLst>
          </p:cNvPr>
          <p:cNvCxnSpPr>
            <a:cxnSpLocks/>
            <a:endCxn id="20" idx="1"/>
          </p:cNvCxnSpPr>
          <p:nvPr/>
        </p:nvCxnSpPr>
        <p:spPr>
          <a:xfrm flipV="1">
            <a:off x="1122114" y="3627330"/>
            <a:ext cx="666884" cy="64"/>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E6ACD486-C46B-D2AA-B955-301ADFA0C867}"/>
              </a:ext>
            </a:extLst>
          </p:cNvPr>
          <p:cNvCxnSpPr>
            <a:cxnSpLocks/>
            <a:stCxn id="20" idx="3"/>
          </p:cNvCxnSpPr>
          <p:nvPr/>
        </p:nvCxnSpPr>
        <p:spPr>
          <a:xfrm>
            <a:off x="3523781" y="3627330"/>
            <a:ext cx="843162" cy="4355"/>
          </a:xfrm>
          <a:prstGeom prst="straightConnector1">
            <a:avLst/>
          </a:prstGeom>
          <a:ln w="5715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AA05B009-1AAC-3279-9855-AE2E3D37C26F}"/>
              </a:ext>
            </a:extLst>
          </p:cNvPr>
          <p:cNvSpPr txBox="1"/>
          <p:nvPr/>
        </p:nvSpPr>
        <p:spPr>
          <a:xfrm>
            <a:off x="6013169" y="3095698"/>
            <a:ext cx="808235"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NEW</a:t>
            </a:r>
          </a:p>
        </p:txBody>
      </p:sp>
      <p:sp>
        <p:nvSpPr>
          <p:cNvPr id="5" name="TextBox 4">
            <a:extLst>
              <a:ext uri="{FF2B5EF4-FFF2-40B4-BE49-F238E27FC236}">
                <a16:creationId xmlns:a16="http://schemas.microsoft.com/office/drawing/2014/main" id="{E052C94B-7A5A-D4AE-BA40-B2FADCC7C90E}"/>
              </a:ext>
            </a:extLst>
          </p:cNvPr>
          <p:cNvSpPr txBox="1"/>
          <p:nvPr/>
        </p:nvSpPr>
        <p:spPr>
          <a:xfrm>
            <a:off x="7709471" y="2871792"/>
            <a:ext cx="3602268"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IEEE Fellow Committee</a:t>
            </a: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n-ea"/>
              <a:cs typeface="+mn-cs"/>
            </a:endParaRPr>
          </a:p>
        </p:txBody>
      </p:sp>
      <p:sp>
        <p:nvSpPr>
          <p:cNvPr id="6" name="TextBox 5">
            <a:extLst>
              <a:ext uri="{FF2B5EF4-FFF2-40B4-BE49-F238E27FC236}">
                <a16:creationId xmlns:a16="http://schemas.microsoft.com/office/drawing/2014/main" id="{F893CD42-35D8-67FD-E88C-586152158300}"/>
              </a:ext>
            </a:extLst>
          </p:cNvPr>
          <p:cNvSpPr txBox="1"/>
          <p:nvPr/>
        </p:nvSpPr>
        <p:spPr>
          <a:xfrm>
            <a:off x="1025265" y="2871792"/>
            <a:ext cx="2430474"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S/TC + Division</a:t>
            </a: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18857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0A5A-7EF4-4415-A1EC-07B9ED9CDECF}"/>
              </a:ext>
            </a:extLst>
          </p:cNvPr>
          <p:cNvSpPr>
            <a:spLocks noGrp="1"/>
          </p:cNvSpPr>
          <p:nvPr>
            <p:ph type="title"/>
          </p:nvPr>
        </p:nvSpPr>
        <p:spPr>
          <a:xfrm>
            <a:off x="132473" y="287484"/>
            <a:ext cx="11927055" cy="741611"/>
          </a:xfrm>
        </p:spPr>
        <p:txBody>
          <a:bodyPr/>
          <a:lstStyle/>
          <a:p>
            <a:r>
              <a:rPr lang="en-US" sz="4800" dirty="0"/>
              <a:t>Goal: Fellow Process</a:t>
            </a:r>
          </a:p>
        </p:txBody>
      </p:sp>
      <p:sp>
        <p:nvSpPr>
          <p:cNvPr id="4" name="Slide Number Placeholder 3">
            <a:extLst>
              <a:ext uri="{FF2B5EF4-FFF2-40B4-BE49-F238E27FC236}">
                <a16:creationId xmlns:a16="http://schemas.microsoft.com/office/drawing/2014/main" id="{FD7FC60E-CCBF-987E-E7E4-5ED97322D9DF}"/>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1C54CE6-ACAC-13BC-A645-0AC4B721ED94}"/>
              </a:ext>
            </a:extLst>
          </p:cNvPr>
          <p:cNvSpPr>
            <a:spLocks noGrp="1"/>
          </p:cNvSpPr>
          <p:nvPr>
            <p:ph type="body" sz="quarter" idx="15"/>
          </p:nvPr>
        </p:nvSpPr>
        <p:spPr>
          <a:xfrm>
            <a:off x="838200" y="1106197"/>
            <a:ext cx="10515600" cy="602023"/>
          </a:xfrm>
        </p:spPr>
        <p:txBody>
          <a:bodyPr>
            <a:noAutofit/>
          </a:bodyPr>
          <a:lstStyle/>
          <a:p>
            <a:r>
              <a:rPr lang="en-US" sz="2667" dirty="0"/>
              <a:t>Current process</a:t>
            </a:r>
          </a:p>
        </p:txBody>
      </p:sp>
      <p:sp>
        <p:nvSpPr>
          <p:cNvPr id="6" name="Oval 5">
            <a:extLst>
              <a:ext uri="{FF2B5EF4-FFF2-40B4-BE49-F238E27FC236}">
                <a16:creationId xmlns:a16="http://schemas.microsoft.com/office/drawing/2014/main" id="{6FC203B0-FE09-101D-CCAF-ADB523FD2224}"/>
              </a:ext>
            </a:extLst>
          </p:cNvPr>
          <p:cNvSpPr/>
          <p:nvPr/>
        </p:nvSpPr>
        <p:spPr>
          <a:xfrm>
            <a:off x="647053" y="2284143"/>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6EB5BDE-4B65-ACE5-D7FB-A9D3D1B1055C}"/>
              </a:ext>
            </a:extLst>
          </p:cNvPr>
          <p:cNvSpPr/>
          <p:nvPr/>
        </p:nvSpPr>
        <p:spPr>
          <a:xfrm>
            <a:off x="2020072" y="3340238"/>
            <a:ext cx="1166213" cy="9207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1119AC9-5F50-C97E-F6D6-316C335C7062}"/>
              </a:ext>
            </a:extLst>
          </p:cNvPr>
          <p:cNvSpPr/>
          <p:nvPr/>
        </p:nvSpPr>
        <p:spPr>
          <a:xfrm>
            <a:off x="900967" y="4492463"/>
            <a:ext cx="1030643" cy="820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88C27C4-DB11-235B-3D5A-E6C61D449050}"/>
              </a:ext>
            </a:extLst>
          </p:cNvPr>
          <p:cNvSpPr/>
          <p:nvPr/>
        </p:nvSpPr>
        <p:spPr>
          <a:xfrm>
            <a:off x="8460699" y="5100286"/>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7BFC9AC-FF42-5663-D267-F54AED0D31B8}"/>
              </a:ext>
            </a:extLst>
          </p:cNvPr>
          <p:cNvSpPr/>
          <p:nvPr/>
        </p:nvSpPr>
        <p:spPr>
          <a:xfrm>
            <a:off x="1240827" y="2503091"/>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C4918D60-5C22-AAC7-B55B-6DE5E01B8EEF}"/>
              </a:ext>
            </a:extLst>
          </p:cNvPr>
          <p:cNvSpPr/>
          <p:nvPr/>
        </p:nvSpPr>
        <p:spPr>
          <a:xfrm>
            <a:off x="900549" y="26199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1173E14-E8E1-E8D6-FC9E-F4DECEFE46C4}"/>
              </a:ext>
            </a:extLst>
          </p:cNvPr>
          <p:cNvSpPr/>
          <p:nvPr/>
        </p:nvSpPr>
        <p:spPr>
          <a:xfrm>
            <a:off x="1647227" y="2541891"/>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22F0BC9-6182-B63C-7C6B-335B8F5B48E1}"/>
              </a:ext>
            </a:extLst>
          </p:cNvPr>
          <p:cNvSpPr/>
          <p:nvPr/>
        </p:nvSpPr>
        <p:spPr>
          <a:xfrm rot="10016314">
            <a:off x="7763682" y="1706637"/>
            <a:ext cx="2186601" cy="1879759"/>
          </a:xfrm>
          <a:custGeom>
            <a:avLst/>
            <a:gdLst>
              <a:gd name="connsiteX0" fmla="*/ 229822 w 1305587"/>
              <a:gd name="connsiteY0" fmla="*/ 102725 h 1853288"/>
              <a:gd name="connsiteX1" fmla="*/ 229822 w 1305587"/>
              <a:gd name="connsiteY1" fmla="*/ 102725 h 1853288"/>
              <a:gd name="connsiteX2" fmla="*/ 53788 w 1305587"/>
              <a:gd name="connsiteY2" fmla="*/ 630828 h 1853288"/>
              <a:gd name="connsiteX3" fmla="*/ 0 w 1305587"/>
              <a:gd name="connsiteY3" fmla="*/ 831311 h 1853288"/>
              <a:gd name="connsiteX4" fmla="*/ 39119 w 1305587"/>
              <a:gd name="connsiteY4" fmla="*/ 1022015 h 1853288"/>
              <a:gd name="connsiteX5" fmla="*/ 337399 w 1305587"/>
              <a:gd name="connsiteY5" fmla="*/ 1413202 h 1853288"/>
              <a:gd name="connsiteX6" fmla="*/ 366738 w 1305587"/>
              <a:gd name="connsiteY6" fmla="*/ 1486550 h 1853288"/>
              <a:gd name="connsiteX7" fmla="*/ 376517 w 1305587"/>
              <a:gd name="connsiteY7" fmla="*/ 1506109 h 1853288"/>
              <a:gd name="connsiteX8" fmla="*/ 547662 w 1305587"/>
              <a:gd name="connsiteY8" fmla="*/ 1652804 h 1853288"/>
              <a:gd name="connsiteX9" fmla="*/ 914400 w 1305587"/>
              <a:gd name="connsiteY9" fmla="*/ 1750601 h 1853288"/>
              <a:gd name="connsiteX10" fmla="*/ 1158892 w 1305587"/>
              <a:gd name="connsiteY10" fmla="*/ 1843508 h 1853288"/>
              <a:gd name="connsiteX11" fmla="*/ 1173561 w 1305587"/>
              <a:gd name="connsiteY11" fmla="*/ 1853288 h 1853288"/>
              <a:gd name="connsiteX12" fmla="*/ 1119773 w 1305587"/>
              <a:gd name="connsiteY12" fmla="*/ 1618576 h 1853288"/>
              <a:gd name="connsiteX13" fmla="*/ 1109993 w 1305587"/>
              <a:gd name="connsiteY13" fmla="*/ 1178490 h 1853288"/>
              <a:gd name="connsiteX14" fmla="*/ 1173561 w 1305587"/>
              <a:gd name="connsiteY14" fmla="*/ 709065 h 1853288"/>
              <a:gd name="connsiteX15" fmla="*/ 1232239 w 1305587"/>
              <a:gd name="connsiteY15" fmla="*/ 410785 h 1853288"/>
              <a:gd name="connsiteX16" fmla="*/ 1305587 w 1305587"/>
              <a:gd name="connsiteY16" fmla="*/ 327658 h 1853288"/>
              <a:gd name="connsiteX17" fmla="*/ 1261578 w 1305587"/>
              <a:gd name="connsiteY17" fmla="*/ 322768 h 1853288"/>
              <a:gd name="connsiteX18" fmla="*/ 1202900 w 1305587"/>
              <a:gd name="connsiteY18" fmla="*/ 234751 h 1853288"/>
              <a:gd name="connsiteX19" fmla="*/ 1051315 w 1305587"/>
              <a:gd name="connsiteY19" fmla="*/ 83166 h 1853288"/>
              <a:gd name="connsiteX20" fmla="*/ 977968 w 1305587"/>
              <a:gd name="connsiteY20" fmla="*/ 58717 h 1853288"/>
              <a:gd name="connsiteX21" fmla="*/ 943739 w 1305587"/>
              <a:gd name="connsiteY21" fmla="*/ 44047 h 1853288"/>
              <a:gd name="connsiteX22" fmla="*/ 885061 w 1305587"/>
              <a:gd name="connsiteY22" fmla="*/ 14708 h 1853288"/>
              <a:gd name="connsiteX23" fmla="*/ 645459 w 1305587"/>
              <a:gd name="connsiteY23" fmla="*/ 4928 h 1853288"/>
              <a:gd name="connsiteX24" fmla="*/ 562331 w 1305587"/>
              <a:gd name="connsiteY24" fmla="*/ 9818 h 1853288"/>
              <a:gd name="connsiteX25" fmla="*/ 347178 w 1305587"/>
              <a:gd name="connsiteY25" fmla="*/ 39157 h 1853288"/>
              <a:gd name="connsiteX26" fmla="*/ 317839 w 1305587"/>
              <a:gd name="connsiteY26" fmla="*/ 63607 h 1853288"/>
              <a:gd name="connsiteX27" fmla="*/ 264051 w 1305587"/>
              <a:gd name="connsiteY27" fmla="*/ 92946 h 1853288"/>
              <a:gd name="connsiteX28" fmla="*/ 229822 w 1305587"/>
              <a:gd name="connsiteY28" fmla="*/ 102725 h 18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5587" h="1853288">
                <a:moveTo>
                  <a:pt x="229822" y="102725"/>
                </a:moveTo>
                <a:lnTo>
                  <a:pt x="229822" y="102725"/>
                </a:lnTo>
                <a:cubicBezTo>
                  <a:pt x="34951" y="297598"/>
                  <a:pt x="193221" y="111121"/>
                  <a:pt x="53788" y="630828"/>
                </a:cubicBezTo>
                <a:lnTo>
                  <a:pt x="0" y="831311"/>
                </a:lnTo>
                <a:cubicBezTo>
                  <a:pt x="13040" y="894879"/>
                  <a:pt x="11220" y="963427"/>
                  <a:pt x="39119" y="1022015"/>
                </a:cubicBezTo>
                <a:cubicBezTo>
                  <a:pt x="83633" y="1115495"/>
                  <a:pt x="265674" y="1326638"/>
                  <a:pt x="337399" y="1413202"/>
                </a:cubicBezTo>
                <a:cubicBezTo>
                  <a:pt x="347179" y="1437651"/>
                  <a:pt x="356520" y="1462281"/>
                  <a:pt x="366738" y="1486550"/>
                </a:cubicBezTo>
                <a:cubicBezTo>
                  <a:pt x="369567" y="1493268"/>
                  <a:pt x="372230" y="1500214"/>
                  <a:pt x="376517" y="1506109"/>
                </a:cubicBezTo>
                <a:cubicBezTo>
                  <a:pt x="415150" y="1559229"/>
                  <a:pt x="514400" y="1639052"/>
                  <a:pt x="547662" y="1652804"/>
                </a:cubicBezTo>
                <a:cubicBezTo>
                  <a:pt x="664580" y="1701145"/>
                  <a:pt x="796133" y="1705660"/>
                  <a:pt x="914400" y="1750601"/>
                </a:cubicBezTo>
                <a:lnTo>
                  <a:pt x="1158892" y="1843508"/>
                </a:lnTo>
                <a:cubicBezTo>
                  <a:pt x="1164356" y="1845673"/>
                  <a:pt x="1168671" y="1850028"/>
                  <a:pt x="1173561" y="1853288"/>
                </a:cubicBezTo>
                <a:cubicBezTo>
                  <a:pt x="1155632" y="1775051"/>
                  <a:pt x="1127301" y="1698488"/>
                  <a:pt x="1119773" y="1618576"/>
                </a:cubicBezTo>
                <a:cubicBezTo>
                  <a:pt x="1106011" y="1472491"/>
                  <a:pt x="1104756" y="1325128"/>
                  <a:pt x="1109993" y="1178490"/>
                </a:cubicBezTo>
                <a:cubicBezTo>
                  <a:pt x="1120636" y="880491"/>
                  <a:pt x="1122431" y="893133"/>
                  <a:pt x="1173561" y="709065"/>
                </a:cubicBezTo>
                <a:cubicBezTo>
                  <a:pt x="1186653" y="610879"/>
                  <a:pt x="1199346" y="500495"/>
                  <a:pt x="1232239" y="410785"/>
                </a:cubicBezTo>
                <a:cubicBezTo>
                  <a:pt x="1238338" y="394152"/>
                  <a:pt x="1282798" y="350446"/>
                  <a:pt x="1305587" y="327658"/>
                </a:cubicBezTo>
                <a:cubicBezTo>
                  <a:pt x="1290917" y="326028"/>
                  <a:pt x="1272523" y="332671"/>
                  <a:pt x="1261578" y="322768"/>
                </a:cubicBezTo>
                <a:cubicBezTo>
                  <a:pt x="1235431" y="299111"/>
                  <a:pt x="1226158" y="261254"/>
                  <a:pt x="1202900" y="234751"/>
                </a:cubicBezTo>
                <a:cubicBezTo>
                  <a:pt x="1155767" y="181041"/>
                  <a:pt x="1107588" y="127206"/>
                  <a:pt x="1051315" y="83166"/>
                </a:cubicBezTo>
                <a:cubicBezTo>
                  <a:pt x="1031020" y="67283"/>
                  <a:pt x="1002188" y="67524"/>
                  <a:pt x="977968" y="58717"/>
                </a:cubicBezTo>
                <a:cubicBezTo>
                  <a:pt x="966302" y="54475"/>
                  <a:pt x="954957" y="49361"/>
                  <a:pt x="943739" y="44047"/>
                </a:cubicBezTo>
                <a:cubicBezTo>
                  <a:pt x="923976" y="34686"/>
                  <a:pt x="906743" y="17552"/>
                  <a:pt x="885061" y="14708"/>
                </a:cubicBezTo>
                <a:cubicBezTo>
                  <a:pt x="805806" y="4314"/>
                  <a:pt x="725326" y="8188"/>
                  <a:pt x="645459" y="4928"/>
                </a:cubicBezTo>
                <a:cubicBezTo>
                  <a:pt x="592798" y="-3847"/>
                  <a:pt x="635702" y="-97"/>
                  <a:pt x="562331" y="9818"/>
                </a:cubicBezTo>
                <a:cubicBezTo>
                  <a:pt x="307513" y="44253"/>
                  <a:pt x="545699" y="6072"/>
                  <a:pt x="347178" y="39157"/>
                </a:cubicBezTo>
                <a:cubicBezTo>
                  <a:pt x="337398" y="47307"/>
                  <a:pt x="328135" y="56119"/>
                  <a:pt x="317839" y="63607"/>
                </a:cubicBezTo>
                <a:cubicBezTo>
                  <a:pt x="302960" y="74428"/>
                  <a:pt x="280093" y="84925"/>
                  <a:pt x="264051" y="92946"/>
                </a:cubicBezTo>
                <a:cubicBezTo>
                  <a:pt x="269540" y="125880"/>
                  <a:pt x="235527" y="101095"/>
                  <a:pt x="229822" y="102725"/>
                </a:cubicBezTo>
                <a:close/>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96BE624-DD2C-0666-2F30-CEA331BBDDB7}"/>
              </a:ext>
            </a:extLst>
          </p:cNvPr>
          <p:cNvSpPr txBox="1"/>
          <p:nvPr/>
        </p:nvSpPr>
        <p:spPr>
          <a:xfrm>
            <a:off x="8222288" y="1896428"/>
            <a:ext cx="1089722"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IEEE FC</a:t>
            </a:r>
          </a:p>
        </p:txBody>
      </p:sp>
      <p:sp>
        <p:nvSpPr>
          <p:cNvPr id="16" name="TextBox 15">
            <a:extLst>
              <a:ext uri="{FF2B5EF4-FFF2-40B4-BE49-F238E27FC236}">
                <a16:creationId xmlns:a16="http://schemas.microsoft.com/office/drawing/2014/main" id="{4486DE85-7131-BE77-CF7B-DB230F5D9289}"/>
              </a:ext>
            </a:extLst>
          </p:cNvPr>
          <p:cNvSpPr txBox="1"/>
          <p:nvPr/>
        </p:nvSpPr>
        <p:spPr>
          <a:xfrm>
            <a:off x="779365" y="2790148"/>
            <a:ext cx="129234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17" name="TextBox 16">
            <a:extLst>
              <a:ext uri="{FF2B5EF4-FFF2-40B4-BE49-F238E27FC236}">
                <a16:creationId xmlns:a16="http://schemas.microsoft.com/office/drawing/2014/main" id="{3830D2A4-FA7A-7FDB-2D71-9C0091C7D344}"/>
              </a:ext>
            </a:extLst>
          </p:cNvPr>
          <p:cNvSpPr txBox="1"/>
          <p:nvPr/>
        </p:nvSpPr>
        <p:spPr>
          <a:xfrm>
            <a:off x="1988139" y="3574900"/>
            <a:ext cx="1165319"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18" name="TextBox 17">
            <a:extLst>
              <a:ext uri="{FF2B5EF4-FFF2-40B4-BE49-F238E27FC236}">
                <a16:creationId xmlns:a16="http://schemas.microsoft.com/office/drawing/2014/main" id="{02059730-B252-5A2E-93D7-A80366F784B8}"/>
              </a:ext>
            </a:extLst>
          </p:cNvPr>
          <p:cNvSpPr txBox="1"/>
          <p:nvPr/>
        </p:nvSpPr>
        <p:spPr>
          <a:xfrm>
            <a:off x="830871" y="4687181"/>
            <a:ext cx="1106585" cy="40011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nvGrpSpPr>
          <p:cNvPr id="20" name="Group 19">
            <a:extLst>
              <a:ext uri="{FF2B5EF4-FFF2-40B4-BE49-F238E27FC236}">
                <a16:creationId xmlns:a16="http://schemas.microsoft.com/office/drawing/2014/main" id="{D761AD63-A1D1-EE61-C6D3-41505C415C10}"/>
              </a:ext>
            </a:extLst>
          </p:cNvPr>
          <p:cNvGrpSpPr/>
          <p:nvPr/>
        </p:nvGrpSpPr>
        <p:grpSpPr>
          <a:xfrm>
            <a:off x="6375339" y="5537798"/>
            <a:ext cx="372218" cy="210724"/>
            <a:chOff x="5344949" y="2731772"/>
            <a:chExt cx="279163" cy="158043"/>
          </a:xfrm>
        </p:grpSpPr>
        <p:sp>
          <p:nvSpPr>
            <p:cNvPr id="9" name="Oval 8">
              <a:extLst>
                <a:ext uri="{FF2B5EF4-FFF2-40B4-BE49-F238E27FC236}">
                  <a16:creationId xmlns:a16="http://schemas.microsoft.com/office/drawing/2014/main" id="{08578B01-09B1-200F-2364-8F9412A343EE}"/>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07A215E-38DC-13F9-C4BC-3C36B6CDFC67}"/>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23" name="TextBox 22">
            <a:extLst>
              <a:ext uri="{FF2B5EF4-FFF2-40B4-BE49-F238E27FC236}">
                <a16:creationId xmlns:a16="http://schemas.microsoft.com/office/drawing/2014/main" id="{8FBE98F8-6406-7D9A-3854-50789AF88C73}"/>
              </a:ext>
            </a:extLst>
          </p:cNvPr>
          <p:cNvSpPr txBox="1"/>
          <p:nvPr/>
        </p:nvSpPr>
        <p:spPr>
          <a:xfrm>
            <a:off x="2341141" y="3809951"/>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24" name="TextBox 23">
            <a:extLst>
              <a:ext uri="{FF2B5EF4-FFF2-40B4-BE49-F238E27FC236}">
                <a16:creationId xmlns:a16="http://schemas.microsoft.com/office/drawing/2014/main" id="{920CD2E2-C0EE-D43D-013A-2DEC28E2D60E}"/>
              </a:ext>
            </a:extLst>
          </p:cNvPr>
          <p:cNvSpPr txBox="1"/>
          <p:nvPr/>
        </p:nvSpPr>
        <p:spPr>
          <a:xfrm>
            <a:off x="1123177" y="3166709"/>
            <a:ext cx="598241"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140</a:t>
            </a:r>
          </a:p>
        </p:txBody>
      </p:sp>
      <p:sp>
        <p:nvSpPr>
          <p:cNvPr id="25" name="TextBox 24">
            <a:extLst>
              <a:ext uri="{FF2B5EF4-FFF2-40B4-BE49-F238E27FC236}">
                <a16:creationId xmlns:a16="http://schemas.microsoft.com/office/drawing/2014/main" id="{F576D2F0-6D99-46C2-B6AA-B6084DF56340}"/>
              </a:ext>
            </a:extLst>
          </p:cNvPr>
          <p:cNvSpPr txBox="1"/>
          <p:nvPr/>
        </p:nvSpPr>
        <p:spPr>
          <a:xfrm>
            <a:off x="1157441" y="4902624"/>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26" name="Oval 25">
            <a:extLst>
              <a:ext uri="{FF2B5EF4-FFF2-40B4-BE49-F238E27FC236}">
                <a16:creationId xmlns:a16="http://schemas.microsoft.com/office/drawing/2014/main" id="{7302C393-6D90-5DD0-EC42-1E4DFF1F620A}"/>
              </a:ext>
            </a:extLst>
          </p:cNvPr>
          <p:cNvSpPr/>
          <p:nvPr/>
        </p:nvSpPr>
        <p:spPr>
          <a:xfrm>
            <a:off x="2942937" y="1300940"/>
            <a:ext cx="1250915" cy="12070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8EFECF0-FFCF-F9AB-6494-4B3837E51726}"/>
              </a:ext>
            </a:extLst>
          </p:cNvPr>
          <p:cNvSpPr txBox="1"/>
          <p:nvPr/>
        </p:nvSpPr>
        <p:spPr>
          <a:xfrm>
            <a:off x="2893082" y="1658265"/>
            <a:ext cx="129234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28" name="TextBox 27">
            <a:extLst>
              <a:ext uri="{FF2B5EF4-FFF2-40B4-BE49-F238E27FC236}">
                <a16:creationId xmlns:a16="http://schemas.microsoft.com/office/drawing/2014/main" id="{5AA969A5-FDEF-CEFD-1784-4586BEA8DF18}"/>
              </a:ext>
            </a:extLst>
          </p:cNvPr>
          <p:cNvSpPr txBox="1"/>
          <p:nvPr/>
        </p:nvSpPr>
        <p:spPr>
          <a:xfrm>
            <a:off x="3236894" y="2056625"/>
            <a:ext cx="598241"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110</a:t>
            </a:r>
          </a:p>
        </p:txBody>
      </p:sp>
      <p:sp>
        <p:nvSpPr>
          <p:cNvPr id="29" name="Oval 28">
            <a:extLst>
              <a:ext uri="{FF2B5EF4-FFF2-40B4-BE49-F238E27FC236}">
                <a16:creationId xmlns:a16="http://schemas.microsoft.com/office/drawing/2014/main" id="{BE496FB0-3700-5E30-677E-AAE6BD6FE24C}"/>
              </a:ext>
            </a:extLst>
          </p:cNvPr>
          <p:cNvSpPr/>
          <p:nvPr/>
        </p:nvSpPr>
        <p:spPr>
          <a:xfrm>
            <a:off x="1528995" y="5505398"/>
            <a:ext cx="872047" cy="7649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4ADF1FB-CCC2-F93C-EE48-B0B3A7377601}"/>
              </a:ext>
            </a:extLst>
          </p:cNvPr>
          <p:cNvSpPr txBox="1"/>
          <p:nvPr/>
        </p:nvSpPr>
        <p:spPr>
          <a:xfrm>
            <a:off x="1439339" y="5644791"/>
            <a:ext cx="984437" cy="35900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7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31" name="TextBox 30">
            <a:extLst>
              <a:ext uri="{FF2B5EF4-FFF2-40B4-BE49-F238E27FC236}">
                <a16:creationId xmlns:a16="http://schemas.microsoft.com/office/drawing/2014/main" id="{7264AB43-BAF1-8681-C8C2-F439E1063634}"/>
              </a:ext>
            </a:extLst>
          </p:cNvPr>
          <p:cNvSpPr txBox="1"/>
          <p:nvPr/>
        </p:nvSpPr>
        <p:spPr>
          <a:xfrm>
            <a:off x="1707229" y="5860233"/>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grpSp>
        <p:nvGrpSpPr>
          <p:cNvPr id="32" name="Group 31">
            <a:extLst>
              <a:ext uri="{FF2B5EF4-FFF2-40B4-BE49-F238E27FC236}">
                <a16:creationId xmlns:a16="http://schemas.microsoft.com/office/drawing/2014/main" id="{76CB8C46-4C67-06B9-3C36-2B9850B36EE8}"/>
              </a:ext>
            </a:extLst>
          </p:cNvPr>
          <p:cNvGrpSpPr/>
          <p:nvPr/>
        </p:nvGrpSpPr>
        <p:grpSpPr>
          <a:xfrm>
            <a:off x="5727035" y="5790716"/>
            <a:ext cx="372218" cy="210724"/>
            <a:chOff x="5344949" y="2731772"/>
            <a:chExt cx="279163" cy="158043"/>
          </a:xfrm>
        </p:grpSpPr>
        <p:sp>
          <p:nvSpPr>
            <p:cNvPr id="33" name="Oval 32">
              <a:extLst>
                <a:ext uri="{FF2B5EF4-FFF2-40B4-BE49-F238E27FC236}">
                  <a16:creationId xmlns:a16="http://schemas.microsoft.com/office/drawing/2014/main" id="{D426C820-E6AB-C155-4CAE-91BEC65EE019}"/>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4B51F50-D0EE-3289-4980-A3DC473F395D}"/>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grpSp>
        <p:nvGrpSpPr>
          <p:cNvPr id="35" name="Group 34">
            <a:extLst>
              <a:ext uri="{FF2B5EF4-FFF2-40B4-BE49-F238E27FC236}">
                <a16:creationId xmlns:a16="http://schemas.microsoft.com/office/drawing/2014/main" id="{A0C0C674-DAC8-1AD4-B76A-16B5236917CE}"/>
              </a:ext>
            </a:extLst>
          </p:cNvPr>
          <p:cNvGrpSpPr/>
          <p:nvPr/>
        </p:nvGrpSpPr>
        <p:grpSpPr>
          <a:xfrm>
            <a:off x="8586700" y="5633902"/>
            <a:ext cx="372218" cy="210724"/>
            <a:chOff x="5344949" y="2731772"/>
            <a:chExt cx="279163" cy="158043"/>
          </a:xfrm>
        </p:grpSpPr>
        <p:sp>
          <p:nvSpPr>
            <p:cNvPr id="36" name="Oval 35">
              <a:extLst>
                <a:ext uri="{FF2B5EF4-FFF2-40B4-BE49-F238E27FC236}">
                  <a16:creationId xmlns:a16="http://schemas.microsoft.com/office/drawing/2014/main" id="{EFE75DCF-5EE2-DC0C-4563-D75A38080234}"/>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723C367F-75EB-AD91-776F-6D0BCEC5EBA3}"/>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39" name="Oval 38">
            <a:extLst>
              <a:ext uri="{FF2B5EF4-FFF2-40B4-BE49-F238E27FC236}">
                <a16:creationId xmlns:a16="http://schemas.microsoft.com/office/drawing/2014/main" id="{41D986B7-D70D-CB07-E2FF-E1D7E51A8E43}"/>
              </a:ext>
            </a:extLst>
          </p:cNvPr>
          <p:cNvSpPr/>
          <p:nvPr/>
        </p:nvSpPr>
        <p:spPr>
          <a:xfrm>
            <a:off x="6076366" y="1061103"/>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609882D-D748-C8BC-245B-567E92995C31}"/>
              </a:ext>
            </a:extLst>
          </p:cNvPr>
          <p:cNvSpPr txBox="1"/>
          <p:nvPr/>
        </p:nvSpPr>
        <p:spPr>
          <a:xfrm>
            <a:off x="6004723" y="1104152"/>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41" name="TextBox 40">
            <a:extLst>
              <a:ext uri="{FF2B5EF4-FFF2-40B4-BE49-F238E27FC236}">
                <a16:creationId xmlns:a16="http://schemas.microsoft.com/office/drawing/2014/main" id="{A1460A4D-DE84-8182-7751-F18D62221882}"/>
              </a:ext>
            </a:extLst>
          </p:cNvPr>
          <p:cNvSpPr txBox="1"/>
          <p:nvPr/>
        </p:nvSpPr>
        <p:spPr>
          <a:xfrm>
            <a:off x="6022079" y="1344909"/>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42" name="TextBox 41">
            <a:extLst>
              <a:ext uri="{FF2B5EF4-FFF2-40B4-BE49-F238E27FC236}">
                <a16:creationId xmlns:a16="http://schemas.microsoft.com/office/drawing/2014/main" id="{B6B293F9-65E5-8446-E34E-D561A9A23DAE}"/>
              </a:ext>
            </a:extLst>
          </p:cNvPr>
          <p:cNvSpPr txBox="1"/>
          <p:nvPr/>
        </p:nvSpPr>
        <p:spPr>
          <a:xfrm>
            <a:off x="6398841" y="5684664"/>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43" name="TextBox 42">
            <a:extLst>
              <a:ext uri="{FF2B5EF4-FFF2-40B4-BE49-F238E27FC236}">
                <a16:creationId xmlns:a16="http://schemas.microsoft.com/office/drawing/2014/main" id="{A051279A-5B83-835B-32B1-3E5970AC9258}"/>
              </a:ext>
            </a:extLst>
          </p:cNvPr>
          <p:cNvSpPr txBox="1"/>
          <p:nvPr/>
        </p:nvSpPr>
        <p:spPr>
          <a:xfrm>
            <a:off x="5775115" y="5968784"/>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nvGrpSpPr>
          <p:cNvPr id="44" name="Group 43">
            <a:extLst>
              <a:ext uri="{FF2B5EF4-FFF2-40B4-BE49-F238E27FC236}">
                <a16:creationId xmlns:a16="http://schemas.microsoft.com/office/drawing/2014/main" id="{AF05DFA0-0E83-F6B3-3FEE-B9ECE38801B5}"/>
              </a:ext>
            </a:extLst>
          </p:cNvPr>
          <p:cNvGrpSpPr/>
          <p:nvPr/>
        </p:nvGrpSpPr>
        <p:grpSpPr>
          <a:xfrm>
            <a:off x="5656965" y="5223368"/>
            <a:ext cx="372218" cy="210724"/>
            <a:chOff x="5344949" y="2731772"/>
            <a:chExt cx="279163" cy="158043"/>
          </a:xfrm>
        </p:grpSpPr>
        <p:sp>
          <p:nvSpPr>
            <p:cNvPr id="45" name="Oval 44">
              <a:extLst>
                <a:ext uri="{FF2B5EF4-FFF2-40B4-BE49-F238E27FC236}">
                  <a16:creationId xmlns:a16="http://schemas.microsoft.com/office/drawing/2014/main" id="{B5D1F260-3E0D-61B5-6321-DDE92AC7331D}"/>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D86B8FB3-53DB-CC98-EF77-DF54652D6E6C}"/>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47" name="TextBox 46">
            <a:extLst>
              <a:ext uri="{FF2B5EF4-FFF2-40B4-BE49-F238E27FC236}">
                <a16:creationId xmlns:a16="http://schemas.microsoft.com/office/drawing/2014/main" id="{C4FBC850-4658-6899-6D67-2F1E9B038E3B}"/>
              </a:ext>
            </a:extLst>
          </p:cNvPr>
          <p:cNvSpPr txBox="1"/>
          <p:nvPr/>
        </p:nvSpPr>
        <p:spPr>
          <a:xfrm>
            <a:off x="5680468" y="5370233"/>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grpSp>
        <p:nvGrpSpPr>
          <p:cNvPr id="48" name="Group 47">
            <a:extLst>
              <a:ext uri="{FF2B5EF4-FFF2-40B4-BE49-F238E27FC236}">
                <a16:creationId xmlns:a16="http://schemas.microsoft.com/office/drawing/2014/main" id="{3B0F395D-E8E2-A45B-D3AF-782DD1D2CF1E}"/>
              </a:ext>
            </a:extLst>
          </p:cNvPr>
          <p:cNvGrpSpPr/>
          <p:nvPr/>
        </p:nvGrpSpPr>
        <p:grpSpPr>
          <a:xfrm>
            <a:off x="6351828" y="4907126"/>
            <a:ext cx="372218" cy="210724"/>
            <a:chOff x="5344949" y="2731772"/>
            <a:chExt cx="279163" cy="158043"/>
          </a:xfrm>
        </p:grpSpPr>
        <p:sp>
          <p:nvSpPr>
            <p:cNvPr id="49" name="Oval 48">
              <a:extLst>
                <a:ext uri="{FF2B5EF4-FFF2-40B4-BE49-F238E27FC236}">
                  <a16:creationId xmlns:a16="http://schemas.microsoft.com/office/drawing/2014/main" id="{DCDD1899-8E29-6349-9995-A397408F9490}"/>
                </a:ext>
              </a:extLst>
            </p:cNvPr>
            <p:cNvSpPr/>
            <p:nvPr/>
          </p:nvSpPr>
          <p:spPr>
            <a:xfrm>
              <a:off x="5418395" y="2731772"/>
              <a:ext cx="177236" cy="1580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5B11CD9-AA07-BB52-5865-2BCD0AC86CFB}"/>
                </a:ext>
              </a:extLst>
            </p:cNvPr>
            <p:cNvSpPr txBox="1"/>
            <p:nvPr/>
          </p:nvSpPr>
          <p:spPr>
            <a:xfrm>
              <a:off x="5344949" y="2741544"/>
              <a:ext cx="279163" cy="11541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grpSp>
      <p:sp>
        <p:nvSpPr>
          <p:cNvPr id="51" name="TextBox 50">
            <a:extLst>
              <a:ext uri="{FF2B5EF4-FFF2-40B4-BE49-F238E27FC236}">
                <a16:creationId xmlns:a16="http://schemas.microsoft.com/office/drawing/2014/main" id="{9D006E5D-319D-5673-1033-EA741077CEB8}"/>
              </a:ext>
            </a:extLst>
          </p:cNvPr>
          <p:cNvSpPr txBox="1"/>
          <p:nvPr/>
        </p:nvSpPr>
        <p:spPr>
          <a:xfrm>
            <a:off x="6375331" y="5053992"/>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52" name="Oval 51">
            <a:extLst>
              <a:ext uri="{FF2B5EF4-FFF2-40B4-BE49-F238E27FC236}">
                <a16:creationId xmlns:a16="http://schemas.microsoft.com/office/drawing/2014/main" id="{8FF90315-9B36-6C7E-7DD8-0C739243ACC1}"/>
              </a:ext>
            </a:extLst>
          </p:cNvPr>
          <p:cNvSpPr/>
          <p:nvPr/>
        </p:nvSpPr>
        <p:spPr>
          <a:xfrm>
            <a:off x="4269233" y="5385529"/>
            <a:ext cx="289863" cy="299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9BDE652-7343-D7BE-86A2-06E88CB3D8FD}"/>
              </a:ext>
            </a:extLst>
          </p:cNvPr>
          <p:cNvSpPr txBox="1"/>
          <p:nvPr/>
        </p:nvSpPr>
        <p:spPr>
          <a:xfrm>
            <a:off x="4157723" y="5428578"/>
            <a:ext cx="434734" cy="17434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5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54" name="TextBox 53">
            <a:extLst>
              <a:ext uri="{FF2B5EF4-FFF2-40B4-BE49-F238E27FC236}">
                <a16:creationId xmlns:a16="http://schemas.microsoft.com/office/drawing/2014/main" id="{0536D802-F453-0E80-7D33-C9785F938636}"/>
              </a:ext>
            </a:extLst>
          </p:cNvPr>
          <p:cNvSpPr txBox="1"/>
          <p:nvPr/>
        </p:nvSpPr>
        <p:spPr>
          <a:xfrm>
            <a:off x="4225116" y="5618720"/>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55" name="Oval 54">
            <a:extLst>
              <a:ext uri="{FF2B5EF4-FFF2-40B4-BE49-F238E27FC236}">
                <a16:creationId xmlns:a16="http://schemas.microsoft.com/office/drawing/2014/main" id="{1E3B7733-FDC0-7968-E665-4ECC21036540}"/>
              </a:ext>
            </a:extLst>
          </p:cNvPr>
          <p:cNvSpPr/>
          <p:nvPr/>
        </p:nvSpPr>
        <p:spPr>
          <a:xfrm>
            <a:off x="3724599" y="5005805"/>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342EBE5B-5615-70EF-65DD-C8EFB1608FA3}"/>
              </a:ext>
            </a:extLst>
          </p:cNvPr>
          <p:cNvSpPr txBox="1"/>
          <p:nvPr/>
        </p:nvSpPr>
        <p:spPr>
          <a:xfrm>
            <a:off x="3652957" y="5048853"/>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57" name="TextBox 56">
            <a:extLst>
              <a:ext uri="{FF2B5EF4-FFF2-40B4-BE49-F238E27FC236}">
                <a16:creationId xmlns:a16="http://schemas.microsoft.com/office/drawing/2014/main" id="{A81E30CB-0A07-E2FB-C808-012453F4F73D}"/>
              </a:ext>
            </a:extLst>
          </p:cNvPr>
          <p:cNvSpPr txBox="1"/>
          <p:nvPr/>
        </p:nvSpPr>
        <p:spPr>
          <a:xfrm>
            <a:off x="3671336" y="5251249"/>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58" name="Oval 57">
            <a:extLst>
              <a:ext uri="{FF2B5EF4-FFF2-40B4-BE49-F238E27FC236}">
                <a16:creationId xmlns:a16="http://schemas.microsoft.com/office/drawing/2014/main" id="{3919B5EC-8C52-5175-D397-9AE6826EBD26}"/>
              </a:ext>
            </a:extLst>
          </p:cNvPr>
          <p:cNvSpPr/>
          <p:nvPr/>
        </p:nvSpPr>
        <p:spPr>
          <a:xfrm>
            <a:off x="7976498" y="5278899"/>
            <a:ext cx="289863" cy="299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CC9F64E-FDF0-3372-3BD5-AE287468D582}"/>
              </a:ext>
            </a:extLst>
          </p:cNvPr>
          <p:cNvSpPr txBox="1"/>
          <p:nvPr/>
        </p:nvSpPr>
        <p:spPr>
          <a:xfrm>
            <a:off x="7864988" y="5321948"/>
            <a:ext cx="434734" cy="17434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533"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60" name="TextBox 59">
            <a:extLst>
              <a:ext uri="{FF2B5EF4-FFF2-40B4-BE49-F238E27FC236}">
                <a16:creationId xmlns:a16="http://schemas.microsoft.com/office/drawing/2014/main" id="{039F9E69-0F32-CCF8-6E34-E881FF23D563}"/>
              </a:ext>
            </a:extLst>
          </p:cNvPr>
          <p:cNvSpPr txBox="1"/>
          <p:nvPr/>
        </p:nvSpPr>
        <p:spPr>
          <a:xfrm>
            <a:off x="7932381" y="5512089"/>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61" name="Oval 60">
            <a:extLst>
              <a:ext uri="{FF2B5EF4-FFF2-40B4-BE49-F238E27FC236}">
                <a16:creationId xmlns:a16="http://schemas.microsoft.com/office/drawing/2014/main" id="{7F6B32BD-CDE5-4549-F34D-E7CA46667D11}"/>
              </a:ext>
            </a:extLst>
          </p:cNvPr>
          <p:cNvSpPr/>
          <p:nvPr/>
        </p:nvSpPr>
        <p:spPr>
          <a:xfrm>
            <a:off x="6485787" y="807165"/>
            <a:ext cx="415503" cy="357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E389AC8D-AA85-189F-B0DF-10E38D4DB32B}"/>
              </a:ext>
            </a:extLst>
          </p:cNvPr>
          <p:cNvSpPr txBox="1"/>
          <p:nvPr/>
        </p:nvSpPr>
        <p:spPr>
          <a:xfrm>
            <a:off x="6414145" y="850213"/>
            <a:ext cx="55656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S/TC FEC</a:t>
            </a:r>
          </a:p>
        </p:txBody>
      </p:sp>
      <p:sp>
        <p:nvSpPr>
          <p:cNvPr id="63" name="TextBox 62">
            <a:extLst>
              <a:ext uri="{FF2B5EF4-FFF2-40B4-BE49-F238E27FC236}">
                <a16:creationId xmlns:a16="http://schemas.microsoft.com/office/drawing/2014/main" id="{6B6CD8EE-B37B-3266-92A6-1D781DBF22A4}"/>
              </a:ext>
            </a:extLst>
          </p:cNvPr>
          <p:cNvSpPr txBox="1"/>
          <p:nvPr/>
        </p:nvSpPr>
        <p:spPr>
          <a:xfrm>
            <a:off x="6432524" y="1052609"/>
            <a:ext cx="4603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64" name="Oval 63">
            <a:extLst>
              <a:ext uri="{FF2B5EF4-FFF2-40B4-BE49-F238E27FC236}">
                <a16:creationId xmlns:a16="http://schemas.microsoft.com/office/drawing/2014/main" id="{D8F63042-1A25-8D17-ECEA-546FABF74BC9}"/>
              </a:ext>
            </a:extLst>
          </p:cNvPr>
          <p:cNvSpPr/>
          <p:nvPr/>
        </p:nvSpPr>
        <p:spPr>
          <a:xfrm>
            <a:off x="1771847" y="333435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B141758C-918A-F5F4-7EE1-447AE1A70A13}"/>
              </a:ext>
            </a:extLst>
          </p:cNvPr>
          <p:cNvSpPr/>
          <p:nvPr/>
        </p:nvSpPr>
        <p:spPr>
          <a:xfrm>
            <a:off x="980440" y="3265858"/>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6AC957F6-3770-7A82-BEA3-6D7F518319D6}"/>
              </a:ext>
            </a:extLst>
          </p:cNvPr>
          <p:cNvSpPr/>
          <p:nvPr/>
        </p:nvSpPr>
        <p:spPr>
          <a:xfrm>
            <a:off x="3658576" y="1397079"/>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B462B74-B077-9C19-8AF3-6E5F29F4B497}"/>
              </a:ext>
            </a:extLst>
          </p:cNvPr>
          <p:cNvSpPr/>
          <p:nvPr/>
        </p:nvSpPr>
        <p:spPr>
          <a:xfrm>
            <a:off x="3261363" y="148387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0594D39C-A80C-2A3E-B50A-D73C95B0A9A1}"/>
              </a:ext>
            </a:extLst>
          </p:cNvPr>
          <p:cNvSpPr/>
          <p:nvPr/>
        </p:nvSpPr>
        <p:spPr>
          <a:xfrm>
            <a:off x="3035696" y="2048546"/>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A4ED1870-9E2D-804D-C204-1077ACC69EE6}"/>
              </a:ext>
            </a:extLst>
          </p:cNvPr>
          <p:cNvSpPr/>
          <p:nvPr/>
        </p:nvSpPr>
        <p:spPr>
          <a:xfrm>
            <a:off x="2676233" y="342829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6D91E0A3-FCC8-A58D-91B0-1E360C4852BA}"/>
              </a:ext>
            </a:extLst>
          </p:cNvPr>
          <p:cNvSpPr/>
          <p:nvPr/>
        </p:nvSpPr>
        <p:spPr>
          <a:xfrm>
            <a:off x="2861053" y="390719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0AF259E6-63F9-1E48-7F2C-BCCBB24D1BF7}"/>
              </a:ext>
            </a:extLst>
          </p:cNvPr>
          <p:cNvSpPr/>
          <p:nvPr/>
        </p:nvSpPr>
        <p:spPr>
          <a:xfrm>
            <a:off x="2286167" y="3430335"/>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B9D0238B-A5DF-1D8A-7232-CFEFE85CFC1A}"/>
              </a:ext>
            </a:extLst>
          </p:cNvPr>
          <p:cNvSpPr/>
          <p:nvPr/>
        </p:nvSpPr>
        <p:spPr>
          <a:xfrm>
            <a:off x="2054371" y="55621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392656BD-62B8-79B9-1AC6-5D9B95E21286}"/>
              </a:ext>
            </a:extLst>
          </p:cNvPr>
          <p:cNvSpPr/>
          <p:nvPr/>
        </p:nvSpPr>
        <p:spPr>
          <a:xfrm>
            <a:off x="1761311" y="54896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B1B90917-FB60-2668-DA7D-26485E08A23D}"/>
              </a:ext>
            </a:extLst>
          </p:cNvPr>
          <p:cNvSpPr/>
          <p:nvPr/>
        </p:nvSpPr>
        <p:spPr>
          <a:xfrm>
            <a:off x="1571357" y="456952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F5882B03-089B-E41B-943B-871BB0E8DACD}"/>
              </a:ext>
            </a:extLst>
          </p:cNvPr>
          <p:cNvSpPr/>
          <p:nvPr/>
        </p:nvSpPr>
        <p:spPr>
          <a:xfrm>
            <a:off x="1247664" y="4484770"/>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49324EE1-F937-A09C-E326-E05220E41E1A}"/>
              </a:ext>
            </a:extLst>
          </p:cNvPr>
          <p:cNvSpPr/>
          <p:nvPr/>
        </p:nvSpPr>
        <p:spPr>
          <a:xfrm>
            <a:off x="1020977" y="5011663"/>
            <a:ext cx="236315" cy="210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88EC30B9-0460-82A8-0FAA-BA75517C20B5}"/>
              </a:ext>
            </a:extLst>
          </p:cNvPr>
          <p:cNvSpPr txBox="1"/>
          <p:nvPr/>
        </p:nvSpPr>
        <p:spPr>
          <a:xfrm>
            <a:off x="8382581" y="5236391"/>
            <a:ext cx="322524"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cxnSp>
        <p:nvCxnSpPr>
          <p:cNvPr id="79" name="Straight Arrow Connector 78">
            <a:extLst>
              <a:ext uri="{FF2B5EF4-FFF2-40B4-BE49-F238E27FC236}">
                <a16:creationId xmlns:a16="http://schemas.microsoft.com/office/drawing/2014/main" id="{596C1E19-BF2D-3A96-35B8-5F905A37EC54}"/>
              </a:ext>
            </a:extLst>
          </p:cNvPr>
          <p:cNvCxnSpPr>
            <a:cxnSpLocks/>
          </p:cNvCxnSpPr>
          <p:nvPr/>
        </p:nvCxnSpPr>
        <p:spPr>
          <a:xfrm>
            <a:off x="4199110" y="1759892"/>
            <a:ext cx="3772479" cy="418357"/>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D411C22-CCAE-1256-4C9C-3C62AE124241}"/>
              </a:ext>
            </a:extLst>
          </p:cNvPr>
          <p:cNvCxnSpPr>
            <a:cxnSpLocks/>
          </p:cNvCxnSpPr>
          <p:nvPr/>
        </p:nvCxnSpPr>
        <p:spPr>
          <a:xfrm flipV="1">
            <a:off x="2235071" y="2364292"/>
            <a:ext cx="5732244" cy="552853"/>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FAE3821-2F97-80B8-E9DD-224FAB6417F9}"/>
              </a:ext>
            </a:extLst>
          </p:cNvPr>
          <p:cNvCxnSpPr>
            <a:cxnSpLocks/>
            <a:endCxn id="14" idx="13"/>
          </p:cNvCxnSpPr>
          <p:nvPr/>
        </p:nvCxnSpPr>
        <p:spPr>
          <a:xfrm flipV="1">
            <a:off x="3047083" y="2570729"/>
            <a:ext cx="5006261" cy="86888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19B4557-7883-993F-2E99-2E4CC96D0433}"/>
              </a:ext>
            </a:extLst>
          </p:cNvPr>
          <p:cNvCxnSpPr>
            <a:cxnSpLocks/>
          </p:cNvCxnSpPr>
          <p:nvPr/>
        </p:nvCxnSpPr>
        <p:spPr>
          <a:xfrm flipV="1">
            <a:off x="1847740" y="2484243"/>
            <a:ext cx="6225128" cy="216939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A235C83-6AFE-F543-B521-C33B7BA692DD}"/>
              </a:ext>
            </a:extLst>
          </p:cNvPr>
          <p:cNvCxnSpPr>
            <a:cxnSpLocks/>
          </p:cNvCxnSpPr>
          <p:nvPr/>
        </p:nvCxnSpPr>
        <p:spPr>
          <a:xfrm flipV="1">
            <a:off x="2037694" y="2666588"/>
            <a:ext cx="6035175" cy="286458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981497C-BF49-C45F-3A08-62AAC6B7B159}"/>
              </a:ext>
            </a:extLst>
          </p:cNvPr>
          <p:cNvCxnSpPr>
            <a:cxnSpLocks/>
            <a:endCxn id="14" idx="12"/>
          </p:cNvCxnSpPr>
          <p:nvPr/>
        </p:nvCxnSpPr>
        <p:spPr>
          <a:xfrm>
            <a:off x="6974810" y="1090706"/>
            <a:ext cx="961700" cy="1048903"/>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A932A2F-03DC-C3E9-48F3-C79F9EF40E89}"/>
              </a:ext>
            </a:extLst>
          </p:cNvPr>
          <p:cNvCxnSpPr>
            <a:cxnSpLocks/>
            <a:endCxn id="14" idx="12"/>
          </p:cNvCxnSpPr>
          <p:nvPr/>
        </p:nvCxnSpPr>
        <p:spPr>
          <a:xfrm>
            <a:off x="6545818" y="1380304"/>
            <a:ext cx="1390692" cy="75930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BABE71D-1D9A-D3C3-DC26-4E7F0967BC99}"/>
              </a:ext>
            </a:extLst>
          </p:cNvPr>
          <p:cNvCxnSpPr>
            <a:cxnSpLocks/>
            <a:endCxn id="14" idx="14"/>
          </p:cNvCxnSpPr>
          <p:nvPr/>
        </p:nvCxnSpPr>
        <p:spPr>
          <a:xfrm flipV="1">
            <a:off x="4045056" y="3058603"/>
            <a:ext cx="4012181" cy="1968287"/>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B71AEF86-1091-FF61-AE8E-A35C4C647B1A}"/>
              </a:ext>
            </a:extLst>
          </p:cNvPr>
          <p:cNvCxnSpPr>
            <a:cxnSpLocks/>
            <a:endCxn id="14" idx="15"/>
          </p:cNvCxnSpPr>
          <p:nvPr/>
        </p:nvCxnSpPr>
        <p:spPr>
          <a:xfrm flipV="1">
            <a:off x="4604960" y="3375526"/>
            <a:ext cx="3424920" cy="208044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706F7CB-8A78-134C-49E8-12D79A6648A6}"/>
              </a:ext>
            </a:extLst>
          </p:cNvPr>
          <p:cNvCxnSpPr>
            <a:cxnSpLocks/>
            <a:endCxn id="14" idx="19"/>
          </p:cNvCxnSpPr>
          <p:nvPr/>
        </p:nvCxnSpPr>
        <p:spPr>
          <a:xfrm flipV="1">
            <a:off x="6725620" y="3630747"/>
            <a:ext cx="1674531" cy="1329823"/>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010FF3F-7DF2-386F-5FE1-2E4EE1B642E9}"/>
              </a:ext>
            </a:extLst>
          </p:cNvPr>
          <p:cNvCxnSpPr>
            <a:cxnSpLocks/>
            <a:endCxn id="14" idx="18"/>
          </p:cNvCxnSpPr>
          <p:nvPr/>
        </p:nvCxnSpPr>
        <p:spPr>
          <a:xfrm flipV="1">
            <a:off x="5974659" y="3538350"/>
            <a:ext cx="2143437" cy="1686257"/>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4921544-2AF1-13DE-C7F5-732ECA7632BB}"/>
              </a:ext>
            </a:extLst>
          </p:cNvPr>
          <p:cNvCxnSpPr>
            <a:cxnSpLocks/>
            <a:endCxn id="14" idx="19"/>
          </p:cNvCxnSpPr>
          <p:nvPr/>
        </p:nvCxnSpPr>
        <p:spPr>
          <a:xfrm flipV="1">
            <a:off x="6743281" y="3630747"/>
            <a:ext cx="1656871" cy="19480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5998D1D-E4EC-5D95-36E0-24CD1D64D003}"/>
              </a:ext>
            </a:extLst>
          </p:cNvPr>
          <p:cNvCxnSpPr>
            <a:cxnSpLocks/>
            <a:endCxn id="14" idx="19"/>
          </p:cNvCxnSpPr>
          <p:nvPr/>
        </p:nvCxnSpPr>
        <p:spPr>
          <a:xfrm flipV="1">
            <a:off x="6113455" y="3630747"/>
            <a:ext cx="2286696" cy="221728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CC628FE-B359-DDC3-D668-B09AB58989A4}"/>
              </a:ext>
            </a:extLst>
          </p:cNvPr>
          <p:cNvCxnSpPr>
            <a:cxnSpLocks/>
            <a:endCxn id="14" idx="21"/>
          </p:cNvCxnSpPr>
          <p:nvPr/>
        </p:nvCxnSpPr>
        <p:spPr>
          <a:xfrm flipV="1">
            <a:off x="8273536" y="3628681"/>
            <a:ext cx="311089" cy="163151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E71FA90-5A2D-6235-A558-2460B77DED2B}"/>
              </a:ext>
            </a:extLst>
          </p:cNvPr>
          <p:cNvCxnSpPr>
            <a:cxnSpLocks/>
            <a:endCxn id="14" idx="22"/>
          </p:cNvCxnSpPr>
          <p:nvPr/>
        </p:nvCxnSpPr>
        <p:spPr>
          <a:xfrm flipH="1" flipV="1">
            <a:off x="8687081" y="3635459"/>
            <a:ext cx="3336" cy="150252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AC36790-E759-7C4E-BF1C-90A6A7ADA5B0}"/>
              </a:ext>
            </a:extLst>
          </p:cNvPr>
          <p:cNvCxnSpPr>
            <a:cxnSpLocks/>
          </p:cNvCxnSpPr>
          <p:nvPr/>
        </p:nvCxnSpPr>
        <p:spPr>
          <a:xfrm flipV="1">
            <a:off x="8811245" y="3641059"/>
            <a:ext cx="43929" cy="198413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0E62933D-69C1-4A7B-AE97-4B32A5DFEB52}"/>
              </a:ext>
            </a:extLst>
          </p:cNvPr>
          <p:cNvSpPr txBox="1"/>
          <p:nvPr/>
        </p:nvSpPr>
        <p:spPr>
          <a:xfrm>
            <a:off x="7860399" y="2247157"/>
            <a:ext cx="1895119" cy="107721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Receives ranked reports covering 1000 nom. from 46 S/TC FEC</a:t>
            </a:r>
          </a:p>
        </p:txBody>
      </p:sp>
      <p:sp>
        <p:nvSpPr>
          <p:cNvPr id="114" name="TextBox 113">
            <a:extLst>
              <a:ext uri="{FF2B5EF4-FFF2-40B4-BE49-F238E27FC236}">
                <a16:creationId xmlns:a16="http://schemas.microsoft.com/office/drawing/2014/main" id="{CF8B9D48-38CE-49AA-D58F-E63C200D7339}"/>
              </a:ext>
            </a:extLst>
          </p:cNvPr>
          <p:cNvSpPr txBox="1"/>
          <p:nvPr/>
        </p:nvSpPr>
        <p:spPr>
          <a:xfrm>
            <a:off x="7958520" y="152233"/>
            <a:ext cx="4484928" cy="181626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ISSUES:</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1) Diversity in #s–140 … 2 nom.</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2) Diversity in size: 50K-2K members</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3) Some S/TCs in- and out-field eval.</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4)Large </a:t>
            </a:r>
            <a:r>
              <a:rPr kumimoji="0" lang="en-US" sz="1867" b="1" i="0" u="none" strike="noStrike" kern="1200" cap="none" spc="0" normalizeH="0" baseline="0" noProof="0" dirty="0" err="1">
                <a:ln>
                  <a:noFill/>
                </a:ln>
                <a:solidFill>
                  <a:prstClr val="black"/>
                </a:solidFill>
                <a:effectLst/>
                <a:uLnTx/>
                <a:uFillTx/>
                <a:latin typeface="Calibri" panose="020F0502020204030204"/>
                <a:ea typeface="+mn-ea"/>
                <a:cs typeface="+mn-cs"/>
              </a:rPr>
              <a:t>normalizat</a:t>
            </a: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 required</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9" name="TextBox 148">
            <a:extLst>
              <a:ext uri="{FF2B5EF4-FFF2-40B4-BE49-F238E27FC236}">
                <a16:creationId xmlns:a16="http://schemas.microsoft.com/office/drawing/2014/main" id="{D34860F7-8D08-A00E-E516-B950CC2B783C}"/>
              </a:ext>
            </a:extLst>
          </p:cNvPr>
          <p:cNvSpPr txBox="1"/>
          <p:nvPr/>
        </p:nvSpPr>
        <p:spPr>
          <a:xfrm>
            <a:off x="9023829" y="3675024"/>
            <a:ext cx="3320828" cy="152894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ISSUES with IEEE FC</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1) Repeats bulk eval.</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2) No in-field experts present</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3) No global perspective</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0" name="Oval 149">
            <a:extLst>
              <a:ext uri="{FF2B5EF4-FFF2-40B4-BE49-F238E27FC236}">
                <a16:creationId xmlns:a16="http://schemas.microsoft.com/office/drawing/2014/main" id="{49987DC9-CB5C-F07E-DCC0-3CF10863718D}"/>
              </a:ext>
            </a:extLst>
          </p:cNvPr>
          <p:cNvSpPr/>
          <p:nvPr/>
        </p:nvSpPr>
        <p:spPr>
          <a:xfrm>
            <a:off x="7621136" y="4775342"/>
            <a:ext cx="1615248" cy="15044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95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3500</TotalTime>
  <Words>2008</Words>
  <Application>Microsoft Office PowerPoint</Application>
  <PresentationFormat>Widescreen</PresentationFormat>
  <Paragraphs>267</Paragraphs>
  <Slides>14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Calibri Light</vt:lpstr>
      <vt:lpstr>Courier New</vt:lpstr>
      <vt:lpstr>Helvetica</vt:lpstr>
      <vt:lpstr>LucidaGrande</vt:lpstr>
      <vt:lpstr>Merriweather Sans</vt:lpstr>
      <vt:lpstr>Noto Sans Symbols</vt:lpstr>
      <vt:lpstr>Times New Roman</vt:lpstr>
      <vt:lpstr>Verdana</vt:lpstr>
      <vt:lpstr>Wingdings</vt:lpstr>
      <vt:lpstr>Office Theme</vt:lpstr>
      <vt:lpstr>Theme 1</vt:lpstr>
      <vt:lpstr>CEDA EC Meeting</vt:lpstr>
      <vt:lpstr>Agenda</vt:lpstr>
      <vt:lpstr>Proposed Monthly EC Meeting DATES</vt:lpstr>
      <vt:lpstr>Phil Kaufman Award Dinner and Event</vt:lpstr>
      <vt:lpstr>ASP-DAC 2023 CEDA Sponsored Technical Session</vt:lpstr>
      <vt:lpstr>Recap of IEEE TAB (Technical Activities Board) meeting in Nov</vt:lpstr>
      <vt:lpstr>Goal: Fellow Process</vt:lpstr>
      <vt:lpstr>Fellow Process</vt:lpstr>
      <vt:lpstr>Goal: Fellow Process</vt:lpstr>
      <vt:lpstr>Goal: Fellow Process</vt:lpstr>
      <vt:lpstr>PowerPoint Presentation</vt:lpstr>
      <vt:lpstr>Finances</vt:lpstr>
      <vt:lpstr>Finances update</vt:lpstr>
      <vt:lpstr>Changes to travel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Bailey Campin</cp:lastModifiedBy>
  <cp:revision>26</cp:revision>
  <dcterms:created xsi:type="dcterms:W3CDTF">2020-08-31T15:23:30Z</dcterms:created>
  <dcterms:modified xsi:type="dcterms:W3CDTF">2022-12-20T18:33:15Z</dcterms:modified>
</cp:coreProperties>
</file>