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8" r:id="rId3"/>
    <p:sldId id="445" r:id="rId4"/>
    <p:sldId id="466" r:id="rId5"/>
    <p:sldId id="446" r:id="rId6"/>
    <p:sldId id="256" r:id="rId7"/>
    <p:sldId id="447" r:id="rId8"/>
    <p:sldId id="468" r:id="rId9"/>
    <p:sldId id="431" r:id="rId10"/>
    <p:sldId id="465" r:id="rId11"/>
    <p:sldId id="458" r:id="rId12"/>
    <p:sldId id="460" r:id="rId13"/>
    <p:sldId id="461" r:id="rId14"/>
    <p:sldId id="467" r:id="rId15"/>
    <p:sldId id="261" r:id="rId16"/>
    <p:sldId id="264" r:id="rId17"/>
    <p:sldId id="439" r:id="rId18"/>
    <p:sldId id="454" r:id="rId19"/>
    <p:sldId id="469"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5EB690-415D-6B4E-B01B-4422844ACE4B}">
          <p14:sldIdLst>
            <p14:sldId id="258"/>
            <p14:sldId id="445"/>
            <p14:sldId id="466"/>
            <p14:sldId id="446"/>
            <p14:sldId id="256"/>
            <p14:sldId id="447"/>
            <p14:sldId id="468"/>
            <p14:sldId id="431"/>
            <p14:sldId id="465"/>
            <p14:sldId id="458"/>
            <p14:sldId id="460"/>
            <p14:sldId id="461"/>
            <p14:sldId id="467"/>
            <p14:sldId id="261"/>
            <p14:sldId id="264"/>
            <p14:sldId id="439"/>
            <p14:sldId id="454"/>
            <p14:sldId id="469"/>
            <p14:sldId id="265"/>
          </p14:sldIdLst>
        </p14:section>
        <p14:section name="Default Section" id="{8526BD31-C2C3-5441-959F-DE63F8DCE6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a:srgbClr val="606060"/>
    <a:srgbClr val="32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7" autoAdjust="0"/>
    <p:restoredTop sz="94674"/>
  </p:normalViewPr>
  <p:slideViewPr>
    <p:cSldViewPr snapToGrid="0">
      <p:cViewPr varScale="1">
        <p:scale>
          <a:sx n="121" d="100"/>
          <a:sy n="121" d="100"/>
        </p:scale>
        <p:origin x="17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diagrams/_rels/data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jpeg"/></Relationships>
</file>

<file path=ppt/diagrams/_rels/data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jpeg"/></Relationships>
</file>

<file path=ppt/diagrams/_rels/drawing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35F7FC-E8A9-4F06-94B6-9BAF9B0A5E8E}">
      <dgm:prSet phldrT="[Text]"/>
      <dgm:spPr/>
      <dgm:t>
        <a:bodyPr/>
        <a:lstStyle/>
        <a:p>
          <a:r>
            <a:rPr lang="en-US" b="0" i="0" dirty="0"/>
            <a:t>Design Automation</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639C459E-D28D-4BA5-B05B-F6A27580B067}">
      <dgm:prSet phldrT="[Text]"/>
      <dgm:spPr/>
      <dgm:t>
        <a:bodyPr/>
        <a:lstStyle/>
        <a:p>
          <a:r>
            <a:rPr lang="en-US" b="0" i="0" dirty="0"/>
            <a:t>Test Technology</a:t>
          </a:r>
          <a:endParaRPr lang="en-US" dirty="0"/>
        </a:p>
      </dgm:t>
    </dgm:pt>
    <dgm:pt modelId="{BBCA926A-9900-47BC-882E-AD1F064003BF}" type="parTrans" cxnId="{686E24A7-6AC4-41BF-8362-DACFDE3C9349}">
      <dgm:prSet/>
      <dgm:spPr/>
      <dgm:t>
        <a:bodyPr/>
        <a:lstStyle/>
        <a:p>
          <a:endParaRPr lang="en-US"/>
        </a:p>
      </dgm:t>
    </dgm:pt>
    <dgm:pt modelId="{90EE1EA1-21EA-4975-B173-66D2FFFF454A}" type="sibTrans" cxnId="{686E24A7-6AC4-41BF-8362-DACFDE3C9349}">
      <dgm:prSet/>
      <dgm:spPr/>
      <dgm:t>
        <a:bodyPr/>
        <a:lstStyle/>
        <a:p>
          <a:endParaRPr lang="en-US"/>
        </a:p>
      </dgm:t>
    </dgm:pt>
    <dgm:pt modelId="{9E4EAADD-43D5-48AA-A139-69BB004E99A0}">
      <dgm:prSet phldrT="[Text]"/>
      <dgm:spPr/>
      <dgm:t>
        <a:bodyPr/>
        <a:lstStyle/>
        <a:p>
          <a:r>
            <a:rPr lang="en-US" b="0" i="0" dirty="0"/>
            <a:t>Cyber-Physical Systems</a:t>
          </a:r>
          <a:endParaRPr lang="en-US" dirty="0"/>
        </a:p>
      </dgm:t>
    </dgm:pt>
    <dgm:pt modelId="{FFC009A7-EB70-4781-BF8A-76587B5B40BE}" type="parTrans" cxnId="{9B4B6322-AC71-4272-9B50-81261F1F4905}">
      <dgm:prSet/>
      <dgm:spPr/>
      <dgm:t>
        <a:bodyPr/>
        <a:lstStyle/>
        <a:p>
          <a:endParaRPr lang="en-US"/>
        </a:p>
      </dgm:t>
    </dgm:pt>
    <dgm:pt modelId="{8D3E51C9-C16A-4534-8166-B35B91AD9FCF}" type="sibTrans" cxnId="{9B4B6322-AC71-4272-9B50-81261F1F4905}">
      <dgm:prSet/>
      <dgm:spPr/>
      <dgm:t>
        <a:bodyPr/>
        <a:lstStyle/>
        <a:p>
          <a:endParaRPr lang="en-US"/>
        </a:p>
      </dgm:t>
    </dgm:pt>
    <dgm:pt modelId="{24F2B71C-74F2-4481-84C2-39F2BE707B98}">
      <dgm:prSet phldrT="[Text]"/>
      <dgm:spPr/>
      <dgm:t>
        <a:bodyPr/>
        <a:lstStyle/>
        <a:p>
          <a:r>
            <a:rPr lang="en-US" b="0" i="0" dirty="0"/>
            <a:t>Hardware Security and Trust</a:t>
          </a:r>
          <a:endParaRPr lang="en-US" dirty="0"/>
        </a:p>
      </dgm:t>
    </dgm:pt>
    <dgm:pt modelId="{49DA45B2-E673-477F-883B-BA2091FDCC08}" type="parTrans" cxnId="{F1671DD6-1E20-4BA3-BA20-B96F2278B601}">
      <dgm:prSet/>
      <dgm:spPr/>
      <dgm:t>
        <a:bodyPr/>
        <a:lstStyle/>
        <a:p>
          <a:endParaRPr lang="en-US"/>
        </a:p>
      </dgm:t>
    </dgm:pt>
    <dgm:pt modelId="{409888AB-FA63-4AE2-A95A-744A0E015A70}" type="sibTrans" cxnId="{F1671DD6-1E20-4BA3-BA20-B96F2278B601}">
      <dgm:prSet/>
      <dgm:spPr/>
      <dgm:t>
        <a:bodyPr/>
        <a:lstStyle/>
        <a:p>
          <a:endParaRPr lang="en-US"/>
        </a:p>
      </dgm:t>
    </dgm:pt>
    <dgm:pt modelId="{7A85AFAE-E605-42F0-BFDC-0F812B377ACE}">
      <dgm:prSet phldrT="[Text]"/>
      <dgm:spPr/>
      <dgm:t>
        <a:bodyPr/>
        <a:lstStyle/>
        <a:p>
          <a:r>
            <a:rPr lang="en-US" b="0" i="0" dirty="0"/>
            <a:t>System Validation and Debug</a:t>
          </a:r>
          <a:endParaRPr lang="en-US" dirty="0"/>
        </a:p>
      </dgm:t>
    </dgm:pt>
    <dgm:pt modelId="{8DE5C01F-DB25-4810-BA46-C860486AD891}" type="parTrans" cxnId="{D55B6105-4742-41AB-BCC4-3F2F92A7A991}">
      <dgm:prSet/>
      <dgm:spPr/>
      <dgm:t>
        <a:bodyPr/>
        <a:lstStyle/>
        <a:p>
          <a:endParaRPr lang="en-US"/>
        </a:p>
      </dgm:t>
    </dgm:pt>
    <dgm:pt modelId="{B0040DB7-757B-49B4-98BF-05A22A69AA00}" type="sibTrans" cxnId="{D55B6105-4742-41AB-BCC4-3F2F92A7A991}">
      <dgm:prSet/>
      <dgm:spPr/>
      <dgm:t>
        <a:bodyPr/>
        <a:lstStyle/>
        <a:p>
          <a:endParaRPr lang="en-US"/>
        </a:p>
      </dgm:t>
    </dgm:pt>
    <dgm:pt modelId="{E9818445-E3D0-40A5-B14C-0A338EDD40A9}" type="pres">
      <dgm:prSet presAssocID="{3805C777-5996-49C9-A3BB-DFE02B7D63E5}" presName="Name0" presStyleCnt="0">
        <dgm:presLayoutVars>
          <dgm:chMax val="7"/>
          <dgm:chPref val="7"/>
          <dgm:dir/>
        </dgm:presLayoutVars>
      </dgm:prSet>
      <dgm:spPr/>
    </dgm:pt>
    <dgm:pt modelId="{8A249CBF-5833-460F-959C-B5E070705166}" type="pres">
      <dgm:prSet presAssocID="{3805C777-5996-49C9-A3BB-DFE02B7D63E5}" presName="Name1" presStyleCnt="0"/>
      <dgm:spPr/>
    </dgm:pt>
    <dgm:pt modelId="{3074B712-2B68-404E-A7A3-D2D63F34D712}" type="pres">
      <dgm:prSet presAssocID="{3805C777-5996-49C9-A3BB-DFE02B7D63E5}" presName="cycle" presStyleCnt="0"/>
      <dgm:spPr/>
    </dgm:pt>
    <dgm:pt modelId="{EE12DD15-E17A-4984-A7A0-AFF980DEC553}" type="pres">
      <dgm:prSet presAssocID="{3805C777-5996-49C9-A3BB-DFE02B7D63E5}" presName="srcNode" presStyleLbl="node1" presStyleIdx="0" presStyleCnt="5"/>
      <dgm:spPr/>
    </dgm:pt>
    <dgm:pt modelId="{A75FDE53-FD21-4458-9C77-5380CB61F239}" type="pres">
      <dgm:prSet presAssocID="{3805C777-5996-49C9-A3BB-DFE02B7D63E5}" presName="conn" presStyleLbl="parChTrans1D2" presStyleIdx="0" presStyleCnt="1"/>
      <dgm:spPr/>
    </dgm:pt>
    <dgm:pt modelId="{CAA340D5-47F2-4D56-BE57-27DD20EEF1E7}" type="pres">
      <dgm:prSet presAssocID="{3805C777-5996-49C9-A3BB-DFE02B7D63E5}" presName="extraNode" presStyleLbl="node1" presStyleIdx="0" presStyleCnt="5"/>
      <dgm:spPr/>
    </dgm:pt>
    <dgm:pt modelId="{25117E64-9278-482A-B961-54F8BAB2D10F}" type="pres">
      <dgm:prSet presAssocID="{3805C777-5996-49C9-A3BB-DFE02B7D63E5}" presName="dstNode" presStyleLbl="node1" presStyleIdx="0" presStyleCnt="5"/>
      <dgm:spPr/>
    </dgm:pt>
    <dgm:pt modelId="{6CB91635-C858-4253-AD89-754CD121D95B}" type="pres">
      <dgm:prSet presAssocID="{C235F7FC-E8A9-4F06-94B6-9BAF9B0A5E8E}" presName="text_1" presStyleLbl="node1" presStyleIdx="0" presStyleCnt="5">
        <dgm:presLayoutVars>
          <dgm:bulletEnabled val="1"/>
        </dgm:presLayoutVars>
      </dgm:prSet>
      <dgm:spPr/>
    </dgm:pt>
    <dgm:pt modelId="{FB53D141-C23E-445F-8F08-6BA082D90B32}" type="pres">
      <dgm:prSet presAssocID="{C235F7FC-E8A9-4F06-94B6-9BAF9B0A5E8E}" presName="accent_1" presStyleCnt="0"/>
      <dgm:spPr/>
    </dgm:pt>
    <dgm:pt modelId="{0DC223EB-5AC0-4999-8539-F8D6AD442212}" type="pres">
      <dgm:prSet presAssocID="{C235F7FC-E8A9-4F06-94B6-9BAF9B0A5E8E}" presName="accentRepeatNode" presStyleLbl="solidFgAcc1" presStyleIdx="0" presStyleCnt="5"/>
      <dgm:spPr/>
    </dgm:pt>
    <dgm:pt modelId="{A62255DD-20CC-4692-9533-4D0A4633FED5}" type="pres">
      <dgm:prSet presAssocID="{9E4EAADD-43D5-48AA-A139-69BB004E99A0}" presName="text_2" presStyleLbl="node1" presStyleIdx="1" presStyleCnt="5">
        <dgm:presLayoutVars>
          <dgm:bulletEnabled val="1"/>
        </dgm:presLayoutVars>
      </dgm:prSet>
      <dgm:spPr/>
    </dgm:pt>
    <dgm:pt modelId="{3F5656E4-F3DA-4184-BCEA-C1E6A52F357A}" type="pres">
      <dgm:prSet presAssocID="{9E4EAADD-43D5-48AA-A139-69BB004E99A0}" presName="accent_2" presStyleCnt="0"/>
      <dgm:spPr/>
    </dgm:pt>
    <dgm:pt modelId="{E4065575-050F-4302-9432-B25FA39D4098}" type="pres">
      <dgm:prSet presAssocID="{9E4EAADD-43D5-48AA-A139-69BB004E99A0}" presName="accentRepeatNode" presStyleLbl="solidFgAcc1" presStyleIdx="1" presStyleCnt="5"/>
      <dgm:spPr/>
    </dgm:pt>
    <dgm:pt modelId="{EA0E3617-E9AB-457D-A665-74F1FB12E676}" type="pres">
      <dgm:prSet presAssocID="{24F2B71C-74F2-4481-84C2-39F2BE707B98}" presName="text_3" presStyleLbl="node1" presStyleIdx="2" presStyleCnt="5">
        <dgm:presLayoutVars>
          <dgm:bulletEnabled val="1"/>
        </dgm:presLayoutVars>
      </dgm:prSet>
      <dgm:spPr/>
    </dgm:pt>
    <dgm:pt modelId="{E01AC3F1-1B05-4946-AB62-63632E25C967}" type="pres">
      <dgm:prSet presAssocID="{24F2B71C-74F2-4481-84C2-39F2BE707B98}" presName="accent_3" presStyleCnt="0"/>
      <dgm:spPr/>
    </dgm:pt>
    <dgm:pt modelId="{73C1EECC-7E2F-425E-BF41-9116D134A859}" type="pres">
      <dgm:prSet presAssocID="{24F2B71C-74F2-4481-84C2-39F2BE707B98}" presName="accentRepeatNode" presStyleLbl="solidFgAcc1" presStyleIdx="2" presStyleCnt="5"/>
      <dgm:spPr/>
    </dgm:pt>
    <dgm:pt modelId="{52A751DE-CCF8-47D7-9F64-9433504BBDB6}" type="pres">
      <dgm:prSet presAssocID="{7A85AFAE-E605-42F0-BFDC-0F812B377ACE}" presName="text_4" presStyleLbl="node1" presStyleIdx="3" presStyleCnt="5">
        <dgm:presLayoutVars>
          <dgm:bulletEnabled val="1"/>
        </dgm:presLayoutVars>
      </dgm:prSet>
      <dgm:spPr/>
    </dgm:pt>
    <dgm:pt modelId="{1B753DF4-76A4-4EC0-B645-2FAABC27FFFE}" type="pres">
      <dgm:prSet presAssocID="{7A85AFAE-E605-42F0-BFDC-0F812B377ACE}" presName="accent_4" presStyleCnt="0"/>
      <dgm:spPr/>
    </dgm:pt>
    <dgm:pt modelId="{129AF62D-5B49-4D96-8D05-228940159F03}" type="pres">
      <dgm:prSet presAssocID="{7A85AFAE-E605-42F0-BFDC-0F812B377ACE}" presName="accentRepeatNode" presStyleLbl="solidFgAcc1" presStyleIdx="3" presStyleCnt="5"/>
      <dgm:spPr/>
    </dgm:pt>
    <dgm:pt modelId="{00951D5C-496D-4A31-B9F7-AF76F1FA7695}" type="pres">
      <dgm:prSet presAssocID="{639C459E-D28D-4BA5-B05B-F6A27580B067}" presName="text_5" presStyleLbl="node1" presStyleIdx="4" presStyleCnt="5">
        <dgm:presLayoutVars>
          <dgm:bulletEnabled val="1"/>
        </dgm:presLayoutVars>
      </dgm:prSet>
      <dgm:spPr/>
    </dgm:pt>
    <dgm:pt modelId="{58442662-B702-4796-B7A9-8F11C6F61114}" type="pres">
      <dgm:prSet presAssocID="{639C459E-D28D-4BA5-B05B-F6A27580B067}" presName="accent_5" presStyleCnt="0"/>
      <dgm:spPr/>
    </dgm:pt>
    <dgm:pt modelId="{98E1D6EE-DE6C-4739-A3FE-1E753B85BAB3}" type="pres">
      <dgm:prSet presAssocID="{639C459E-D28D-4BA5-B05B-F6A27580B067}" presName="accentRepeatNode" presStyleLbl="solidFgAcc1" presStyleIdx="4" presStyleCnt="5"/>
      <dgm:spPr/>
    </dgm:pt>
  </dgm:ptLst>
  <dgm:cxnLst>
    <dgm:cxn modelId="{D55B6105-4742-41AB-BCC4-3F2F92A7A991}" srcId="{3805C777-5996-49C9-A3BB-DFE02B7D63E5}" destId="{7A85AFAE-E605-42F0-BFDC-0F812B377ACE}" srcOrd="3" destOrd="0" parTransId="{8DE5C01F-DB25-4810-BA46-C860486AD891}" sibTransId="{B0040DB7-757B-49B4-98BF-05A22A69AA00}"/>
    <dgm:cxn modelId="{448B1412-E648-415B-80F6-2B73A473280F}" type="presOf" srcId="{7A85AFAE-E605-42F0-BFDC-0F812B377ACE}" destId="{52A751DE-CCF8-47D7-9F64-9433504BBDB6}" srcOrd="0" destOrd="0" presId="urn:microsoft.com/office/officeart/2008/layout/VerticalCurvedList"/>
    <dgm:cxn modelId="{131AE619-B886-41CF-B6E5-0E8DAB00D064}" type="presOf" srcId="{7561B78E-4881-440D-9A4A-F32D08419D5C}" destId="{A75FDE53-FD21-4458-9C77-5380CB61F239}" srcOrd="0" destOrd="0" presId="urn:microsoft.com/office/officeart/2008/layout/VerticalCurvedList"/>
    <dgm:cxn modelId="{9B4B6322-AC71-4272-9B50-81261F1F4905}" srcId="{3805C777-5996-49C9-A3BB-DFE02B7D63E5}" destId="{9E4EAADD-43D5-48AA-A139-69BB004E99A0}" srcOrd="1" destOrd="0" parTransId="{FFC009A7-EB70-4781-BF8A-76587B5B40BE}" sibTransId="{8D3E51C9-C16A-4534-8166-B35B91AD9FCF}"/>
    <dgm:cxn modelId="{4722186B-261E-484F-BACE-6127901D6090}" srcId="{3805C777-5996-49C9-A3BB-DFE02B7D63E5}" destId="{C235F7FC-E8A9-4F06-94B6-9BAF9B0A5E8E}" srcOrd="0" destOrd="0" parTransId="{F87E52F5-A130-42B1-B027-257E490D2444}" sibTransId="{7561B78E-4881-440D-9A4A-F32D08419D5C}"/>
    <dgm:cxn modelId="{45E5F27F-2CC3-42DC-9418-2BF13B8E9E2C}" type="presOf" srcId="{639C459E-D28D-4BA5-B05B-F6A27580B067}" destId="{00951D5C-496D-4A31-B9F7-AF76F1FA7695}" srcOrd="0" destOrd="0" presId="urn:microsoft.com/office/officeart/2008/layout/VerticalCurvedList"/>
    <dgm:cxn modelId="{44AB528A-AEF2-46DD-9FFF-C2AD11AB9096}" type="presOf" srcId="{C235F7FC-E8A9-4F06-94B6-9BAF9B0A5E8E}" destId="{6CB91635-C858-4253-AD89-754CD121D95B}" srcOrd="0" destOrd="0" presId="urn:microsoft.com/office/officeart/2008/layout/VerticalCurvedList"/>
    <dgm:cxn modelId="{6730169A-16DE-4A94-8A30-525D13CFC06F}" type="presOf" srcId="{3805C777-5996-49C9-A3BB-DFE02B7D63E5}" destId="{E9818445-E3D0-40A5-B14C-0A338EDD40A9}" srcOrd="0" destOrd="0" presId="urn:microsoft.com/office/officeart/2008/layout/VerticalCurvedList"/>
    <dgm:cxn modelId="{686E24A7-6AC4-41BF-8362-DACFDE3C9349}" srcId="{3805C777-5996-49C9-A3BB-DFE02B7D63E5}" destId="{639C459E-D28D-4BA5-B05B-F6A27580B067}" srcOrd="4" destOrd="0" parTransId="{BBCA926A-9900-47BC-882E-AD1F064003BF}" sibTransId="{90EE1EA1-21EA-4975-B173-66D2FFFF454A}"/>
    <dgm:cxn modelId="{7FDE8ED4-9555-420F-9B92-34FD250D3DA6}" type="presOf" srcId="{24F2B71C-74F2-4481-84C2-39F2BE707B98}" destId="{EA0E3617-E9AB-457D-A665-74F1FB12E676}" srcOrd="0" destOrd="0" presId="urn:microsoft.com/office/officeart/2008/layout/VerticalCurvedList"/>
    <dgm:cxn modelId="{F1671DD6-1E20-4BA3-BA20-B96F2278B601}" srcId="{3805C777-5996-49C9-A3BB-DFE02B7D63E5}" destId="{24F2B71C-74F2-4481-84C2-39F2BE707B98}" srcOrd="2" destOrd="0" parTransId="{49DA45B2-E673-477F-883B-BA2091FDCC08}" sibTransId="{409888AB-FA63-4AE2-A95A-744A0E015A70}"/>
    <dgm:cxn modelId="{765FD3EB-E764-4AAA-8871-D1190EC7E4D6}" type="presOf" srcId="{9E4EAADD-43D5-48AA-A139-69BB004E99A0}" destId="{A62255DD-20CC-4692-9533-4D0A4633FED5}" srcOrd="0" destOrd="0" presId="urn:microsoft.com/office/officeart/2008/layout/VerticalCurvedList"/>
    <dgm:cxn modelId="{00AB4534-86E7-447A-B21A-5033FC692B50}" type="presParOf" srcId="{E9818445-E3D0-40A5-B14C-0A338EDD40A9}" destId="{8A249CBF-5833-460F-959C-B5E070705166}" srcOrd="0" destOrd="0" presId="urn:microsoft.com/office/officeart/2008/layout/VerticalCurvedList"/>
    <dgm:cxn modelId="{4ED92972-C6F7-4E01-8522-14F96B523F39}" type="presParOf" srcId="{8A249CBF-5833-460F-959C-B5E070705166}" destId="{3074B712-2B68-404E-A7A3-D2D63F34D712}" srcOrd="0" destOrd="0" presId="urn:microsoft.com/office/officeart/2008/layout/VerticalCurvedList"/>
    <dgm:cxn modelId="{F03A5BE5-6D87-4D02-9518-6A225E30CF4A}" type="presParOf" srcId="{3074B712-2B68-404E-A7A3-D2D63F34D712}" destId="{EE12DD15-E17A-4984-A7A0-AFF980DEC553}" srcOrd="0" destOrd="0" presId="urn:microsoft.com/office/officeart/2008/layout/VerticalCurvedList"/>
    <dgm:cxn modelId="{47A3C8A8-FE08-46EE-B037-9E8FE16943CC}" type="presParOf" srcId="{3074B712-2B68-404E-A7A3-D2D63F34D712}" destId="{A75FDE53-FD21-4458-9C77-5380CB61F239}" srcOrd="1" destOrd="0" presId="urn:microsoft.com/office/officeart/2008/layout/VerticalCurvedList"/>
    <dgm:cxn modelId="{8131447F-9CC9-451A-9FB9-C8DE18F0FCB7}" type="presParOf" srcId="{3074B712-2B68-404E-A7A3-D2D63F34D712}" destId="{CAA340D5-47F2-4D56-BE57-27DD20EEF1E7}" srcOrd="2" destOrd="0" presId="urn:microsoft.com/office/officeart/2008/layout/VerticalCurvedList"/>
    <dgm:cxn modelId="{8E1CE7F2-B3BA-4093-9305-0DB450FD4D50}" type="presParOf" srcId="{3074B712-2B68-404E-A7A3-D2D63F34D712}" destId="{25117E64-9278-482A-B961-54F8BAB2D10F}" srcOrd="3" destOrd="0" presId="urn:microsoft.com/office/officeart/2008/layout/VerticalCurvedList"/>
    <dgm:cxn modelId="{5D356BFE-15AF-4584-88DB-D98C582BBCD8}" type="presParOf" srcId="{8A249CBF-5833-460F-959C-B5E070705166}" destId="{6CB91635-C858-4253-AD89-754CD121D95B}" srcOrd="1" destOrd="0" presId="urn:microsoft.com/office/officeart/2008/layout/VerticalCurvedList"/>
    <dgm:cxn modelId="{E6B87F18-8E27-44BE-9BB0-29B095D89353}" type="presParOf" srcId="{8A249CBF-5833-460F-959C-B5E070705166}" destId="{FB53D141-C23E-445F-8F08-6BA082D90B32}" srcOrd="2" destOrd="0" presId="urn:microsoft.com/office/officeart/2008/layout/VerticalCurvedList"/>
    <dgm:cxn modelId="{1013E8BA-3B46-40FB-9E7D-0B20242D7CBA}" type="presParOf" srcId="{FB53D141-C23E-445F-8F08-6BA082D90B32}" destId="{0DC223EB-5AC0-4999-8539-F8D6AD442212}" srcOrd="0" destOrd="0" presId="urn:microsoft.com/office/officeart/2008/layout/VerticalCurvedList"/>
    <dgm:cxn modelId="{FC53C2A0-31A4-4671-AE70-6A1F76703F96}" type="presParOf" srcId="{8A249CBF-5833-460F-959C-B5E070705166}" destId="{A62255DD-20CC-4692-9533-4D0A4633FED5}" srcOrd="3" destOrd="0" presId="urn:microsoft.com/office/officeart/2008/layout/VerticalCurvedList"/>
    <dgm:cxn modelId="{C8B595CD-6561-40D2-AA50-7398792897C6}" type="presParOf" srcId="{8A249CBF-5833-460F-959C-B5E070705166}" destId="{3F5656E4-F3DA-4184-BCEA-C1E6A52F357A}" srcOrd="4" destOrd="0" presId="urn:microsoft.com/office/officeart/2008/layout/VerticalCurvedList"/>
    <dgm:cxn modelId="{BDD1357B-E324-42B1-874C-7C8DB41AF359}" type="presParOf" srcId="{3F5656E4-F3DA-4184-BCEA-C1E6A52F357A}" destId="{E4065575-050F-4302-9432-B25FA39D4098}" srcOrd="0" destOrd="0" presId="urn:microsoft.com/office/officeart/2008/layout/VerticalCurvedList"/>
    <dgm:cxn modelId="{C9003DD8-D0C4-4446-BEC2-22ABF610CD62}" type="presParOf" srcId="{8A249CBF-5833-460F-959C-B5E070705166}" destId="{EA0E3617-E9AB-457D-A665-74F1FB12E676}" srcOrd="5" destOrd="0" presId="urn:microsoft.com/office/officeart/2008/layout/VerticalCurvedList"/>
    <dgm:cxn modelId="{43BA86AB-9AC4-4667-93F1-CB920522ED0A}" type="presParOf" srcId="{8A249CBF-5833-460F-959C-B5E070705166}" destId="{E01AC3F1-1B05-4946-AB62-63632E25C967}" srcOrd="6" destOrd="0" presId="urn:microsoft.com/office/officeart/2008/layout/VerticalCurvedList"/>
    <dgm:cxn modelId="{FC33D141-D26C-43F0-8CE6-95D4A54D444F}" type="presParOf" srcId="{E01AC3F1-1B05-4946-AB62-63632E25C967}" destId="{73C1EECC-7E2F-425E-BF41-9116D134A859}" srcOrd="0" destOrd="0" presId="urn:microsoft.com/office/officeart/2008/layout/VerticalCurvedList"/>
    <dgm:cxn modelId="{629E4381-6D46-4832-A102-E55AC78DDCA2}" type="presParOf" srcId="{8A249CBF-5833-460F-959C-B5E070705166}" destId="{52A751DE-CCF8-47D7-9F64-9433504BBDB6}" srcOrd="7" destOrd="0" presId="urn:microsoft.com/office/officeart/2008/layout/VerticalCurvedList"/>
    <dgm:cxn modelId="{5D387742-1350-4E44-9745-DFAA882B0CE0}" type="presParOf" srcId="{8A249CBF-5833-460F-959C-B5E070705166}" destId="{1B753DF4-76A4-4EC0-B645-2FAABC27FFFE}" srcOrd="8" destOrd="0" presId="urn:microsoft.com/office/officeart/2008/layout/VerticalCurvedList"/>
    <dgm:cxn modelId="{347FB1D7-9DA9-47FB-A482-78BB62284699}" type="presParOf" srcId="{1B753DF4-76A4-4EC0-B645-2FAABC27FFFE}" destId="{129AF62D-5B49-4D96-8D05-228940159F03}" srcOrd="0" destOrd="0" presId="urn:microsoft.com/office/officeart/2008/layout/VerticalCurvedList"/>
    <dgm:cxn modelId="{5F3519AD-0D7A-4986-8C83-6A73809B099A}" type="presParOf" srcId="{8A249CBF-5833-460F-959C-B5E070705166}" destId="{00951D5C-496D-4A31-B9F7-AF76F1FA7695}" srcOrd="9" destOrd="0" presId="urn:microsoft.com/office/officeart/2008/layout/VerticalCurvedList"/>
    <dgm:cxn modelId="{90CFB510-63CA-4763-B7DB-E960963DCF91}" type="presParOf" srcId="{8A249CBF-5833-460F-959C-B5E070705166}" destId="{58442662-B702-4796-B7A9-8F11C6F61114}" srcOrd="10" destOrd="0" presId="urn:microsoft.com/office/officeart/2008/layout/VerticalCurvedList"/>
    <dgm:cxn modelId="{982E9F32-13D8-4A2B-9825-C46F4FD434CF}" type="presParOf" srcId="{58442662-B702-4796-B7A9-8F11C6F61114}" destId="{98E1D6EE-DE6C-4739-A3FE-1E753B85B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Vivek</a:t>
          </a:r>
          <a:r>
            <a:rPr lang="en-US" sz="1400" b="1" dirty="0">
              <a:solidFill>
                <a:schemeClr val="tx1"/>
              </a:solidFill>
              <a:latin typeface="Formata Light" panose="02000503040000020004" pitchFamily="50" charset="0"/>
            </a:rPr>
            <a:t> De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Intel Corp.</a:t>
          </a:r>
        </a:p>
        <a:p>
          <a:pPr algn="l">
            <a:lnSpc>
              <a:spcPct val="100000"/>
            </a:lnSpc>
          </a:pPr>
          <a:r>
            <a:rPr lang="en-US" sz="1400" b="0" i="0" dirty="0">
              <a:solidFill>
                <a:schemeClr val="tx1"/>
              </a:solidFill>
              <a:latin typeface="Formata Light" panose="02000503040000020004" pitchFamily="50" charset="0"/>
            </a:rPr>
            <a:t>Variation-Tolerant and Error-Resilient Many-Core SoCs with Fine-Grain Power Management
Attack-Resistant Energy-</a:t>
          </a:r>
          <a:r>
            <a:rPr lang="en-US" sz="1400" b="0" i="0" dirty="0" err="1">
              <a:solidFill>
                <a:schemeClr val="tx1"/>
              </a:solidFill>
              <a:latin typeface="Formata Light" panose="02000503040000020004" pitchFamily="50" charset="0"/>
            </a:rPr>
            <a:t>Effi</a:t>
          </a:r>
          <a:r>
            <a:rPr lang="en-US" sz="1400" b="0" i="0" dirty="0">
              <a:solidFill>
                <a:schemeClr val="tx1"/>
              </a:solidFill>
              <a:latin typeface="Formata Light" panose="02000503040000020004" pitchFamily="50" charset="0"/>
            </a:rPr>
            <a:t> </a:t>
          </a:r>
          <a:r>
            <a:rPr lang="en-US" sz="1400" b="0" i="0" dirty="0" err="1">
              <a:solidFill>
                <a:schemeClr val="tx1"/>
              </a:solidFill>
              <a:latin typeface="Formata Light" panose="02000503040000020004" pitchFamily="50" charset="0"/>
            </a:rPr>
            <a:t>cient</a:t>
          </a:r>
          <a:r>
            <a:rPr lang="en-US" sz="1400" b="0" i="0" dirty="0">
              <a:solidFill>
                <a:schemeClr val="tx1"/>
              </a:solidFill>
              <a:latin typeface="Formata Light" panose="02000503040000020004" pitchFamily="50" charset="0"/>
            </a:rPr>
            <a:t> SoCs for Smart and Secure </a:t>
          </a:r>
          <a:r>
            <a:rPr lang="en-US" sz="1400" b="0" i="0" dirty="0" err="1">
              <a:solidFill>
                <a:schemeClr val="tx1"/>
              </a:solidFill>
              <a:latin typeface="Formata Light" panose="02000503040000020004" pitchFamily="50" charset="0"/>
            </a:rPr>
            <a:t>Cyberphysical</a:t>
          </a:r>
          <a:r>
            <a:rPr lang="en-US" sz="1400" b="0" i="0" dirty="0">
              <a:solidFill>
                <a:schemeClr val="tx1"/>
              </a:solidFill>
              <a:latin typeface="Formata Light" panose="02000503040000020004" pitchFamily="50" charset="0"/>
            </a:rPr>
            <a:t> Systems</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E37C54B-ACB7-4811-BB63-468917788712}">
      <dgm:prSet phldrT="[Text]" custT="1"/>
      <dgm:spPr>
        <a:solidFill>
          <a:schemeClr val="bg1"/>
        </a:solidFill>
        <a:ln>
          <a:solidFill>
            <a:schemeClr val="accent4"/>
          </a:solidFill>
        </a:ln>
      </dgm:spPr>
      <dgm:t>
        <a:bodyPr/>
        <a:lstStyle/>
        <a:p>
          <a:pPr algn="l">
            <a:lnSpc>
              <a:spcPct val="100000"/>
            </a:lnSpc>
          </a:pPr>
          <a:r>
            <a:rPr lang="en-US" sz="1400" b="1" dirty="0">
              <a:solidFill>
                <a:schemeClr val="tx1"/>
              </a:solidFill>
              <a:latin typeface="Formata Light" panose="02000503040000020004" pitchFamily="50" charset="0"/>
            </a:rPr>
            <a:t>Rolf Drechsler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Bremen</a:t>
          </a:r>
        </a:p>
        <a:p>
          <a:pPr algn="l">
            <a:lnSpc>
              <a:spcPct val="100000"/>
            </a:lnSpc>
          </a:pPr>
          <a:r>
            <a:rPr lang="en-US" sz="1400" b="0" i="0" dirty="0">
              <a:solidFill>
                <a:schemeClr val="tx1"/>
              </a:solidFill>
              <a:latin typeface="Formata Light" panose="02000503040000020004" pitchFamily="50" charset="0"/>
            </a:rPr>
            <a:t>Polynomial Formal Verification: Ensuring Correctness under Resource Constraints</a:t>
          </a:r>
          <a:endParaRPr lang="en-US" sz="1400" dirty="0">
            <a:solidFill>
              <a:schemeClr val="tx1"/>
            </a:solidFill>
            <a:latin typeface="Formata Light" panose="02000503040000020004" pitchFamily="50" charset="0"/>
          </a:endParaRPr>
        </a:p>
      </dgm:t>
    </dgm:pt>
    <dgm:pt modelId="{63B8E641-9D2E-40CD-BE09-C86DF67F9440}" type="parTrans" cxnId="{5C875B0E-4DE9-49E3-9063-D5D9CC596B78}">
      <dgm:prSet/>
      <dgm:spPr/>
      <dgm:t>
        <a:bodyPr/>
        <a:lstStyle/>
        <a:p>
          <a:endParaRPr lang="en-US" sz="2400"/>
        </a:p>
      </dgm:t>
    </dgm:pt>
    <dgm:pt modelId="{A73D24F0-D6E6-4819-9A18-FA202A81239D}" type="sibTrans" cxnId="{5C875B0E-4DE9-49E3-9063-D5D9CC596B78}">
      <dgm:prSet/>
      <dgm:spPr/>
      <dgm:t>
        <a:bodyPr/>
        <a:lstStyle/>
        <a:p>
          <a:endParaRPr lang="en-US" sz="2400"/>
        </a:p>
      </dgm:t>
    </dgm:pt>
    <dgm:pt modelId="{A962CFDB-3881-4169-84AD-EF54969ADB9F}">
      <dgm:prSet phldrT="[Text]" custT="1"/>
      <dgm:spPr>
        <a:solidFill>
          <a:schemeClr val="bg1"/>
        </a:solidFill>
        <a:ln>
          <a:solidFill>
            <a:schemeClr val="accent4"/>
          </a:solidFill>
        </a:ln>
      </dgm:spPr>
      <dgm:t>
        <a:bodyPr/>
        <a:lstStyle/>
        <a:p>
          <a:pPr algn="l"/>
          <a:r>
            <a:rPr lang="en-US" sz="1400" b="1" dirty="0">
              <a:solidFill>
                <a:schemeClr val="tx1"/>
              </a:solidFill>
              <a:latin typeface="Formata Light" panose="02000503040000020004" pitchFamily="50" charset="0"/>
            </a:rPr>
            <a:t>Prabhat Mishra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Florida</a:t>
          </a:r>
        </a:p>
        <a:p>
          <a:pPr algn="l"/>
          <a:r>
            <a:rPr lang="en-US" sz="1400" b="0" i="0" dirty="0">
              <a:solidFill>
                <a:schemeClr val="tx1"/>
              </a:solidFill>
              <a:latin typeface="Formata Light" panose="02000503040000020004" pitchFamily="50" charset="0"/>
            </a:rPr>
            <a:t>Securing Hardware for Designing Trustworthy Systems</a:t>
          </a:r>
        </a:p>
        <a:p>
          <a:pPr algn="l"/>
          <a:r>
            <a:rPr lang="en-US" sz="1400" b="0" i="0" dirty="0">
              <a:solidFill>
                <a:schemeClr val="tx1"/>
              </a:solidFill>
              <a:latin typeface="Formata Light" panose="02000503040000020004" pitchFamily="50" charset="0"/>
            </a:rPr>
            <a:t>Design Automation for Quantum Computing</a:t>
          </a:r>
        </a:p>
        <a:p>
          <a:pPr algn="l"/>
          <a:r>
            <a:rPr lang="en-US" sz="1400" b="0" i="0" dirty="0">
              <a:solidFill>
                <a:schemeClr val="tx1"/>
              </a:solidFill>
              <a:latin typeface="Formata Light" panose="02000503040000020004" pitchFamily="50" charset="0"/>
            </a:rPr>
            <a:t>Explainable AI for Cybersecurity</a:t>
          </a:r>
          <a:endParaRPr lang="en-US" sz="1400" dirty="0">
            <a:solidFill>
              <a:schemeClr val="tx1"/>
            </a:solidFill>
            <a:latin typeface="Formata Light" panose="02000503040000020004" pitchFamily="50" charset="0"/>
          </a:endParaRPr>
        </a:p>
      </dgm:t>
    </dgm:pt>
    <dgm:pt modelId="{E501BC20-D749-43BD-8895-CC6020AE9617}" type="parTrans" cxnId="{3CD6A681-1543-4173-9E5C-EBF97A9AEE7D}">
      <dgm:prSet/>
      <dgm:spPr/>
      <dgm:t>
        <a:bodyPr/>
        <a:lstStyle/>
        <a:p>
          <a:endParaRPr lang="en-US" sz="2400"/>
        </a:p>
      </dgm:t>
    </dgm:pt>
    <dgm:pt modelId="{583A48B7-ECDF-4DC2-88E3-81BADBC7AAD0}" type="sibTrans" cxnId="{3CD6A681-1543-4173-9E5C-EBF97A9AEE7D}">
      <dgm:prSet/>
      <dgm:spPr/>
      <dgm:t>
        <a:bodyPr/>
        <a:lstStyle/>
        <a:p>
          <a:endParaRPr lang="en-US" sz="2400"/>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3"/>
      <dgm:spPr>
        <a:blipFill>
          <a:blip xmlns:r="http://schemas.openxmlformats.org/officeDocument/2006/relationships" r:embed="rId1"/>
          <a:srcRect/>
          <a:stretch>
            <a:fillRect t="-6000" b="-6000"/>
          </a:stretch>
        </a:blipFill>
      </dgm:spPr>
    </dgm:pt>
    <dgm:pt modelId="{858007B6-B833-455D-815B-10A2C234DA48}" type="pres">
      <dgm:prSet presAssocID="{3FB39D27-8EDE-4CA5-B16F-89B3F46C2A28}" presName="txShp" presStyleLbl="node1" presStyleIdx="0" presStyleCnt="3">
        <dgm:presLayoutVars>
          <dgm:bulletEnabled val="1"/>
        </dgm:presLayoutVars>
      </dgm:prSet>
      <dgm:spPr/>
    </dgm:pt>
    <dgm:pt modelId="{41E914B8-4B93-4254-974E-B737972B2C18}" type="pres">
      <dgm:prSet presAssocID="{3512E296-DCDB-4E59-9208-B6AC3DF18186}" presName="spacing" presStyleCnt="0"/>
      <dgm:spPr/>
    </dgm:pt>
    <dgm:pt modelId="{045D3775-90AB-4403-89B2-8FAD99EC7C00}" type="pres">
      <dgm:prSet presAssocID="{5E37C54B-ACB7-4811-BB63-468917788712}" presName="composite" presStyleCnt="0"/>
      <dgm:spPr/>
    </dgm:pt>
    <dgm:pt modelId="{D91916C1-BCB6-4559-9D42-78C36EEC3560}" type="pres">
      <dgm:prSet presAssocID="{5E37C54B-ACB7-4811-BB63-468917788712}" presName="imgShp" presStyleLbl="fgImgPlace1" presStyleIdx="1" presStyleCnt="3"/>
      <dgm:spPr>
        <a:blipFill dpi="0" rotWithShape="1">
          <a:blip xmlns:r="http://schemas.openxmlformats.org/officeDocument/2006/relationships" r:embed="rId2"/>
          <a:srcRect/>
          <a:stretch>
            <a:fillRect l="-11332" t="-14059" r="-20586" b="-52157"/>
          </a:stretch>
        </a:blipFill>
      </dgm:spPr>
    </dgm:pt>
    <dgm:pt modelId="{67A66B1E-F861-4888-8AA8-E465549F995F}" type="pres">
      <dgm:prSet presAssocID="{5E37C54B-ACB7-4811-BB63-468917788712}" presName="txShp" presStyleLbl="node1" presStyleIdx="1" presStyleCnt="3">
        <dgm:presLayoutVars>
          <dgm:bulletEnabled val="1"/>
        </dgm:presLayoutVars>
      </dgm:prSet>
      <dgm:spPr/>
    </dgm:pt>
    <dgm:pt modelId="{6875A33D-AA80-42E3-97C8-3B75917B5678}" type="pres">
      <dgm:prSet presAssocID="{A73D24F0-D6E6-4819-9A18-FA202A81239D}" presName="spacing" presStyleCnt="0"/>
      <dgm:spPr/>
    </dgm:pt>
    <dgm:pt modelId="{E316D3C9-0FCD-404A-9500-973A175A25DD}" type="pres">
      <dgm:prSet presAssocID="{A962CFDB-3881-4169-84AD-EF54969ADB9F}" presName="composite" presStyleCnt="0"/>
      <dgm:spPr/>
    </dgm:pt>
    <dgm:pt modelId="{0F56153F-B806-41F4-B984-86C2C71BE9DC}" type="pres">
      <dgm:prSet presAssocID="{A962CFDB-3881-4169-84AD-EF54969ADB9F}" presName="imgShp" presStyleLbl="fgImgPlace1" presStyleIdx="2" presStyleCnt="3"/>
      <dgm:spPr>
        <a:blipFill dpi="0" rotWithShape="1">
          <a:blip xmlns:r="http://schemas.openxmlformats.org/officeDocument/2006/relationships" r:embed="rId3"/>
          <a:srcRect/>
          <a:stretch>
            <a:fillRect l="-3920" t="-3471" r="3920" b="-22529"/>
          </a:stretch>
        </a:blipFill>
      </dgm:spPr>
    </dgm:pt>
    <dgm:pt modelId="{6086B915-12A7-48B4-901B-BE118AA005F5}" type="pres">
      <dgm:prSet presAssocID="{A962CFDB-3881-4169-84AD-EF54969ADB9F}" presName="txShp" presStyleLbl="node1" presStyleIdx="2" presStyleCnt="3">
        <dgm:presLayoutVars>
          <dgm:bulletEnabled val="1"/>
        </dgm:presLayoutVars>
      </dgm:prSet>
      <dgm:spPr/>
    </dgm:pt>
  </dgm:ptLst>
  <dgm:cxnLst>
    <dgm:cxn modelId="{5C875B0E-4DE9-49E3-9063-D5D9CC596B78}" srcId="{DF8FD7B7-6334-48A8-B50D-C9729A10ABA6}" destId="{5E37C54B-ACB7-4811-BB63-468917788712}" srcOrd="1" destOrd="0" parTransId="{63B8E641-9D2E-40CD-BE09-C86DF67F9440}" sibTransId="{A73D24F0-D6E6-4819-9A18-FA202A81239D}"/>
    <dgm:cxn modelId="{5072BA53-60C1-4710-93FD-B1A62F2EBFC1}" type="presOf" srcId="{5E37C54B-ACB7-4811-BB63-468917788712}" destId="{67A66B1E-F861-4888-8AA8-E465549F995F}" srcOrd="0" destOrd="0" presId="urn:microsoft.com/office/officeart/2005/8/layout/vList3"/>
    <dgm:cxn modelId="{3CD6A681-1543-4173-9E5C-EBF97A9AEE7D}" srcId="{DF8FD7B7-6334-48A8-B50D-C9729A10ABA6}" destId="{A962CFDB-3881-4169-84AD-EF54969ADB9F}" srcOrd="2" destOrd="0" parTransId="{E501BC20-D749-43BD-8895-CC6020AE9617}" sibTransId="{583A48B7-ECDF-4DC2-88E3-81BADBC7AAD0}"/>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BAE4D7DA-54EE-42FE-B9E9-994BF4ED58CA}" type="presOf" srcId="{A962CFDB-3881-4169-84AD-EF54969ADB9F}" destId="{6086B915-12A7-48B4-901B-BE118AA005F5}"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0909E3F2-0009-402F-B9F6-E9282A856FDE}" type="presParOf" srcId="{6E61C91C-88FF-41D0-ADC3-D2D25CB11B5D}" destId="{045D3775-90AB-4403-89B2-8FAD99EC7C00}" srcOrd="2" destOrd="0" presId="urn:microsoft.com/office/officeart/2005/8/layout/vList3"/>
    <dgm:cxn modelId="{6B1908DC-AAD3-4C48-813C-609A202FE6FC}" type="presParOf" srcId="{045D3775-90AB-4403-89B2-8FAD99EC7C00}" destId="{D91916C1-BCB6-4559-9D42-78C36EEC3560}" srcOrd="0" destOrd="0" presId="urn:microsoft.com/office/officeart/2005/8/layout/vList3"/>
    <dgm:cxn modelId="{02B2C6B3-48AF-4492-970F-174DA29FC33B}" type="presParOf" srcId="{045D3775-90AB-4403-89B2-8FAD99EC7C00}" destId="{67A66B1E-F861-4888-8AA8-E465549F995F}" srcOrd="1" destOrd="0" presId="urn:microsoft.com/office/officeart/2005/8/layout/vList3"/>
    <dgm:cxn modelId="{76587294-D6D1-4BAA-B04D-C1F4A06EC6CC}" type="presParOf" srcId="{6E61C91C-88FF-41D0-ADC3-D2D25CB11B5D}" destId="{6875A33D-AA80-42E3-97C8-3B75917B5678}" srcOrd="3" destOrd="0" presId="urn:microsoft.com/office/officeart/2005/8/layout/vList3"/>
    <dgm:cxn modelId="{C4F55FE8-172E-4539-8A24-007CBB6145A3}" type="presParOf" srcId="{6E61C91C-88FF-41D0-ADC3-D2D25CB11B5D}" destId="{E316D3C9-0FCD-404A-9500-973A175A25DD}" srcOrd="4" destOrd="0" presId="urn:microsoft.com/office/officeart/2005/8/layout/vList3"/>
    <dgm:cxn modelId="{25F9732A-0F82-40AE-B71D-DDA87918131E}" type="presParOf" srcId="{E316D3C9-0FCD-404A-9500-973A175A25DD}" destId="{0F56153F-B806-41F4-B984-86C2C71BE9DC}" srcOrd="0" destOrd="0" presId="urn:microsoft.com/office/officeart/2005/8/layout/vList3"/>
    <dgm:cxn modelId="{11068874-7A86-4FBF-A6A9-69F4BA50C7AD}" type="presParOf" srcId="{E316D3C9-0FCD-404A-9500-973A175A25DD}" destId="{6086B915-12A7-48B4-901B-BE118AA005F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Qinru</a:t>
          </a:r>
          <a:r>
            <a:rPr lang="en-US" sz="1400" b="1" dirty="0">
              <a:solidFill>
                <a:schemeClr val="tx1"/>
              </a:solidFill>
              <a:latin typeface="Formata Light" panose="02000503040000020004" pitchFamily="50" charset="0"/>
            </a:rPr>
            <a:t> </a:t>
          </a:r>
          <a:r>
            <a:rPr lang="en-US" sz="1400" b="1" dirty="0" err="1">
              <a:solidFill>
                <a:schemeClr val="tx1"/>
              </a:solidFill>
              <a:latin typeface="Formata Light" panose="02000503040000020004" pitchFamily="50" charset="0"/>
            </a:rPr>
            <a:t>Qiu</a:t>
          </a:r>
          <a:r>
            <a:rPr lang="en-US" sz="1400" b="1" dirty="0">
              <a:solidFill>
                <a:schemeClr val="tx1"/>
              </a:solidFill>
              <a:latin typeface="Formata Light" panose="02000503040000020004" pitchFamily="50" charset="0"/>
            </a:rPr>
            <a:t>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Syracuse University</a:t>
          </a:r>
        </a:p>
        <a:p>
          <a:pPr algn="l">
            <a:lnSpc>
              <a:spcPct val="100000"/>
            </a:lnSpc>
          </a:pPr>
          <a:r>
            <a:rPr lang="en-US" sz="1400" b="0" i="0" dirty="0">
              <a:solidFill>
                <a:schemeClr val="tx1"/>
              </a:solidFill>
              <a:latin typeface="Formata Light" panose="02000503040000020004" pitchFamily="50" charset="0"/>
            </a:rPr>
            <a:t>A Journey into Neuromorphic Computing: Models, Algorithms, and Implementations</a:t>
          </a:r>
        </a:p>
        <a:p>
          <a:pPr algn="l">
            <a:lnSpc>
              <a:spcPct val="100000"/>
            </a:lnSpc>
          </a:pPr>
          <a:r>
            <a:rPr lang="en-US" sz="1400" b="0" i="0" dirty="0">
              <a:solidFill>
                <a:schemeClr val="tx1"/>
              </a:solidFill>
              <a:latin typeface="Formata Light" panose="02000503040000020004" pitchFamily="50" charset="0"/>
            </a:rPr>
            <a:t>Energy Efficient Learning and Adaptation of Multivariate Time Series Using Neuromorphic Computing</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9C3B3C7-07C9-5546-B7B0-7C06ADC19AAF}">
      <dgm:prSet phldrT="[Text]"/>
      <dgm:spPr>
        <a:solidFill>
          <a:schemeClr val="bg1"/>
        </a:solidFill>
        <a:ln>
          <a:solidFill>
            <a:schemeClr val="accent4"/>
          </a:solidFill>
        </a:ln>
      </dgm:spPr>
      <dgm:t>
        <a:bodyPr/>
        <a:lstStyle/>
        <a:p>
          <a:pPr algn="l"/>
          <a:r>
            <a:rPr lang="en-US" b="1" dirty="0">
              <a:solidFill>
                <a:schemeClr val="tx1"/>
              </a:solidFill>
              <a:latin typeface="Formata Light" panose="02000503040000020004" pitchFamily="50" charset="0"/>
            </a:rPr>
            <a:t>Cheng </a:t>
          </a:r>
          <a:r>
            <a:rPr lang="en-US" b="1" dirty="0" err="1">
              <a:solidFill>
                <a:schemeClr val="tx1"/>
              </a:solidFill>
              <a:latin typeface="Formata Light" panose="02000503040000020004" pitchFamily="50" charset="0"/>
            </a:rPr>
            <a:t>Zhuo</a:t>
          </a:r>
          <a:r>
            <a:rPr lang="en-US" b="1" dirty="0">
              <a:solidFill>
                <a:schemeClr val="tx1"/>
              </a:solidFill>
              <a:latin typeface="Formata Light" panose="02000503040000020004" pitchFamily="50" charset="0"/>
            </a:rPr>
            <a:t>  </a:t>
          </a:r>
          <a:r>
            <a:rPr lang="en-US" b="0" dirty="0">
              <a:solidFill>
                <a:schemeClr val="tx1"/>
              </a:solidFill>
              <a:latin typeface="Formata Light" panose="02000503040000020004" pitchFamily="50" charset="0"/>
            </a:rPr>
            <a:t>|</a:t>
          </a:r>
          <a:r>
            <a:rPr lang="en-US" b="1" dirty="0">
              <a:solidFill>
                <a:schemeClr val="tx1"/>
              </a:solidFill>
              <a:latin typeface="Formata Light" panose="02000503040000020004" pitchFamily="50" charset="0"/>
            </a:rPr>
            <a:t> Zhejiang University</a:t>
          </a:r>
        </a:p>
        <a:p>
          <a:pPr algn="l"/>
          <a:r>
            <a:rPr lang="en-US" b="0" i="0" dirty="0">
              <a:solidFill>
                <a:schemeClr val="tx1"/>
              </a:solidFill>
              <a:latin typeface="Formata Light" panose="02000503040000020004" pitchFamily="50" charset="0"/>
            </a:rPr>
            <a:t>Hardware/Software Co-Design for Computing-in-Memory Using Non-Volatile Memory</a:t>
          </a:r>
        </a:p>
        <a:p>
          <a:pPr algn="l"/>
          <a:r>
            <a:rPr lang="en-US" b="0" i="0" dirty="0">
              <a:solidFill>
                <a:schemeClr val="tx1"/>
              </a:solidFill>
              <a:latin typeface="Formata Light" panose="02000503040000020004" pitchFamily="50" charset="0"/>
            </a:rPr>
            <a:t>Energy Efficient Approximate Multiplier Design: From A Cross-Layer Perspective</a:t>
          </a:r>
        </a:p>
        <a:p>
          <a:pPr algn="l"/>
          <a:r>
            <a:rPr lang="en-US" b="0" i="0" dirty="0">
              <a:solidFill>
                <a:schemeClr val="tx1"/>
              </a:solidFill>
              <a:latin typeface="Formata Light" panose="02000503040000020004" pitchFamily="50" charset="0"/>
            </a:rPr>
            <a:t>Machine Learning Assisted Sign-Off: Cost and Effect</a:t>
          </a:r>
          <a:endParaRPr lang="en-US" dirty="0">
            <a:solidFill>
              <a:schemeClr val="tx1"/>
            </a:solidFill>
            <a:latin typeface="Formata Light" panose="02000503040000020004" pitchFamily="50" charset="0"/>
          </a:endParaRPr>
        </a:p>
      </dgm:t>
    </dgm:pt>
    <dgm:pt modelId="{5596CE91-73A4-4146-BC1F-685C6BDA398C}" type="parTrans" cxnId="{8E827D89-ED9F-F24D-A2AF-5DB0B8471DC6}">
      <dgm:prSet/>
      <dgm:spPr/>
      <dgm:t>
        <a:bodyPr/>
        <a:lstStyle/>
        <a:p>
          <a:endParaRPr lang="en-US"/>
        </a:p>
      </dgm:t>
    </dgm:pt>
    <dgm:pt modelId="{13430CB3-DF62-2E4D-8AFE-642062F1A05D}" type="sibTrans" cxnId="{8E827D89-ED9F-F24D-A2AF-5DB0B8471DC6}">
      <dgm:prSet/>
      <dgm:spPr/>
      <dgm:t>
        <a:bodyPr/>
        <a:lstStyle/>
        <a:p>
          <a:endParaRPr lang="en-US"/>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2" custScaleX="112006" custScaleY="112006" custLinFactNeighborY="11522"/>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858007B6-B833-455D-815B-10A2C234DA48}" type="pres">
      <dgm:prSet presAssocID="{3FB39D27-8EDE-4CA5-B16F-89B3F46C2A28}" presName="txShp" presStyleLbl="node1" presStyleIdx="0" presStyleCnt="2" custScaleY="93435" custLinFactNeighborX="4760" custLinFactNeighborY="12473">
        <dgm:presLayoutVars>
          <dgm:bulletEnabled val="1"/>
        </dgm:presLayoutVars>
      </dgm:prSet>
      <dgm:spPr/>
    </dgm:pt>
    <dgm:pt modelId="{41E914B8-4B93-4254-974E-B737972B2C18}" type="pres">
      <dgm:prSet presAssocID="{3512E296-DCDB-4E59-9208-B6AC3DF18186}" presName="spacing" presStyleCnt="0"/>
      <dgm:spPr/>
    </dgm:pt>
    <dgm:pt modelId="{CD55E531-DA83-0945-86E5-885421C21CC0}" type="pres">
      <dgm:prSet presAssocID="{59C3B3C7-07C9-5546-B7B0-7C06ADC19AAF}" presName="composite" presStyleCnt="0"/>
      <dgm:spPr/>
    </dgm:pt>
    <dgm:pt modelId="{ED0A785B-8F58-8344-ADD9-8971D571C405}" type="pres">
      <dgm:prSet presAssocID="{59C3B3C7-07C9-5546-B7B0-7C06ADC19AAF}" presName="imgShp"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66" t="-4346" r="-666" b="-21654"/>
          </a:stretch>
        </a:blipFill>
      </dgm:spPr>
    </dgm:pt>
    <dgm:pt modelId="{D2F0EC04-EE78-6045-86C0-B1831AA82F75}" type="pres">
      <dgm:prSet presAssocID="{59C3B3C7-07C9-5546-B7B0-7C06ADC19AAF}" presName="txShp" presStyleLbl="node1" presStyleIdx="1" presStyleCnt="2" custScaleY="93435" custLinFactNeighborX="4760" custLinFactNeighborY="12473">
        <dgm:presLayoutVars>
          <dgm:bulletEnabled val="1"/>
        </dgm:presLayoutVars>
      </dgm:prSet>
      <dgm:spPr/>
    </dgm:pt>
  </dgm:ptLst>
  <dgm:cxnLst>
    <dgm:cxn modelId="{930CF952-8B21-2A4E-A344-B1F59855349F}" type="presOf" srcId="{59C3B3C7-07C9-5546-B7B0-7C06ADC19AAF}" destId="{D2F0EC04-EE78-6045-86C0-B1831AA82F75}" srcOrd="0" destOrd="0" presId="urn:microsoft.com/office/officeart/2005/8/layout/vList3"/>
    <dgm:cxn modelId="{8E827D89-ED9F-F24D-A2AF-5DB0B8471DC6}" srcId="{DF8FD7B7-6334-48A8-B50D-C9729A10ABA6}" destId="{59C3B3C7-07C9-5546-B7B0-7C06ADC19AAF}" srcOrd="1" destOrd="0" parTransId="{5596CE91-73A4-4146-BC1F-685C6BDA398C}" sibTransId="{13430CB3-DF62-2E4D-8AFE-642062F1A05D}"/>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DCAF0ACC-6EE1-3149-A331-25674B5706AF}" type="presParOf" srcId="{6E61C91C-88FF-41D0-ADC3-D2D25CB11B5D}" destId="{CD55E531-DA83-0945-86E5-885421C21CC0}" srcOrd="2" destOrd="0" presId="urn:microsoft.com/office/officeart/2005/8/layout/vList3"/>
    <dgm:cxn modelId="{EB373935-9327-A942-8CD0-0E45CC632AD7}" type="presParOf" srcId="{CD55E531-DA83-0945-86E5-885421C21CC0}" destId="{ED0A785B-8F58-8344-ADD9-8971D571C405}" srcOrd="0" destOrd="0" presId="urn:microsoft.com/office/officeart/2005/8/layout/vList3"/>
    <dgm:cxn modelId="{ADDA810E-0F1C-774B-A805-7A2A10E72279}" type="presParOf" srcId="{CD55E531-DA83-0945-86E5-885421C21CC0}" destId="{D2F0EC04-EE78-6045-86C0-B1831AA82F7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dgm:t>
        <a:bodyPr/>
        <a:lstStyle/>
        <a:p>
          <a:pPr algn="ctr"/>
          <a:r>
            <a:rPr lang="en-US" sz="2200" dirty="0"/>
            <a:t>Become a CEDA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dgm:t>
        <a:bodyPr/>
        <a:lstStyle/>
        <a:p>
          <a:pPr algn="ctr"/>
          <a:r>
            <a:rPr lang="en-US" sz="2200" dirty="0">
              <a:solidFill>
                <a:schemeClr val="bg1"/>
              </a:solidFill>
            </a:rPr>
            <a:t>Subscribe to CEDA Mailing List </a:t>
          </a:r>
          <a:br>
            <a:rPr lang="en-US" sz="1400" dirty="0">
              <a:solidFill>
                <a:schemeClr val="bg1"/>
              </a:solidFill>
            </a:rPr>
          </a:br>
          <a:endParaRPr lang="en-US" sz="1400" dirty="0">
            <a:solidFill>
              <a:schemeClr val="bg1"/>
            </a:solidFill>
          </a:endParaRPr>
        </a:p>
        <a:p>
          <a:pPr algn="ctr"/>
          <a:r>
            <a:rPr lang="en-US" sz="1600"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dgm:t>
        <a:bodyPr anchor="ctr"/>
        <a:lstStyle/>
        <a:p>
          <a:pPr algn="ctr">
            <a:buNone/>
          </a:pPr>
          <a:r>
            <a:rPr lang="en-US" sz="1900" b="1"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dgm:t>
        <a:bodyPr anchor="ctr"/>
        <a:lstStyle/>
        <a:p>
          <a:pPr algn="ctr">
            <a:buNone/>
          </a:pPr>
          <a:r>
            <a:rPr lang="en-US" sz="1400" dirty="0"/>
            <a:t>Review for CEDA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dgm:t>
        <a:bodyPr/>
        <a:lstStyle/>
        <a:p>
          <a:pPr algn="ctr"/>
          <a:r>
            <a:rPr lang="en-US" sz="1800" dirty="0"/>
            <a:t>Get involved with local chapters and volunteer to organize activities</a:t>
          </a:r>
          <a:br>
            <a:rPr lang="en-US" sz="1800" dirty="0"/>
          </a:br>
          <a:br>
            <a:rPr lang="en-US" sz="1800" dirty="0"/>
          </a:br>
          <a:r>
            <a:rPr lang="en-US" sz="1400" dirty="0"/>
            <a:t>Volunteer to organize activities</a:t>
          </a:r>
          <a:endParaRPr lang="en-US" sz="1800" dirty="0"/>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dgm:t>
        <a:bodyPr anchor="ctr"/>
        <a:lstStyle/>
        <a:p>
          <a:pPr algn="ctr">
            <a:buNone/>
          </a:pPr>
          <a:r>
            <a:rPr lang="en-US" sz="2200" dirty="0"/>
            <a:t>Volunteer to Serve on CEDA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B4F1FB5A-EC96-4CB0-BDDC-EA046DBA7E3D}" srcId="{51E8B294-371D-444F-B04A-465505CE13EA}" destId="{29092698-CC60-49FA-881C-567BFFDA6DEA}" srcOrd="0" destOrd="0" parTransId="{DE28D353-C1E6-4891-BF9C-72CAD0B10961}" sibTransId="{01DF8687-1D4B-4A42-ABE0-207960322DC5}"/>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DE53-FD21-4458-9C77-5380CB61F239}">
      <dsp:nvSpPr>
        <dsp:cNvPr id="0" name=""/>
        <dsp:cNvSpPr/>
      </dsp:nvSpPr>
      <dsp:spPr>
        <a:xfrm>
          <a:off x="-5700558" y="-872583"/>
          <a:ext cx="6786929" cy="6786929"/>
        </a:xfrm>
        <a:prstGeom prst="blockArc">
          <a:avLst>
            <a:gd name="adj1" fmla="val 18900000"/>
            <a:gd name="adj2" fmla="val 2700000"/>
            <a:gd name="adj3" fmla="val 31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91635-C858-4253-AD89-754CD121D95B}">
      <dsp:nvSpPr>
        <dsp:cNvPr id="0" name=""/>
        <dsp:cNvSpPr/>
      </dsp:nvSpPr>
      <dsp:spPr>
        <a:xfrm>
          <a:off x="474889" y="315009"/>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i="0" kern="1200" dirty="0"/>
            <a:t>Design Automation</a:t>
          </a:r>
          <a:endParaRPr lang="en-US" sz="2500" kern="1200" dirty="0"/>
        </a:p>
      </dsp:txBody>
      <dsp:txXfrm>
        <a:off x="474889" y="315009"/>
        <a:ext cx="4962348" cy="630422"/>
      </dsp:txXfrm>
    </dsp:sp>
    <dsp:sp modelId="{0DC223EB-5AC0-4999-8539-F8D6AD442212}">
      <dsp:nvSpPr>
        <dsp:cNvPr id="0" name=""/>
        <dsp:cNvSpPr/>
      </dsp:nvSpPr>
      <dsp:spPr>
        <a:xfrm>
          <a:off x="80875" y="236206"/>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255DD-20CC-4692-9533-4D0A4633FED5}">
      <dsp:nvSpPr>
        <dsp:cNvPr id="0" name=""/>
        <dsp:cNvSpPr/>
      </dsp:nvSpPr>
      <dsp:spPr>
        <a:xfrm>
          <a:off x="926631" y="1260339"/>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i="0" kern="1200" dirty="0"/>
            <a:t>Cyber-Physical Systems</a:t>
          </a:r>
          <a:endParaRPr lang="en-US" sz="2500" kern="1200" dirty="0"/>
        </a:p>
      </dsp:txBody>
      <dsp:txXfrm>
        <a:off x="926631" y="1260339"/>
        <a:ext cx="4510606" cy="630422"/>
      </dsp:txXfrm>
    </dsp:sp>
    <dsp:sp modelId="{E4065575-050F-4302-9432-B25FA39D4098}">
      <dsp:nvSpPr>
        <dsp:cNvPr id="0" name=""/>
        <dsp:cNvSpPr/>
      </dsp:nvSpPr>
      <dsp:spPr>
        <a:xfrm>
          <a:off x="532617" y="118153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E3617-E9AB-457D-A665-74F1FB12E676}">
      <dsp:nvSpPr>
        <dsp:cNvPr id="0" name=""/>
        <dsp:cNvSpPr/>
      </dsp:nvSpPr>
      <dsp:spPr>
        <a:xfrm>
          <a:off x="1065279" y="2205670"/>
          <a:ext cx="4371957"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i="0" kern="1200" dirty="0"/>
            <a:t>Hardware Security and Trust</a:t>
          </a:r>
          <a:endParaRPr lang="en-US" sz="2500" kern="1200" dirty="0"/>
        </a:p>
      </dsp:txBody>
      <dsp:txXfrm>
        <a:off x="1065279" y="2205670"/>
        <a:ext cx="4371957" cy="630422"/>
      </dsp:txXfrm>
    </dsp:sp>
    <dsp:sp modelId="{73C1EECC-7E2F-425E-BF41-9116D134A859}">
      <dsp:nvSpPr>
        <dsp:cNvPr id="0" name=""/>
        <dsp:cNvSpPr/>
      </dsp:nvSpPr>
      <dsp:spPr>
        <a:xfrm>
          <a:off x="671266" y="212686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751DE-CCF8-47D7-9F64-9433504BBDB6}">
      <dsp:nvSpPr>
        <dsp:cNvPr id="0" name=""/>
        <dsp:cNvSpPr/>
      </dsp:nvSpPr>
      <dsp:spPr>
        <a:xfrm>
          <a:off x="926631" y="3151001"/>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i="0" kern="1200" dirty="0"/>
            <a:t>System Validation and Debug</a:t>
          </a:r>
          <a:endParaRPr lang="en-US" sz="2500" kern="1200" dirty="0"/>
        </a:p>
      </dsp:txBody>
      <dsp:txXfrm>
        <a:off x="926631" y="3151001"/>
        <a:ext cx="4510606" cy="630422"/>
      </dsp:txXfrm>
    </dsp:sp>
    <dsp:sp modelId="{129AF62D-5B49-4D96-8D05-228940159F03}">
      <dsp:nvSpPr>
        <dsp:cNvPr id="0" name=""/>
        <dsp:cNvSpPr/>
      </dsp:nvSpPr>
      <dsp:spPr>
        <a:xfrm>
          <a:off x="532617" y="307219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51D5C-496D-4A31-B9F7-AF76F1FA7695}">
      <dsp:nvSpPr>
        <dsp:cNvPr id="0" name=""/>
        <dsp:cNvSpPr/>
      </dsp:nvSpPr>
      <dsp:spPr>
        <a:xfrm>
          <a:off x="474889" y="4096331"/>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i="0" kern="1200" dirty="0"/>
            <a:t>Test Technology</a:t>
          </a:r>
          <a:endParaRPr lang="en-US" sz="2500" kern="1200" dirty="0"/>
        </a:p>
      </dsp:txBody>
      <dsp:txXfrm>
        <a:off x="474889" y="4096331"/>
        <a:ext cx="4962348" cy="630422"/>
      </dsp:txXfrm>
    </dsp:sp>
    <dsp:sp modelId="{98E1D6EE-DE6C-4739-A3FE-1E753B85BAB3}">
      <dsp:nvSpPr>
        <dsp:cNvPr id="0" name=""/>
        <dsp:cNvSpPr/>
      </dsp:nvSpPr>
      <dsp:spPr>
        <a:xfrm>
          <a:off x="80875" y="401752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160316" y="3176"/>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Vivek</a:t>
          </a:r>
          <a:r>
            <a:rPr lang="en-US" sz="1400" b="1" kern="1200" dirty="0">
              <a:solidFill>
                <a:schemeClr val="tx1"/>
              </a:solidFill>
              <a:latin typeface="Formata Light" panose="02000503040000020004" pitchFamily="50" charset="0"/>
            </a:rPr>
            <a:t> De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Intel Corp.</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Variation-Tolerant and Error-Resilient Many-Core SoCs with Fine-Grain Power Management
Attack-Resistant Energy-</a:t>
          </a:r>
          <a:r>
            <a:rPr lang="en-US" sz="1400" b="0" i="0" kern="1200" dirty="0" err="1">
              <a:solidFill>
                <a:schemeClr val="tx1"/>
              </a:solidFill>
              <a:latin typeface="Formata Light" panose="02000503040000020004" pitchFamily="50" charset="0"/>
            </a:rPr>
            <a:t>Effi</a:t>
          </a:r>
          <a:r>
            <a:rPr lang="en-US" sz="1400" b="0" i="0" kern="1200" dirty="0">
              <a:solidFill>
                <a:schemeClr val="tx1"/>
              </a:solidFill>
              <a:latin typeface="Formata Light" panose="02000503040000020004" pitchFamily="50" charset="0"/>
            </a:rPr>
            <a:t> </a:t>
          </a:r>
          <a:r>
            <a:rPr lang="en-US" sz="1400" b="0" i="0" kern="1200" dirty="0" err="1">
              <a:solidFill>
                <a:schemeClr val="tx1"/>
              </a:solidFill>
              <a:latin typeface="Formata Light" panose="02000503040000020004" pitchFamily="50" charset="0"/>
            </a:rPr>
            <a:t>cient</a:t>
          </a:r>
          <a:r>
            <a:rPr lang="en-US" sz="1400" b="0" i="0" kern="1200" dirty="0">
              <a:solidFill>
                <a:schemeClr val="tx1"/>
              </a:solidFill>
              <a:latin typeface="Formata Light" panose="02000503040000020004" pitchFamily="50" charset="0"/>
            </a:rPr>
            <a:t> SoCs for Smart and Secure </a:t>
          </a:r>
          <a:r>
            <a:rPr lang="en-US" sz="1400" b="0" i="0" kern="1200" dirty="0" err="1">
              <a:solidFill>
                <a:schemeClr val="tx1"/>
              </a:solidFill>
              <a:latin typeface="Formata Light" panose="02000503040000020004" pitchFamily="50" charset="0"/>
            </a:rPr>
            <a:t>Cyberphysical</a:t>
          </a:r>
          <a:r>
            <a:rPr lang="en-US" sz="1400" b="0" i="0" kern="1200" dirty="0">
              <a:solidFill>
                <a:schemeClr val="tx1"/>
              </a:solidFill>
              <a:latin typeface="Formata Light" panose="02000503040000020004" pitchFamily="50" charset="0"/>
            </a:rPr>
            <a:t> Systems</a:t>
          </a:r>
          <a:endParaRPr lang="en-US" sz="1400" kern="1200" dirty="0">
            <a:solidFill>
              <a:schemeClr val="tx1"/>
            </a:solidFill>
            <a:latin typeface="Formata Light" panose="02000503040000020004" pitchFamily="50" charset="0"/>
          </a:endParaRPr>
        </a:p>
      </dsp:txBody>
      <dsp:txXfrm rot="10800000">
        <a:off x="2497671" y="3176"/>
        <a:ext cx="6900076" cy="1349419"/>
      </dsp:txXfrm>
    </dsp:sp>
    <dsp:sp modelId="{CBD64223-28F6-400A-B783-9248F03151F5}">
      <dsp:nvSpPr>
        <dsp:cNvPr id="0" name=""/>
        <dsp:cNvSpPr/>
      </dsp:nvSpPr>
      <dsp:spPr>
        <a:xfrm>
          <a:off x="1485607" y="3176"/>
          <a:ext cx="1349419" cy="1349419"/>
        </a:xfrm>
        <a:prstGeom prst="ellipse">
          <a:avLst/>
        </a:prstGeom>
        <a:blipFill>
          <a:blip xmlns:r="http://schemas.openxmlformats.org/officeDocument/2006/relationships" r:embed="rId1"/>
          <a:srcRect/>
          <a:stretch>
            <a:fillRect t="-6000" b="-6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66B1E-F861-4888-8AA8-E465549F995F}">
      <dsp:nvSpPr>
        <dsp:cNvPr id="0" name=""/>
        <dsp:cNvSpPr/>
      </dsp:nvSpPr>
      <dsp:spPr>
        <a:xfrm rot="10800000">
          <a:off x="2160316" y="1755407"/>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Formata Light" panose="02000503040000020004" pitchFamily="50" charset="0"/>
            </a:rPr>
            <a:t>Rolf Drechsler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Bremen</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Polynomial Formal Verification: Ensuring Correctness under Resource Constraints</a:t>
          </a:r>
          <a:endParaRPr lang="en-US" sz="1400" kern="1200" dirty="0">
            <a:solidFill>
              <a:schemeClr val="tx1"/>
            </a:solidFill>
            <a:latin typeface="Formata Light" panose="02000503040000020004" pitchFamily="50" charset="0"/>
          </a:endParaRPr>
        </a:p>
      </dsp:txBody>
      <dsp:txXfrm rot="10800000">
        <a:off x="2497671" y="1755407"/>
        <a:ext cx="6900076" cy="1349419"/>
      </dsp:txXfrm>
    </dsp:sp>
    <dsp:sp modelId="{D91916C1-BCB6-4559-9D42-78C36EEC3560}">
      <dsp:nvSpPr>
        <dsp:cNvPr id="0" name=""/>
        <dsp:cNvSpPr/>
      </dsp:nvSpPr>
      <dsp:spPr>
        <a:xfrm>
          <a:off x="1485607" y="1755407"/>
          <a:ext cx="1349419" cy="1349419"/>
        </a:xfrm>
        <a:prstGeom prst="ellipse">
          <a:avLst/>
        </a:prstGeom>
        <a:blipFill dpi="0" rotWithShape="1">
          <a:blip xmlns:r="http://schemas.openxmlformats.org/officeDocument/2006/relationships" r:embed="rId2"/>
          <a:srcRect/>
          <a:stretch>
            <a:fillRect l="-11332" t="-14059" r="-20586" b="-52157"/>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6B915-12A7-48B4-901B-BE118AA005F5}">
      <dsp:nvSpPr>
        <dsp:cNvPr id="0" name=""/>
        <dsp:cNvSpPr/>
      </dsp:nvSpPr>
      <dsp:spPr>
        <a:xfrm rot="10800000">
          <a:off x="2160316" y="3507638"/>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Formata Light" panose="02000503040000020004" pitchFamily="50" charset="0"/>
            </a:rPr>
            <a:t>Prabhat Mishra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Florida</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Securing Hardware for Designing Trustworthy Systems</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Design Automation for Quantum Computing</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Explainable AI for Cybersecurity</a:t>
          </a:r>
          <a:endParaRPr lang="en-US" sz="1400" kern="1200" dirty="0">
            <a:solidFill>
              <a:schemeClr val="tx1"/>
            </a:solidFill>
            <a:latin typeface="Formata Light" panose="02000503040000020004" pitchFamily="50" charset="0"/>
          </a:endParaRPr>
        </a:p>
      </dsp:txBody>
      <dsp:txXfrm rot="10800000">
        <a:off x="2497671" y="3507638"/>
        <a:ext cx="6900076" cy="1349419"/>
      </dsp:txXfrm>
    </dsp:sp>
    <dsp:sp modelId="{0F56153F-B806-41F4-B984-86C2C71BE9DC}">
      <dsp:nvSpPr>
        <dsp:cNvPr id="0" name=""/>
        <dsp:cNvSpPr/>
      </dsp:nvSpPr>
      <dsp:spPr>
        <a:xfrm>
          <a:off x="1485607" y="3507638"/>
          <a:ext cx="1349419" cy="1349419"/>
        </a:xfrm>
        <a:prstGeom prst="ellipse">
          <a:avLst/>
        </a:prstGeom>
        <a:blipFill dpi="0" rotWithShape="1">
          <a:blip xmlns:r="http://schemas.openxmlformats.org/officeDocument/2006/relationships" r:embed="rId3"/>
          <a:srcRect/>
          <a:stretch>
            <a:fillRect l="-3920" t="-3471" r="3920" b="-22529"/>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885252" y="468774"/>
          <a:ext cx="7627393" cy="2005418"/>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470"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Qinru</a:t>
          </a:r>
          <a:r>
            <a:rPr lang="en-US" sz="1400" b="1" kern="1200" dirty="0">
              <a:solidFill>
                <a:schemeClr val="tx1"/>
              </a:solidFill>
              <a:latin typeface="Formata Light" panose="02000503040000020004" pitchFamily="50" charset="0"/>
            </a:rPr>
            <a:t> </a:t>
          </a:r>
          <a:r>
            <a:rPr lang="en-US" sz="1400" b="1" kern="1200" dirty="0" err="1">
              <a:solidFill>
                <a:schemeClr val="tx1"/>
              </a:solidFill>
              <a:latin typeface="Formata Light" panose="02000503040000020004" pitchFamily="50" charset="0"/>
            </a:rPr>
            <a:t>Qiu</a:t>
          </a:r>
          <a:r>
            <a:rPr lang="en-US" sz="1400" b="1" kern="1200" dirty="0">
              <a:solidFill>
                <a:schemeClr val="tx1"/>
              </a:solidFill>
              <a:latin typeface="Formata Light" panose="02000503040000020004" pitchFamily="50" charset="0"/>
            </a:rPr>
            <a:t>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Syracuse University</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A Journey into Neuromorphic Computing: Models, Algorithms, and Implementations</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Energy Efficient Learning and Adaptation of Multivariate Time Series Using Neuromorphic Computing</a:t>
          </a:r>
          <a:endParaRPr lang="en-US" sz="1400" kern="1200" dirty="0">
            <a:solidFill>
              <a:schemeClr val="tx1"/>
            </a:solidFill>
            <a:latin typeface="Formata Light" panose="02000503040000020004" pitchFamily="50" charset="0"/>
          </a:endParaRPr>
        </a:p>
      </dsp:txBody>
      <dsp:txXfrm rot="10800000">
        <a:off x="3386606" y="468774"/>
        <a:ext cx="7126039" cy="2005418"/>
      </dsp:txXfrm>
    </dsp:sp>
    <dsp:sp modelId="{CBD64223-28F6-400A-B783-9248F03151F5}">
      <dsp:nvSpPr>
        <dsp:cNvPr id="0" name=""/>
        <dsp:cNvSpPr/>
      </dsp:nvSpPr>
      <dsp:spPr>
        <a:xfrm>
          <a:off x="1320182" y="249066"/>
          <a:ext cx="2404012" cy="24040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0EC04-EE78-6045-86C0-B1831AA82F75}">
      <dsp:nvSpPr>
        <dsp:cNvPr id="0" name=""/>
        <dsp:cNvSpPr/>
      </dsp:nvSpPr>
      <dsp:spPr>
        <a:xfrm rot="10800000">
          <a:off x="2820830" y="3189145"/>
          <a:ext cx="7627393" cy="2005418"/>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470" tIns="72390" rIns="135128"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latin typeface="Formata Light" panose="02000503040000020004" pitchFamily="50" charset="0"/>
            </a:rPr>
            <a:t>Cheng </a:t>
          </a:r>
          <a:r>
            <a:rPr lang="en-US" sz="1900" b="1" kern="1200" dirty="0" err="1">
              <a:solidFill>
                <a:schemeClr val="tx1"/>
              </a:solidFill>
              <a:latin typeface="Formata Light" panose="02000503040000020004" pitchFamily="50" charset="0"/>
            </a:rPr>
            <a:t>Zhuo</a:t>
          </a:r>
          <a:r>
            <a:rPr lang="en-US" sz="1900" b="1" kern="1200" dirty="0">
              <a:solidFill>
                <a:schemeClr val="tx1"/>
              </a:solidFill>
              <a:latin typeface="Formata Light" panose="02000503040000020004" pitchFamily="50" charset="0"/>
            </a:rPr>
            <a:t>  </a:t>
          </a:r>
          <a:r>
            <a:rPr lang="en-US" sz="1900" b="0" kern="1200" dirty="0">
              <a:solidFill>
                <a:schemeClr val="tx1"/>
              </a:solidFill>
              <a:latin typeface="Formata Light" panose="02000503040000020004" pitchFamily="50" charset="0"/>
            </a:rPr>
            <a:t>|</a:t>
          </a:r>
          <a:r>
            <a:rPr lang="en-US" sz="1900" b="1" kern="1200" dirty="0">
              <a:solidFill>
                <a:schemeClr val="tx1"/>
              </a:solidFill>
              <a:latin typeface="Formata Light" panose="02000503040000020004" pitchFamily="50" charset="0"/>
            </a:rPr>
            <a:t> Zhejiang University</a:t>
          </a:r>
        </a:p>
        <a:p>
          <a:pPr marL="0" lvl="0" indent="0" algn="l" defTabSz="844550">
            <a:lnSpc>
              <a:spcPct val="90000"/>
            </a:lnSpc>
            <a:spcBef>
              <a:spcPct val="0"/>
            </a:spcBef>
            <a:spcAft>
              <a:spcPct val="35000"/>
            </a:spcAft>
            <a:buNone/>
          </a:pPr>
          <a:r>
            <a:rPr lang="en-US" sz="1900" b="0" i="0" kern="1200" dirty="0">
              <a:solidFill>
                <a:schemeClr val="tx1"/>
              </a:solidFill>
              <a:latin typeface="Formata Light" panose="02000503040000020004" pitchFamily="50" charset="0"/>
            </a:rPr>
            <a:t>Hardware/Software Co-Design for Computing-in-Memory Using Non-Volatile Memory</a:t>
          </a:r>
        </a:p>
        <a:p>
          <a:pPr marL="0" lvl="0" indent="0" algn="l" defTabSz="844550">
            <a:lnSpc>
              <a:spcPct val="90000"/>
            </a:lnSpc>
            <a:spcBef>
              <a:spcPct val="0"/>
            </a:spcBef>
            <a:spcAft>
              <a:spcPct val="35000"/>
            </a:spcAft>
            <a:buNone/>
          </a:pPr>
          <a:r>
            <a:rPr lang="en-US" sz="1900" b="0" i="0" kern="1200" dirty="0">
              <a:solidFill>
                <a:schemeClr val="tx1"/>
              </a:solidFill>
              <a:latin typeface="Formata Light" panose="02000503040000020004" pitchFamily="50" charset="0"/>
            </a:rPr>
            <a:t>Energy Efficient Approximate Multiplier Design: From A Cross-Layer Perspective</a:t>
          </a:r>
        </a:p>
        <a:p>
          <a:pPr marL="0" lvl="0" indent="0" algn="l" defTabSz="844550">
            <a:lnSpc>
              <a:spcPct val="90000"/>
            </a:lnSpc>
            <a:spcBef>
              <a:spcPct val="0"/>
            </a:spcBef>
            <a:spcAft>
              <a:spcPct val="35000"/>
            </a:spcAft>
            <a:buNone/>
          </a:pPr>
          <a:r>
            <a:rPr lang="en-US" sz="1900" b="0" i="0" kern="1200" dirty="0">
              <a:solidFill>
                <a:schemeClr val="tx1"/>
              </a:solidFill>
              <a:latin typeface="Formata Light" panose="02000503040000020004" pitchFamily="50" charset="0"/>
            </a:rPr>
            <a:t>Machine Learning Assisted Sign-Off: Cost and Effect</a:t>
          </a:r>
          <a:endParaRPr lang="en-US" sz="1900" kern="1200" dirty="0">
            <a:solidFill>
              <a:schemeClr val="tx1"/>
            </a:solidFill>
            <a:latin typeface="Formata Light" panose="02000503040000020004" pitchFamily="50" charset="0"/>
          </a:endParaRPr>
        </a:p>
      </dsp:txBody>
      <dsp:txXfrm rot="10800000">
        <a:off x="3322184" y="3189145"/>
        <a:ext cx="7126039" cy="2005418"/>
      </dsp:txXfrm>
    </dsp:sp>
    <dsp:sp modelId="{ED0A785B-8F58-8344-ADD9-8971D571C405}">
      <dsp:nvSpPr>
        <dsp:cNvPr id="0" name=""/>
        <dsp:cNvSpPr/>
      </dsp:nvSpPr>
      <dsp:spPr>
        <a:xfrm>
          <a:off x="1384604" y="3046472"/>
          <a:ext cx="2146324" cy="214632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66" t="-4346" r="-666" b="-21654"/>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0" y="329300"/>
          <a:ext cx="2816224" cy="1689735"/>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CEDA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0" y="329300"/>
        <a:ext cx="2816224" cy="1689735"/>
      </dsp:txXfrm>
    </dsp:sp>
    <dsp:sp modelId="{8CBC8290-4B09-4015-BD43-E6B3595E09BA}">
      <dsp:nvSpPr>
        <dsp:cNvPr id="0" name=""/>
        <dsp:cNvSpPr/>
      </dsp:nvSpPr>
      <dsp:spPr>
        <a:xfrm>
          <a:off x="3097847" y="329300"/>
          <a:ext cx="2816224" cy="1689735"/>
        </a:xfrm>
        <a:prstGeom prst="rect">
          <a:avLst/>
        </a:prstGeom>
        <a:solidFill>
          <a:schemeClr val="accent1">
            <a:shade val="80000"/>
            <a:hueOff val="-4032"/>
            <a:satOff val="-4496"/>
            <a:lumOff val="67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1"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CEDA conferences and Journals</a:t>
          </a:r>
        </a:p>
      </dsp:txBody>
      <dsp:txXfrm>
        <a:off x="3097847" y="329300"/>
        <a:ext cx="2816224" cy="1689735"/>
      </dsp:txXfrm>
    </dsp:sp>
    <dsp:sp modelId="{079B2866-5CE3-4D0D-B55A-FA48A50A21F4}">
      <dsp:nvSpPr>
        <dsp:cNvPr id="0" name=""/>
        <dsp:cNvSpPr/>
      </dsp:nvSpPr>
      <dsp:spPr>
        <a:xfrm>
          <a:off x="6195695" y="329300"/>
          <a:ext cx="2816224" cy="1689735"/>
        </a:xfrm>
        <a:prstGeom prst="rect">
          <a:avLst/>
        </a:prstGeom>
        <a:solidFill>
          <a:schemeClr val="accent1">
            <a:shade val="80000"/>
            <a:hueOff val="-8063"/>
            <a:satOff val="-8992"/>
            <a:lumOff val="13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br>
            <a:rPr lang="en-US" sz="1800" kern="1200" dirty="0"/>
          </a:br>
          <a:br>
            <a:rPr lang="en-US" sz="1800" kern="1200" dirty="0"/>
          </a:br>
          <a:r>
            <a:rPr lang="en-US" sz="1400" kern="1200" dirty="0"/>
            <a:t>Volunteer to organize activities</a:t>
          </a:r>
          <a:endParaRPr lang="en-US" sz="1800" kern="1200" dirty="0"/>
        </a:p>
      </dsp:txBody>
      <dsp:txXfrm>
        <a:off x="6195695" y="329300"/>
        <a:ext cx="2816224" cy="1689735"/>
      </dsp:txXfrm>
    </dsp:sp>
    <dsp:sp modelId="{36179406-B84B-4FF8-A9D5-2F46FD82010E}">
      <dsp:nvSpPr>
        <dsp:cNvPr id="0" name=""/>
        <dsp:cNvSpPr/>
      </dsp:nvSpPr>
      <dsp:spPr>
        <a:xfrm>
          <a:off x="0" y="2300657"/>
          <a:ext cx="2816224" cy="1689735"/>
        </a:xfrm>
        <a:prstGeom prst="rect">
          <a:avLst/>
        </a:prstGeom>
        <a:solidFill>
          <a:schemeClr val="accent1">
            <a:shade val="80000"/>
            <a:hueOff val="-12095"/>
            <a:satOff val="-13487"/>
            <a:lumOff val="201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0" y="2300657"/>
        <a:ext cx="2816224" cy="1689735"/>
      </dsp:txXfrm>
    </dsp:sp>
    <dsp:sp modelId="{414DEADC-DEA6-436A-AAF1-F1177D14699E}">
      <dsp:nvSpPr>
        <dsp:cNvPr id="0" name=""/>
        <dsp:cNvSpPr/>
      </dsp:nvSpPr>
      <dsp:spPr>
        <a:xfrm>
          <a:off x="3097847" y="2300657"/>
          <a:ext cx="2816224" cy="1689735"/>
        </a:xfrm>
        <a:prstGeom prst="rect">
          <a:avLst/>
        </a:prstGeom>
        <a:solidFill>
          <a:schemeClr val="accent1">
            <a:shade val="80000"/>
            <a:hueOff val="-16126"/>
            <a:satOff val="-17983"/>
            <a:lumOff val="268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CEDA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097847" y="2300657"/>
        <a:ext cx="2816224" cy="1689735"/>
      </dsp:txXfrm>
    </dsp:sp>
    <dsp:sp modelId="{AB0DAFAC-EC96-43A6-8BDD-3534A0EB8EFE}">
      <dsp:nvSpPr>
        <dsp:cNvPr id="0" name=""/>
        <dsp:cNvSpPr/>
      </dsp:nvSpPr>
      <dsp:spPr>
        <a:xfrm>
          <a:off x="6195695" y="2300657"/>
          <a:ext cx="2816224" cy="1689735"/>
        </a:xfrm>
        <a:prstGeom prst="rect">
          <a:avLst/>
        </a:prstGeom>
        <a:solidFill>
          <a:schemeClr val="accent1">
            <a:shade val="80000"/>
            <a:hueOff val="-20158"/>
            <a:satOff val="-22479"/>
            <a:lumOff val="335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CEDA Mailing List </a:t>
          </a:r>
          <a:br>
            <a:rPr lang="en-US" sz="1400" kern="1200" dirty="0">
              <a:solidFill>
                <a:schemeClr val="bg1"/>
              </a:solidFill>
            </a:rPr>
          </a:br>
          <a:endParaRPr lang="en-US" sz="1400" kern="1200" dirty="0">
            <a:solidFill>
              <a:schemeClr val="bg1"/>
            </a:solidFill>
          </a:endParaRPr>
        </a:p>
        <a:p>
          <a:pPr marL="0" lvl="0" indent="0" algn="ctr" defTabSz="977900">
            <a:lnSpc>
              <a:spcPct val="90000"/>
            </a:lnSpc>
            <a:spcBef>
              <a:spcPct val="0"/>
            </a:spcBef>
            <a:spcAft>
              <a:spcPct val="35000"/>
            </a:spcAft>
            <a:buNone/>
          </a:pPr>
          <a:r>
            <a:rPr lang="en-US" sz="1600"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kern="1200" dirty="0">
            <a:solidFill>
              <a:schemeClr val="bg1"/>
            </a:solidFill>
          </a:endParaRPr>
        </a:p>
      </dsp:txBody>
      <dsp:txXfrm>
        <a:off x="6195695" y="2300657"/>
        <a:ext cx="2816224" cy="16897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8A653-952A-4D07-91B3-609B4EB8D3A9}" type="datetimeFigureOut">
              <a:rPr lang="en-US" smtClean="0"/>
              <a:t>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EBD6-1F0C-46A3-B674-85E78A30B8C2}" type="slidenum">
              <a:rPr lang="en-US" smtClean="0"/>
              <a:t>‹#›</a:t>
            </a:fld>
            <a:endParaRPr lang="en-US"/>
          </a:p>
        </p:txBody>
      </p:sp>
    </p:spTree>
    <p:extLst>
      <p:ext uri="{BB962C8B-B14F-4D97-AF65-F5344CB8AC3E}">
        <p14:creationId xmlns:p14="http://schemas.microsoft.com/office/powerpoint/2010/main" val="10992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4</a:t>
            </a:fld>
            <a:endParaRPr lang="en-US"/>
          </a:p>
        </p:txBody>
      </p:sp>
    </p:spTree>
    <p:extLst>
      <p:ext uri="{BB962C8B-B14F-4D97-AF65-F5344CB8AC3E}">
        <p14:creationId xmlns:p14="http://schemas.microsoft.com/office/powerpoint/2010/main" val="147933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9</a:t>
            </a:fld>
            <a:endParaRPr lang="en-US"/>
          </a:p>
        </p:txBody>
      </p:sp>
    </p:spTree>
    <p:extLst>
      <p:ext uri="{BB962C8B-B14F-4D97-AF65-F5344CB8AC3E}">
        <p14:creationId xmlns:p14="http://schemas.microsoft.com/office/powerpoint/2010/main" val="39232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16</a:t>
            </a:fld>
            <a:endParaRPr lang="en-US"/>
          </a:p>
        </p:txBody>
      </p:sp>
    </p:spTree>
    <p:extLst>
      <p:ext uri="{BB962C8B-B14F-4D97-AF65-F5344CB8AC3E}">
        <p14:creationId xmlns:p14="http://schemas.microsoft.com/office/powerpoint/2010/main" val="330645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17</a:t>
            </a:fld>
            <a:endParaRPr lang="en-US"/>
          </a:p>
        </p:txBody>
      </p:sp>
    </p:spTree>
    <p:extLst>
      <p:ext uri="{BB962C8B-B14F-4D97-AF65-F5344CB8AC3E}">
        <p14:creationId xmlns:p14="http://schemas.microsoft.com/office/powerpoint/2010/main" val="8585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18</a:t>
            </a:fld>
            <a:endParaRPr lang="en-US"/>
          </a:p>
        </p:txBody>
      </p:sp>
    </p:spTree>
    <p:extLst>
      <p:ext uri="{BB962C8B-B14F-4D97-AF65-F5344CB8AC3E}">
        <p14:creationId xmlns:p14="http://schemas.microsoft.com/office/powerpoint/2010/main" val="366776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6331"/>
          </a:xfrm>
        </p:spPr>
        <p:txBody>
          <a:bodyPr>
            <a:sp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375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745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7049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312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233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705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472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633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4123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88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394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445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412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297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052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07" y="-1169043"/>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447800"/>
            <a:ext cx="1110191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592667" y="6484937"/>
            <a:ext cx="478367" cy="236538"/>
          </a:xfrm>
        </p:spPr>
        <p:txBody>
          <a:bodyPr/>
          <a:lstStyle>
            <a:lvl1pPr>
              <a:defRPr/>
            </a:lvl1pPr>
          </a:lstStyle>
          <a:p>
            <a:pPr>
              <a:defRPr/>
            </a:pPr>
            <a:fld id="{742CE1F0-28BF-A844-9B91-A150FCA372DE}" type="slidenum">
              <a:rPr lang="en-US" smtClean="0"/>
              <a:pPr>
                <a:defRPr/>
              </a:pPr>
              <a:t>‹#›</a:t>
            </a:fld>
            <a:endParaRPr lang="en-US" dirty="0"/>
          </a:p>
        </p:txBody>
      </p:sp>
      <p:sp>
        <p:nvSpPr>
          <p:cNvPr id="6" name="Date Placeholder 2"/>
          <p:cNvSpPr>
            <a:spLocks noGrp="1"/>
          </p:cNvSpPr>
          <p:nvPr>
            <p:ph type="dt" sz="half" idx="16"/>
          </p:nvPr>
        </p:nvSpPr>
        <p:spPr>
          <a:xfrm>
            <a:off x="1153584" y="6484937"/>
            <a:ext cx="2190749" cy="236538"/>
          </a:xfrm>
        </p:spPr>
        <p:txBody>
          <a:bodyPr/>
          <a:lstStyle>
            <a:lvl1pPr>
              <a:defRPr/>
            </a:lvl1pPr>
          </a:lstStyle>
          <a:p>
            <a:pPr>
              <a:defRPr/>
            </a:pPr>
            <a:endParaRPr lang="en-US" dirty="0"/>
          </a:p>
        </p:txBody>
      </p:sp>
    </p:spTree>
    <p:extLst>
      <p:ext uri="{BB962C8B-B14F-4D97-AF65-F5344CB8AC3E}">
        <p14:creationId xmlns:p14="http://schemas.microsoft.com/office/powerpoint/2010/main" val="39896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52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BD3E82E7-C52B-4ABC-8ABF-858E0CE77EE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58680" y="6041362"/>
            <a:ext cx="1800947" cy="472024"/>
          </a:xfrm>
          <a:prstGeom prst="rect">
            <a:avLst/>
          </a:prstGeom>
        </p:spPr>
      </p:pic>
    </p:spTree>
    <p:extLst>
      <p:ext uri="{BB962C8B-B14F-4D97-AF65-F5344CB8AC3E}">
        <p14:creationId xmlns:p14="http://schemas.microsoft.com/office/powerpoint/2010/main" val="558702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3.svg"/><Relationship Id="rId7"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hyperlink" Target="https://ieee-ceda.org/distinguished-lecturer-program"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7.svg"/><Relationship Id="rId7" Type="http://schemas.openxmlformats.org/officeDocument/2006/relationships/image" Target="../media/image27.svg"/><Relationship Id="rId12"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53.svg"/><Relationship Id="rId5" Type="http://schemas.openxmlformats.org/officeDocument/2006/relationships/image" Target="../media/image49.sv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admin@ieee-ceda.org" TargetMode="External"/><Relationship Id="rId7" Type="http://schemas.openxmlformats.org/officeDocument/2006/relationships/image" Target="../media/image29.svg"/><Relationship Id="rId2" Type="http://schemas.openxmlformats.org/officeDocument/2006/relationships/hyperlink" Target="mailto:vp.conferences@ieee-ceda.org" TargetMode="Externa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rotWithShape="1">
          <a:blip r:embed="rId2">
            <a:extLst>
              <a:ext uri="{28A0092B-C50C-407E-A947-70E740481C1C}">
                <a14:useLocalDpi xmlns:a14="http://schemas.microsoft.com/office/drawing/2010/main" val="0"/>
              </a:ext>
            </a:extLst>
          </a:blip>
          <a:srcRect l="9208" t="24898" r="10126" b="19225"/>
          <a:stretch/>
        </p:blipFill>
        <p:spPr>
          <a:xfrm>
            <a:off x="2386112" y="1736412"/>
            <a:ext cx="7419776" cy="2569779"/>
          </a:xfrm>
          <a:prstGeom prst="rect">
            <a:avLst/>
          </a:prstGeom>
        </p:spPr>
      </p:pic>
      <p:sp>
        <p:nvSpPr>
          <p:cNvPr id="2" name="TextBox 1">
            <a:extLst>
              <a:ext uri="{FF2B5EF4-FFF2-40B4-BE49-F238E27FC236}">
                <a16:creationId xmlns:a16="http://schemas.microsoft.com/office/drawing/2014/main" id="{33460FCB-E6BF-4C7A-9ACB-CCD749F380AD}"/>
              </a:ext>
            </a:extLst>
          </p:cNvPr>
          <p:cNvSpPr txBox="1"/>
          <p:nvPr/>
        </p:nvSpPr>
        <p:spPr>
          <a:xfrm>
            <a:off x="4929655" y="4583575"/>
            <a:ext cx="2332690" cy="553998"/>
          </a:xfrm>
          <a:prstGeom prst="rect">
            <a:avLst/>
          </a:prstGeom>
          <a:noFill/>
        </p:spPr>
        <p:txBody>
          <a:bodyPr wrap="none" rtlCol="0">
            <a:spAutoFit/>
          </a:bodyPr>
          <a:lstStyle/>
          <a:p>
            <a:r>
              <a:rPr lang="en-US" sz="3000" dirty="0">
                <a:solidFill>
                  <a:schemeClr val="bg1"/>
                </a:solidFill>
                <a:latin typeface="Formata Light" panose="02000503040000020004" pitchFamily="50" charset="0"/>
              </a:rPr>
              <a:t>ieee-ceda.org</a:t>
            </a:r>
          </a:p>
        </p:txBody>
      </p:sp>
    </p:spTree>
    <p:extLst>
      <p:ext uri="{BB962C8B-B14F-4D97-AF65-F5344CB8AC3E}">
        <p14:creationId xmlns:p14="http://schemas.microsoft.com/office/powerpoint/2010/main" val="218662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7A8-C5E4-4D43-9676-9B2AFD149D44}"/>
              </a:ext>
            </a:extLst>
          </p:cNvPr>
          <p:cNvSpPr>
            <a:spLocks noGrp="1"/>
          </p:cNvSpPr>
          <p:nvPr>
            <p:ph type="title"/>
          </p:nvPr>
        </p:nvSpPr>
        <p:spPr>
          <a:xfrm>
            <a:off x="677334" y="609600"/>
            <a:ext cx="8596668" cy="646331"/>
          </a:xfrm>
        </p:spPr>
        <p:txBody>
          <a:bodyPr>
            <a:spAutoFit/>
          </a:bodyPr>
          <a:lstStyle/>
          <a:p>
            <a:r>
              <a:rPr lang="en-US" dirty="0"/>
              <a:t>Publications</a:t>
            </a:r>
          </a:p>
        </p:txBody>
      </p:sp>
      <p:sp>
        <p:nvSpPr>
          <p:cNvPr id="3" name="Content Placeholder 2">
            <a:extLst>
              <a:ext uri="{FF2B5EF4-FFF2-40B4-BE49-F238E27FC236}">
                <a16:creationId xmlns:a16="http://schemas.microsoft.com/office/drawing/2014/main" id="{76D1A52D-DDCA-40D2-922D-5EE353C9065D}"/>
              </a:ext>
            </a:extLst>
          </p:cNvPr>
          <p:cNvSpPr>
            <a:spLocks noGrp="1"/>
          </p:cNvSpPr>
          <p:nvPr>
            <p:ph sz="half" idx="1"/>
          </p:nvPr>
        </p:nvSpPr>
        <p:spPr>
          <a:xfrm>
            <a:off x="677334" y="1616353"/>
            <a:ext cx="4184035" cy="3375283"/>
          </a:xfrm>
        </p:spPr>
        <p:txBody>
          <a:bodyPr>
            <a:spAutoFit/>
          </a:bodyPr>
          <a:lstStyle/>
          <a:p>
            <a:pPr marL="0" indent="0">
              <a:buNone/>
            </a:pPr>
            <a:r>
              <a:rPr lang="en-US" b="1" dirty="0">
                <a:solidFill>
                  <a:srgbClr val="32316A"/>
                </a:solidFill>
                <a:latin typeface="+mj-lt"/>
              </a:rPr>
              <a:t>Financially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Transactions on Computer Aided Design of Integrated Circuits &amp; Systems (TCAD)</a:t>
            </a:r>
            <a:endParaRPr lang="en-US" i="0" dirty="0">
              <a:solidFill>
                <a:srgbClr val="222222"/>
              </a:solidFill>
              <a:effectLst/>
              <a:latin typeface="+mj-lt"/>
            </a:endParaRPr>
          </a:p>
          <a:p>
            <a:r>
              <a:rPr lang="en-US" dirty="0">
                <a:latin typeface="+mj-lt"/>
              </a:rPr>
              <a:t>IEEE Embedded Systems Letters (ESL)</a:t>
            </a:r>
          </a:p>
          <a:p>
            <a:r>
              <a:rPr lang="en-US" dirty="0">
                <a:latin typeface="+mj-lt"/>
              </a:rPr>
              <a:t>IEEE Design&amp;Test (D&amp;T)</a:t>
            </a:r>
          </a:p>
          <a:p>
            <a:r>
              <a:rPr lang="en-US" dirty="0">
                <a:latin typeface="+mj-lt"/>
              </a:rPr>
              <a:t>IEEE Journal on Exploratory Solid-State Computational Devices and Circuits (JxCDC)</a:t>
            </a:r>
          </a:p>
        </p:txBody>
      </p:sp>
      <p:sp>
        <p:nvSpPr>
          <p:cNvPr id="4" name="Content Placeholder 3">
            <a:extLst>
              <a:ext uri="{FF2B5EF4-FFF2-40B4-BE49-F238E27FC236}">
                <a16:creationId xmlns:a16="http://schemas.microsoft.com/office/drawing/2014/main" id="{63531E9F-D336-41D1-8D70-777A703D1FF6}"/>
              </a:ext>
            </a:extLst>
          </p:cNvPr>
          <p:cNvSpPr>
            <a:spLocks noGrp="1"/>
          </p:cNvSpPr>
          <p:nvPr>
            <p:ph sz="half" idx="2"/>
          </p:nvPr>
        </p:nvSpPr>
        <p:spPr>
          <a:xfrm>
            <a:off x="5089970" y="1616353"/>
            <a:ext cx="4184034" cy="2139047"/>
          </a:xfrm>
        </p:spPr>
        <p:txBody>
          <a:bodyPr>
            <a:spAutoFit/>
          </a:bodyPr>
          <a:lstStyle/>
          <a:p>
            <a:pPr marL="0" indent="0">
              <a:buNone/>
            </a:pPr>
            <a:r>
              <a:rPr lang="en-US" b="1" dirty="0">
                <a:solidFill>
                  <a:srgbClr val="32316A"/>
                </a:solidFill>
                <a:latin typeface="+mj-lt"/>
              </a:rPr>
              <a:t>Technically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Internet of Things Magazine</a:t>
            </a:r>
          </a:p>
          <a:p>
            <a:r>
              <a:rPr lang="en-US" i="0" u="none" strike="noStrike" dirty="0">
                <a:solidFill>
                  <a:srgbClr val="222222"/>
                </a:solidFill>
                <a:effectLst/>
                <a:latin typeface="+mj-lt"/>
              </a:rPr>
              <a:t>IEEE Transactions on Signal and Power Integrity (TSPI)</a:t>
            </a:r>
          </a:p>
          <a:p>
            <a:r>
              <a:rPr lang="fr-FR" i="0" u="none" strike="noStrike" dirty="0">
                <a:solidFill>
                  <a:srgbClr val="222222"/>
                </a:solidFill>
                <a:effectLst/>
                <a:latin typeface="+mj-lt"/>
              </a:rPr>
              <a:t>IEEE Transactions on Sustainable </a:t>
            </a:r>
            <a:r>
              <a:rPr lang="fr-FR" i="0" u="none" strike="noStrike" dirty="0" err="1">
                <a:solidFill>
                  <a:srgbClr val="222222"/>
                </a:solidFill>
                <a:effectLst/>
                <a:latin typeface="+mj-lt"/>
              </a:rPr>
              <a:t>Computing</a:t>
            </a:r>
            <a:r>
              <a:rPr lang="fr-FR" i="0" u="none" strike="noStrike" dirty="0">
                <a:solidFill>
                  <a:srgbClr val="222222"/>
                </a:solidFill>
                <a:effectLst/>
                <a:latin typeface="+mj-lt"/>
              </a:rPr>
              <a:t> (T-SUSC)</a:t>
            </a:r>
            <a:endParaRPr lang="en-US" i="0" dirty="0">
              <a:solidFill>
                <a:srgbClr val="222222"/>
              </a:solidFill>
              <a:effectLst/>
              <a:latin typeface="+mj-lt"/>
            </a:endParaRPr>
          </a:p>
        </p:txBody>
      </p:sp>
      <p:pic>
        <p:nvPicPr>
          <p:cNvPr id="11" name="Graphic 10" descr="Newspaper">
            <a:extLst>
              <a:ext uri="{FF2B5EF4-FFF2-40B4-BE49-F238E27FC236}">
                <a16:creationId xmlns:a16="http://schemas.microsoft.com/office/drawing/2014/main" id="{C62F802B-5585-404D-AE37-6750EB63B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9970" y="4318157"/>
            <a:ext cx="606809" cy="606809"/>
          </a:xfrm>
          <a:prstGeom prst="rect">
            <a:avLst/>
          </a:prstGeom>
        </p:spPr>
      </p:pic>
      <p:sp>
        <p:nvSpPr>
          <p:cNvPr id="14" name="Content Placeholder 2">
            <a:extLst>
              <a:ext uri="{FF2B5EF4-FFF2-40B4-BE49-F238E27FC236}">
                <a16:creationId xmlns:a16="http://schemas.microsoft.com/office/drawing/2014/main" id="{8C4D462F-C6F1-4A25-8158-226BE18C4851}"/>
              </a:ext>
            </a:extLst>
          </p:cNvPr>
          <p:cNvSpPr txBox="1">
            <a:spLocks/>
          </p:cNvSpPr>
          <p:nvPr/>
        </p:nvSpPr>
        <p:spPr>
          <a:xfrm>
            <a:off x="5689055" y="4417018"/>
            <a:ext cx="3876261"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solidFill>
                  <a:srgbClr val="32316A"/>
                </a:solidFill>
                <a:latin typeface="+mj-lt"/>
              </a:rPr>
              <a:t>Currents</a:t>
            </a:r>
            <a:r>
              <a:rPr lang="en-US" b="1" dirty="0">
                <a:solidFill>
                  <a:srgbClr val="32316A"/>
                </a:solidFill>
                <a:latin typeface="+mj-lt"/>
              </a:rPr>
              <a:t> - CEDA’s Online Newsletter</a:t>
            </a:r>
          </a:p>
        </p:txBody>
      </p:sp>
      <p:sp>
        <p:nvSpPr>
          <p:cNvPr id="10" name="TextBox 9">
            <a:extLst>
              <a:ext uri="{FF2B5EF4-FFF2-40B4-BE49-F238E27FC236}">
                <a16:creationId xmlns:a16="http://schemas.microsoft.com/office/drawing/2014/main" id="{2BFA7111-144A-459F-82D7-68FA70ECB2AB}"/>
              </a:ext>
            </a:extLst>
          </p:cNvPr>
          <p:cNvSpPr txBox="1"/>
          <p:nvPr/>
        </p:nvSpPr>
        <p:spPr>
          <a:xfrm>
            <a:off x="1430713" y="5376255"/>
            <a:ext cx="3876261" cy="369332"/>
          </a:xfrm>
          <a:prstGeom prst="rect">
            <a:avLst/>
          </a:prstGeom>
          <a:noFill/>
        </p:spPr>
        <p:txBody>
          <a:bodyPr wrap="square" rtlCol="0">
            <a:spAutoFit/>
          </a:bodyPr>
          <a:lstStyle/>
          <a:p>
            <a:r>
              <a:rPr lang="en-US" b="1" dirty="0">
                <a:solidFill>
                  <a:srgbClr val="32316A"/>
                </a:solidFill>
              </a:rPr>
              <a:t>ieee-ceda.org/publications</a:t>
            </a:r>
          </a:p>
        </p:txBody>
      </p:sp>
      <p:pic>
        <p:nvPicPr>
          <p:cNvPr id="12" name="Graphic 11" descr="Internet">
            <a:extLst>
              <a:ext uri="{FF2B5EF4-FFF2-40B4-BE49-F238E27FC236}">
                <a16:creationId xmlns:a16="http://schemas.microsoft.com/office/drawing/2014/main" id="{4143C007-E76A-4727-9FD3-F840BD3D3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022" y="5279467"/>
            <a:ext cx="565057" cy="565057"/>
          </a:xfrm>
          <a:prstGeom prst="rect">
            <a:avLst/>
          </a:prstGeom>
        </p:spPr>
      </p:pic>
    </p:spTree>
    <p:extLst>
      <p:ext uri="{BB962C8B-B14F-4D97-AF65-F5344CB8AC3E}">
        <p14:creationId xmlns:p14="http://schemas.microsoft.com/office/powerpoint/2010/main" val="17849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140799"/>
            <a:ext cx="3854528" cy="1278466"/>
          </a:xfrm>
        </p:spPr>
        <p:txBody>
          <a:bodyPr/>
          <a:lstStyle/>
          <a:p>
            <a:r>
              <a:rPr lang="en-US" dirty="0"/>
              <a:t>CEDA Presentation Library</a:t>
            </a:r>
            <a:br>
              <a:rPr lang="en-US" dirty="0"/>
            </a:br>
            <a:r>
              <a:rPr lang="en-US" dirty="0"/>
              <a:t>Launched in 2020</a:t>
            </a:r>
          </a:p>
        </p:txBody>
      </p:sp>
      <p:pic>
        <p:nvPicPr>
          <p:cNvPr id="6" name="Content Placeholder 5">
            <a:extLst>
              <a:ext uri="{FF2B5EF4-FFF2-40B4-BE49-F238E27FC236}">
                <a16:creationId xmlns:a16="http://schemas.microsoft.com/office/drawing/2014/main" id="{9BC350CE-9B5E-4504-8C22-3CD095FF09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29" r="9931"/>
          <a:stretch/>
        </p:blipFill>
        <p:spPr>
          <a:xfrm>
            <a:off x="4975668" y="1806717"/>
            <a:ext cx="5804301" cy="3681112"/>
          </a:xfrm>
          <a:prstGeom prst="rect">
            <a:avLst/>
          </a:prstGeom>
          <a:ln>
            <a:noFill/>
          </a:ln>
          <a:effectLst>
            <a:outerShdw blurRad="292100" dist="139700" dir="2700000" algn="tl" rotWithShape="0">
              <a:srgbClr val="333333">
                <a:alpha val="65000"/>
              </a:srgbClr>
            </a:outerShdw>
          </a:effectLst>
        </p:spPr>
      </p:pic>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478898"/>
            <a:ext cx="3854528" cy="2862322"/>
          </a:xfrm>
        </p:spPr>
        <p:txBody>
          <a:bodyPr>
            <a:spAutoFit/>
          </a:bodyPr>
          <a:lstStyle/>
          <a:p>
            <a:pPr algn="just"/>
            <a:r>
              <a:rPr lang="en-US" sz="1600" b="0" i="0" kern="1200" dirty="0">
                <a:solidFill>
                  <a:srgbClr val="202020"/>
                </a:solidFill>
                <a:effectLst/>
                <a:latin typeface="+mj-lt"/>
                <a:ea typeface="+mn-ea"/>
                <a:cs typeface="+mn-cs"/>
              </a:rPr>
              <a:t>Constantly pursuing new ways to accomplish its mission and considering the effects that the pandemic has in the communication among its members, CEDA added a new web feature to facilitate knowledge dissemination within and beyond the EDA community. The Presentation Library includes talks from conferences, workshops, plenary talks, </a:t>
            </a:r>
            <a:r>
              <a:rPr lang="en-US" sz="1600" kern="1200" dirty="0">
                <a:solidFill>
                  <a:srgbClr val="202020"/>
                </a:solidFill>
                <a:effectLst/>
                <a:latin typeface="+mj-lt"/>
                <a:ea typeface="+mn-ea"/>
                <a:cs typeface="+mn-cs"/>
              </a:rPr>
              <a:t>lectures, </a:t>
            </a:r>
            <a:r>
              <a:rPr lang="en-US" sz="1600" b="0" i="0" kern="1200" dirty="0">
                <a:solidFill>
                  <a:srgbClr val="202020"/>
                </a:solidFill>
                <a:effectLst/>
                <a:latin typeface="+mj-lt"/>
                <a:ea typeface="+mn-ea"/>
                <a:cs typeface="+mn-cs"/>
              </a:rPr>
              <a:t>etc. that are of significant interest to the community.</a:t>
            </a:r>
            <a:endParaRPr lang="en-US" sz="1600" dirty="0">
              <a:effectLst/>
              <a:latin typeface="+mj-lt"/>
            </a:endParaRP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spTree>
    <p:extLst>
      <p:ext uri="{BB962C8B-B14F-4D97-AF65-F5344CB8AC3E}">
        <p14:creationId xmlns:p14="http://schemas.microsoft.com/office/powerpoint/2010/main" val="1914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Design Automation WebiNar</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218036"/>
            <a:ext cx="3854528" cy="2308324"/>
          </a:xfrm>
        </p:spPr>
        <p:txBody>
          <a:bodyPr>
            <a:spAutoFit/>
          </a:bodyPr>
          <a:lstStyle/>
          <a:p>
            <a:pPr algn="just"/>
            <a:r>
              <a:rPr lang="en-US" sz="1600" b="0" i="0" kern="1200" dirty="0">
                <a:solidFill>
                  <a:srgbClr val="202020"/>
                </a:solidFill>
                <a:effectLst/>
                <a:latin typeface="+mj-lt"/>
                <a:ea typeface="+mn-ea"/>
                <a:cs typeface="+mn-cs"/>
              </a:rPr>
              <a:t>Design Automation WebiNar (DAWN) is designed to drive research momentum and ensure our community remains at the cutting edge. Different from conventional keynote and individual speaker webinars, DAWN is a special-session-style webinar. DAWN is formed by multiple presentations on focused topics by leading experts in our community.</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DAWN talks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stretch>
            <a:fillRect/>
          </a:stretch>
        </p:blipFill>
        <p:spPr>
          <a:xfrm>
            <a:off x="5075361" y="1761071"/>
            <a:ext cx="5169557" cy="3212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69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CAD for Assurance</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3" y="2218036"/>
            <a:ext cx="5345403" cy="2800767"/>
          </a:xfrm>
        </p:spPr>
        <p:txBody>
          <a:bodyPr wrap="square">
            <a:spAutoFit/>
          </a:bodyPr>
          <a:lstStyle/>
          <a:p>
            <a:pPr algn="just"/>
            <a:r>
              <a:rPr lang="en-US" sz="1600" b="0" i="0" kern="1200" dirty="0">
                <a:solidFill>
                  <a:srgbClr val="202020"/>
                </a:solidFill>
                <a:effectLst/>
                <a:latin typeface="+mj-lt"/>
                <a:ea typeface="+mn-ea"/>
                <a:cs typeface="+mn-cs"/>
              </a:rPr>
              <a:t>The CAD for Trust and Assurance website is an academic dissemination effort by researchers in the field of hardware security. The goal is to assemble information on all CAD for trust/assurance activities in academia and industry in one place and share them with the broader community of researchers and practitioners in a timely manner, with an easy-to-search and easy-to-access interface. We’re including information on many major CAD tools the research community has developed over the past decade, including open-source license-free or ready-for-licensing tools, associated metrics, relevant publications, and video-demos.</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webinars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5110" y="2330052"/>
            <a:ext cx="5169557" cy="2504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86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C8D5DD-855A-4608-9AA6-C99A176ADD7A}"/>
              </a:ext>
            </a:extLst>
          </p:cNvPr>
          <p:cNvGrpSpPr/>
          <p:nvPr/>
        </p:nvGrpSpPr>
        <p:grpSpPr>
          <a:xfrm>
            <a:off x="286412" y="2089014"/>
            <a:ext cx="2947976" cy="2126152"/>
            <a:chOff x="115326" y="1943949"/>
            <a:chExt cx="2947976" cy="2126152"/>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5529" y="1943949"/>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631372" y="2681894"/>
              <a:ext cx="1915885" cy="400110"/>
            </a:xfrm>
            <a:prstGeom prst="rect">
              <a:avLst/>
            </a:prstGeom>
            <a:noFill/>
          </p:spPr>
          <p:txBody>
            <a:bodyPr wrap="square" rtlCol="0">
              <a:spAutoFit/>
            </a:bodyPr>
            <a:lstStyle/>
            <a:p>
              <a:pPr algn="ctr"/>
              <a:r>
                <a:rPr lang="en-US" sz="2000" b="1" dirty="0">
                  <a:solidFill>
                    <a:srgbClr val="32316A"/>
                  </a:solidFill>
                  <a:latin typeface="+mj-lt"/>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5326" y="3146771"/>
              <a:ext cx="2947976" cy="923330"/>
            </a:xfrm>
            <a:prstGeom prst="rect">
              <a:avLst/>
            </a:prstGeom>
            <a:noFill/>
          </p:spPr>
          <p:txBody>
            <a:bodyPr wrap="square" rtlCol="0">
              <a:spAutoFit/>
            </a:bodyPr>
            <a:lstStyle/>
            <a:p>
              <a:pPr algn="ctr"/>
              <a:r>
                <a:rPr lang="en-US" dirty="0">
                  <a:latin typeface="+mj-lt"/>
                </a:rPr>
                <a:t>Access to experts promoting the field of electronic design automation</a:t>
              </a:r>
            </a:p>
          </p:txBody>
        </p:sp>
      </p:grpSp>
      <p:grpSp>
        <p:nvGrpSpPr>
          <p:cNvPr id="15" name="Group 14">
            <a:extLst>
              <a:ext uri="{FF2B5EF4-FFF2-40B4-BE49-F238E27FC236}">
                <a16:creationId xmlns:a16="http://schemas.microsoft.com/office/drawing/2014/main" id="{760AC8AF-958E-4372-9B00-9273892D70DB}"/>
              </a:ext>
            </a:extLst>
          </p:cNvPr>
          <p:cNvGrpSpPr/>
          <p:nvPr/>
        </p:nvGrpSpPr>
        <p:grpSpPr>
          <a:xfrm>
            <a:off x="3082273" y="2205679"/>
            <a:ext cx="4234542" cy="2288674"/>
            <a:chOff x="2807953" y="1888257"/>
            <a:chExt cx="4234542" cy="2288674"/>
          </a:xfrm>
        </p:grpSpPr>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7875" y="1888257"/>
              <a:ext cx="554699" cy="554699"/>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099368" y="2504136"/>
              <a:ext cx="1752600" cy="400110"/>
            </a:xfrm>
            <a:prstGeom prst="rect">
              <a:avLst/>
            </a:prstGeom>
            <a:noFill/>
          </p:spPr>
          <p:txBody>
            <a:bodyPr wrap="square" rtlCol="0">
              <a:spAutoFit/>
            </a:bodyPr>
            <a:lstStyle/>
            <a:p>
              <a:pPr algn="ctr"/>
              <a:r>
                <a:rPr lang="en-US" sz="2000" b="1" dirty="0">
                  <a:solidFill>
                    <a:srgbClr val="32316A"/>
                  </a:solidFill>
                  <a:latin typeface="+mj-lt"/>
                </a:rPr>
                <a:t>Highlights</a:t>
              </a:r>
            </a:p>
          </p:txBody>
        </p:sp>
        <p:sp>
          <p:nvSpPr>
            <p:cNvPr id="19" name="TextBox 18">
              <a:extLst>
                <a:ext uri="{FF2B5EF4-FFF2-40B4-BE49-F238E27FC236}">
                  <a16:creationId xmlns:a16="http://schemas.microsoft.com/office/drawing/2014/main" id="{A7284EF6-954D-4830-9B3F-45888827C882}"/>
                </a:ext>
              </a:extLst>
            </p:cNvPr>
            <p:cNvSpPr txBox="1"/>
            <p:nvPr/>
          </p:nvSpPr>
          <p:spPr>
            <a:xfrm>
              <a:off x="2807953" y="3023282"/>
              <a:ext cx="4234542" cy="1153649"/>
            </a:xfrm>
            <a:prstGeom prst="rect">
              <a:avLst/>
            </a:prstGeom>
            <a:noFill/>
          </p:spPr>
          <p:txBody>
            <a:bodyPr wrap="square" rtlCol="0">
              <a:spAutoFit/>
            </a:bodyPr>
            <a:lstStyle/>
            <a:p>
              <a:pPr lvl="1" algn="ctr" eaLnBrk="0" fontAlgn="base" hangingPunct="0">
                <a:lnSpc>
                  <a:spcPct val="90000"/>
                </a:lnSpc>
                <a:spcBef>
                  <a:spcPts val="500"/>
                </a:spcBef>
                <a:spcAft>
                  <a:spcPct val="0"/>
                </a:spcAft>
                <a:buClr>
                  <a:srgbClr val="2FB1D9"/>
                </a:buClr>
                <a:defRPr/>
              </a:pPr>
              <a:r>
                <a:rPr lang="en-US" dirty="0">
                  <a:latin typeface="+mj-lt"/>
                </a:rPr>
                <a:t>Currently, 5 DLs with various backgrounds and geo-locations</a:t>
              </a:r>
              <a:br>
                <a:rPr lang="en-US" dirty="0">
                  <a:latin typeface="+mj-lt"/>
                </a:rPr>
              </a:br>
              <a:endParaRPr lang="en-US" dirty="0">
                <a:latin typeface="+mj-lt"/>
              </a:endParaRPr>
            </a:p>
            <a:p>
              <a:pPr lvl="1" algn="ctr" eaLnBrk="0" fontAlgn="base" hangingPunct="0">
                <a:lnSpc>
                  <a:spcPct val="90000"/>
                </a:lnSpc>
                <a:spcBef>
                  <a:spcPts val="500"/>
                </a:spcBef>
                <a:spcAft>
                  <a:spcPct val="0"/>
                </a:spcAft>
                <a:buClr>
                  <a:srgbClr val="2FB1D9"/>
                </a:buClr>
                <a:defRPr/>
              </a:pPr>
              <a:r>
                <a:rPr lang="en-US" dirty="0">
                  <a:latin typeface="+mj-lt"/>
                </a:rPr>
                <a:t>Online Biography and Talk Titles</a:t>
              </a:r>
            </a:p>
          </p:txBody>
        </p:sp>
      </p:grpSp>
      <p:sp>
        <p:nvSpPr>
          <p:cNvPr id="2" name="Title 1">
            <a:extLst>
              <a:ext uri="{FF2B5EF4-FFF2-40B4-BE49-F238E27FC236}">
                <a16:creationId xmlns:a16="http://schemas.microsoft.com/office/drawing/2014/main" id="{716D1352-623E-4CAF-A7A0-20D84D58E367}"/>
              </a:ext>
            </a:extLst>
          </p:cNvPr>
          <p:cNvSpPr>
            <a:spLocks noGrp="1"/>
          </p:cNvSpPr>
          <p:nvPr>
            <p:ph type="title"/>
          </p:nvPr>
        </p:nvSpPr>
        <p:spPr/>
        <p:txBody>
          <a:bodyPr/>
          <a:lstStyle/>
          <a:p>
            <a:r>
              <a:rPr lang="en-US" dirty="0"/>
              <a:t>CEDA Distinguished Lecturers Program</a:t>
            </a:r>
          </a:p>
        </p:txBody>
      </p:sp>
      <p:sp>
        <p:nvSpPr>
          <p:cNvPr id="4" name="TextBox 3">
            <a:extLst>
              <a:ext uri="{FF2B5EF4-FFF2-40B4-BE49-F238E27FC236}">
                <a16:creationId xmlns:a16="http://schemas.microsoft.com/office/drawing/2014/main" id="{A61D196D-6362-4759-B42B-5F44E634EDD5}"/>
              </a:ext>
            </a:extLst>
          </p:cNvPr>
          <p:cNvSpPr txBox="1"/>
          <p:nvPr/>
        </p:nvSpPr>
        <p:spPr>
          <a:xfrm>
            <a:off x="1011764" y="5065368"/>
            <a:ext cx="7511626" cy="1644040"/>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Request a Distinguished Lecture for your event by visiting the website </a:t>
            </a:r>
            <a:b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b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hlinkClick r:id="rId6"/>
              </a:rPr>
              <a:t>ieee-ceda.org/distinguished-lecturer-program</a:t>
            </a: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 and filling out the form.</a:t>
            </a:r>
          </a:p>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lang="en-US" sz="1700" dirty="0">
                <a:solidFill>
                  <a:prstClr val="black">
                    <a:lumMod val="75000"/>
                    <a:lumOff val="25000"/>
                  </a:prstClr>
                </a:solidFill>
                <a:latin typeface="Formata Light"/>
                <a:cs typeface="Arial" panose="020B0604020202020204" pitchFamily="34" charset="0"/>
              </a:rPr>
              <a:t>Calls for new DL’s are announced on the website and social media.</a:t>
            </a:r>
            <a:endPar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endParaRPr>
          </a:p>
          <a:p>
            <a:pPr marL="285750" indent="-285750" algn="l">
              <a:buFont typeface="Arial" panose="020B0604020202020204" pitchFamily="34" charset="0"/>
              <a:buChar char="•"/>
            </a:pPr>
            <a:endParaRPr lang="en-US" sz="1600" dirty="0"/>
          </a:p>
        </p:txBody>
      </p:sp>
      <p:grpSp>
        <p:nvGrpSpPr>
          <p:cNvPr id="25" name="Group 24">
            <a:extLst>
              <a:ext uri="{FF2B5EF4-FFF2-40B4-BE49-F238E27FC236}">
                <a16:creationId xmlns:a16="http://schemas.microsoft.com/office/drawing/2014/main" id="{E1FAF4FD-EC80-4107-B15C-96144ABF4731}"/>
              </a:ext>
            </a:extLst>
          </p:cNvPr>
          <p:cNvGrpSpPr/>
          <p:nvPr/>
        </p:nvGrpSpPr>
        <p:grpSpPr>
          <a:xfrm>
            <a:off x="6988577" y="2128981"/>
            <a:ext cx="3069628" cy="1547871"/>
            <a:chOff x="6650697" y="1478741"/>
            <a:chExt cx="3069628" cy="1547871"/>
          </a:xfrm>
        </p:grpSpPr>
        <p:sp>
          <p:nvSpPr>
            <p:cNvPr id="22" name="TextBox 21">
              <a:extLst>
                <a:ext uri="{FF2B5EF4-FFF2-40B4-BE49-F238E27FC236}">
                  <a16:creationId xmlns:a16="http://schemas.microsoft.com/office/drawing/2014/main" id="{47574354-D370-4904-8CE8-4A8D8921B6C7}"/>
                </a:ext>
              </a:extLst>
            </p:cNvPr>
            <p:cNvSpPr txBox="1"/>
            <p:nvPr/>
          </p:nvSpPr>
          <p:spPr>
            <a:xfrm>
              <a:off x="6986976" y="2177158"/>
              <a:ext cx="2397070" cy="400110"/>
            </a:xfrm>
            <a:prstGeom prst="rect">
              <a:avLst/>
            </a:prstGeom>
            <a:noFill/>
          </p:spPr>
          <p:txBody>
            <a:bodyPr wrap="square" rtlCol="0">
              <a:spAutoFit/>
            </a:bodyPr>
            <a:lstStyle/>
            <a:p>
              <a:pPr algn="ctr"/>
              <a:r>
                <a:rPr lang="en-US" sz="2000" b="1" dirty="0">
                  <a:solidFill>
                    <a:srgbClr val="32316A"/>
                  </a:solidFill>
                  <a:latin typeface="+mj-lt"/>
                </a:rPr>
                <a:t>Information</a:t>
              </a:r>
            </a:p>
          </p:txBody>
        </p:sp>
        <p:pic>
          <p:nvPicPr>
            <p:cNvPr id="12" name="Graphic 11" descr="Internet">
              <a:extLst>
                <a:ext uri="{FF2B5EF4-FFF2-40B4-BE49-F238E27FC236}">
                  <a16:creationId xmlns:a16="http://schemas.microsoft.com/office/drawing/2014/main" id="{716C3461-739E-4FF2-8E9D-A4AB266C1E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8606" y="1478741"/>
              <a:ext cx="833809" cy="833809"/>
            </a:xfrm>
            <a:prstGeom prst="rect">
              <a:avLst/>
            </a:prstGeom>
          </p:spPr>
        </p:pic>
        <p:sp>
          <p:nvSpPr>
            <p:cNvPr id="20" name="TextBox 19">
              <a:extLst>
                <a:ext uri="{FF2B5EF4-FFF2-40B4-BE49-F238E27FC236}">
                  <a16:creationId xmlns:a16="http://schemas.microsoft.com/office/drawing/2014/main" id="{A908C7E3-201D-4985-BEA1-BB8BC65C75CA}"/>
                </a:ext>
              </a:extLst>
            </p:cNvPr>
            <p:cNvSpPr txBox="1"/>
            <p:nvPr/>
          </p:nvSpPr>
          <p:spPr>
            <a:xfrm>
              <a:off x="6650697" y="2657280"/>
              <a:ext cx="3069628" cy="369332"/>
            </a:xfrm>
            <a:prstGeom prst="rect">
              <a:avLst/>
            </a:prstGeom>
            <a:noFill/>
          </p:spPr>
          <p:txBody>
            <a:bodyPr wrap="square" rtlCol="0">
              <a:spAutoFit/>
            </a:bodyPr>
            <a:lstStyle/>
            <a:p>
              <a:pPr algn="ctr"/>
              <a:r>
                <a:rPr lang="en-US" dirty="0"/>
                <a:t>ieee-ceda.org</a:t>
              </a:r>
            </a:p>
          </p:txBody>
        </p:sp>
      </p:grpSp>
      <p:sp>
        <p:nvSpPr>
          <p:cNvPr id="26" name="Content Placeholder 2">
            <a:extLst>
              <a:ext uri="{FF2B5EF4-FFF2-40B4-BE49-F238E27FC236}">
                <a16:creationId xmlns:a16="http://schemas.microsoft.com/office/drawing/2014/main" id="{BE236FF4-45A4-496F-B9C6-BF1B524536E5}"/>
              </a:ext>
            </a:extLst>
          </p:cNvPr>
          <p:cNvSpPr>
            <a:spLocks noGrp="1"/>
          </p:cNvSpPr>
          <p:nvPr>
            <p:ph sz="half" idx="1"/>
          </p:nvPr>
        </p:nvSpPr>
        <p:spPr>
          <a:xfrm>
            <a:off x="677334" y="1329011"/>
            <a:ext cx="3229761" cy="430887"/>
          </a:xfrm>
        </p:spPr>
        <p:txBody>
          <a:bodyPr wrap="square">
            <a:spAutoFit/>
          </a:bodyPr>
          <a:lstStyle/>
          <a:p>
            <a:pPr marL="0" indent="0">
              <a:buNone/>
            </a:pPr>
            <a:r>
              <a:rPr lang="en-US" sz="2200" dirty="0">
                <a:solidFill>
                  <a:srgbClr val="606060"/>
                </a:solidFill>
                <a:latin typeface="+mj-lt"/>
                <a:cs typeface="Arial" panose="020B0604020202020204" pitchFamily="34" charset="0"/>
              </a:rPr>
              <a:t>Established in 2016</a:t>
            </a:r>
          </a:p>
        </p:txBody>
      </p:sp>
    </p:spTree>
    <p:extLst>
      <p:ext uri="{BB962C8B-B14F-4D97-AF65-F5344CB8AC3E}">
        <p14:creationId xmlns:p14="http://schemas.microsoft.com/office/powerpoint/2010/main" val="410735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DB6B47-19F6-4342-AA3F-EA05B1983162}"/>
              </a:ext>
            </a:extLst>
          </p:cNvPr>
          <p:cNvGrpSpPr/>
          <p:nvPr/>
        </p:nvGrpSpPr>
        <p:grpSpPr>
          <a:xfrm>
            <a:off x="760079" y="2938500"/>
            <a:ext cx="8897000" cy="2829510"/>
            <a:chOff x="1125839" y="2125700"/>
            <a:chExt cx="8897000" cy="2829510"/>
          </a:xfrm>
        </p:grpSpPr>
        <p:pic>
          <p:nvPicPr>
            <p:cNvPr id="12" name="Graphic 11" descr="Ruler">
              <a:extLst>
                <a:ext uri="{FF2B5EF4-FFF2-40B4-BE49-F238E27FC236}">
                  <a16:creationId xmlns:a16="http://schemas.microsoft.com/office/drawing/2014/main" id="{5576F332-4247-46BA-ACFE-0E5E3C50C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3354" y="2228103"/>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697" y="32315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058" y="4178498"/>
              <a:ext cx="776712" cy="776712"/>
            </a:xfrm>
            <a:prstGeom prst="rect">
              <a:avLst/>
            </a:prstGeom>
          </p:spPr>
        </p:pic>
        <p:sp>
          <p:nvSpPr>
            <p:cNvPr id="36" name="TextBox 35">
              <a:extLst>
                <a:ext uri="{FF2B5EF4-FFF2-40B4-BE49-F238E27FC236}">
                  <a16:creationId xmlns:a16="http://schemas.microsoft.com/office/drawing/2014/main" id="{6DE25BA5-6C57-48FE-87B8-BAD5C54D2F11}"/>
                </a:ext>
              </a:extLst>
            </p:cNvPr>
            <p:cNvSpPr txBox="1"/>
            <p:nvPr/>
          </p:nvSpPr>
          <p:spPr>
            <a:xfrm>
              <a:off x="6905441" y="2341964"/>
              <a:ext cx="2841171" cy="461665"/>
            </a:xfrm>
            <a:prstGeom prst="rect">
              <a:avLst/>
            </a:prstGeom>
            <a:noFill/>
          </p:spPr>
          <p:txBody>
            <a:bodyPr wrap="square" rtlCol="0">
              <a:spAutoFit/>
            </a:bodyPr>
            <a:lstStyle/>
            <a:p>
              <a:r>
                <a:rPr lang="en-US" sz="2400" b="1" dirty="0">
                  <a:latin typeface="+mj-lt"/>
                </a:rPr>
                <a:t>Standards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6905441" y="3231550"/>
              <a:ext cx="2155371" cy="461665"/>
            </a:xfrm>
            <a:prstGeom prst="rect">
              <a:avLst/>
            </a:prstGeom>
            <a:noFill/>
          </p:spPr>
          <p:txBody>
            <a:bodyPr wrap="square" rtlCol="0">
              <a:spAutoFit/>
            </a:bodyPr>
            <a:lstStyle/>
            <a:p>
              <a:r>
                <a:rPr lang="en-US" sz="2400" b="1"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6911138" y="4270630"/>
              <a:ext cx="3111701" cy="461665"/>
            </a:xfrm>
            <a:prstGeom prst="rect">
              <a:avLst/>
            </a:prstGeom>
            <a:noFill/>
          </p:spPr>
          <p:txBody>
            <a:bodyPr wrap="square" rtlCol="0">
              <a:spAutoFit/>
            </a:bodyPr>
            <a:lstStyle/>
            <a:p>
              <a:r>
                <a:rPr lang="en-US" sz="2400" b="1" dirty="0">
                  <a:latin typeface="+mj-lt"/>
                </a:rPr>
                <a:t>Networking</a:t>
              </a:r>
            </a:p>
          </p:txBody>
        </p:sp>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308" y="2125700"/>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6308" y="3151414"/>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839" y="4178498"/>
              <a:ext cx="555171" cy="555171"/>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2107928" y="2258937"/>
              <a:ext cx="3133179" cy="461665"/>
            </a:xfrm>
            <a:prstGeom prst="rect">
              <a:avLst/>
            </a:prstGeom>
            <a:noFill/>
          </p:spPr>
          <p:txBody>
            <a:bodyPr wrap="square" rtlCol="0">
              <a:spAutoFit/>
            </a:bodyPr>
            <a:lstStyle/>
            <a:p>
              <a:r>
                <a:rPr lang="en-US" sz="2400" b="1"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2107927" y="3150092"/>
              <a:ext cx="3416209" cy="461665"/>
            </a:xfrm>
            <a:prstGeom prst="rect">
              <a:avLst/>
            </a:prstGeom>
            <a:noFill/>
          </p:spPr>
          <p:txBody>
            <a:bodyPr wrap="square" rtlCol="0">
              <a:spAutoFit/>
            </a:bodyPr>
            <a:lstStyle/>
            <a:p>
              <a:r>
                <a:rPr lang="en-US" sz="2400" b="1"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101831" y="4203615"/>
              <a:ext cx="3607363" cy="461665"/>
            </a:xfrm>
            <a:prstGeom prst="rect">
              <a:avLst/>
            </a:prstGeom>
            <a:noFill/>
          </p:spPr>
          <p:txBody>
            <a:bodyPr wrap="square" rtlCol="0">
              <a:spAutoFit/>
            </a:bodyPr>
            <a:lstStyle/>
            <a:p>
              <a:r>
                <a:rPr lang="en-US" sz="2400" b="1" dirty="0">
                  <a:latin typeface="+mj-lt"/>
                </a:rPr>
                <a:t>Technical Activities</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1949379" y="2258937"/>
              <a:ext cx="0" cy="4523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92670F6-716E-4AE1-9DDA-70710080D678}"/>
                </a:ext>
              </a:extLst>
            </p:cNvPr>
            <p:cNvPicPr>
              <a:picLocks noChangeAspect="1"/>
            </p:cNvPicPr>
            <p:nvPr/>
          </p:nvPicPr>
          <p:blipFill>
            <a:blip r:embed="rId14"/>
            <a:stretch>
              <a:fillRect/>
            </a:stretch>
          </p:blipFill>
          <p:spPr>
            <a:xfrm>
              <a:off x="1949379" y="3188755"/>
              <a:ext cx="6097" cy="463336"/>
            </a:xfrm>
            <a:prstGeom prst="rect">
              <a:avLst/>
            </a:prstGeom>
          </p:spPr>
        </p:pic>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1949379" y="4224415"/>
              <a:ext cx="6097" cy="463336"/>
            </a:xfrm>
            <a:prstGeom prst="rect">
              <a:avLst/>
            </a:prstGeom>
          </p:spPr>
        </p:pic>
        <p:pic>
          <p:nvPicPr>
            <p:cNvPr id="48" name="Picture 47">
              <a:extLst>
                <a:ext uri="{FF2B5EF4-FFF2-40B4-BE49-F238E27FC236}">
                  <a16:creationId xmlns:a16="http://schemas.microsoft.com/office/drawing/2014/main" id="{1B3AD89D-E921-4EAA-AD93-3781D7B896E1}"/>
                </a:ext>
              </a:extLst>
            </p:cNvPr>
            <p:cNvPicPr>
              <a:picLocks noChangeAspect="1"/>
            </p:cNvPicPr>
            <p:nvPr/>
          </p:nvPicPr>
          <p:blipFill>
            <a:blip r:embed="rId14"/>
            <a:stretch>
              <a:fillRect/>
            </a:stretch>
          </p:blipFill>
          <p:spPr>
            <a:xfrm>
              <a:off x="6717409" y="2319927"/>
              <a:ext cx="6097" cy="463336"/>
            </a:xfrm>
            <a:prstGeom prst="rect">
              <a:avLst/>
            </a:prstGeom>
          </p:spPr>
        </p:pic>
        <p:pic>
          <p:nvPicPr>
            <p:cNvPr id="49" name="Picture 48">
              <a:extLst>
                <a:ext uri="{FF2B5EF4-FFF2-40B4-BE49-F238E27FC236}">
                  <a16:creationId xmlns:a16="http://schemas.microsoft.com/office/drawing/2014/main" id="{03FFA0E8-9998-4D80-8980-E81BF34CC77E}"/>
                </a:ext>
              </a:extLst>
            </p:cNvPr>
            <p:cNvPicPr>
              <a:picLocks noChangeAspect="1"/>
            </p:cNvPicPr>
            <p:nvPr/>
          </p:nvPicPr>
          <p:blipFill>
            <a:blip r:embed="rId14"/>
            <a:stretch>
              <a:fillRect/>
            </a:stretch>
          </p:blipFill>
          <p:spPr>
            <a:xfrm>
              <a:off x="6711312" y="3297270"/>
              <a:ext cx="6097" cy="463336"/>
            </a:xfrm>
            <a:prstGeom prst="rect">
              <a:avLst/>
            </a:prstGeom>
          </p:spPr>
        </p:pic>
        <p:pic>
          <p:nvPicPr>
            <p:cNvPr id="50" name="Picture 49">
              <a:extLst>
                <a:ext uri="{FF2B5EF4-FFF2-40B4-BE49-F238E27FC236}">
                  <a16:creationId xmlns:a16="http://schemas.microsoft.com/office/drawing/2014/main" id="{3DBCEEF9-3978-47EF-B64B-ADF3A5EC5B8E}"/>
                </a:ext>
              </a:extLst>
            </p:cNvPr>
            <p:cNvPicPr>
              <a:picLocks noChangeAspect="1"/>
            </p:cNvPicPr>
            <p:nvPr/>
          </p:nvPicPr>
          <p:blipFill>
            <a:blip r:embed="rId14"/>
            <a:stretch>
              <a:fillRect/>
            </a:stretch>
          </p:blipFill>
          <p:spPr>
            <a:xfrm>
              <a:off x="6743969" y="4335186"/>
              <a:ext cx="6097" cy="463336"/>
            </a:xfrm>
            <a:prstGeom prst="rect">
              <a:avLst/>
            </a:prstGeom>
          </p:spPr>
        </p:pic>
      </p:grpSp>
      <p:sp>
        <p:nvSpPr>
          <p:cNvPr id="5" name="Title 4">
            <a:extLst>
              <a:ext uri="{FF2B5EF4-FFF2-40B4-BE49-F238E27FC236}">
                <a16:creationId xmlns:a16="http://schemas.microsoft.com/office/drawing/2014/main" id="{B3E3B185-2638-4EC1-BBE3-CF19E353263E}"/>
              </a:ext>
            </a:extLst>
          </p:cNvPr>
          <p:cNvSpPr>
            <a:spLocks noGrp="1"/>
          </p:cNvSpPr>
          <p:nvPr>
            <p:ph type="title"/>
          </p:nvPr>
        </p:nvSpPr>
        <p:spPr/>
        <p:txBody>
          <a:bodyPr/>
          <a:lstStyle/>
          <a:p>
            <a:r>
              <a:rPr lang="en-US" dirty="0"/>
              <a:t>What Can the Council Do For You?</a:t>
            </a:r>
          </a:p>
        </p:txBody>
      </p:sp>
      <p:sp>
        <p:nvSpPr>
          <p:cNvPr id="30" name="Content Placeholder 2">
            <a:extLst>
              <a:ext uri="{FF2B5EF4-FFF2-40B4-BE49-F238E27FC236}">
                <a16:creationId xmlns:a16="http://schemas.microsoft.com/office/drawing/2014/main" id="{E367702C-FF29-4FC0-ADC0-7FF9F7B8A76B}"/>
              </a:ext>
            </a:extLst>
          </p:cNvPr>
          <p:cNvSpPr>
            <a:spLocks noGrp="1"/>
          </p:cNvSpPr>
          <p:nvPr>
            <p:ph idx="1"/>
          </p:nvPr>
        </p:nvSpPr>
        <p:spPr>
          <a:xfrm>
            <a:off x="640705" y="1409837"/>
            <a:ext cx="8160432" cy="923330"/>
          </a:xfrm>
        </p:spPr>
        <p:txBody>
          <a:bodyPr>
            <a:spAutoFit/>
          </a:bodyPr>
          <a:lstStyle/>
          <a:p>
            <a:pPr marL="0" indent="0" algn="just">
              <a:buNone/>
            </a:pPr>
            <a:r>
              <a:rPr lang="en-US" b="0" i="0" dirty="0">
                <a:solidFill>
                  <a:srgbClr val="222222"/>
                </a:solidFill>
                <a:effectLst/>
                <a:latin typeface="+mj-lt"/>
              </a:rPr>
              <a:t>As CEDA is an IEEE Technical Council and unlike Member Societies, individuals cannot be members of a council. However, IEEE Members can register as CEDA participants, receive newsletters, attend CEDA sponsored events, and volunteer.</a:t>
            </a:r>
          </a:p>
        </p:txBody>
      </p:sp>
    </p:spTree>
    <p:extLst>
      <p:ext uri="{BB962C8B-B14F-4D97-AF65-F5344CB8AC3E}">
        <p14:creationId xmlns:p14="http://schemas.microsoft.com/office/powerpoint/2010/main" val="19927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2023-2024</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3331741133"/>
              </p:ext>
            </p:extLst>
          </p:nvPr>
        </p:nvGraphicFramePr>
        <p:xfrm>
          <a:off x="-755382" y="1590260"/>
          <a:ext cx="10883356" cy="486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21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2023-2024</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3123561234"/>
              </p:ext>
            </p:extLst>
          </p:nvPr>
        </p:nvGraphicFramePr>
        <p:xfrm>
          <a:off x="-847980" y="1375201"/>
          <a:ext cx="11469765" cy="51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54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9C59-F852-451E-BCAB-7CAF7AF62C05}"/>
              </a:ext>
            </a:extLst>
          </p:cNvPr>
          <p:cNvSpPr>
            <a:spLocks noGrp="1"/>
          </p:cNvSpPr>
          <p:nvPr>
            <p:ph type="title"/>
          </p:nvPr>
        </p:nvSpPr>
        <p:spPr/>
        <p:txBody>
          <a:bodyPr/>
          <a:lstStyle/>
          <a:p>
            <a:r>
              <a:rPr lang="en-US" dirty="0"/>
              <a:t>How to Get Involved?</a:t>
            </a:r>
          </a:p>
        </p:txBody>
      </p:sp>
      <p:graphicFrame>
        <p:nvGraphicFramePr>
          <p:cNvPr id="6" name="Diagram 5">
            <a:extLst>
              <a:ext uri="{FF2B5EF4-FFF2-40B4-BE49-F238E27FC236}">
                <a16:creationId xmlns:a16="http://schemas.microsoft.com/office/drawing/2014/main" id="{4D29F926-BFAF-4A36-9241-EAA23A62435B}"/>
              </a:ext>
            </a:extLst>
          </p:cNvPr>
          <p:cNvGraphicFramePr/>
          <p:nvPr>
            <p:extLst>
              <p:ext uri="{D42A27DB-BD31-4B8C-83A1-F6EECF244321}">
                <p14:modId xmlns:p14="http://schemas.microsoft.com/office/powerpoint/2010/main" val="516570407"/>
              </p:ext>
            </p:extLst>
          </p:nvPr>
        </p:nvGraphicFramePr>
        <p:xfrm>
          <a:off x="469708" y="1255931"/>
          <a:ext cx="9011920" cy="431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72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a:xfrm>
            <a:off x="5728593" y="1540784"/>
            <a:ext cx="2063196" cy="341632"/>
          </a:xfrm>
        </p:spPr>
        <p:txBody>
          <a:bodyPr wrap="square">
            <a:spAutoFit/>
          </a:body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ieee-ceda.org</a:t>
            </a:r>
          </a:p>
        </p:txBody>
      </p:sp>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9797" y="1435984"/>
            <a:ext cx="2567632" cy="672454"/>
          </a:xfrm>
          <a:prstGeom prst="rect">
            <a:avLst/>
          </a:prstGeom>
        </p:spPr>
      </p:pic>
      <p:pic>
        <p:nvPicPr>
          <p:cNvPr id="21" name="Picture 20">
            <a:hlinkClick r:id="rId3" action="ppaction://hlinkfile"/>
            <a:extLst>
              <a:ext uri="{FF2B5EF4-FFF2-40B4-BE49-F238E27FC236}">
                <a16:creationId xmlns:a16="http://schemas.microsoft.com/office/drawing/2014/main" id="{102A513A-B76B-405C-B839-31B82663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489" y="1266134"/>
            <a:ext cx="457200" cy="457200"/>
          </a:xfrm>
          <a:prstGeom prst="rect">
            <a:avLst/>
          </a:prstGeom>
        </p:spPr>
      </p:pic>
      <p:sp>
        <p:nvSpPr>
          <p:cNvPr id="2" name="TextBox 1">
            <a:extLst>
              <a:ext uri="{FF2B5EF4-FFF2-40B4-BE49-F238E27FC236}">
                <a16:creationId xmlns:a16="http://schemas.microsoft.com/office/drawing/2014/main" id="{46B12D21-0E16-49A4-8CC4-246376EED7C1}"/>
              </a:ext>
            </a:extLst>
          </p:cNvPr>
          <p:cNvSpPr txBox="1"/>
          <p:nvPr/>
        </p:nvSpPr>
        <p:spPr>
          <a:xfrm>
            <a:off x="531057" y="2598003"/>
            <a:ext cx="3385112" cy="830997"/>
          </a:xfrm>
          <a:prstGeom prst="rect">
            <a:avLst/>
          </a:prstGeom>
          <a:noFill/>
        </p:spPr>
        <p:txBody>
          <a:bodyPr wrap="square" rtlCol="0">
            <a:spAutoFit/>
          </a:bodyPr>
          <a:lstStyle/>
          <a:p>
            <a:pPr algn="ctr"/>
            <a:r>
              <a:rPr lang="en-US" sz="2400" dirty="0">
                <a:solidFill>
                  <a:schemeClr val="bg1"/>
                </a:solidFill>
                <a:latin typeface="Formata Regular" panose="02000503060000020004" pitchFamily="50" charset="0"/>
              </a:rPr>
              <a:t>Stay up to date on all CEDA news and events!</a:t>
            </a:r>
          </a:p>
        </p:txBody>
      </p:sp>
      <p:sp>
        <p:nvSpPr>
          <p:cNvPr id="18" name="Subtitle 2">
            <a:extLst>
              <a:ext uri="{FF2B5EF4-FFF2-40B4-BE49-F238E27FC236}">
                <a16:creationId xmlns:a16="http://schemas.microsoft.com/office/drawing/2014/main" id="{D4E2DC09-E2DF-401B-9950-EF18AB2D58E9}"/>
              </a:ext>
            </a:extLst>
          </p:cNvPr>
          <p:cNvSpPr txBox="1">
            <a:spLocks/>
          </p:cNvSpPr>
          <p:nvPr/>
        </p:nvSpPr>
        <p:spPr>
          <a:xfrm>
            <a:off x="5728593" y="126516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ED6BE9FF-CB44-45A1-9630-ADE2C4552071}"/>
              </a:ext>
            </a:extLst>
          </p:cNvPr>
          <p:cNvGrpSpPr/>
          <p:nvPr/>
        </p:nvGrpSpPr>
        <p:grpSpPr>
          <a:xfrm>
            <a:off x="5137489" y="2180003"/>
            <a:ext cx="6045200" cy="632183"/>
            <a:chOff x="5137489" y="2116333"/>
            <a:chExt cx="6045200" cy="632183"/>
          </a:xfrm>
        </p:grpSpPr>
        <p:pic>
          <p:nvPicPr>
            <p:cNvPr id="15" name="Picture 14">
              <a:hlinkClick r:id="rId5"/>
              <a:extLst>
                <a:ext uri="{FF2B5EF4-FFF2-40B4-BE49-F238E27FC236}">
                  <a16:creationId xmlns:a16="http://schemas.microsoft.com/office/drawing/2014/main" id="{252CFF2A-9413-4146-97F6-C9E735703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7489" y="2143632"/>
              <a:ext cx="457200" cy="457200"/>
            </a:xfrm>
            <a:prstGeom prst="rect">
              <a:avLst/>
            </a:prstGeom>
          </p:spPr>
        </p:pic>
        <p:sp>
          <p:nvSpPr>
            <p:cNvPr id="10" name="Subtitle 2">
              <a:extLst>
                <a:ext uri="{FF2B5EF4-FFF2-40B4-BE49-F238E27FC236}">
                  <a16:creationId xmlns:a16="http://schemas.microsoft.com/office/drawing/2014/main" id="{43919D1E-9C1F-4565-8650-A569711D1D8F}"/>
                </a:ext>
              </a:extLst>
            </p:cNvPr>
            <p:cNvSpPr txBox="1">
              <a:spLocks/>
            </p:cNvSpPr>
            <p:nvPr/>
          </p:nvSpPr>
          <p:spPr>
            <a:xfrm>
              <a:off x="5728593" y="240688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facebook.com/ieeeceda</a:t>
              </a:r>
            </a:p>
          </p:txBody>
        </p:sp>
        <p:sp>
          <p:nvSpPr>
            <p:cNvPr id="20" name="Subtitle 2">
              <a:extLst>
                <a:ext uri="{FF2B5EF4-FFF2-40B4-BE49-F238E27FC236}">
                  <a16:creationId xmlns:a16="http://schemas.microsoft.com/office/drawing/2014/main" id="{583AC879-02D5-4219-8D2A-587A38042FC1}"/>
                </a:ext>
              </a:extLst>
            </p:cNvPr>
            <p:cNvSpPr txBox="1">
              <a:spLocks/>
            </p:cNvSpPr>
            <p:nvPr/>
          </p:nvSpPr>
          <p:spPr>
            <a:xfrm>
              <a:off x="5728593" y="2116333"/>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a:t>
              </a:r>
            </a:p>
          </p:txBody>
        </p:sp>
      </p:grpSp>
      <p:grpSp>
        <p:nvGrpSpPr>
          <p:cNvPr id="8" name="Group 7">
            <a:extLst>
              <a:ext uri="{FF2B5EF4-FFF2-40B4-BE49-F238E27FC236}">
                <a16:creationId xmlns:a16="http://schemas.microsoft.com/office/drawing/2014/main" id="{C340C5F9-0923-4B32-A179-D226A3FF0F64}"/>
              </a:ext>
            </a:extLst>
          </p:cNvPr>
          <p:cNvGrpSpPr/>
          <p:nvPr/>
        </p:nvGrpSpPr>
        <p:grpSpPr>
          <a:xfrm>
            <a:off x="5137489" y="3059207"/>
            <a:ext cx="2654300" cy="660970"/>
            <a:chOff x="5137489" y="3023676"/>
            <a:chExt cx="2654300" cy="660970"/>
          </a:xfrm>
        </p:grpSpPr>
        <p:pic>
          <p:nvPicPr>
            <p:cNvPr id="19" name="Picture 18">
              <a:hlinkClick r:id="rId7"/>
              <a:extLst>
                <a:ext uri="{FF2B5EF4-FFF2-40B4-BE49-F238E27FC236}">
                  <a16:creationId xmlns:a16="http://schemas.microsoft.com/office/drawing/2014/main" id="{C99C6D6F-7CB2-49B2-90DA-74BE79CD7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489" y="3076162"/>
              <a:ext cx="457200" cy="457200"/>
            </a:xfrm>
            <a:prstGeom prst="rect">
              <a:avLst/>
            </a:prstGeom>
          </p:spPr>
        </p:pic>
        <p:sp>
          <p:nvSpPr>
            <p:cNvPr id="12" name="Subtitle 2">
              <a:extLst>
                <a:ext uri="{FF2B5EF4-FFF2-40B4-BE49-F238E27FC236}">
                  <a16:creationId xmlns:a16="http://schemas.microsoft.com/office/drawing/2014/main" id="{B346230D-43A9-4CE2-B3CE-367282A639DA}"/>
                </a:ext>
              </a:extLst>
            </p:cNvPr>
            <p:cNvSpPr txBox="1">
              <a:spLocks/>
            </p:cNvSpPr>
            <p:nvPr/>
          </p:nvSpPr>
          <p:spPr>
            <a:xfrm>
              <a:off x="5728593" y="3343014"/>
              <a:ext cx="1813429"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p>
          </p:txBody>
        </p:sp>
        <p:sp>
          <p:nvSpPr>
            <p:cNvPr id="22" name="Subtitle 2">
              <a:extLst>
                <a:ext uri="{FF2B5EF4-FFF2-40B4-BE49-F238E27FC236}">
                  <a16:creationId xmlns:a16="http://schemas.microsoft.com/office/drawing/2014/main" id="{5C4EF98A-DF30-4E07-92F0-6A7A03A06881}"/>
                </a:ext>
              </a:extLst>
            </p:cNvPr>
            <p:cNvSpPr txBox="1">
              <a:spLocks/>
            </p:cNvSpPr>
            <p:nvPr/>
          </p:nvSpPr>
          <p:spPr>
            <a:xfrm>
              <a:off x="5728593" y="3023676"/>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Twitter</a:t>
              </a:r>
            </a:p>
          </p:txBody>
        </p:sp>
      </p:grpSp>
      <p:grpSp>
        <p:nvGrpSpPr>
          <p:cNvPr id="7" name="Group 6">
            <a:extLst>
              <a:ext uri="{FF2B5EF4-FFF2-40B4-BE49-F238E27FC236}">
                <a16:creationId xmlns:a16="http://schemas.microsoft.com/office/drawing/2014/main" id="{49CE11F5-0662-4CD5-B3CA-4C9E9E19A564}"/>
              </a:ext>
            </a:extLst>
          </p:cNvPr>
          <p:cNvGrpSpPr/>
          <p:nvPr/>
        </p:nvGrpSpPr>
        <p:grpSpPr>
          <a:xfrm>
            <a:off x="5137489" y="3986576"/>
            <a:ext cx="6045200" cy="659651"/>
            <a:chOff x="5137489" y="3964505"/>
            <a:chExt cx="6045200" cy="659651"/>
          </a:xfrm>
        </p:grpSpPr>
        <p:pic>
          <p:nvPicPr>
            <p:cNvPr id="17" name="Picture 16">
              <a:hlinkClick r:id="rId9" action="ppaction://hlinkfile"/>
              <a:extLst>
                <a:ext uri="{FF2B5EF4-FFF2-40B4-BE49-F238E27FC236}">
                  <a16:creationId xmlns:a16="http://schemas.microsoft.com/office/drawing/2014/main" id="{E826C068-DD79-4AA1-8EB9-584F679A24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7489" y="3964505"/>
              <a:ext cx="457200" cy="457200"/>
            </a:xfrm>
            <a:prstGeom prst="rect">
              <a:avLst/>
            </a:prstGeom>
          </p:spPr>
        </p:pic>
        <p:sp>
          <p:nvSpPr>
            <p:cNvPr id="14" name="Subtitle 2">
              <a:extLst>
                <a:ext uri="{FF2B5EF4-FFF2-40B4-BE49-F238E27FC236}">
                  <a16:creationId xmlns:a16="http://schemas.microsoft.com/office/drawing/2014/main" id="{B1FC1A67-5B51-4AD5-B1F9-3A26A5D43731}"/>
                </a:ext>
              </a:extLst>
            </p:cNvPr>
            <p:cNvSpPr txBox="1">
              <a:spLocks/>
            </p:cNvSpPr>
            <p:nvPr/>
          </p:nvSpPr>
          <p:spPr>
            <a:xfrm>
              <a:off x="5728593" y="428252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linkedin.com/company/</a:t>
              </a:r>
              <a:r>
                <a:rPr lang="en-US" sz="18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endPar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797C4526-AAE5-4657-8FDA-6871B04FCB6B}"/>
                </a:ext>
              </a:extLst>
            </p:cNvPr>
            <p:cNvSpPr txBox="1">
              <a:spLocks/>
            </p:cNvSpPr>
            <p:nvPr/>
          </p:nvSpPr>
          <p:spPr>
            <a:xfrm>
              <a:off x="5728593" y="3969270"/>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a:t>
              </a:r>
            </a:p>
          </p:txBody>
        </p:sp>
      </p:grpSp>
      <p:grpSp>
        <p:nvGrpSpPr>
          <p:cNvPr id="6" name="Group 5">
            <a:extLst>
              <a:ext uri="{FF2B5EF4-FFF2-40B4-BE49-F238E27FC236}">
                <a16:creationId xmlns:a16="http://schemas.microsoft.com/office/drawing/2014/main" id="{AD117027-7117-48CA-A4E1-F2CD0556F078}"/>
              </a:ext>
            </a:extLst>
          </p:cNvPr>
          <p:cNvGrpSpPr/>
          <p:nvPr/>
        </p:nvGrpSpPr>
        <p:grpSpPr>
          <a:xfrm>
            <a:off x="5137489" y="4937818"/>
            <a:ext cx="6732796" cy="628016"/>
            <a:chOff x="5137489" y="4670722"/>
            <a:chExt cx="6732796" cy="628016"/>
          </a:xfrm>
        </p:grpSpPr>
        <p:pic>
          <p:nvPicPr>
            <p:cNvPr id="23" name="Picture 22">
              <a:hlinkClick r:id="rId11" action="ppaction://hlinkfile"/>
              <a:extLst>
                <a:ext uri="{FF2B5EF4-FFF2-40B4-BE49-F238E27FC236}">
                  <a16:creationId xmlns:a16="http://schemas.microsoft.com/office/drawing/2014/main" id="{2154BA91-D3CA-408D-B091-9095F8C52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489" y="4670722"/>
              <a:ext cx="457200" cy="457200"/>
            </a:xfrm>
            <a:prstGeom prst="rect">
              <a:avLst/>
            </a:prstGeom>
          </p:spPr>
        </p:pic>
        <p:sp>
          <p:nvSpPr>
            <p:cNvPr id="16" name="Subtitle 2">
              <a:extLst>
                <a:ext uri="{FF2B5EF4-FFF2-40B4-BE49-F238E27FC236}">
                  <a16:creationId xmlns:a16="http://schemas.microsoft.com/office/drawing/2014/main" id="{92D8C80D-3B8D-43B8-AA1A-FC5EF0011952}"/>
                </a:ext>
              </a:extLst>
            </p:cNvPr>
            <p:cNvSpPr txBox="1">
              <a:spLocks/>
            </p:cNvSpPr>
            <p:nvPr/>
          </p:nvSpPr>
          <p:spPr>
            <a:xfrm>
              <a:off x="5728593" y="4957106"/>
              <a:ext cx="6141692"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youtube.com/IEEECouncilonElectronicDesignAutomation</a:t>
              </a:r>
            </a:p>
          </p:txBody>
        </p:sp>
        <p:sp>
          <p:nvSpPr>
            <p:cNvPr id="26" name="Subtitle 2">
              <a:extLst>
                <a:ext uri="{FF2B5EF4-FFF2-40B4-BE49-F238E27FC236}">
                  <a16:creationId xmlns:a16="http://schemas.microsoft.com/office/drawing/2014/main" id="{EC37CDDC-D727-4A5B-9103-84D9BB359929}"/>
                </a:ext>
              </a:extLst>
            </p:cNvPr>
            <p:cNvSpPr txBox="1">
              <a:spLocks/>
            </p:cNvSpPr>
            <p:nvPr/>
          </p:nvSpPr>
          <p:spPr>
            <a:xfrm>
              <a:off x="5728593" y="467401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YouTube</a:t>
              </a:r>
            </a:p>
          </p:txBody>
        </p:sp>
      </p:grpSp>
      <p:cxnSp>
        <p:nvCxnSpPr>
          <p:cNvPr id="28" name="Straight Connector 27">
            <a:extLst>
              <a:ext uri="{FF2B5EF4-FFF2-40B4-BE49-F238E27FC236}">
                <a16:creationId xmlns:a16="http://schemas.microsoft.com/office/drawing/2014/main" id="{7CFC76CE-8D40-4511-8B85-F23822A7E092}"/>
              </a:ext>
            </a:extLst>
          </p:cNvPr>
          <p:cNvCxnSpPr/>
          <p:nvPr/>
        </p:nvCxnSpPr>
        <p:spPr>
          <a:xfrm>
            <a:off x="4445000" y="1265168"/>
            <a:ext cx="0" cy="43006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09D652F-3181-460C-43B2-AD94CEA79A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8715" y="3660834"/>
            <a:ext cx="1905000" cy="1905000"/>
          </a:xfrm>
          <a:prstGeom prst="rect">
            <a:avLst/>
          </a:prstGeom>
        </p:spPr>
      </p:pic>
    </p:spTree>
    <p:extLst>
      <p:ext uri="{BB962C8B-B14F-4D97-AF65-F5344CB8AC3E}">
        <p14:creationId xmlns:p14="http://schemas.microsoft.com/office/powerpoint/2010/main" val="310132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C389-9746-46ED-91D2-76EAC9C7CF65}"/>
              </a:ext>
            </a:extLst>
          </p:cNvPr>
          <p:cNvSpPr>
            <a:spLocks noGrp="1"/>
          </p:cNvSpPr>
          <p:nvPr>
            <p:ph type="title"/>
          </p:nvPr>
        </p:nvSpPr>
        <p:spPr/>
        <p:txBody>
          <a:bodyPr/>
          <a:lstStyle/>
          <a:p>
            <a:r>
              <a:rPr lang="en-US" dirty="0"/>
              <a:t>About IEEE Council on Electronic Design Automation (CEDA)</a:t>
            </a:r>
          </a:p>
        </p:txBody>
      </p:sp>
      <p:sp>
        <p:nvSpPr>
          <p:cNvPr id="3" name="Content Placeholder 2">
            <a:extLst>
              <a:ext uri="{FF2B5EF4-FFF2-40B4-BE49-F238E27FC236}">
                <a16:creationId xmlns:a16="http://schemas.microsoft.com/office/drawing/2014/main" id="{29059C7D-DDEF-410C-B48E-944A035264F1}"/>
              </a:ext>
            </a:extLst>
          </p:cNvPr>
          <p:cNvSpPr>
            <a:spLocks noGrp="1"/>
          </p:cNvSpPr>
          <p:nvPr>
            <p:ph sz="half" idx="1"/>
          </p:nvPr>
        </p:nvSpPr>
        <p:spPr>
          <a:xfrm>
            <a:off x="1006525" y="2269382"/>
            <a:ext cx="3229761" cy="523220"/>
          </a:xfrm>
        </p:spPr>
        <p:txBody>
          <a:bodyPr wrap="square">
            <a:spAutoFit/>
          </a:bodyPr>
          <a:lstStyle/>
          <a:p>
            <a:pPr marL="0" indent="0">
              <a:buNone/>
            </a:pPr>
            <a:r>
              <a:rPr lang="en-US" sz="2800" dirty="0">
                <a:solidFill>
                  <a:srgbClr val="32316A"/>
                </a:solidFill>
                <a:latin typeface="Formata Regular" panose="02000503060000020004" pitchFamily="50" charset="0"/>
                <a:cs typeface="Arial" panose="020B0604020202020204" pitchFamily="34" charset="0"/>
              </a:rPr>
              <a:t>Formed in 2005</a:t>
            </a:r>
          </a:p>
        </p:txBody>
      </p:sp>
      <p:sp>
        <p:nvSpPr>
          <p:cNvPr id="4" name="Content Placeholder 3">
            <a:extLst>
              <a:ext uri="{FF2B5EF4-FFF2-40B4-BE49-F238E27FC236}">
                <a16:creationId xmlns:a16="http://schemas.microsoft.com/office/drawing/2014/main" id="{8ABD4040-9C87-48BA-8432-4772FEA5FCEE}"/>
              </a:ext>
            </a:extLst>
          </p:cNvPr>
          <p:cNvSpPr>
            <a:spLocks noGrp="1"/>
          </p:cNvSpPr>
          <p:nvPr>
            <p:ph sz="half" idx="2"/>
          </p:nvPr>
        </p:nvSpPr>
        <p:spPr>
          <a:xfrm>
            <a:off x="2256639" y="3224383"/>
            <a:ext cx="6667228" cy="1477328"/>
          </a:xfrm>
        </p:spPr>
        <p:txBody>
          <a:bodyPr wrap="square">
            <a:spAutoFit/>
          </a:bodyPr>
          <a:lstStyle/>
          <a:p>
            <a:pPr marL="0" indent="0" algn="just">
              <a:buNone/>
            </a:pPr>
            <a:r>
              <a:rPr lang="en-US" b="1" i="0" dirty="0">
                <a:solidFill>
                  <a:srgbClr val="32316A"/>
                </a:solidFill>
                <a:effectLst/>
                <a:latin typeface="+mj-lt"/>
              </a:rPr>
              <a:t>Field of Interest. </a:t>
            </a:r>
            <a:r>
              <a:rPr lang="en-US" dirty="0">
                <a:solidFill>
                  <a:srgbClr val="222222"/>
                </a:solidFill>
                <a:latin typeface="+mj-lt"/>
              </a:rPr>
              <a:t>The </a:t>
            </a:r>
            <a:r>
              <a:rPr lang="en-US" b="0" i="0" dirty="0">
                <a:solidFill>
                  <a:srgbClr val="222222"/>
                </a:solidFill>
                <a:effectLst/>
                <a:latin typeface="+mj-lt"/>
              </a:rPr>
              <a:t>theory, implementation, and use of EDA/CAD tools to design integrated electronic circuits and systems. This includes tools that automate all levels of the design, analysis, and verification of hardware and embedded software up to and including complete working systems.</a:t>
            </a:r>
          </a:p>
        </p:txBody>
      </p:sp>
      <p:pic>
        <p:nvPicPr>
          <p:cNvPr id="7" name="Graphic 6" descr="Lightbulb and pencil">
            <a:extLst>
              <a:ext uri="{FF2B5EF4-FFF2-40B4-BE49-F238E27FC236}">
                <a16:creationId xmlns:a16="http://schemas.microsoft.com/office/drawing/2014/main" id="{72D605F1-3D06-4F9F-B998-6E3A79F4B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525" y="3429000"/>
            <a:ext cx="914400" cy="914400"/>
          </a:xfrm>
          <a:prstGeom prst="rect">
            <a:avLst/>
          </a:prstGeom>
        </p:spPr>
      </p:pic>
      <p:grpSp>
        <p:nvGrpSpPr>
          <p:cNvPr id="16" name="Group 15">
            <a:extLst>
              <a:ext uri="{FF2B5EF4-FFF2-40B4-BE49-F238E27FC236}">
                <a16:creationId xmlns:a16="http://schemas.microsoft.com/office/drawing/2014/main" id="{A19F584D-764A-4638-A820-2412A5BBF1B7}"/>
              </a:ext>
            </a:extLst>
          </p:cNvPr>
          <p:cNvGrpSpPr/>
          <p:nvPr/>
        </p:nvGrpSpPr>
        <p:grpSpPr>
          <a:xfrm>
            <a:off x="1006525" y="5042054"/>
            <a:ext cx="5350260" cy="1200329"/>
            <a:chOff x="1090414" y="2673581"/>
            <a:chExt cx="5350260" cy="1200329"/>
          </a:xfrm>
        </p:grpSpPr>
        <p:pic>
          <p:nvPicPr>
            <p:cNvPr id="9" name="Graphic 8" descr="Eye">
              <a:extLst>
                <a:ext uri="{FF2B5EF4-FFF2-40B4-BE49-F238E27FC236}">
                  <a16:creationId xmlns:a16="http://schemas.microsoft.com/office/drawing/2014/main" id="{C7D19110-26A5-4A3C-A813-C086997AE5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0414" y="2814313"/>
              <a:ext cx="914400" cy="914400"/>
            </a:xfrm>
            <a:prstGeom prst="rect">
              <a:avLst/>
            </a:prstGeom>
          </p:spPr>
        </p:pic>
        <p:sp>
          <p:nvSpPr>
            <p:cNvPr id="12" name="Content Placeholder 2">
              <a:extLst>
                <a:ext uri="{FF2B5EF4-FFF2-40B4-BE49-F238E27FC236}">
                  <a16:creationId xmlns:a16="http://schemas.microsoft.com/office/drawing/2014/main" id="{2E593577-6AD3-463E-9450-B3686004636B}"/>
                </a:ext>
              </a:extLst>
            </p:cNvPr>
            <p:cNvSpPr txBox="1">
              <a:spLocks/>
            </p:cNvSpPr>
            <p:nvPr/>
          </p:nvSpPr>
          <p:spPr>
            <a:xfrm>
              <a:off x="2256639" y="2673581"/>
              <a:ext cx="4184035" cy="1200329"/>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rgbClr val="32316A"/>
                  </a:solidFill>
                  <a:latin typeface="+mj-lt"/>
                  <a:cs typeface="Arial" panose="020B0604020202020204" pitchFamily="34" charset="0"/>
                </a:rPr>
                <a:t>Vision. </a:t>
              </a:r>
              <a:r>
                <a:rPr lang="en-US" dirty="0">
                  <a:latin typeface="+mj-lt"/>
                  <a:cs typeface="Arial" panose="020B0604020202020204" pitchFamily="34" charset="0"/>
                </a:rPr>
                <a:t>To be the leading provider in IEEE of technical information and community services in Design and Automation of Electronic and Embedded Systems.</a:t>
              </a:r>
              <a:endParaRPr lang="en-US" dirty="0">
                <a:latin typeface="+mj-lt"/>
              </a:endParaRPr>
            </a:p>
          </p:txBody>
        </p:sp>
      </p:grpSp>
    </p:spTree>
    <p:extLst>
      <p:ext uri="{BB962C8B-B14F-4D97-AF65-F5344CB8AC3E}">
        <p14:creationId xmlns:p14="http://schemas.microsoft.com/office/powerpoint/2010/main" val="296437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CEDA Executive Committee</a:t>
            </a:r>
          </a:p>
        </p:txBody>
      </p:sp>
      <p:pic>
        <p:nvPicPr>
          <p:cNvPr id="5124" name="Picture 4">
            <a:extLst>
              <a:ext uri="{FF2B5EF4-FFF2-40B4-BE49-F238E27FC236}">
                <a16:creationId xmlns:a16="http://schemas.microsoft.com/office/drawing/2014/main" id="{910EA24A-5284-4CBB-8720-4D82C8DCC8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6173" y="1540887"/>
            <a:ext cx="1828271" cy="2285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255884C-040F-4C12-A267-33B6E97B7445}"/>
              </a:ext>
            </a:extLst>
          </p:cNvPr>
          <p:cNvSpPr txBox="1">
            <a:spLocks/>
          </p:cNvSpPr>
          <p:nvPr/>
        </p:nvSpPr>
        <p:spPr>
          <a:xfrm>
            <a:off x="680852" y="4352178"/>
            <a:ext cx="3878956" cy="430887"/>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rgbClr val="606060"/>
                </a:solidFill>
                <a:latin typeface="+mj-lt"/>
                <a:cs typeface="Arial" panose="020B0604020202020204" pitchFamily="34" charset="0"/>
              </a:rPr>
              <a:t>2023-2024 CEDA Officers</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786313"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b="1" dirty="0">
                <a:solidFill>
                  <a:srgbClr val="32316A"/>
                </a:solidFill>
              </a:rPr>
              <a:t>Past President</a:t>
            </a:r>
            <a:br>
              <a:rPr lang="en-US" b="1" dirty="0"/>
            </a:br>
            <a:r>
              <a:rPr lang="en-US" dirty="0" err="1"/>
              <a:t>Gi</a:t>
            </a:r>
            <a:r>
              <a:rPr lang="en-US" dirty="0"/>
              <a:t>-Joon Nam</a:t>
            </a:r>
          </a:p>
          <a:p>
            <a:pPr marL="0" indent="0">
              <a:spcBef>
                <a:spcPts val="600"/>
              </a:spcBef>
              <a:buNone/>
            </a:pPr>
            <a:r>
              <a:rPr lang="en-US" b="1" dirty="0">
                <a:solidFill>
                  <a:srgbClr val="32316A"/>
                </a:solidFill>
              </a:rPr>
              <a:t>Secretary</a:t>
            </a:r>
            <a:br>
              <a:rPr lang="en-US" b="1" dirty="0">
                <a:solidFill>
                  <a:srgbClr val="32316A"/>
                </a:solidFill>
              </a:rPr>
            </a:br>
            <a:r>
              <a:rPr lang="en-US" dirty="0"/>
              <a:t>Elena-Ioana </a:t>
            </a:r>
            <a:r>
              <a:rPr lang="en-US" dirty="0" err="1"/>
              <a:t>Vatajelu</a:t>
            </a:r>
            <a:endParaRPr lang="en-US" dirty="0"/>
          </a:p>
          <a:p>
            <a:pPr marL="0" indent="0">
              <a:spcBef>
                <a:spcPts val="600"/>
              </a:spcBef>
              <a:buNone/>
            </a:pPr>
            <a:r>
              <a:rPr lang="en-US" b="1" dirty="0">
                <a:solidFill>
                  <a:srgbClr val="32316A"/>
                </a:solidFill>
              </a:rPr>
              <a:t>VP Conferences</a:t>
            </a:r>
            <a:br>
              <a:rPr lang="en-US" b="1" dirty="0">
                <a:solidFill>
                  <a:srgbClr val="32316A"/>
                </a:solidFill>
              </a:rPr>
            </a:br>
            <a:r>
              <a:rPr lang="en-US" dirty="0">
                <a:solidFill>
                  <a:schemeClr val="tx1"/>
                </a:solidFill>
              </a:rPr>
              <a:t>Tsung-Yi Ho</a:t>
            </a:r>
            <a:endParaRPr lang="en-US" dirty="0"/>
          </a:p>
          <a:p>
            <a:pPr marL="0" indent="0">
              <a:spcBef>
                <a:spcPts val="600"/>
              </a:spcBef>
              <a:buNone/>
            </a:pPr>
            <a:endParaRPr lang="en-US" dirty="0"/>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2903905"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Finance</a:t>
            </a:r>
            <a:br>
              <a:rPr lang="en-US" sz="1800" b="1" kern="1200" dirty="0">
                <a:solidFill>
                  <a:srgbClr val="32316A"/>
                </a:solidFill>
                <a:effectLst/>
                <a:latin typeface="Formata Light" panose="02000503040000020004" pitchFamily="50" charset="0"/>
                <a:ea typeface="+mn-ea"/>
                <a:cs typeface="+mn-cs"/>
              </a:rPr>
            </a:br>
            <a:r>
              <a:rPr lang="en-US" dirty="0">
                <a:solidFill>
                  <a:srgbClr val="404040"/>
                </a:solidFill>
                <a:latin typeface="Formata Light" panose="02000503040000020004" pitchFamily="50" charset="0"/>
              </a:rPr>
              <a:t>Marina </a:t>
            </a:r>
            <a:r>
              <a:rPr lang="en-US" dirty="0" err="1">
                <a:solidFill>
                  <a:srgbClr val="404040"/>
                </a:solidFill>
                <a:latin typeface="Formata Light" panose="02000503040000020004" pitchFamily="50" charset="0"/>
              </a:rPr>
              <a:t>Zapater</a:t>
            </a:r>
            <a:endParaRPr lang="en-US" dirty="0">
              <a:solidFill>
                <a:srgbClr val="404040"/>
              </a:solidFill>
              <a:latin typeface="Formata Light" panose="02000503040000020004" pitchFamily="50" charset="0"/>
            </a:endParaRPr>
          </a:p>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Publications</a:t>
            </a:r>
            <a:br>
              <a:rPr lang="en-US" sz="1800" kern="1200" dirty="0">
                <a:solidFill>
                  <a:srgbClr val="404040"/>
                </a:solidFill>
                <a:effectLst/>
                <a:latin typeface="Formata Light" panose="02000503040000020004" pitchFamily="50" charset="0"/>
                <a:ea typeface="+mn-ea"/>
                <a:cs typeface="+mn-cs"/>
              </a:rPr>
            </a:br>
            <a:r>
              <a:rPr lang="en-US" dirty="0" err="1">
                <a:solidFill>
                  <a:srgbClr val="404040"/>
                </a:solidFill>
                <a:latin typeface="Formata Light" panose="02000503040000020004" pitchFamily="50" charset="0"/>
              </a:rPr>
              <a:t>Jörg</a:t>
            </a:r>
            <a:r>
              <a:rPr lang="en-US" dirty="0">
                <a:solidFill>
                  <a:srgbClr val="404040"/>
                </a:solidFill>
                <a:latin typeface="Formata Light" panose="02000503040000020004" pitchFamily="50" charset="0"/>
              </a:rPr>
              <a:t> Henkel</a:t>
            </a:r>
          </a:p>
          <a:p>
            <a:pPr marL="0" indent="0">
              <a:spcBef>
                <a:spcPts val="600"/>
              </a:spcBef>
              <a:buNone/>
            </a:pPr>
            <a:r>
              <a:rPr lang="en-US" b="1" dirty="0">
                <a:solidFill>
                  <a:srgbClr val="32316A"/>
                </a:solidFill>
              </a:rPr>
              <a:t>VP Activities</a:t>
            </a:r>
            <a:br>
              <a:rPr lang="en-US" b="1" dirty="0">
                <a:solidFill>
                  <a:srgbClr val="32316A"/>
                </a:solidFill>
              </a:rPr>
            </a:br>
            <a:r>
              <a:rPr lang="en-US" dirty="0"/>
              <a:t>Ian O’Connor</a:t>
            </a:r>
          </a:p>
        </p:txBody>
      </p:sp>
      <p:sp>
        <p:nvSpPr>
          <p:cNvPr id="10" name="Content Placeholder 2">
            <a:extLst>
              <a:ext uri="{FF2B5EF4-FFF2-40B4-BE49-F238E27FC236}">
                <a16:creationId xmlns:a16="http://schemas.microsoft.com/office/drawing/2014/main" id="{FBEADF51-AB2C-44FA-9AE3-A769DBF694FC}"/>
              </a:ext>
            </a:extLst>
          </p:cNvPr>
          <p:cNvSpPr txBox="1">
            <a:spLocks/>
          </p:cNvSpPr>
          <p:nvPr/>
        </p:nvSpPr>
        <p:spPr>
          <a:xfrm>
            <a:off x="5167373" y="4904927"/>
            <a:ext cx="1586458" cy="1831271"/>
          </a:xfrm>
          <a:prstGeom prst="rect">
            <a:avLst/>
          </a:prstGeom>
        </p:spPr>
        <p:txBody>
          <a:bodyPr vert="horz" wrap="square" lIns="0" tIns="45720" rIns="0" bIns="45720" numCol="1" rtlCol="0" anchor="t" anchorCtr="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Awards</a:t>
            </a:r>
            <a:br>
              <a:rPr lang="en-US" b="1" dirty="0"/>
            </a:br>
            <a:r>
              <a:rPr lang="en-US" dirty="0"/>
              <a:t>Deming Chen</a:t>
            </a:r>
          </a:p>
          <a:p>
            <a:pPr marL="0" indent="0">
              <a:spcBef>
                <a:spcPts val="600"/>
              </a:spcBef>
              <a:buNone/>
            </a:pPr>
            <a:r>
              <a:rPr lang="en-US" b="1" dirty="0">
                <a:solidFill>
                  <a:srgbClr val="32316A"/>
                </a:solidFill>
              </a:rPr>
              <a:t>VP Publicity</a:t>
            </a:r>
            <a:r>
              <a:rPr lang="en-US" b="1" dirty="0"/>
              <a:t>	</a:t>
            </a:r>
            <a:br>
              <a:rPr lang="en-US" dirty="0"/>
            </a:br>
            <a:r>
              <a:rPr lang="en-US" sz="1700" dirty="0"/>
              <a:t>Sri </a:t>
            </a:r>
            <a:r>
              <a:rPr lang="en-US" sz="1700" dirty="0" err="1"/>
              <a:t>Parameswaranj</a:t>
            </a:r>
            <a:endParaRPr lang="en-US" dirty="0"/>
          </a:p>
          <a:p>
            <a:pPr marL="0" indent="0">
              <a:spcBef>
                <a:spcPts val="600"/>
              </a:spcBef>
              <a:buNone/>
            </a:pPr>
            <a:r>
              <a:rPr lang="en-US" b="1" dirty="0">
                <a:solidFill>
                  <a:srgbClr val="32316A"/>
                </a:solidFill>
              </a:rPr>
              <a:t>VP Initiatives</a:t>
            </a:r>
            <a:br>
              <a:rPr lang="en-US" dirty="0"/>
            </a:br>
            <a:r>
              <a:rPr lang="en-US" dirty="0"/>
              <a:t>Qi Zhu</a:t>
            </a:r>
          </a:p>
        </p:txBody>
      </p:sp>
      <p:sp>
        <p:nvSpPr>
          <p:cNvPr id="11" name="Content Placeholder 2">
            <a:extLst>
              <a:ext uri="{FF2B5EF4-FFF2-40B4-BE49-F238E27FC236}">
                <a16:creationId xmlns:a16="http://schemas.microsoft.com/office/drawing/2014/main" id="{7E53A468-51D4-4112-90B6-47CAB756B080}"/>
              </a:ext>
            </a:extLst>
          </p:cNvPr>
          <p:cNvSpPr txBox="1">
            <a:spLocks/>
          </p:cNvSpPr>
          <p:nvPr/>
        </p:nvSpPr>
        <p:spPr>
          <a:xfrm>
            <a:off x="7108058" y="4904926"/>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Standards</a:t>
            </a:r>
            <a:br>
              <a:rPr lang="en-US" b="1" dirty="0"/>
            </a:br>
            <a:r>
              <a:rPr lang="en-US" dirty="0"/>
              <a:t>Aparna Dey</a:t>
            </a:r>
          </a:p>
          <a:p>
            <a:pPr marL="0" indent="0">
              <a:spcBef>
                <a:spcPts val="600"/>
              </a:spcBef>
              <a:buNone/>
            </a:pPr>
            <a:r>
              <a:rPr lang="en-US" b="1" dirty="0">
                <a:solidFill>
                  <a:srgbClr val="32316A"/>
                </a:solidFill>
              </a:rPr>
              <a:t>VP Strategy</a:t>
            </a:r>
            <a:br>
              <a:rPr lang="en-US" b="1" dirty="0"/>
            </a:br>
            <a:r>
              <a:rPr lang="en-US" dirty="0"/>
              <a:t>Georges </a:t>
            </a:r>
            <a:r>
              <a:rPr lang="en-US" dirty="0" err="1"/>
              <a:t>Gielen</a:t>
            </a:r>
            <a:endParaRPr lang="en-US" dirty="0"/>
          </a:p>
          <a:p>
            <a:pPr marL="0" indent="0">
              <a:spcBef>
                <a:spcPts val="600"/>
              </a:spcBef>
              <a:buNone/>
            </a:pPr>
            <a:r>
              <a:rPr lang="en-US" b="1" dirty="0">
                <a:solidFill>
                  <a:srgbClr val="32316A"/>
                </a:solidFill>
              </a:rPr>
              <a:t>YP Coordinator</a:t>
            </a:r>
            <a:br>
              <a:rPr lang="en-US" b="1" dirty="0">
                <a:solidFill>
                  <a:srgbClr val="32316A"/>
                </a:solidFill>
              </a:rPr>
            </a:br>
            <a:r>
              <a:rPr lang="en-US" dirty="0"/>
              <a:t>Iris Hui-Ru Jiang</a:t>
            </a: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679805" y="2069050"/>
            <a:ext cx="2461616" cy="1384995"/>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a:spcBef>
                <a:spcPts val="600"/>
              </a:spcBef>
              <a:buClrTx/>
              <a:buSzTx/>
              <a:buNone/>
            </a:pPr>
            <a:r>
              <a:rPr lang="en-US" sz="2400" b="1" dirty="0">
                <a:solidFill>
                  <a:srgbClr val="32316A"/>
                </a:solidFill>
              </a:rPr>
              <a:t>President</a:t>
            </a:r>
            <a:br>
              <a:rPr lang="en-US" sz="2400" b="1" dirty="0">
                <a:solidFill>
                  <a:prstClr val="black"/>
                </a:solidFill>
              </a:rPr>
            </a:br>
            <a:r>
              <a:rPr lang="en-US" sz="2400" dirty="0">
                <a:solidFill>
                  <a:prstClr val="black"/>
                </a:solidFill>
              </a:rPr>
              <a:t>L. Miguel Silveira</a:t>
            </a:r>
            <a:br>
              <a:rPr lang="en-US" sz="2400" dirty="0">
                <a:solidFill>
                  <a:prstClr val="black"/>
                </a:solidFill>
              </a:rPr>
            </a:br>
            <a:r>
              <a:rPr lang="en-US" dirty="0">
                <a:solidFill>
                  <a:prstClr val="black"/>
                </a:solidFill>
              </a:rPr>
              <a:t>INESC-ID, IST, </a:t>
            </a:r>
            <a:r>
              <a:rPr lang="en-US" dirty="0" err="1">
                <a:solidFill>
                  <a:prstClr val="black"/>
                </a:solidFill>
              </a:rPr>
              <a:t>Universidade</a:t>
            </a:r>
            <a:r>
              <a:rPr lang="en-US" dirty="0">
                <a:solidFill>
                  <a:prstClr val="black"/>
                </a:solidFill>
              </a:rPr>
              <a:t> de </a:t>
            </a:r>
            <a:r>
              <a:rPr lang="en-US" dirty="0" err="1">
                <a:solidFill>
                  <a:prstClr val="black"/>
                </a:solidFill>
              </a:rPr>
              <a:t>Lisboa</a:t>
            </a:r>
            <a:endParaRPr lang="en-US" dirty="0">
              <a:solidFill>
                <a:prstClr val="black"/>
              </a:solidFill>
            </a:endParaRPr>
          </a:p>
        </p:txBody>
      </p:sp>
      <p:sp>
        <p:nvSpPr>
          <p:cNvPr id="13" name="Content Placeholder 2">
            <a:extLst>
              <a:ext uri="{FF2B5EF4-FFF2-40B4-BE49-F238E27FC236}">
                <a16:creationId xmlns:a16="http://schemas.microsoft.com/office/drawing/2014/main" id="{93DD1D95-AD39-4B69-B48A-8D35AB318CD9}"/>
              </a:ext>
            </a:extLst>
          </p:cNvPr>
          <p:cNvSpPr txBox="1">
            <a:spLocks/>
          </p:cNvSpPr>
          <p:nvPr/>
        </p:nvSpPr>
        <p:spPr>
          <a:xfrm>
            <a:off x="7303371" y="2129558"/>
            <a:ext cx="2461616"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b="1" dirty="0">
                <a:solidFill>
                  <a:srgbClr val="32316A"/>
                </a:solidFill>
              </a:rPr>
              <a:t>President-Elect</a:t>
            </a:r>
            <a:br>
              <a:rPr lang="en-US" sz="2400" b="1" dirty="0"/>
            </a:br>
            <a:r>
              <a:rPr lang="en-US" sz="2400" dirty="0">
                <a:solidFill>
                  <a:schemeClr val="tx1"/>
                </a:solidFill>
              </a:rPr>
              <a:t>C</a:t>
            </a:r>
            <a:r>
              <a:rPr lang="en-US" sz="2400" dirty="0"/>
              <a:t>ristiana Bolchini</a:t>
            </a:r>
            <a:br>
              <a:rPr lang="en-US" sz="2400" dirty="0"/>
            </a:br>
            <a:r>
              <a:rPr lang="en-US" dirty="0" err="1"/>
              <a:t>Politecnico</a:t>
            </a:r>
            <a:r>
              <a:rPr lang="en-US" dirty="0"/>
              <a:t> di Milano</a:t>
            </a: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677334" y="4166888"/>
            <a:ext cx="908765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4">
            <a:extLst>
              <a:ext uri="{FF2B5EF4-FFF2-40B4-BE49-F238E27FC236}">
                <a16:creationId xmlns:a16="http://schemas.microsoft.com/office/drawing/2014/main" id="{D41B76A3-3047-B649-92E3-3499B47B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334" y="1540886"/>
            <a:ext cx="1828271" cy="228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8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pic>
        <p:nvPicPr>
          <p:cNvPr id="5124" name="Picture 4">
            <a:extLst>
              <a:ext uri="{FF2B5EF4-FFF2-40B4-BE49-F238E27FC236}">
                <a16:creationId xmlns:a16="http://schemas.microsoft.com/office/drawing/2014/main" id="{4560B24A-273D-4345-B47B-FC8BF6DD8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92" y="1857359"/>
            <a:ext cx="1298694" cy="12608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0D64995-670B-46DD-90BE-AA5824224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075017" y="2099672"/>
            <a:ext cx="2469379" cy="75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478A73-4741-4C77-9A26-1C94D8D35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403" y="1785031"/>
            <a:ext cx="1295892" cy="1405524"/>
          </a:xfrm>
          <a:prstGeom prst="rect">
            <a:avLst/>
          </a:prstGeom>
        </p:spPr>
      </p:pic>
      <p:pic>
        <p:nvPicPr>
          <p:cNvPr id="7" name="Picture 6">
            <a:extLst>
              <a:ext uri="{FF2B5EF4-FFF2-40B4-BE49-F238E27FC236}">
                <a16:creationId xmlns:a16="http://schemas.microsoft.com/office/drawing/2014/main" id="{E5F56655-5282-4FFB-AD1E-6A2763727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664" y="1849144"/>
            <a:ext cx="2758529" cy="1083504"/>
          </a:xfrm>
          <a:prstGeom prst="rect">
            <a:avLst/>
          </a:prstGeom>
        </p:spPr>
      </p:pic>
      <p:pic>
        <p:nvPicPr>
          <p:cNvPr id="11" name="Picture 10">
            <a:extLst>
              <a:ext uri="{FF2B5EF4-FFF2-40B4-BE49-F238E27FC236}">
                <a16:creationId xmlns:a16="http://schemas.microsoft.com/office/drawing/2014/main" id="{E408612E-51ED-4D89-8022-D9D670A2F9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4326254"/>
            <a:ext cx="2949961" cy="935051"/>
          </a:xfrm>
          <a:prstGeom prst="rect">
            <a:avLst/>
          </a:prstGeom>
        </p:spPr>
      </p:pic>
      <p:pic>
        <p:nvPicPr>
          <p:cNvPr id="13" name="Picture 12">
            <a:extLst>
              <a:ext uri="{FF2B5EF4-FFF2-40B4-BE49-F238E27FC236}">
                <a16:creationId xmlns:a16="http://schemas.microsoft.com/office/drawing/2014/main" id="{FF2AA05D-BAC4-42FF-9553-190318245D14}"/>
              </a:ext>
            </a:extLst>
          </p:cNvPr>
          <p:cNvPicPr>
            <a:picLocks noChangeAspect="1"/>
          </p:cNvPicPr>
          <p:nvPr/>
        </p:nvPicPr>
        <p:blipFill rotWithShape="1">
          <a:blip r:embed="rId8">
            <a:extLst>
              <a:ext uri="{28A0092B-C50C-407E-A947-70E740481C1C}">
                <a14:useLocalDpi xmlns:a14="http://schemas.microsoft.com/office/drawing/2010/main" val="0"/>
              </a:ext>
            </a:extLst>
          </a:blip>
          <a:srcRect l="13090" t="24651" r="8706" b="30325"/>
          <a:stretch/>
        </p:blipFill>
        <p:spPr>
          <a:xfrm>
            <a:off x="3694708" y="4395614"/>
            <a:ext cx="2639463" cy="759809"/>
          </a:xfrm>
          <a:prstGeom prst="rect">
            <a:avLst/>
          </a:prstGeom>
        </p:spPr>
      </p:pic>
      <p:pic>
        <p:nvPicPr>
          <p:cNvPr id="17" name="Picture 16">
            <a:extLst>
              <a:ext uri="{FF2B5EF4-FFF2-40B4-BE49-F238E27FC236}">
                <a16:creationId xmlns:a16="http://schemas.microsoft.com/office/drawing/2014/main" id="{309B9C13-1D8A-42F8-BE17-84304A5256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4171" y="4416720"/>
            <a:ext cx="3364022" cy="738703"/>
          </a:xfrm>
          <a:prstGeom prst="rect">
            <a:avLst/>
          </a:prstGeom>
        </p:spPr>
      </p:pic>
    </p:spTree>
    <p:extLst>
      <p:ext uri="{BB962C8B-B14F-4D97-AF65-F5344CB8AC3E}">
        <p14:creationId xmlns:p14="http://schemas.microsoft.com/office/powerpoint/2010/main" val="323497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1793334109"/>
              </p:ext>
            </p:extLst>
          </p:nvPr>
        </p:nvGraphicFramePr>
        <p:xfrm>
          <a:off x="3766135" y="1435100"/>
          <a:ext cx="5507867" cy="50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677334" y="2910417"/>
            <a:ext cx="3219450" cy="2512483"/>
          </a:xfrm>
          <a:prstGeom prst="rect">
            <a:avLst/>
          </a:prstGeom>
          <a:noFill/>
        </p:spPr>
        <p:txBody>
          <a:bodyPr wrap="square">
            <a:spAutoFit/>
          </a:bodyPr>
          <a:lstStyle/>
          <a:p>
            <a:pPr marL="0" indent="0">
              <a:lnSpc>
                <a:spcPct val="110000"/>
              </a:lnSpc>
              <a:buFont typeface="Wingdings 3" charset="2"/>
              <a:buNone/>
            </a:pPr>
            <a:r>
              <a:rPr lang="en-US" b="0" i="0" dirty="0">
                <a:solidFill>
                  <a:srgbClr val="606060"/>
                </a:solidFill>
                <a:effectLst/>
                <a:latin typeface="+mj-lt"/>
              </a:rPr>
              <a:t>To assure grounding in the major technology activities of the electronic design automation field, CEDA has Member Technology Organizations from various conferences, publications, and organizations.</a:t>
            </a:r>
            <a:endParaRPr lang="en-US" dirty="0">
              <a:solidFill>
                <a:srgbClr val="606060"/>
              </a:solidFill>
              <a:latin typeface="+mj-lt"/>
            </a:endParaRPr>
          </a:p>
        </p:txBody>
      </p:sp>
      <p:pic>
        <p:nvPicPr>
          <p:cNvPr id="16" name="Graphic 15" descr="Users">
            <a:extLst>
              <a:ext uri="{FF2B5EF4-FFF2-40B4-BE49-F238E27FC236}">
                <a16:creationId xmlns:a16="http://schemas.microsoft.com/office/drawing/2014/main" id="{212FE4F0-74FC-404E-86BF-2C52CC2B4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3692" y="1677016"/>
            <a:ext cx="1091584" cy="1091584"/>
          </a:xfrm>
          <a:prstGeom prst="rect">
            <a:avLst/>
          </a:prstGeom>
        </p:spPr>
      </p:pic>
    </p:spTree>
    <p:extLst>
      <p:ext uri="{BB962C8B-B14F-4D97-AF65-F5344CB8AC3E}">
        <p14:creationId xmlns:p14="http://schemas.microsoft.com/office/powerpoint/2010/main" val="269966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95D9-CA56-4FEF-91A7-6120016F3D6B}"/>
              </a:ext>
            </a:extLst>
          </p:cNvPr>
          <p:cNvSpPr>
            <a:spLocks noGrp="1"/>
          </p:cNvSpPr>
          <p:nvPr>
            <p:ph type="title"/>
          </p:nvPr>
        </p:nvSpPr>
        <p:spPr>
          <a:xfrm>
            <a:off x="677334" y="609600"/>
            <a:ext cx="8596668" cy="646331"/>
          </a:xfrm>
        </p:spPr>
        <p:txBody>
          <a:bodyPr>
            <a:spAutoFit/>
          </a:bodyPr>
          <a:lstStyle/>
          <a:p>
            <a:r>
              <a:rPr lang="en-US" dirty="0"/>
              <a:t>Chapters</a:t>
            </a:r>
          </a:p>
        </p:txBody>
      </p:sp>
      <p:sp>
        <p:nvSpPr>
          <p:cNvPr id="4" name="Content Placeholder 2">
            <a:extLst>
              <a:ext uri="{FF2B5EF4-FFF2-40B4-BE49-F238E27FC236}">
                <a16:creationId xmlns:a16="http://schemas.microsoft.com/office/drawing/2014/main" id="{0FABF9DD-C60D-4A01-9D6A-D28A101D56F7}"/>
              </a:ext>
            </a:extLst>
          </p:cNvPr>
          <p:cNvSpPr txBox="1">
            <a:spLocks/>
          </p:cNvSpPr>
          <p:nvPr/>
        </p:nvSpPr>
        <p:spPr>
          <a:xfrm>
            <a:off x="640705" y="1409837"/>
            <a:ext cx="8160432" cy="923330"/>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The goal of CEDA chapters is to facilitate CEDA-relevant activities locally. Chapters serve IEEE members by holding meetings at the local level. These meetings may include invited lectures or regular discussion meetings on recent EDA topics.</a:t>
            </a:r>
          </a:p>
        </p:txBody>
      </p:sp>
      <p:pic>
        <p:nvPicPr>
          <p:cNvPr id="3" name="Picture 2">
            <a:extLst>
              <a:ext uri="{FF2B5EF4-FFF2-40B4-BE49-F238E27FC236}">
                <a16:creationId xmlns:a16="http://schemas.microsoft.com/office/drawing/2014/main" id="{0AA96B62-209F-4A18-BDB5-7EE07F078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76" y="2492935"/>
            <a:ext cx="7635543" cy="3914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07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B5A3-1B43-428B-B2E8-AA653C8DD633}"/>
              </a:ext>
            </a:extLst>
          </p:cNvPr>
          <p:cNvSpPr>
            <a:spLocks noGrp="1"/>
          </p:cNvSpPr>
          <p:nvPr>
            <p:ph type="title"/>
          </p:nvPr>
        </p:nvSpPr>
        <p:spPr/>
        <p:txBody>
          <a:bodyPr/>
          <a:lstStyle/>
          <a:p>
            <a:r>
              <a:rPr lang="en-US" dirty="0"/>
              <a:t>Conferences</a:t>
            </a:r>
          </a:p>
        </p:txBody>
      </p:sp>
      <p:sp>
        <p:nvSpPr>
          <p:cNvPr id="4" name="Content Placeholder 2">
            <a:extLst>
              <a:ext uri="{FF2B5EF4-FFF2-40B4-BE49-F238E27FC236}">
                <a16:creationId xmlns:a16="http://schemas.microsoft.com/office/drawing/2014/main" id="{F178B9AD-C198-49C7-B19C-A74B46D24D5C}"/>
              </a:ext>
            </a:extLst>
          </p:cNvPr>
          <p:cNvSpPr txBox="1">
            <a:spLocks/>
          </p:cNvSpPr>
          <p:nvPr/>
        </p:nvSpPr>
        <p:spPr>
          <a:xfrm>
            <a:off x="640704" y="1205080"/>
            <a:ext cx="8399123"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CEDA financially and technically sponsors and co-sponsors many different conferences and workshops to foster design automation of electronic circuits and systems.</a:t>
            </a:r>
          </a:p>
        </p:txBody>
      </p:sp>
      <p:pic>
        <p:nvPicPr>
          <p:cNvPr id="4104" name="Picture 8" descr="Asia South Pacific Design Automation Conference | IEEE Council on  Electronic Design Automation">
            <a:extLst>
              <a:ext uri="{FF2B5EF4-FFF2-40B4-BE49-F238E27FC236}">
                <a16:creationId xmlns:a16="http://schemas.microsoft.com/office/drawing/2014/main" id="{21F74609-6AC4-4C22-8D65-B0303B03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324" y="4894712"/>
            <a:ext cx="2361841" cy="13536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Embedded Systems Week">
            <a:extLst>
              <a:ext uri="{FF2B5EF4-FFF2-40B4-BE49-F238E27FC236}">
                <a16:creationId xmlns:a16="http://schemas.microsoft.com/office/drawing/2014/main" id="{DFA1AAC5-EE70-4AA4-86C1-AF5C8C095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398" y="4924309"/>
            <a:ext cx="1405455" cy="14054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C7F1AC-23AD-4571-9427-C593906D1FDB}"/>
              </a:ext>
            </a:extLst>
          </p:cNvPr>
          <p:cNvSpPr txBox="1"/>
          <p:nvPr/>
        </p:nvSpPr>
        <p:spPr>
          <a:xfrm>
            <a:off x="1565862" y="1996232"/>
            <a:ext cx="683416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2316A"/>
                </a:solidFill>
                <a:effectLst/>
                <a:uLnTx/>
                <a:uFillTx/>
                <a:latin typeface="Formata Light"/>
                <a:ea typeface="+mn-ea"/>
                <a:cs typeface="+mn-cs"/>
              </a:rPr>
              <a:t>Full list of events available on ieee-ceda.org</a:t>
            </a:r>
          </a:p>
        </p:txBody>
      </p:sp>
      <p:pic>
        <p:nvPicPr>
          <p:cNvPr id="9" name="Picture 8">
            <a:extLst>
              <a:ext uri="{FF2B5EF4-FFF2-40B4-BE49-F238E27FC236}">
                <a16:creationId xmlns:a16="http://schemas.microsoft.com/office/drawing/2014/main" id="{7D64059B-C049-3BA3-743C-0AB29D46D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383" y="2608250"/>
            <a:ext cx="2385296" cy="1654629"/>
          </a:xfrm>
          <a:prstGeom prst="rect">
            <a:avLst/>
          </a:prstGeom>
        </p:spPr>
      </p:pic>
      <p:pic>
        <p:nvPicPr>
          <p:cNvPr id="1026" name="Picture 2" descr="DATE 2024(Valencia) - Design, Automation &amp; Test in Europe Conference &amp;  Exhibition (DATE) -- showsbee.com">
            <a:extLst>
              <a:ext uri="{FF2B5EF4-FFF2-40B4-BE49-F238E27FC236}">
                <a16:creationId xmlns:a16="http://schemas.microsoft.com/office/drawing/2014/main" id="{1501F898-A5FA-22A8-D21E-02C050E6D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196" y="2976963"/>
            <a:ext cx="1885950" cy="1073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DA88E8-6CB5-9941-AC6C-38C0F0CE58D1}"/>
              </a:ext>
            </a:extLst>
          </p:cNvPr>
          <p:cNvPicPr>
            <a:picLocks noChangeAspect="1"/>
          </p:cNvPicPr>
          <p:nvPr/>
        </p:nvPicPr>
        <p:blipFill>
          <a:blip r:embed="rId6"/>
          <a:stretch>
            <a:fillRect/>
          </a:stretch>
        </p:blipFill>
        <p:spPr>
          <a:xfrm>
            <a:off x="3371519" y="2757905"/>
            <a:ext cx="3291490" cy="1355319"/>
          </a:xfrm>
          <a:prstGeom prst="rect">
            <a:avLst/>
          </a:prstGeom>
        </p:spPr>
      </p:pic>
    </p:spTree>
    <p:extLst>
      <p:ext uri="{BB962C8B-B14F-4D97-AF65-F5344CB8AC3E}">
        <p14:creationId xmlns:p14="http://schemas.microsoft.com/office/powerpoint/2010/main" val="25943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Opportunities</a:t>
            </a:r>
          </a:p>
        </p:txBody>
      </p:sp>
      <p:sp>
        <p:nvSpPr>
          <p:cNvPr id="3" name="Content Placeholder 2"/>
          <p:cNvSpPr>
            <a:spLocks noGrp="1"/>
          </p:cNvSpPr>
          <p:nvPr>
            <p:ph idx="1"/>
          </p:nvPr>
        </p:nvSpPr>
        <p:spPr>
          <a:xfrm>
            <a:off x="2209900" y="1806211"/>
            <a:ext cx="7213776" cy="3880773"/>
          </a:xfrm>
        </p:spPr>
        <p:txBody>
          <a:bodyPr>
            <a:noAutofit/>
          </a:bodyPr>
          <a:lstStyle/>
          <a:p>
            <a:pPr marL="0" indent="0">
              <a:buNone/>
            </a:pPr>
            <a:r>
              <a:rPr lang="en-US" b="1" dirty="0">
                <a:solidFill>
                  <a:srgbClr val="32316A"/>
                </a:solidFill>
              </a:rPr>
              <a:t>Conferences</a:t>
            </a:r>
          </a:p>
          <a:p>
            <a:pPr marL="744538"/>
            <a:r>
              <a:rPr lang="en-US" dirty="0"/>
              <a:t>If you are organizing a conference, CEDA can help!</a:t>
            </a:r>
          </a:p>
          <a:p>
            <a:pPr marL="744538"/>
            <a:r>
              <a:rPr lang="en-US" dirty="0"/>
              <a:t>Organizing, financing, publishing, advertising</a:t>
            </a:r>
          </a:p>
          <a:p>
            <a:pPr marL="744538"/>
            <a:r>
              <a:rPr lang="en-US" dirty="0"/>
              <a:t>Contact VP Conferences at </a:t>
            </a:r>
            <a:r>
              <a:rPr lang="en-US" dirty="0">
                <a:hlinkClick r:id="rId2"/>
              </a:rPr>
              <a:t>vp.conferences@ieee-ceda.org</a:t>
            </a:r>
            <a:r>
              <a:rPr lang="en-US" dirty="0"/>
              <a:t> </a:t>
            </a:r>
          </a:p>
          <a:p>
            <a:pPr marL="0" indent="0">
              <a:buNone/>
            </a:pPr>
            <a:endParaRPr lang="en-US" dirty="0"/>
          </a:p>
          <a:p>
            <a:pPr marL="0" indent="0">
              <a:buNone/>
            </a:pPr>
            <a:r>
              <a:rPr lang="en-US" b="1" dirty="0">
                <a:solidFill>
                  <a:srgbClr val="32316A"/>
                </a:solidFill>
              </a:rPr>
              <a:t>Meetings, Workshops, Contests, Etc.</a:t>
            </a:r>
          </a:p>
          <a:p>
            <a:pPr marL="744538"/>
            <a:r>
              <a:rPr lang="en-US" dirty="0"/>
              <a:t>Events with no “proceedings” to be published</a:t>
            </a:r>
          </a:p>
          <a:p>
            <a:pPr marL="744538"/>
            <a:r>
              <a:rPr lang="en-US" dirty="0"/>
              <a:t>Contact VP Activities at </a:t>
            </a:r>
            <a:r>
              <a:rPr lang="en-US" dirty="0">
                <a:solidFill>
                  <a:srgbClr val="32316A"/>
                </a:solidFill>
                <a:hlinkClick r:id="rId3"/>
              </a:rPr>
              <a:t>admin@ieee-ceda.org</a:t>
            </a:r>
            <a:r>
              <a:rPr lang="en-US" dirty="0">
                <a:solidFill>
                  <a:srgbClr val="32316A"/>
                </a:solidFill>
              </a:rPr>
              <a:t> </a:t>
            </a:r>
          </a:p>
          <a:p>
            <a:endParaRPr lang="en-US" dirty="0"/>
          </a:p>
          <a:p>
            <a:pPr marL="0" indent="0">
              <a:buNone/>
            </a:pPr>
            <a:r>
              <a:rPr lang="en-US" dirty="0"/>
              <a:t>All other sponsorship opportunities should contact</a:t>
            </a:r>
            <a:br>
              <a:rPr lang="en-US" dirty="0"/>
            </a:br>
            <a:r>
              <a:rPr lang="en-US" dirty="0"/>
              <a:t>the CEDA President </a:t>
            </a:r>
            <a:r>
              <a:rPr lang="en-US" dirty="0">
                <a:hlinkClick r:id="rId3"/>
              </a:rPr>
              <a:t>admin@ieee-ceda.org</a:t>
            </a:r>
            <a:r>
              <a:rPr lang="en-US" dirty="0"/>
              <a:t> </a:t>
            </a:r>
          </a:p>
        </p:txBody>
      </p:sp>
      <p:sp>
        <p:nvSpPr>
          <p:cNvPr id="4" name="Slide Number Placeholder 3"/>
          <p:cNvSpPr>
            <a:spLocks noGrp="1"/>
          </p:cNvSpPr>
          <p:nvPr>
            <p:ph type="sldNum" sz="quarter" idx="4294967295"/>
          </p:nvPr>
        </p:nvSpPr>
        <p:spPr>
          <a:xfrm>
            <a:off x="0" y="6484938"/>
            <a:ext cx="479425" cy="236537"/>
          </a:xfrm>
        </p:spPr>
        <p:txBody>
          <a:bodyPr/>
          <a:lstStyle/>
          <a:p>
            <a:pPr>
              <a:defRPr/>
            </a:pPr>
            <a:r>
              <a:rPr lang="en-US" dirty="0"/>
              <a:t> </a:t>
            </a:r>
          </a:p>
        </p:txBody>
      </p:sp>
      <p:pic>
        <p:nvPicPr>
          <p:cNvPr id="10" name="Graphic 9" descr="Handshake">
            <a:extLst>
              <a:ext uri="{FF2B5EF4-FFF2-40B4-BE49-F238E27FC236}">
                <a16:creationId xmlns:a16="http://schemas.microsoft.com/office/drawing/2014/main" id="{27F26F4E-2BA9-48F3-8A53-41F96C0C5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153" y="5366336"/>
            <a:ext cx="641296" cy="641296"/>
          </a:xfrm>
          <a:prstGeom prst="rect">
            <a:avLst/>
          </a:prstGeom>
        </p:spPr>
      </p:pic>
      <p:pic>
        <p:nvPicPr>
          <p:cNvPr id="12" name="Graphic 11" descr="Presentation with pie chart">
            <a:extLst>
              <a:ext uri="{FF2B5EF4-FFF2-40B4-BE49-F238E27FC236}">
                <a16:creationId xmlns:a16="http://schemas.microsoft.com/office/drawing/2014/main" id="{26EFB77C-3718-4475-B85E-E6F5F523F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037" y="4092140"/>
            <a:ext cx="751150" cy="751150"/>
          </a:xfrm>
          <a:prstGeom prst="rect">
            <a:avLst/>
          </a:prstGeom>
        </p:spPr>
      </p:pic>
      <p:pic>
        <p:nvPicPr>
          <p:cNvPr id="16" name="Graphic 15" descr="Connections">
            <a:extLst>
              <a:ext uri="{FF2B5EF4-FFF2-40B4-BE49-F238E27FC236}">
                <a16:creationId xmlns:a16="http://schemas.microsoft.com/office/drawing/2014/main" id="{F2B069DE-41CA-47E1-8AE9-37ED48F1A0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037" y="2262476"/>
            <a:ext cx="785256" cy="785256"/>
          </a:xfrm>
          <a:prstGeom prst="rect">
            <a:avLst/>
          </a:prstGeom>
        </p:spPr>
      </p:pic>
    </p:spTree>
    <p:extLst>
      <p:ext uri="{BB962C8B-B14F-4D97-AF65-F5344CB8AC3E}">
        <p14:creationId xmlns:p14="http://schemas.microsoft.com/office/powerpoint/2010/main" val="406332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C29A-C4E7-43CA-9A20-BB647DA9D614}"/>
              </a:ext>
            </a:extLst>
          </p:cNvPr>
          <p:cNvSpPr>
            <a:spLocks noGrp="1"/>
          </p:cNvSpPr>
          <p:nvPr>
            <p:ph type="title"/>
          </p:nvPr>
        </p:nvSpPr>
        <p:spPr/>
        <p:txBody>
          <a:bodyPr/>
          <a:lstStyle/>
          <a:p>
            <a:r>
              <a:rPr lang="en-US" dirty="0"/>
              <a:t>CEDA Awards</a:t>
            </a:r>
          </a:p>
        </p:txBody>
      </p:sp>
      <p:sp>
        <p:nvSpPr>
          <p:cNvPr id="3" name="Content Placeholder 2">
            <a:extLst>
              <a:ext uri="{FF2B5EF4-FFF2-40B4-BE49-F238E27FC236}">
                <a16:creationId xmlns:a16="http://schemas.microsoft.com/office/drawing/2014/main" id="{473A9B8C-3E84-4467-B880-1CDDAA0F4613}"/>
              </a:ext>
            </a:extLst>
          </p:cNvPr>
          <p:cNvSpPr>
            <a:spLocks noGrp="1"/>
          </p:cNvSpPr>
          <p:nvPr>
            <p:ph idx="1"/>
          </p:nvPr>
        </p:nvSpPr>
        <p:spPr>
          <a:xfrm>
            <a:off x="677334" y="4027989"/>
            <a:ext cx="8596668" cy="2430683"/>
          </a:xfrm>
        </p:spPr>
        <p:txBody>
          <a:bodyPr numCol="2"/>
          <a:lstStyle/>
          <a:p>
            <a:r>
              <a:rPr lang="en-US" dirty="0"/>
              <a:t>Phil Kaufman Award for Distinguished Contributions to EDA and Hall of Fame</a:t>
            </a:r>
          </a:p>
          <a:p>
            <a:r>
              <a:rPr lang="en-US" dirty="0"/>
              <a:t>A. Richard Newton Technical Impact Award in Electronic Design Automation</a:t>
            </a:r>
          </a:p>
          <a:p>
            <a:r>
              <a:rPr lang="en-US" dirty="0"/>
              <a:t>IEEE Transactions on Computer-Aided Design Donald O. Pederson Best Paper Award</a:t>
            </a:r>
          </a:p>
          <a:p>
            <a:r>
              <a:rPr lang="en-US" dirty="0"/>
              <a:t>Ernest S. Kuh Early Career Award</a:t>
            </a:r>
          </a:p>
          <a:p>
            <a:r>
              <a:rPr lang="en-US" dirty="0"/>
              <a:t>William J. McCalla ICCAD Best Paper Award</a:t>
            </a:r>
          </a:p>
          <a:p>
            <a:r>
              <a:rPr lang="en-US" dirty="0"/>
              <a:t>Distinguished Service Award</a:t>
            </a:r>
          </a:p>
          <a:p>
            <a:r>
              <a:rPr lang="en-US" dirty="0"/>
              <a:t>Outstanding Service Recognition</a:t>
            </a:r>
          </a:p>
          <a:p>
            <a:r>
              <a:rPr lang="en-US" dirty="0"/>
              <a:t>IEEE Fellows elevated by CEDA</a:t>
            </a:r>
          </a:p>
        </p:txBody>
      </p:sp>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640705" y="1309253"/>
            <a:ext cx="8792662" cy="166199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1700" dirty="0">
                <a:solidFill>
                  <a:srgbClr val="222222"/>
                </a:solidFill>
                <a:latin typeface="+mj-lt"/>
              </a:rPr>
              <a:t>CEDA recognizes the scientific activities of the members of the EDA community by sponsoring numerous awards in the field. The honors recognize a wide range of contributions, including individuals who have had demonstrable impact on the field of electronic design, made substantial technical contributions to EDA in the early stages of her or his career, those whose impact is recognized over a significant period of time, outstanding publications, and volunteers with outstanding service to the benefit and advancement of CEDA.</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1146328" y="3317368"/>
            <a:ext cx="8127673"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All awards, forms, and previous winners are available on ieee-ceda.org</a:t>
            </a:r>
          </a:p>
        </p:txBody>
      </p:sp>
      <p:pic>
        <p:nvPicPr>
          <p:cNvPr id="9" name="Graphic 8" descr="Trophy">
            <a:extLst>
              <a:ext uri="{FF2B5EF4-FFF2-40B4-BE49-F238E27FC236}">
                <a16:creationId xmlns:a16="http://schemas.microsoft.com/office/drawing/2014/main" id="{1CC16D5D-8B0C-4135-9FF5-6FE313BA6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3288823"/>
            <a:ext cx="457200" cy="457200"/>
          </a:xfrm>
          <a:prstGeom prst="rect">
            <a:avLst/>
          </a:prstGeom>
        </p:spPr>
      </p:pic>
    </p:spTree>
    <p:extLst>
      <p:ext uri="{BB962C8B-B14F-4D97-AF65-F5344CB8AC3E}">
        <p14:creationId xmlns:p14="http://schemas.microsoft.com/office/powerpoint/2010/main" val="39378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13">
      <a:dk1>
        <a:sysClr val="windowText" lastClr="000000"/>
      </a:dk1>
      <a:lt1>
        <a:sysClr val="window" lastClr="FFFFFF"/>
      </a:lt1>
      <a:dk2>
        <a:srgbClr val="2C3C43"/>
      </a:dk2>
      <a:lt2>
        <a:srgbClr val="EBEBEB"/>
      </a:lt2>
      <a:accent1>
        <a:srgbClr val="3D3C75"/>
      </a:accent1>
      <a:accent2>
        <a:srgbClr val="3D3C75"/>
      </a:accent2>
      <a:accent3>
        <a:srgbClr val="000000"/>
      </a:accent3>
      <a:accent4>
        <a:srgbClr val="99CA3C"/>
      </a:accent4>
      <a:accent5>
        <a:srgbClr val="000000"/>
      </a:accent5>
      <a:accent6>
        <a:srgbClr val="000000"/>
      </a:accent6>
      <a:hlink>
        <a:srgbClr val="3D3C75"/>
      </a:hlink>
      <a:folHlink>
        <a:srgbClr val="B0B0B0"/>
      </a:folHlink>
    </a:clrScheme>
    <a:fontScheme name="Custom 3">
      <a:majorFont>
        <a:latin typeface="Formata Light"/>
        <a:ea typeface=""/>
        <a:cs typeface=""/>
      </a:majorFont>
      <a:minorFont>
        <a:latin typeface="Formata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8021</TotalTime>
  <Words>1275</Words>
  <Application>Microsoft Macintosh PowerPoint</Application>
  <PresentationFormat>Widescreen</PresentationFormat>
  <Paragraphs>145</Paragraphs>
  <Slides>19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Formata Light</vt:lpstr>
      <vt:lpstr>Formata Regular</vt:lpstr>
      <vt:lpstr>Open Sans</vt:lpstr>
      <vt:lpstr>Open Sans Light</vt:lpstr>
      <vt:lpstr>Wingdings 3</vt:lpstr>
      <vt:lpstr>Office Theme</vt:lpstr>
      <vt:lpstr>Facet</vt:lpstr>
      <vt:lpstr>PowerPoint Presentation</vt:lpstr>
      <vt:lpstr>About IEEE Council on Electronic Design Automation (CEDA)</vt:lpstr>
      <vt:lpstr>CEDA Executive Committee</vt:lpstr>
      <vt:lpstr>Member Societies</vt:lpstr>
      <vt:lpstr>Technical Committees</vt:lpstr>
      <vt:lpstr>Chapters</vt:lpstr>
      <vt:lpstr>Conferences</vt:lpstr>
      <vt:lpstr>Sponsorship Opportunities</vt:lpstr>
      <vt:lpstr>CEDA Awards</vt:lpstr>
      <vt:lpstr>Publications</vt:lpstr>
      <vt:lpstr>CEDA Presentation Library Launched in 2020</vt:lpstr>
      <vt:lpstr>Design Automation WebiNar</vt:lpstr>
      <vt:lpstr>CAD for Assurance</vt:lpstr>
      <vt:lpstr>CEDA Distinguished Lecturers Program</vt:lpstr>
      <vt:lpstr>What Can the Council Do For You?</vt:lpstr>
      <vt:lpstr>CEDA Distinguished Lecturers | 2023-2024</vt:lpstr>
      <vt:lpstr>CEDA Distinguished Lecturers | 2023-2024</vt:lpstr>
      <vt:lpstr>How to Get Involved?</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Amanda Osborn</cp:lastModifiedBy>
  <cp:revision>140</cp:revision>
  <dcterms:created xsi:type="dcterms:W3CDTF">2020-08-31T15:23:30Z</dcterms:created>
  <dcterms:modified xsi:type="dcterms:W3CDTF">2024-02-06T16:54:48Z</dcterms:modified>
</cp:coreProperties>
</file>